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76" r:id="rId3"/>
    <p:sldId id="273" r:id="rId4"/>
    <p:sldId id="422" r:id="rId5"/>
    <p:sldId id="423" r:id="rId6"/>
    <p:sldId id="282" r:id="rId7"/>
    <p:sldId id="270" r:id="rId8"/>
    <p:sldId id="26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3F434C"/>
    <a:srgbClr val="12A983"/>
    <a:srgbClr val="989898"/>
    <a:srgbClr val="FAC445"/>
    <a:srgbClr val="33333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807"/>
  </p:normalViewPr>
  <p:slideViewPr>
    <p:cSldViewPr snapToGrid="0" snapToObjects="1">
      <p:cViewPr varScale="1">
        <p:scale>
          <a:sx n="46" d="100"/>
          <a:sy n="46" d="100"/>
        </p:scale>
        <p:origin x="42" y="13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panose="020B0800000000000000" charset="-122"/>
                <a:ea typeface="思源黑体 CN" panose="020B0800000000000000" charset="-122"/>
              </a:defRPr>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panose="020B0800000000000000" charset="-122"/>
                <a:ea typeface="思源黑体 CN" panose="020B0800000000000000" charset="-122"/>
              </a:defRPr>
            </a:lvl1pPr>
          </a:lstStyle>
          <a:p>
            <a:fld id="{7E76729D-0BB7-FA40-9FA0-64EA75DC88F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panose="020B0800000000000000" charset="-122"/>
                <a:ea typeface="思源黑体 CN" panose="020B0800000000000000" charset="-122"/>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panose="020B0800000000000000" charset="-122"/>
                <a:ea typeface="思源黑体 CN" panose="020B0800000000000000" charset="-122"/>
              </a:defRPr>
            </a:lvl1pPr>
          </a:lstStyle>
          <a:p>
            <a:fld id="{76F5AC08-EFCB-B74E-9434-146891C2FE1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1pPr>
    <a:lvl2pPr marL="4572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2pPr>
    <a:lvl3pPr marL="9144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3pPr>
    <a:lvl4pPr marL="13716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4pPr>
    <a:lvl5pPr marL="18288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Line 23"/>
          <p:cNvSpPr/>
          <p:nvPr userDrawn="1"/>
        </p:nvSpPr>
        <p:spPr>
          <a:xfrm flipH="1">
            <a:off x="537151" y="298068"/>
            <a:ext cx="1" cy="871539"/>
          </a:xfrm>
          <a:prstGeom prst="line">
            <a:avLst/>
          </a:prstGeom>
          <a:ln w="38100">
            <a:solidFill>
              <a:schemeClr val="bg2">
                <a:lumMod val="25000"/>
              </a:schemeClr>
            </a:solidFill>
            <a:bevel/>
          </a:ln>
        </p:spPr>
        <p:txBody>
          <a:bodyPr lIns="45718" tIns="45718" rIns="45718" bIns="45718"/>
          <a:lst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9pPr>
          </a:lstStyle>
          <a:p>
            <a:endParaRPr>
              <a:latin typeface="思源黑体 CN" panose="020B0800000000000000" charset="-122"/>
            </a:endParaRPr>
          </a:p>
        </p:txBody>
      </p:sp>
      <p:pic>
        <p:nvPicPr>
          <p:cNvPr id="3" name="图片 2"/>
          <p:cNvPicPr>
            <a:picLocks noChangeAspect="1"/>
          </p:cNvPicPr>
          <p:nvPr userDrawn="1"/>
        </p:nvPicPr>
        <p:blipFill>
          <a:blip r:embed="rId5"/>
          <a:stretch>
            <a:fillRect/>
          </a:stretch>
        </p:blipFill>
        <p:spPr>
          <a:xfrm>
            <a:off x="10528300" y="571500"/>
            <a:ext cx="1123200" cy="401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2.xml"/><Relationship Id="rId2" Type="http://schemas.openxmlformats.org/officeDocument/2006/relationships/image" Target="../media/image7.emf"/><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3.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0" y="0"/>
            <a:ext cx="12192000" cy="6858000"/>
          </a:xfrm>
          <a:prstGeom prst="rect">
            <a:avLst/>
          </a:prstGeom>
        </p:spPr>
      </p:pic>
      <p:pic>
        <p:nvPicPr>
          <p:cNvPr id="7" name="图片 6"/>
          <p:cNvPicPr>
            <a:picLocks noChangeAspect="1"/>
          </p:cNvPicPr>
          <p:nvPr/>
        </p:nvPicPr>
        <p:blipFill>
          <a:blip r:embed="rId2"/>
          <a:stretch>
            <a:fillRect/>
          </a:stretch>
        </p:blipFill>
        <p:spPr>
          <a:xfrm>
            <a:off x="1720850" y="6378575"/>
            <a:ext cx="8750300" cy="228600"/>
          </a:xfrm>
          <a:prstGeom prst="rect">
            <a:avLst/>
          </a:prstGeom>
        </p:spPr>
      </p:pic>
      <p:pic>
        <p:nvPicPr>
          <p:cNvPr id="11" name="图片 10"/>
          <p:cNvPicPr>
            <a:picLocks noChangeAspect="1"/>
          </p:cNvPicPr>
          <p:nvPr/>
        </p:nvPicPr>
        <p:blipFill>
          <a:blip r:embed="rId3"/>
          <a:stretch>
            <a:fillRect/>
          </a:stretch>
        </p:blipFill>
        <p:spPr>
          <a:xfrm>
            <a:off x="10232741" y="392086"/>
            <a:ext cx="1689100" cy="876300"/>
          </a:xfrm>
          <a:prstGeom prst="rect">
            <a:avLst/>
          </a:prstGeom>
        </p:spPr>
      </p:pic>
      <p:sp>
        <p:nvSpPr>
          <p:cNvPr id="21" name="标题 1"/>
          <p:cNvSpPr txBox="1"/>
          <p:nvPr/>
        </p:nvSpPr>
        <p:spPr>
          <a:xfrm>
            <a:off x="716915" y="2508885"/>
            <a:ext cx="10725150" cy="11652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课时</a:t>
            </a:r>
            <a:r>
              <a:rPr kumimoji="1" lang="en-US" altLang="zh-CN"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15</a:t>
            </a:r>
            <a:r>
              <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：项目实战之前台下单操作</a:t>
            </a:r>
            <a:endPar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70" name="标题 1"/>
          <p:cNvSpPr txBox="1"/>
          <p:nvPr/>
        </p:nvSpPr>
        <p:spPr>
          <a:xfrm>
            <a:off x="618158" y="4927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b="1" dirty="0">
                <a:solidFill>
                  <a:srgbClr val="3F434C"/>
                </a:solidFill>
                <a:latin typeface="思源黑体 CN" panose="020B0800000000000000" charset="-122"/>
                <a:ea typeface="思源黑体 CN" panose="020B0800000000000000" charset="-122"/>
                <a:cs typeface="思源黑体 CN" panose="020B0800000000000000" charset="-122"/>
                <a:sym typeface="+mn-ea"/>
              </a:rPr>
              <a:t>目录</a:t>
            </a:r>
            <a:endParaRPr kumimoji="1" lang="zh-CN" altLang="en-US" sz="2400" b="1"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sp>
        <p:nvSpPr>
          <p:cNvPr id="5" name="副标题 2"/>
          <p:cNvSpPr txBox="1"/>
          <p:nvPr/>
        </p:nvSpPr>
        <p:spPr>
          <a:xfrm>
            <a:off x="7059930" y="1997710"/>
            <a:ext cx="3933825" cy="3493135"/>
          </a:xfrm>
          <a:prstGeom prst="rect">
            <a:avLst/>
          </a:prstGeom>
        </p:spPr>
        <p:txBody>
          <a:bodyPr vert="horz" lIns="91440" tIns="36000" rIns="91440" bIns="36000" rtlCol="0">
            <a:no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457200" indent="-457200">
              <a:lnSpc>
                <a:spcPct val="200000"/>
              </a:lnSpc>
              <a:buAutoNum type="arabicPeriod"/>
            </a:pPr>
            <a:r>
              <a:rPr lang="zh-CN" altLang="en-US" sz="2000" dirty="0" smtClean="0">
                <a:latin typeface="思源黑体 CN" panose="020B0800000000000000" charset="-122"/>
                <a:ea typeface="思源黑体 CN" panose="020B0800000000000000" charset="-122"/>
                <a:cs typeface="思源黑体 CN" panose="020B0800000000000000" charset="-122"/>
              </a:rPr>
              <a:t>前台下单操作所涉及数据表</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457200" indent="-457200">
              <a:lnSpc>
                <a:spcPct val="200000"/>
              </a:lnSpc>
              <a:buAutoNum type="arabicPeriod"/>
            </a:pPr>
            <a:r>
              <a:rPr lang="zh-CN" altLang="zh-TW" sz="2000" dirty="0" smtClean="0">
                <a:latin typeface="思源黑体 CN" panose="020B0800000000000000" charset="-122"/>
                <a:ea typeface="思源黑体 CN" panose="020B0800000000000000" charset="-122"/>
                <a:cs typeface="思源黑体 CN" panose="020B0800000000000000" charset="-122"/>
              </a:rPr>
              <a:t>实现前台点餐下单操作步骤</a:t>
            </a:r>
            <a:endParaRPr lang="zh-CN" altLang="zh-TW" sz="2000" dirty="0" smtClean="0">
              <a:latin typeface="思源黑体 CN" panose="020B0800000000000000" charset="-122"/>
              <a:ea typeface="思源黑体 CN" panose="020B0800000000000000" charset="-122"/>
              <a:cs typeface="思源黑体 CN" panose="020B0800000000000000" charset="-122"/>
            </a:endParaRPr>
          </a:p>
        </p:txBody>
      </p:sp>
      <p:grpSp>
        <p:nvGrpSpPr>
          <p:cNvPr id="6" name="组合 5"/>
          <p:cNvGrpSpPr/>
          <p:nvPr/>
        </p:nvGrpSpPr>
        <p:grpSpPr>
          <a:xfrm>
            <a:off x="1050170" y="1959815"/>
            <a:ext cx="5261828" cy="3314700"/>
            <a:chOff x="1118625" y="1925828"/>
            <a:chExt cx="5261828" cy="3314700"/>
          </a:xfrm>
          <a:effectLst>
            <a:outerShdw blurRad="50800" dist="38100" dir="5400000" algn="t" rotWithShape="0">
              <a:prstClr val="black">
                <a:alpha val="40000"/>
              </a:prstClr>
            </a:outerShdw>
          </a:effectLst>
        </p:grpSpPr>
        <p:sp>
          <p:nvSpPr>
            <p:cNvPr id="7" name="í$ľïḍê"/>
            <p:cNvSpPr/>
            <p:nvPr/>
          </p:nvSpPr>
          <p:spPr bwMode="auto">
            <a:xfrm rot="21354868">
              <a:off x="1497057" y="1925828"/>
              <a:ext cx="4883396" cy="3276600"/>
            </a:xfrm>
            <a:prstGeom prst="rect">
              <a:avLst/>
            </a:prstGeom>
            <a:solidFill>
              <a:schemeClr val="tx2">
                <a:lumMod val="20000"/>
                <a:lumOff val="80000"/>
                <a:alpha val="58000"/>
              </a:schemeClr>
            </a:solidFill>
            <a:ln w="19050">
              <a:noFill/>
              <a:round/>
            </a:ln>
          </p:spPr>
          <p:txBody>
            <a:bodyPr wrap="square" lIns="91440" tIns="45720" rIns="91440" bIns="45720" anchor="ctr">
              <a:normAutofit/>
            </a:bodyPr>
            <a:lstStyle/>
            <a:p>
              <a:pPr algn="ctr"/>
              <a:endParaRPr>
                <a:latin typeface="思源黑体 CN" panose="020B0800000000000000" charset="-122"/>
              </a:endParaRPr>
            </a:p>
          </p:txBody>
        </p:sp>
        <p:sp>
          <p:nvSpPr>
            <p:cNvPr id="8" name="îşḷiḑe"/>
            <p:cNvSpPr/>
            <p:nvPr/>
          </p:nvSpPr>
          <p:spPr bwMode="auto">
            <a:xfrm rot="440486">
              <a:off x="1128756" y="1963928"/>
              <a:ext cx="4883396" cy="3276600"/>
            </a:xfrm>
            <a:prstGeom prst="rect">
              <a:avLst/>
            </a:prstGeom>
            <a:solidFill>
              <a:schemeClr val="tx2">
                <a:lumMod val="20000"/>
                <a:lumOff val="80000"/>
              </a:schemeClr>
            </a:solidFill>
            <a:ln w="19050">
              <a:noFill/>
              <a:round/>
            </a:ln>
          </p:spPr>
          <p:txBody>
            <a:bodyPr wrap="square" lIns="91440" tIns="45720" rIns="91440" bIns="45720" anchor="ctr">
              <a:normAutofit/>
            </a:bodyPr>
            <a:lstStyle/>
            <a:p>
              <a:pPr algn="ctr"/>
              <a:endParaRPr>
                <a:latin typeface="思源黑体 CN" panose="020B0800000000000000" charset="-122"/>
              </a:endParaRPr>
            </a:p>
          </p:txBody>
        </p:sp>
        <p:sp>
          <p:nvSpPr>
            <p:cNvPr id="10" name="îṣ1íḓè"/>
            <p:cNvSpPr/>
            <p:nvPr/>
          </p:nvSpPr>
          <p:spPr>
            <a:xfrm>
              <a:off x="1118625" y="1963928"/>
              <a:ext cx="4893525" cy="3245093"/>
            </a:xfrm>
            <a:prstGeom prst="rect">
              <a:avLst/>
            </a:prstGeom>
            <a:blipFill>
              <a:blip r:embed="rId2"/>
              <a:srcRect/>
              <a:stretch>
                <a:fillRect l="-8969" r="-8923"/>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CN" panose="020B0800000000000000" charset="-122"/>
              </a:endParaRPr>
            </a:p>
          </p:txBody>
        </p:sp>
        <p:sp>
          <p:nvSpPr>
            <p:cNvPr id="11" name="íśḷiḋé"/>
            <p:cNvSpPr/>
            <p:nvPr/>
          </p:nvSpPr>
          <p:spPr>
            <a:xfrm>
              <a:off x="4635016" y="2270080"/>
              <a:ext cx="1384995" cy="1930463"/>
            </a:xfrm>
            <a:prstGeom prst="rect">
              <a:avLst/>
            </a:prstGeom>
            <a:solidFill>
              <a:schemeClr val="bg1">
                <a:alpha val="70000"/>
              </a:schemeClr>
            </a:solidFill>
          </p:spPr>
          <p:txBody>
            <a:bodyPr vert="eaVert" wrap="square" lIns="91440" tIns="45720" rIns="91440" bIns="45720">
              <a:normAutofit fontScale="47500" lnSpcReduction="20000"/>
            </a:bodyPr>
            <a:lstStyle/>
            <a:p>
              <a:pPr algn="ctr"/>
              <a:br>
                <a:rPr lang="zh-CN" altLang="en-US" sz="6000" b="1" dirty="0">
                  <a:solidFill>
                    <a:schemeClr val="tx1">
                      <a:lumMod val="60000"/>
                      <a:lumOff val="40000"/>
                    </a:schemeClr>
                  </a:solidFill>
                  <a:latin typeface="思源黑体 CN" panose="020B0800000000000000" charset="-122"/>
                  <a:ea typeface="思源黑体 CN" panose="020B0800000000000000" charset="-122"/>
                </a:rPr>
              </a:br>
              <a:r>
                <a:rPr lang="en-US" altLang="zh-CN" sz="6000" b="1" dirty="0">
                  <a:solidFill>
                    <a:schemeClr val="tx1">
                      <a:lumMod val="60000"/>
                      <a:lumOff val="40000"/>
                    </a:schemeClr>
                  </a:solidFill>
                  <a:latin typeface="Arial" panose="020B0604020202090204" pitchFamily="34" charset="0"/>
                  <a:ea typeface="思源黑体 CN" panose="020B0800000000000000" charset="-122"/>
                  <a:cs typeface="Arial" panose="020B0604020202090204" pitchFamily="34" charset="0"/>
                </a:rPr>
                <a:t>CONTENT</a:t>
              </a:r>
              <a:endParaRPr lang="en-US" altLang="zh-CN" sz="6000" b="1" dirty="0">
                <a:solidFill>
                  <a:schemeClr val="tx1">
                    <a:lumMod val="60000"/>
                    <a:lumOff val="40000"/>
                  </a:schemeClr>
                </a:solidFill>
                <a:latin typeface="Arial" panose="020B0604020202090204" pitchFamily="34" charset="0"/>
                <a:ea typeface="思源黑体 CN" panose="020B0800000000000000" charset="-122"/>
                <a:cs typeface="Arial" panose="020B0604020202090204" pitchFamily="34" charset="0"/>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latin typeface="思源黑体 CN" panose="020B0800000000000000" charset="-122"/>
                <a:ea typeface="思源黑体 CN" panose="020B0800000000000000" charset="-122"/>
                <a:cs typeface="思源黑体 CN" panose="020B0800000000000000" charset="-122"/>
                <a:sym typeface="+mn-ea"/>
              </a:rPr>
              <a:t>前台下单操作所涉及数据表</a:t>
            </a:r>
            <a:endParaRPr lang="zh-CN" altLang="en-US" sz="2400" dirty="0" smtClean="0">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pic>
        <p:nvPicPr>
          <p:cNvPr id="2" name="图片 1" descr="order_tab"/>
          <p:cNvPicPr>
            <a:picLocks noChangeAspect="1"/>
          </p:cNvPicPr>
          <p:nvPr/>
        </p:nvPicPr>
        <p:blipFill>
          <a:blip r:embed="rId2"/>
          <a:stretch>
            <a:fillRect/>
          </a:stretch>
        </p:blipFill>
        <p:spPr>
          <a:xfrm>
            <a:off x="1722755" y="1136650"/>
            <a:ext cx="8660765" cy="5129530"/>
          </a:xfrm>
          <a:prstGeom prst="rect">
            <a:avLst/>
          </a:prstGeom>
          <a:effectLst>
            <a:outerShdw blurRad="50800" dist="38100" dir="2700000" algn="tl" rotWithShape="0">
              <a:prstClr val="black">
                <a:alpha val="40000"/>
              </a:prstClr>
            </a:outerShdw>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1875" y="1141730"/>
            <a:ext cx="10128250" cy="4707890"/>
          </a:xfrm>
          <a:prstGeom prst="rect">
            <a:avLst/>
          </a:prstGeom>
        </p:spPr>
        <p:txBody>
          <a:bodyPr wrap="square">
            <a:spAutoFit/>
          </a:bodyPr>
          <a:lstStyle/>
          <a:p>
            <a:pPr marL="342900" indent="-342900">
              <a:lnSpc>
                <a:spcPct val="250000"/>
              </a:lnSpc>
              <a:buFont typeface="Arial" panose="020B0604020202090204"/>
              <a:buChar char="•"/>
            </a:pPr>
            <a:r>
              <a:rPr lang="zh-CN" altLang="en-US" sz="2000" dirty="0" smtClean="0">
                <a:latin typeface="思源黑体 CN" panose="020B0800000000000000" charset="-122"/>
                <a:ea typeface="思源黑体 CN" panose="020B0800000000000000" charset="-122"/>
                <a:cs typeface="思源黑体 CN" panose="020B0800000000000000" charset="-122"/>
              </a:rPr>
              <a:t>在数据库中创建：订单表、订单详情表和支付信息表</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smtClean="0">
                <a:latin typeface="思源黑体 CN" panose="020B0800000000000000" charset="-122"/>
                <a:ea typeface="思源黑体 CN" panose="020B0800000000000000" charset="-122"/>
                <a:cs typeface="思源黑体 CN" panose="020B0800000000000000" charset="-122"/>
              </a:rPr>
              <a:t>在</a:t>
            </a:r>
            <a:r>
              <a:rPr lang="en-US" altLang="zh-CN" sz="2000" dirty="0" smtClean="0">
                <a:latin typeface="思源黑体 CN" panose="020B0800000000000000" charset="-122"/>
                <a:ea typeface="思源黑体 CN" panose="020B0800000000000000" charset="-122"/>
                <a:cs typeface="思源黑体 CN" panose="020B0800000000000000" charset="-122"/>
              </a:rPr>
              <a:t>myadmin</a:t>
            </a:r>
            <a:r>
              <a:rPr lang="zh-CN" altLang="en-US" sz="2000" dirty="0" smtClean="0">
                <a:latin typeface="思源黑体 CN" panose="020B0800000000000000" charset="-122"/>
                <a:ea typeface="思源黑体 CN" panose="020B0800000000000000" charset="-122"/>
                <a:cs typeface="思源黑体 CN" panose="020B0800000000000000" charset="-122"/>
              </a:rPr>
              <a:t>应用中的models.py文件中定义模型Model类</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rPr>
              <a:t>创建并编写订单处理视图文件</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rPr>
              <a:t>项目urls路由信息配置 </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rPr>
              <a:t>编辑模板文件实现订单提交操作</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rPr>
              <a:t>启动服务测试</a:t>
            </a:r>
            <a:endParaRPr lang="zh-CN" altLang="en-US" sz="2000" dirty="0">
              <a:latin typeface="思源黑体 CN" panose="020B0800000000000000" charset="-122"/>
              <a:ea typeface="思源黑体 CN" panose="020B0800000000000000" charset="-122"/>
              <a:cs typeface="思源黑体 CN" panose="020B0800000000000000" charset="-122"/>
            </a:endParaRPr>
          </a:p>
        </p:txBody>
      </p:sp>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TW" sz="2400" dirty="0" smtClean="0">
                <a:latin typeface="思源黑体 CN" panose="020B0800000000000000" charset="-122"/>
                <a:ea typeface="思源黑体 CN" panose="020B0800000000000000" charset="-122"/>
                <a:cs typeface="思源黑体 CN" panose="020B0800000000000000" charset="-122"/>
                <a:sym typeface="+mn-ea"/>
              </a:rPr>
              <a:t>实现前台点餐下单操作步骤</a:t>
            </a:r>
            <a:endParaRPr lang="zh-CN" altLang="zh-TW" sz="2400" dirty="0" smtClean="0">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70" name="标题 1"/>
          <p:cNvSpPr txBox="1"/>
          <p:nvPr/>
        </p:nvSpPr>
        <p:spPr>
          <a:xfrm>
            <a:off x="618158" y="4927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小结</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sp>
        <p:nvSpPr>
          <p:cNvPr id="3" name="文本框 2"/>
          <p:cNvSpPr txBox="1"/>
          <p:nvPr/>
        </p:nvSpPr>
        <p:spPr>
          <a:xfrm>
            <a:off x="784225" y="1204595"/>
            <a:ext cx="10056495" cy="860425"/>
          </a:xfrm>
          <a:prstGeom prst="rect">
            <a:avLst/>
          </a:prstGeom>
          <a:noFill/>
        </p:spPr>
        <p:txBody>
          <a:bodyPr wrap="square" rtlCol="0" anchor="t">
            <a:spAutoFit/>
          </a:bodyPr>
          <a:p>
            <a:pPr marL="0" lvl="6">
              <a:lnSpc>
                <a:spcPct val="250000"/>
              </a:lnSpc>
            </a:pPr>
            <a:r>
              <a:rPr lang="en-US" altLang="zh-CN" sz="2000" dirty="0" smtClean="0">
                <a:latin typeface="思源黑体 CN" panose="020B0800000000000000" charset="-122"/>
                <a:ea typeface="思源黑体 CN" panose="020B0800000000000000" charset="-122"/>
                <a:cs typeface="思源黑体 CN" panose="020B0800000000000000" charset="-122"/>
                <a:sym typeface="+mn-ea"/>
              </a:rPr>
              <a:t>         </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通过本节学习我们完成了点餐项目之前台大堂点餐下单操作模块开发</a:t>
            </a:r>
            <a:r>
              <a:rPr lang="en-US" altLang="en-US" sz="2000" dirty="0" smtClean="0">
                <a:latin typeface="思源黑体 CN" panose="020B0800000000000000" charset="-122"/>
                <a:ea typeface="思源黑体 CN" panose="020B0800000000000000" charset="-122"/>
                <a:cs typeface="思源黑体 CN" panose="020B0800000000000000" charset="-122"/>
                <a:sym typeface="+mn-ea"/>
              </a:rPr>
              <a:t>。</a:t>
            </a:r>
            <a:endParaRPr lang="zh-CN" altLang="en-US" sz="2000">
              <a:latin typeface="思源黑体 CN" panose="020B0800000000000000" charset="-122"/>
              <a:ea typeface="思源黑体 CN" panose="020B0800000000000000" charset="-122"/>
              <a:cs typeface="思源黑体 CN" panose="020B0800000000000000"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6" name="文本框 5"/>
          <p:cNvSpPr txBox="1"/>
          <p:nvPr/>
        </p:nvSpPr>
        <p:spPr>
          <a:xfrm>
            <a:off x="1055370" y="3175600"/>
            <a:ext cx="10081260" cy="506730"/>
          </a:xfrm>
          <a:prstGeom prst="rect">
            <a:avLst/>
          </a:prstGeom>
          <a:noFill/>
        </p:spPr>
        <p:txBody>
          <a:bodyPr wrap="square" rtlCol="0" anchor="ctr">
            <a:spAutoFit/>
          </a:bodyPr>
          <a:lstStyle/>
          <a:p>
            <a:pPr algn="ctr">
              <a:lnSpc>
                <a:spcPct val="150000"/>
              </a:lnSpc>
            </a:pP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Next</a:t>
            </a:r>
            <a:r>
              <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：课时</a:t>
            </a: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16《项目实战之前台订单处理》</a:t>
            </a:r>
            <a:endPar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endParaRPr>
          </a:p>
        </p:txBody>
      </p:sp>
      <p:pic>
        <p:nvPicPr>
          <p:cNvPr id="11" name="图片 10"/>
          <p:cNvPicPr>
            <a:picLocks noChangeAspect="1"/>
          </p:cNvPicPr>
          <p:nvPr/>
        </p:nvPicPr>
        <p:blipFill>
          <a:blip r:embed="rId2"/>
          <a:stretch>
            <a:fillRect/>
          </a:stretch>
        </p:blipFill>
        <p:spPr>
          <a:xfrm>
            <a:off x="10531878" y="575966"/>
            <a:ext cx="1122971" cy="400461"/>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0" y="0"/>
            <a:ext cx="12192000" cy="6858000"/>
          </a:xfrm>
          <a:prstGeom prst="rect">
            <a:avLst/>
          </a:prstGeom>
        </p:spPr>
      </p:pic>
      <p:pic>
        <p:nvPicPr>
          <p:cNvPr id="6" name="图片 5"/>
          <p:cNvPicPr>
            <a:picLocks noChangeAspect="1"/>
          </p:cNvPicPr>
          <p:nvPr/>
        </p:nvPicPr>
        <p:blipFill>
          <a:blip r:embed="rId2"/>
          <a:stretch>
            <a:fillRect/>
          </a:stretch>
        </p:blipFill>
        <p:spPr>
          <a:xfrm>
            <a:off x="1720850" y="6378575"/>
            <a:ext cx="8750300" cy="228600"/>
          </a:xfrm>
          <a:prstGeom prst="rect">
            <a:avLst/>
          </a:prstGeom>
        </p:spPr>
      </p:pic>
      <p:pic>
        <p:nvPicPr>
          <p:cNvPr id="4" name="图片 3"/>
          <p:cNvPicPr>
            <a:picLocks noChangeAspect="1"/>
          </p:cNvPicPr>
          <p:nvPr/>
        </p:nvPicPr>
        <p:blipFill>
          <a:blip r:embed="rId3"/>
          <a:stretch>
            <a:fillRect/>
          </a:stretch>
        </p:blipFill>
        <p:spPr>
          <a:xfrm>
            <a:off x="8033409" y="1727921"/>
            <a:ext cx="1915453" cy="1915453"/>
          </a:xfrm>
          <a:prstGeom prst="rect">
            <a:avLst/>
          </a:prstGeom>
        </p:spPr>
      </p:pic>
    </p:spTree>
  </p:cSld>
  <p:clrMapOvr>
    <a:masterClrMapping/>
  </p:clrMapOvr>
  <p:transition>
    <p:fade/>
  </p:transition>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Gallery</Template>
  <TotalTime>0</TotalTime>
  <Words>241</Words>
  <Application>WPS 演示</Application>
  <PresentationFormat>宽屏</PresentationFormat>
  <Paragraphs>26</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方正书宋_GBK</vt:lpstr>
      <vt:lpstr>Wingdings</vt:lpstr>
      <vt:lpstr>微软雅黑</vt:lpstr>
      <vt:lpstr>思源黑体 CN</vt:lpstr>
      <vt:lpstr>Arial</vt:lpstr>
      <vt:lpstr>宋体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主标题</dc:title>
  <dc:creator>Office</dc:creator>
  <cp:lastModifiedBy>zhangtao</cp:lastModifiedBy>
  <cp:revision>303</cp:revision>
  <dcterms:created xsi:type="dcterms:W3CDTF">2020-08-19T11:33:11Z</dcterms:created>
  <dcterms:modified xsi:type="dcterms:W3CDTF">2020-08-19T11:33:11Z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