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76" r:id="rId3"/>
    <p:sldId id="273" r:id="rId4"/>
    <p:sldId id="422" r:id="rId5"/>
    <p:sldId id="423" r:id="rId6"/>
    <p:sldId id="282" r:id="rId7"/>
    <p:sldId id="270" r:id="rId8"/>
    <p:sldId id="26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3F434C"/>
    <a:srgbClr val="12A983"/>
    <a:srgbClr val="989898"/>
    <a:srgbClr val="FAC445"/>
    <a:srgbClr val="333333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4807"/>
  </p:normalViewPr>
  <p:slideViewPr>
    <p:cSldViewPr snapToGrid="0" snapToObjects="1">
      <p:cViewPr varScale="1">
        <p:scale>
          <a:sx n="46" d="100"/>
          <a:sy n="46" d="100"/>
        </p:scale>
        <p:origin x="42" y="13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黑体 CN" panose="020B0800000000000000" charset="-122"/>
                <a:ea typeface="思源黑体 CN" panose="020B0800000000000000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黑体 CN" panose="020B0800000000000000" charset="-122"/>
                <a:ea typeface="思源黑体 CN" panose="020B0800000000000000" charset="-122"/>
              </a:defRPr>
            </a:lvl1pPr>
          </a:lstStyle>
          <a:p>
            <a:fld id="{7E76729D-0BB7-FA40-9FA0-64EA75DC88F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黑体 CN" panose="020B0800000000000000" charset="-122"/>
                <a:ea typeface="思源黑体 CN" panose="020B0800000000000000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黑体 CN" panose="020B0800000000000000" charset="-122"/>
                <a:ea typeface="思源黑体 CN" panose="020B0800000000000000" charset="-122"/>
              </a:defRPr>
            </a:lvl1pPr>
          </a:lstStyle>
          <a:p>
            <a:fld id="{76F5AC08-EFCB-B74E-9434-146891C2FE1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黑体 CN" panose="020B0800000000000000" charset="-122"/>
        <a:ea typeface="思源黑体 CN" panose="020B0800000000000000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3"/>
          <p:cNvSpPr/>
          <p:nvPr userDrawn="1"/>
        </p:nvSpPr>
        <p:spPr>
          <a:xfrm flipH="1">
            <a:off x="537151" y="298068"/>
            <a:ext cx="1" cy="871539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  <a:bevel/>
          </a:ln>
        </p:spPr>
        <p:txBody>
          <a:bodyPr lIns="45718" tIns="45718" rIns="45718" bIns="45718"/>
          <a:lstStyle>
            <a:lvl1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1pPr>
            <a:lvl2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2pPr>
            <a:lvl3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3pPr>
            <a:lvl4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4pPr>
            <a:lvl5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5pPr>
            <a:lvl6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6pPr>
            <a:lvl7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7pPr>
            <a:lvl8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8pPr>
            <a:lvl9pPr marL="0" marR="0" indent="0" algn="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9pPr>
          </a:lstStyle>
          <a:p>
            <a:endParaRPr>
              <a:latin typeface="思源黑体 CN" panose="020B08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28300" y="571500"/>
            <a:ext cx="1123200" cy="4011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hemeOverride" Target="../theme/themeOverride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2.xml"/><Relationship Id="rId2" Type="http://schemas.openxmlformats.org/officeDocument/2006/relationships/image" Target="../media/image8.emf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hemeOverride" Target="../theme/themeOverride3.xml"/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2741" y="392086"/>
            <a:ext cx="1689100" cy="876300"/>
          </a:xfrm>
          <a:prstGeom prst="rect">
            <a:avLst/>
          </a:prstGeom>
        </p:spPr>
      </p:pic>
      <p:sp>
        <p:nvSpPr>
          <p:cNvPr id="21" name="标题 1"/>
          <p:cNvSpPr txBox="1"/>
          <p:nvPr/>
        </p:nvSpPr>
        <p:spPr>
          <a:xfrm>
            <a:off x="716915" y="2508885"/>
            <a:ext cx="10725150" cy="116522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zh-CN" altLang="en-US" sz="4000" spc="300" dirty="0" err="1">
                <a:solidFill>
                  <a:schemeClr val="bg1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课时</a:t>
            </a:r>
            <a:r>
              <a:rPr kumimoji="1" lang="en-US" altLang="zh-CN" sz="4000" spc="300" dirty="0" err="1">
                <a:solidFill>
                  <a:schemeClr val="bg1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16</a:t>
            </a:r>
            <a:r>
              <a:rPr kumimoji="1" lang="zh-CN" altLang="en-US" sz="4000" spc="300" dirty="0" err="1">
                <a:solidFill>
                  <a:schemeClr val="bg1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：项目实战之前台订单处理</a:t>
            </a:r>
            <a:endParaRPr kumimoji="1" lang="zh-CN" altLang="en-US" sz="4000" spc="300" dirty="0" err="1">
              <a:solidFill>
                <a:schemeClr val="bg1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sp>
        <p:nvSpPr>
          <p:cNvPr id="70" name="标题 1"/>
          <p:cNvSpPr txBox="1"/>
          <p:nvPr/>
        </p:nvSpPr>
        <p:spPr>
          <a:xfrm>
            <a:off x="618158" y="4927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b="1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目录</a:t>
            </a:r>
            <a:endParaRPr kumimoji="1" lang="zh-CN" altLang="en-US" sz="2400" b="1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sp>
        <p:nvSpPr>
          <p:cNvPr id="5" name="副标题 2"/>
          <p:cNvSpPr txBox="1"/>
          <p:nvPr/>
        </p:nvSpPr>
        <p:spPr>
          <a:xfrm>
            <a:off x="7059930" y="1997710"/>
            <a:ext cx="3933825" cy="3493135"/>
          </a:xfrm>
          <a:prstGeom prst="rect">
            <a:avLst/>
          </a:prstGeom>
        </p:spPr>
        <p:txBody>
          <a:bodyPr vert="horz" lIns="91440" tIns="36000" rIns="91440" bIns="36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前台大堂点餐订单处理效果</a:t>
            </a:r>
            <a:endParaRPr lang="zh-CN" altLang="en-US" sz="2000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 altLang="zh-TW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实现大堂点餐订单处理步骤</a:t>
            </a:r>
            <a:endParaRPr lang="zh-CN" altLang="zh-TW" sz="2000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50170" y="1959815"/>
            <a:ext cx="5261828" cy="3314700"/>
            <a:chOff x="1118625" y="1925828"/>
            <a:chExt cx="5261828" cy="33147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" name="í$ľïḍê"/>
            <p:cNvSpPr/>
            <p:nvPr/>
          </p:nvSpPr>
          <p:spPr bwMode="auto">
            <a:xfrm rot="21354868">
              <a:off x="1497057" y="1925828"/>
              <a:ext cx="4883396" cy="32766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58000"/>
              </a:schemeClr>
            </a:solidFill>
            <a:ln w="19050">
              <a:noFill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思源黑体 CN" panose="020B0800000000000000" charset="-122"/>
              </a:endParaRPr>
            </a:p>
          </p:txBody>
        </p:sp>
        <p:sp>
          <p:nvSpPr>
            <p:cNvPr id="8" name="îşḷiḑe"/>
            <p:cNvSpPr/>
            <p:nvPr/>
          </p:nvSpPr>
          <p:spPr bwMode="auto">
            <a:xfrm rot="440486">
              <a:off x="1128756" y="1963928"/>
              <a:ext cx="4883396" cy="32766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noFill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思源黑体 CN" panose="020B0800000000000000" charset="-122"/>
              </a:endParaRPr>
            </a:p>
          </p:txBody>
        </p:sp>
        <p:sp>
          <p:nvSpPr>
            <p:cNvPr id="10" name="îṣ1íḓè"/>
            <p:cNvSpPr/>
            <p:nvPr/>
          </p:nvSpPr>
          <p:spPr>
            <a:xfrm>
              <a:off x="1118625" y="1963928"/>
              <a:ext cx="4893525" cy="3245093"/>
            </a:xfrm>
            <a:prstGeom prst="rect">
              <a:avLst/>
            </a:prstGeom>
            <a:blipFill>
              <a:blip r:embed="rId2"/>
              <a:srcRect/>
              <a:stretch>
                <a:fillRect l="-8969" r="-8923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D1DADD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思源黑体 CN" panose="020B0800000000000000" charset="-122"/>
              </a:endParaRPr>
            </a:p>
          </p:txBody>
        </p:sp>
        <p:sp>
          <p:nvSpPr>
            <p:cNvPr id="11" name="íśḷiḋé"/>
            <p:cNvSpPr/>
            <p:nvPr/>
          </p:nvSpPr>
          <p:spPr>
            <a:xfrm>
              <a:off x="4635016" y="2270080"/>
              <a:ext cx="1384995" cy="1930463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vert="eaVert" wrap="square" lIns="91440" tIns="45720" rIns="91440" bIns="45720">
              <a:normAutofit fontScale="47500" lnSpcReduction="20000"/>
            </a:bodyPr>
            <a:lstStyle/>
            <a:p>
              <a:pPr algn="ctr"/>
              <a:br>
                <a:rPr lang="zh-CN" altLang="en-US" sz="6000" b="1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思源黑体 CN" panose="020B0800000000000000" charset="-122"/>
                  <a:ea typeface="思源黑体 CN" panose="020B0800000000000000" charset="-122"/>
                </a:rPr>
              </a:br>
              <a:r>
                <a:rPr lang="en-US" altLang="zh-CN" sz="6000" b="1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Arial" panose="020B0604020202090204" pitchFamily="34" charset="0"/>
                  <a:ea typeface="思源黑体 CN" panose="020B0800000000000000" charset="-122"/>
                  <a:cs typeface="Arial" panose="020B0604020202090204" pitchFamily="34" charset="0"/>
                </a:rPr>
                <a:t>CONTENT</a:t>
              </a:r>
              <a:endParaRPr lang="en-US" altLang="zh-CN" sz="6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90204" pitchFamily="34" charset="0"/>
                <a:ea typeface="思源黑体 CN" panose="020B0800000000000000" charset="-122"/>
                <a:cs typeface="Arial" panose="020B0604020202090204" pitchFamily="34" charset="0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标题 1"/>
          <p:cNvSpPr txBox="1"/>
          <p:nvPr/>
        </p:nvSpPr>
        <p:spPr>
          <a:xfrm>
            <a:off x="648638" y="5054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前台大堂点订单处理效果展示</a:t>
            </a:r>
            <a:endParaRPr lang="zh-CN" altLang="en-US" sz="2400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pic>
        <p:nvPicPr>
          <p:cNvPr id="2" name="图片 1" descr="lis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023620"/>
            <a:ext cx="10058400" cy="25736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图片 3" descr="inf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3816350"/>
            <a:ext cx="10058400" cy="24479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31875" y="1141730"/>
            <a:ext cx="10128250" cy="4707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90204"/>
              <a:buChar char="•"/>
            </a:pP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编辑视图文件，完成订单处理</a:t>
            </a:r>
            <a:endParaRPr lang="zh-CN" altLang="en-US" sz="2000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50000"/>
              </a:lnSpc>
              <a:buFont typeface="Arial" panose="020B0604020202090204"/>
              <a:buChar char="•"/>
            </a:pP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配置订单urls路由文件</a:t>
            </a:r>
            <a:endParaRPr lang="zh-CN" altLang="en-US" sz="2000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50000"/>
              </a:lnSpc>
              <a:buFont typeface="Arial" panose="020B0604020202090204"/>
              <a:buChar char="•"/>
            </a:pP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创建订单模板文件，实现订单信息输出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800100" lvl="1" indent="-342900">
              <a:lnSpc>
                <a:spcPct val="250000"/>
              </a:lnSpc>
              <a:buFont typeface="Arial" panose="020B0604020202090204"/>
              <a:buChar char="•"/>
            </a:pP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订单列表展示模板（新订单和历史订单）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800100" lvl="1" indent="-342900">
              <a:lnSpc>
                <a:spcPct val="250000"/>
              </a:lnSpc>
              <a:buFont typeface="Arial" panose="020B0604020202090204"/>
              <a:buChar char="•"/>
            </a:pPr>
            <a:r>
              <a:rPr lang="zh-CN" altLang="en-US" sz="2000" dirty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</a:rPr>
              <a:t>订单详情展示模板</a:t>
            </a: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  <a:p>
            <a:pPr marL="342900" indent="-342900">
              <a:lnSpc>
                <a:spcPct val="250000"/>
              </a:lnSpc>
              <a:buFont typeface="Arial" panose="020B0604020202090204"/>
              <a:buChar char="•"/>
            </a:pPr>
            <a:endParaRPr lang="zh-CN" altLang="en-US" sz="2000" dirty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  <p:sp>
        <p:nvSpPr>
          <p:cNvPr id="70" name="标题 1"/>
          <p:cNvSpPr txBox="1"/>
          <p:nvPr/>
        </p:nvSpPr>
        <p:spPr>
          <a:xfrm>
            <a:off x="648638" y="5054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TW" sz="24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实现前台店铺菜品展示步骤</a:t>
            </a:r>
            <a:endParaRPr lang="zh-CN" altLang="zh-TW" sz="2400" dirty="0" smtClean="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sp>
        <p:nvSpPr>
          <p:cNvPr id="70" name="标题 1"/>
          <p:cNvSpPr txBox="1"/>
          <p:nvPr/>
        </p:nvSpPr>
        <p:spPr>
          <a:xfrm>
            <a:off x="618158" y="492722"/>
            <a:ext cx="8154758" cy="51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dirty="0">
                <a:solidFill>
                  <a:srgbClr val="3F434C"/>
                </a:solidFill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小结</a:t>
            </a:r>
            <a:endParaRPr kumimoji="1" lang="zh-CN" altLang="en-US" sz="2400" dirty="0">
              <a:solidFill>
                <a:srgbClr val="3F434C"/>
              </a:solidFill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84225" y="1204595"/>
            <a:ext cx="10056495" cy="8604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6">
              <a:lnSpc>
                <a:spcPct val="250000"/>
              </a:lnSpc>
            </a:pPr>
            <a:r>
              <a:rPr lang="en-US" altLang="zh-CN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         </a:t>
            </a:r>
            <a:r>
              <a:rPr lang="zh-CN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通过本节学习我们完成了点餐项目之前台大堂点餐订单处理开发</a:t>
            </a:r>
            <a:r>
              <a:rPr lang="en-US" altLang="en-US" sz="2000" dirty="0" smtClean="0">
                <a:latin typeface="思源黑体 CN" panose="020B0800000000000000" charset="-122"/>
                <a:ea typeface="思源黑体 CN" panose="020B0800000000000000" charset="-122"/>
                <a:cs typeface="思源黑体 CN" panose="020B0800000000000000" charset="-122"/>
                <a:sym typeface="+mn-ea"/>
              </a:rPr>
              <a:t>。</a:t>
            </a:r>
            <a:endParaRPr lang="zh-CN" altLang="en-US" sz="2000">
              <a:latin typeface="思源黑体 CN" panose="020B0800000000000000" charset="-122"/>
              <a:ea typeface="思源黑体 CN" panose="020B0800000000000000" charset="-122"/>
              <a:cs typeface="思源黑体 CN" panose="020B0800000000000000" charset="-122"/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55370" y="3175600"/>
            <a:ext cx="10081260" cy="5067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u="sng" dirty="0">
                <a:solidFill>
                  <a:schemeClr val="bg2">
                    <a:lumMod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Next</a:t>
            </a:r>
            <a:r>
              <a:rPr kumimoji="1" lang="zh-CN" altLang="en-US" u="sng" dirty="0">
                <a:solidFill>
                  <a:schemeClr val="bg2">
                    <a:lumMod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：课时</a:t>
            </a:r>
            <a:r>
              <a:rPr kumimoji="1" lang="en-US" altLang="zh-CN" u="sng" dirty="0">
                <a:solidFill>
                  <a:schemeClr val="bg2">
                    <a:lumMod val="25000"/>
                  </a:schemeClr>
                </a:solidFill>
                <a:latin typeface="思源黑体 CN" panose="020B0800000000000000" charset="-122"/>
                <a:ea typeface="思源黑体 CN" panose="020B0800000000000000" charset="-122"/>
                <a:cs typeface="微软雅黑" panose="020B0503020204020204" charset="-122"/>
              </a:rPr>
              <a:t>17《项目实战之移动端点餐端搭建》</a:t>
            </a:r>
            <a:endParaRPr kumimoji="1" lang="zh-CN" altLang="en-US" u="sng" dirty="0">
              <a:solidFill>
                <a:schemeClr val="bg2">
                  <a:lumMod val="25000"/>
                </a:schemeClr>
              </a:solidFill>
              <a:latin typeface="思源黑体 CN" panose="020B0800000000000000" charset="-122"/>
              <a:ea typeface="思源黑体 CN" panose="020B0800000000000000" charset="-122"/>
              <a:cs typeface="微软雅黑" panose="020B050302020402020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1878" y="575966"/>
            <a:ext cx="1122971" cy="400461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850" y="6378575"/>
            <a:ext cx="8750300" cy="228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409" y="1727921"/>
            <a:ext cx="1915453" cy="1915453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26A599"/>
      </a:accent1>
      <a:accent2>
        <a:srgbClr val="009688"/>
      </a:accent2>
      <a:accent3>
        <a:srgbClr val="00897B"/>
      </a:accent3>
      <a:accent4>
        <a:srgbClr val="00786A"/>
      </a:accent4>
      <a:accent5>
        <a:srgbClr val="00685B"/>
      </a:accent5>
      <a:accent6>
        <a:srgbClr val="004C3F"/>
      </a:accent6>
      <a:hlink>
        <a:srgbClr val="26A599"/>
      </a:hlink>
      <a:folHlink>
        <a:srgbClr val="BFBFBF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26A599"/>
    </a:accent1>
    <a:accent2>
      <a:srgbClr val="009688"/>
    </a:accent2>
    <a:accent3>
      <a:srgbClr val="00897B"/>
    </a:accent3>
    <a:accent4>
      <a:srgbClr val="00786A"/>
    </a:accent4>
    <a:accent5>
      <a:srgbClr val="00685B"/>
    </a:accent5>
    <a:accent6>
      <a:srgbClr val="004C3F"/>
    </a:accent6>
    <a:hlink>
      <a:srgbClr val="26A599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207</Words>
  <Application>WPS 演示</Application>
  <PresentationFormat>宽屏</PresentationFormat>
  <Paragraphs>26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方正书宋_GBK</vt:lpstr>
      <vt:lpstr>Wingdings</vt:lpstr>
      <vt:lpstr>微软雅黑</vt:lpstr>
      <vt:lpstr>思源黑体 CN</vt:lpstr>
      <vt:lpstr>Arial</vt:lpstr>
      <vt:lpstr>宋体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creator>Office</dc:creator>
  <cp:lastModifiedBy>zhangtao</cp:lastModifiedBy>
  <cp:revision>297</cp:revision>
  <dcterms:created xsi:type="dcterms:W3CDTF">2020-08-19T11:42:17Z</dcterms:created>
  <dcterms:modified xsi:type="dcterms:W3CDTF">2020-08-19T11:42:17Z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2052-2.5.0.4070</vt:lpwstr>
  </property>
</Properties>
</file>