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62" r:id="rId3"/>
    <p:sldId id="263" r:id="rId4"/>
    <p:sldId id="264" r:id="rId5"/>
    <p:sldId id="265" r:id="rId6"/>
    <p:sldId id="266" r:id="rId7"/>
    <p:sldId id="268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32" autoAdjust="0"/>
  </p:normalViewPr>
  <p:slideViewPr>
    <p:cSldViewPr snapToGrid="0">
      <p:cViewPr varScale="1">
        <p:scale>
          <a:sx n="99" d="100"/>
          <a:sy n="99" d="100"/>
        </p:scale>
        <p:origin x="19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DDF3-9978-412D-A309-4A93A52AF267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F8153-D8FC-4275-96C6-A10657C8A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8153-D8FC-4275-96C6-A10657C8A7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8153-D8FC-4275-96C6-A10657C8A7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1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8153-D8FC-4275-96C6-A10657C8A7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4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8153-D8FC-4275-96C6-A10657C8A7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6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8153-D8FC-4275-96C6-A10657C8A7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2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8153-D8FC-4275-96C6-A10657C8A7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61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8153-D8FC-4275-96C6-A10657C8A7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85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8153-D8FC-4275-96C6-A10657C8A7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5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0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5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5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8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8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2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7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4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0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2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ley.com/legacy/wileychi/molisch/supp/appendices/Chapter_7_Appendice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dhganga.inflibnet.ac.in/bitstream/10603/137824/6/chapter%205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iteseerx.ist.psu.edu/viewdoc/download?doi=10.1.1.510.278&amp;rep=rep1&amp;type=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ontent/pdf/10.1186/s13638-016-0670-9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5633355_MIMO_Wireless_Communica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22679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949" y="374073"/>
            <a:ext cx="818803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信道</a:t>
            </a:r>
            <a:r>
              <a:rPr lang="en-US" altLang="zh-CN" dirty="0" smtClean="0"/>
              <a:t>-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实现</a:t>
            </a:r>
            <a:r>
              <a:rPr lang="en-US" altLang="zh-CN" dirty="0"/>
              <a:t>3G</a:t>
            </a:r>
            <a:r>
              <a:rPr lang="zh-CN" altLang="en-US" dirty="0"/>
              <a:t>通信系统的标准信道</a:t>
            </a:r>
            <a:r>
              <a:rPr lang="zh-CN" altLang="en-US" dirty="0" smtClean="0"/>
              <a:t>模型，即</a:t>
            </a:r>
            <a:r>
              <a:rPr lang="en-US" altLang="zh-CN" dirty="0" smtClean="0"/>
              <a:t>ITU-R Models</a:t>
            </a:r>
            <a:r>
              <a:rPr lang="zh-CN" altLang="en-US" dirty="0" smtClean="0"/>
              <a:t>，并比较不同调制方案的性能，其他通信模块可简化。注意，</a:t>
            </a:r>
            <a:r>
              <a:rPr lang="en-US" altLang="zh-CN" dirty="0" smtClean="0"/>
              <a:t>ITU-R</a:t>
            </a:r>
            <a:r>
              <a:rPr lang="zh-CN" altLang="en-US" dirty="0" smtClean="0"/>
              <a:t>模型由多个场景组成，可以仅选择其中的部分场景进行实现。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Andreas F. </a:t>
            </a:r>
            <a:r>
              <a:rPr lang="en-US" altLang="zh-CN" dirty="0" err="1" smtClean="0"/>
              <a:t>Molisch</a:t>
            </a:r>
            <a:r>
              <a:rPr lang="en-US" altLang="zh-CN" dirty="0" smtClean="0"/>
              <a:t>, Wireless Communications,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edition, Part II, Chapter 7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www.wiley.com/legacy/wileychi/molisch/supp/appendices/Chapter_7_Appendices.pdf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其他网络资料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0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948" y="374073"/>
            <a:ext cx="858529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调制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在独立同分布的</a:t>
            </a:r>
            <a:r>
              <a:rPr lang="en-US" altLang="zh-CN" dirty="0" smtClean="0"/>
              <a:t>Rayleigh</a:t>
            </a:r>
            <a:r>
              <a:rPr lang="zh-CN" altLang="en-US" dirty="0" smtClean="0"/>
              <a:t>信道模型下，实现多载波系统的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调制与解调，基带调制可固定为</a:t>
            </a:r>
            <a:r>
              <a:rPr lang="en-US" altLang="zh-CN" dirty="0" smtClean="0"/>
              <a:t>QPSK</a:t>
            </a:r>
            <a:r>
              <a:rPr lang="zh-CN" altLang="en-US" dirty="0" smtClean="0"/>
              <a:t>，其他模块可简化。注意，系统参数可以参考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系统，并在</a:t>
            </a:r>
            <a:r>
              <a:rPr lang="zh-CN" altLang="en-US" dirty="0"/>
              <a:t>合理范围内自行</a:t>
            </a:r>
            <a:r>
              <a:rPr lang="zh-CN" altLang="en-US" dirty="0" smtClean="0"/>
              <a:t>选择。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参考资料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John G. </a:t>
            </a:r>
            <a:r>
              <a:rPr lang="en-US" altLang="zh-CN" dirty="0" err="1" smtClean="0"/>
              <a:t>Proakis</a:t>
            </a:r>
            <a:r>
              <a:rPr lang="en-US" altLang="zh-CN" dirty="0" smtClean="0"/>
              <a:t>, Digital Communications, 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edition, Chapter 11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Andreas </a:t>
            </a:r>
            <a:r>
              <a:rPr lang="en-US" altLang="zh-CN" dirty="0"/>
              <a:t>F. </a:t>
            </a:r>
            <a:r>
              <a:rPr lang="en-US" altLang="zh-CN" dirty="0" err="1"/>
              <a:t>Molisch</a:t>
            </a:r>
            <a:r>
              <a:rPr lang="en-US" altLang="zh-CN" dirty="0"/>
              <a:t>, Wireless Communications, 2</a:t>
            </a:r>
            <a:r>
              <a:rPr lang="en-US" altLang="zh-CN" baseline="30000" dirty="0"/>
              <a:t>nd</a:t>
            </a:r>
            <a:r>
              <a:rPr lang="en-US" altLang="zh-CN" dirty="0"/>
              <a:t> edition, Part </a:t>
            </a:r>
            <a:r>
              <a:rPr lang="en-US" altLang="zh-CN" dirty="0" smtClean="0"/>
              <a:t>IV, </a:t>
            </a:r>
            <a:r>
              <a:rPr lang="en-US" altLang="zh-CN" dirty="0"/>
              <a:t>Chapter </a:t>
            </a:r>
            <a:r>
              <a:rPr lang="en-US" altLang="zh-CN" dirty="0" smtClean="0"/>
              <a:t>19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Erik </a:t>
            </a:r>
            <a:r>
              <a:rPr lang="en-US" altLang="zh-CN" dirty="0" err="1" smtClean="0"/>
              <a:t>Dahlman</a:t>
            </a:r>
            <a:r>
              <a:rPr lang="en-US" altLang="zh-CN" dirty="0" smtClean="0"/>
              <a:t>, 4G </a:t>
            </a:r>
            <a:r>
              <a:rPr lang="en-US" altLang="zh-CN" dirty="0"/>
              <a:t>LTE⁄LTE-Advanced for Mobile </a:t>
            </a:r>
            <a:r>
              <a:rPr lang="en-US" altLang="zh-CN" dirty="0" smtClean="0"/>
              <a:t>Broadband, 2</a:t>
            </a:r>
            <a:r>
              <a:rPr lang="en-US" altLang="zh-CN" baseline="30000" dirty="0" smtClean="0"/>
              <a:t>nd</a:t>
            </a:r>
            <a:r>
              <a:rPr lang="en-US" altLang="zh-CN" dirty="0"/>
              <a:t> </a:t>
            </a:r>
            <a:r>
              <a:rPr lang="en-US" altLang="zh-CN" dirty="0" smtClean="0"/>
              <a:t>edition, Chapter 3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其他网络资料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42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948" y="374073"/>
            <a:ext cx="850829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均衡</a:t>
            </a:r>
            <a:r>
              <a:rPr lang="en-US" altLang="zh-CN" dirty="0" smtClean="0"/>
              <a:t>-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Rayleigh</a:t>
            </a:r>
            <a:r>
              <a:rPr lang="zh-CN" altLang="en-US" dirty="0" smtClean="0"/>
              <a:t>信道下，实现两种经典的基于</a:t>
            </a:r>
            <a:r>
              <a:rPr lang="en-US" altLang="zh-CN" dirty="0" smtClean="0"/>
              <a:t>pilot</a:t>
            </a:r>
            <a:r>
              <a:rPr lang="zh-CN" altLang="en-US" dirty="0" smtClean="0"/>
              <a:t>的信道估计算法，并据此进行信道均衡，比较不同信道估计算法的性能，调制方式可固定为</a:t>
            </a:r>
            <a:r>
              <a:rPr lang="en-US" altLang="zh-CN" dirty="0"/>
              <a:t>QPSK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参考资料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Andreas </a:t>
            </a:r>
            <a:r>
              <a:rPr lang="en-US" altLang="zh-CN" dirty="0"/>
              <a:t>F. </a:t>
            </a:r>
            <a:r>
              <a:rPr lang="en-US" altLang="zh-CN" dirty="0" err="1"/>
              <a:t>Molisch</a:t>
            </a:r>
            <a:r>
              <a:rPr lang="en-US" altLang="zh-CN" dirty="0"/>
              <a:t>, Wireless Communications, 2</a:t>
            </a:r>
            <a:r>
              <a:rPr lang="en-US" altLang="zh-CN" baseline="30000" dirty="0"/>
              <a:t>nd</a:t>
            </a:r>
            <a:r>
              <a:rPr lang="en-US" altLang="zh-CN" dirty="0"/>
              <a:t> edition, Part </a:t>
            </a:r>
            <a:r>
              <a:rPr lang="en-US" altLang="zh-CN" dirty="0" smtClean="0"/>
              <a:t>III, </a:t>
            </a:r>
            <a:r>
              <a:rPr lang="en-US" altLang="zh-CN" dirty="0"/>
              <a:t>Chapter </a:t>
            </a:r>
            <a:r>
              <a:rPr lang="en-US" altLang="zh-CN" dirty="0" smtClean="0"/>
              <a:t>16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Andrea Goldsmith, Wireless Communications, Chapter 11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Yong Soo Cho, et al., MIMO-OFDM Wireless Communications with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, Chapter 6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shodhganga.inflibnet.ac.in/bitstream/10603/137824/6/chapter%205.pdf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hlinkClick r:id="rId4"/>
              </a:rPr>
              <a:t>http://citeseerx.ist.psu.edu/viewdoc/download?doi=10.1.1.510.278&amp;rep=rep1&amp;type=pdf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其他</a:t>
            </a:r>
            <a:r>
              <a:rPr lang="zh-CN" altLang="en-US" dirty="0"/>
              <a:t>网络资料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656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949" y="374073"/>
            <a:ext cx="8188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编码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Rayleigh</a:t>
            </a:r>
            <a:r>
              <a:rPr lang="zh-CN" altLang="en-US" dirty="0" smtClean="0"/>
              <a:t>信道</a:t>
            </a:r>
            <a:r>
              <a:rPr lang="en-US" altLang="zh-CN" dirty="0" smtClean="0"/>
              <a:t>QPSK</a:t>
            </a:r>
            <a:r>
              <a:rPr lang="zh-CN" altLang="en-US" dirty="0" smtClean="0"/>
              <a:t>调制下，实现卷积码的编码和维特比译码。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参考资料：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John G. </a:t>
            </a:r>
            <a:r>
              <a:rPr lang="en-US" altLang="zh-CN" dirty="0" err="1"/>
              <a:t>Proakis</a:t>
            </a:r>
            <a:r>
              <a:rPr lang="en-US" altLang="zh-CN" dirty="0"/>
              <a:t>, Digital Communications, 5</a:t>
            </a:r>
            <a:r>
              <a:rPr lang="en-US" altLang="zh-CN" baseline="30000" dirty="0"/>
              <a:t>th</a:t>
            </a:r>
            <a:r>
              <a:rPr lang="en-US" altLang="zh-CN" dirty="0"/>
              <a:t> edition, Chapter 8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Bernard </a:t>
            </a:r>
            <a:r>
              <a:rPr lang="en-US" altLang="zh-CN" dirty="0" err="1" smtClean="0"/>
              <a:t>Sklar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Disigtal</a:t>
            </a:r>
            <a:r>
              <a:rPr lang="en-US" altLang="zh-CN" dirty="0" smtClean="0"/>
              <a:t> Communications Fundamentals and Applications,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edition, Chapter 7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其他</a:t>
            </a:r>
            <a:r>
              <a:rPr lang="zh-CN" altLang="en-US" dirty="0"/>
              <a:t>网络资料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376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949" y="374073"/>
            <a:ext cx="81880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同步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Rayleigh</a:t>
            </a:r>
            <a:r>
              <a:rPr lang="zh-CN" altLang="en-US" dirty="0" smtClean="0"/>
              <a:t>信道</a:t>
            </a:r>
            <a:r>
              <a:rPr lang="en-US" altLang="zh-CN" dirty="0" smtClean="0"/>
              <a:t>QPSK</a:t>
            </a:r>
            <a:r>
              <a:rPr lang="zh-CN" altLang="en-US" dirty="0" smtClean="0"/>
              <a:t>调制下，实现载波同步（纠频偏）和符号同步（纠时偏）算法，并比较同步前后的星座图。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参考资料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John G. </a:t>
            </a:r>
            <a:r>
              <a:rPr lang="en-US" altLang="zh-CN" dirty="0" err="1"/>
              <a:t>Proakis</a:t>
            </a:r>
            <a:r>
              <a:rPr lang="en-US" altLang="zh-CN" dirty="0"/>
              <a:t>, Digital Communications, 5</a:t>
            </a:r>
            <a:r>
              <a:rPr lang="en-US" altLang="zh-CN" baseline="30000" dirty="0"/>
              <a:t>th</a:t>
            </a:r>
            <a:r>
              <a:rPr lang="en-US" altLang="zh-CN" dirty="0"/>
              <a:t> edition, Chapter </a:t>
            </a:r>
            <a:r>
              <a:rPr lang="en-US" altLang="zh-CN" dirty="0" smtClean="0"/>
              <a:t>5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Bernard </a:t>
            </a:r>
            <a:r>
              <a:rPr lang="en-US" altLang="zh-CN" dirty="0" err="1"/>
              <a:t>Sklar</a:t>
            </a:r>
            <a:r>
              <a:rPr lang="en-US" altLang="zh-CN" dirty="0"/>
              <a:t>, </a:t>
            </a:r>
            <a:r>
              <a:rPr lang="en-US" altLang="zh-CN" dirty="0" err="1"/>
              <a:t>Disigtal</a:t>
            </a:r>
            <a:r>
              <a:rPr lang="en-US" altLang="zh-CN" dirty="0"/>
              <a:t> Communications Fundamentals and Applications, 2</a:t>
            </a:r>
            <a:r>
              <a:rPr lang="en-US" altLang="zh-CN" baseline="30000" dirty="0"/>
              <a:t>nd</a:t>
            </a:r>
            <a:r>
              <a:rPr lang="en-US" altLang="zh-CN" dirty="0"/>
              <a:t> edition, Chapter </a:t>
            </a:r>
            <a:r>
              <a:rPr lang="en-US" altLang="zh-CN" dirty="0" smtClean="0"/>
              <a:t>10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Stefania</a:t>
            </a:r>
            <a:r>
              <a:rPr lang="en-US" altLang="zh-CN" dirty="0"/>
              <a:t> </a:t>
            </a:r>
            <a:r>
              <a:rPr lang="en-US" altLang="zh-CN" dirty="0" err="1" smtClean="0"/>
              <a:t>Sesia</a:t>
            </a:r>
            <a:r>
              <a:rPr lang="en-US" altLang="zh-CN" dirty="0" smtClean="0"/>
              <a:t>, et al., LTE–the </a:t>
            </a:r>
            <a:r>
              <a:rPr lang="en-US" altLang="zh-CN" dirty="0"/>
              <a:t>UMTS Long Term Evolution  from Theory to </a:t>
            </a:r>
            <a:r>
              <a:rPr lang="en-US" altLang="zh-CN" dirty="0" smtClean="0"/>
              <a:t>Practice, Chapter 7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Yong Soo Cho, et al., MIMO-OFDM Wireless Communications with </a:t>
            </a:r>
            <a:r>
              <a:rPr lang="en-US" altLang="zh-CN" dirty="0" err="1"/>
              <a:t>Matlab</a:t>
            </a:r>
            <a:r>
              <a:rPr lang="en-US" altLang="zh-CN" dirty="0"/>
              <a:t>, Chapter 5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https://link.springer.com/content/pdf/10.1186/s13638-016-0670-9.pdf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其他</a:t>
            </a:r>
            <a:r>
              <a:rPr lang="zh-CN" altLang="en-US" dirty="0"/>
              <a:t>网络资料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798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949" y="374073"/>
            <a:ext cx="818803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多</a:t>
            </a:r>
            <a:r>
              <a:rPr lang="zh-CN" altLang="en-US" dirty="0" smtClean="0"/>
              <a:t>天线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Rayleigh</a:t>
            </a:r>
            <a:r>
              <a:rPr lang="zh-CN" altLang="en-US" dirty="0" smtClean="0"/>
              <a:t>信道</a:t>
            </a:r>
            <a:r>
              <a:rPr lang="en-US" altLang="zh-CN" dirty="0" smtClean="0"/>
              <a:t>QPSK</a:t>
            </a:r>
            <a:r>
              <a:rPr lang="zh-CN" altLang="en-US" dirty="0" smtClean="0"/>
              <a:t>调制下，实现</a:t>
            </a:r>
            <a:r>
              <a:rPr lang="en-US" altLang="zh-CN" dirty="0" smtClean="0"/>
              <a:t>2*2MIMO</a:t>
            </a:r>
            <a:r>
              <a:rPr lang="zh-CN" altLang="en-US" dirty="0" smtClean="0"/>
              <a:t>系统，并与</a:t>
            </a:r>
            <a:r>
              <a:rPr lang="en-US" altLang="zh-CN" dirty="0" smtClean="0"/>
              <a:t>SISO</a:t>
            </a:r>
            <a:r>
              <a:rPr lang="zh-CN" altLang="en-US" dirty="0" smtClean="0"/>
              <a:t>系统的性能做比较。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参考资料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John G. </a:t>
            </a:r>
            <a:r>
              <a:rPr lang="en-US" altLang="zh-CN" dirty="0" err="1"/>
              <a:t>Proakis</a:t>
            </a:r>
            <a:r>
              <a:rPr lang="en-US" altLang="zh-CN" dirty="0"/>
              <a:t>, Digital Communications, 5</a:t>
            </a:r>
            <a:r>
              <a:rPr lang="en-US" altLang="zh-CN" baseline="30000" dirty="0"/>
              <a:t>th</a:t>
            </a:r>
            <a:r>
              <a:rPr lang="en-US" altLang="zh-CN" dirty="0"/>
              <a:t> edition, Chapter </a:t>
            </a:r>
            <a:r>
              <a:rPr lang="en-US" altLang="zh-CN" dirty="0" smtClean="0"/>
              <a:t>15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Erik </a:t>
            </a:r>
            <a:r>
              <a:rPr lang="en-US" altLang="zh-CN" dirty="0" err="1"/>
              <a:t>Dahlman</a:t>
            </a:r>
            <a:r>
              <a:rPr lang="en-US" altLang="zh-CN" dirty="0"/>
              <a:t>, 4G LTE⁄LTE-Advanced for Mobile Broadband, 2</a:t>
            </a:r>
            <a:r>
              <a:rPr lang="en-US" altLang="zh-CN" baseline="30000" dirty="0"/>
              <a:t>nd</a:t>
            </a:r>
            <a:r>
              <a:rPr lang="en-US" altLang="zh-CN" dirty="0"/>
              <a:t> edition, Chapter </a:t>
            </a:r>
            <a:r>
              <a:rPr lang="en-US" altLang="zh-CN" dirty="0" smtClean="0"/>
              <a:t>5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Yong </a:t>
            </a:r>
            <a:r>
              <a:rPr lang="en-US" altLang="zh-CN" dirty="0"/>
              <a:t>Soo Cho, et al., MIMO-OFDM Wireless Communications with </a:t>
            </a:r>
            <a:r>
              <a:rPr lang="en-US" altLang="zh-CN" dirty="0" err="1"/>
              <a:t>Matlab</a:t>
            </a:r>
            <a:r>
              <a:rPr lang="en-US" altLang="zh-CN" dirty="0"/>
              <a:t>, Chapter </a:t>
            </a:r>
            <a:r>
              <a:rPr lang="en-US" altLang="zh-CN" dirty="0" smtClean="0"/>
              <a:t>10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https://www.researchgate.net/publication/235633355_MIMO_Wireless_Communications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其他</a:t>
            </a:r>
            <a:r>
              <a:rPr lang="zh-CN" altLang="en-US" dirty="0"/>
              <a:t>网络</a:t>
            </a:r>
            <a:r>
              <a:rPr lang="zh-CN" altLang="en-US" dirty="0" smtClean="0"/>
              <a:t>资料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895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949" y="374073"/>
            <a:ext cx="8188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多址</a:t>
            </a:r>
            <a:r>
              <a:rPr lang="zh-CN" altLang="en-US" dirty="0" smtClean="0"/>
              <a:t>接入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层模型假设下，实现两种典型的竞争性调度策略，</a:t>
            </a:r>
            <a:r>
              <a:rPr lang="en-US" altLang="zh-CN" dirty="0" smtClean="0"/>
              <a:t>ALOHA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CSMA</a:t>
            </a:r>
            <a:r>
              <a:rPr lang="zh-CN" altLang="en-US" dirty="0" smtClean="0"/>
              <a:t>协议。</a:t>
            </a:r>
            <a:r>
              <a:rPr lang="en-US" altLang="zh-CN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参考资料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John G. </a:t>
            </a:r>
            <a:r>
              <a:rPr lang="en-US" altLang="zh-CN" dirty="0" err="1"/>
              <a:t>Proakis</a:t>
            </a:r>
            <a:r>
              <a:rPr lang="en-US" altLang="zh-CN" dirty="0"/>
              <a:t>, Digital Communications, 5</a:t>
            </a:r>
            <a:r>
              <a:rPr lang="en-US" altLang="zh-CN" baseline="30000" dirty="0"/>
              <a:t>th</a:t>
            </a:r>
            <a:r>
              <a:rPr lang="en-US" altLang="zh-CN" dirty="0"/>
              <a:t> edition, Chapter </a:t>
            </a:r>
            <a:r>
              <a:rPr lang="en-US" altLang="zh-CN" dirty="0" smtClean="0"/>
              <a:t>16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Bernard </a:t>
            </a:r>
            <a:r>
              <a:rPr lang="en-US" altLang="zh-CN" dirty="0" err="1"/>
              <a:t>Sklar</a:t>
            </a:r>
            <a:r>
              <a:rPr lang="en-US" altLang="zh-CN" dirty="0"/>
              <a:t>, </a:t>
            </a:r>
            <a:r>
              <a:rPr lang="en-US" altLang="zh-CN" dirty="0" err="1"/>
              <a:t>Disigtal</a:t>
            </a:r>
            <a:r>
              <a:rPr lang="en-US" altLang="zh-CN" dirty="0"/>
              <a:t> Communications Fundamentals and Applications, 2</a:t>
            </a:r>
            <a:r>
              <a:rPr lang="en-US" altLang="zh-CN" baseline="30000" dirty="0"/>
              <a:t>nd</a:t>
            </a:r>
            <a:r>
              <a:rPr lang="en-US" altLang="zh-CN" dirty="0"/>
              <a:t> edition, Chapter </a:t>
            </a:r>
            <a:r>
              <a:rPr lang="en-US" altLang="zh-CN" dirty="0" smtClean="0"/>
              <a:t>11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其他</a:t>
            </a:r>
            <a:r>
              <a:rPr lang="zh-CN" altLang="en-US" dirty="0"/>
              <a:t>网络资料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494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949" y="374073"/>
            <a:ext cx="818803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多址</a:t>
            </a:r>
            <a:r>
              <a:rPr lang="zh-CN" altLang="en-US" dirty="0" smtClean="0"/>
              <a:t>接入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层模型假设下，实现</a:t>
            </a:r>
            <a:r>
              <a:rPr lang="en-US" altLang="zh-CN" dirty="0" smtClean="0"/>
              <a:t>OFDM</a:t>
            </a:r>
            <a:r>
              <a:rPr lang="en-US" altLang="zh-CN" dirty="0"/>
              <a:t>A</a:t>
            </a:r>
            <a:r>
              <a:rPr lang="zh-CN" altLang="en-US" dirty="0" smtClean="0"/>
              <a:t>的三种典型调度策略，即</a:t>
            </a:r>
            <a:r>
              <a:rPr lang="en-US" altLang="zh-CN" dirty="0" smtClean="0"/>
              <a:t>Proportional Fair, Round Robin, Maximal Throughput</a:t>
            </a:r>
            <a:r>
              <a:rPr lang="zh-CN" altLang="en-US" dirty="0" smtClean="0"/>
              <a:t>，并比较性能。</a:t>
            </a:r>
            <a:r>
              <a:rPr lang="en-US" altLang="zh-CN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参考资料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Erik </a:t>
            </a:r>
            <a:r>
              <a:rPr lang="en-US" altLang="zh-CN" dirty="0" err="1"/>
              <a:t>Dahlman</a:t>
            </a:r>
            <a:r>
              <a:rPr lang="en-US" altLang="zh-CN" dirty="0"/>
              <a:t>, 4G LTE⁄LTE-Advanced for Mobile Broadband, 2</a:t>
            </a:r>
            <a:r>
              <a:rPr lang="en-US" altLang="zh-CN" baseline="30000" dirty="0"/>
              <a:t>nd</a:t>
            </a:r>
            <a:r>
              <a:rPr lang="en-US" altLang="zh-CN" dirty="0"/>
              <a:t> edition, Chapter </a:t>
            </a:r>
            <a:r>
              <a:rPr lang="en-US" altLang="zh-CN" dirty="0" smtClean="0"/>
              <a:t>6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ieeexplore.ieee.org/abstract/document/6226795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其他</a:t>
            </a:r>
            <a:r>
              <a:rPr lang="zh-CN" altLang="en-US" dirty="0"/>
              <a:t>网络资料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337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2961</TotalTime>
  <Words>606</Words>
  <Application>Microsoft Office PowerPoint</Application>
  <PresentationFormat>全屏显示(4:3)</PresentationFormat>
  <Paragraphs>65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92</cp:revision>
  <dcterms:created xsi:type="dcterms:W3CDTF">2020-06-09T06:56:25Z</dcterms:created>
  <dcterms:modified xsi:type="dcterms:W3CDTF">2020-09-15T07:54:27Z</dcterms:modified>
</cp:coreProperties>
</file>