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5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2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8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86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4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6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27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82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17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8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0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A5C2-9FDC-414B-9BF8-4FEFEE55D380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B4F5-E01C-44DC-B317-15119ADAB6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8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98F7B9E-96E0-4A3E-8DF2-9E7F16DB7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33" y="0"/>
            <a:ext cx="2641853" cy="205759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E797851-5B63-43D2-AF78-74DFC195C5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3" y="790083"/>
            <a:ext cx="991519" cy="42298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F6D0A70-BA65-4F51-86CF-1C3F92C441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0" y="5900467"/>
            <a:ext cx="1413540" cy="66153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FF2A118-3C8C-4A9A-B348-3BFC1DA7E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50" y="5732174"/>
            <a:ext cx="2850050" cy="98086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C689D29-9F7F-426F-B68C-71011817F7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8" y="6003983"/>
            <a:ext cx="437250" cy="43725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DE9B83C-69E4-4FC8-86F2-C9EE952E04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32" y="990447"/>
            <a:ext cx="557722" cy="557722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760BE3CE-AC35-48D5-9805-706400C32A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33" y="1605590"/>
            <a:ext cx="739441" cy="739441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723EFEE7-C0B7-4EF9-971E-91826B646B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94" y="6075065"/>
            <a:ext cx="355838" cy="355838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672C8767-7CCA-4EFA-A30C-BF1B74CF91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77" y="5613551"/>
            <a:ext cx="639433" cy="639433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31C89BA4-06A3-4D86-B300-C687F9339594}"/>
              </a:ext>
            </a:extLst>
          </p:cNvPr>
          <p:cNvSpPr txBox="1"/>
          <p:nvPr/>
        </p:nvSpPr>
        <p:spPr>
          <a:xfrm>
            <a:off x="2702490" y="456755"/>
            <a:ext cx="663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E54133"/>
                </a:solidFill>
                <a:latin typeface="CentraleSans XBold" pitchFamily="50" charset="-94"/>
              </a:rPr>
              <a:t>DEĞERLENDİRME KRİTERLERİ ve AĞIRLIKLAR</a:t>
            </a:r>
            <a:endParaRPr lang="tr-TR" sz="2000" dirty="0">
              <a:solidFill>
                <a:srgbClr val="E54133"/>
              </a:solidFill>
              <a:latin typeface="CentraleSans Medium" pitchFamily="50" charset="-94"/>
            </a:endParaRPr>
          </a:p>
          <a:p>
            <a:endParaRPr lang="tr-TR" sz="2000" dirty="0">
              <a:solidFill>
                <a:srgbClr val="E54133"/>
              </a:solidFill>
              <a:latin typeface="CentraleSans Medium" pitchFamily="50" charset="-94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73463"/>
              </p:ext>
            </p:extLst>
          </p:nvPr>
        </p:nvGraphicFramePr>
        <p:xfrm>
          <a:off x="2787154" y="1287991"/>
          <a:ext cx="8813442" cy="3956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601">
                  <a:extLst>
                    <a:ext uri="{9D8B030D-6E8A-4147-A177-3AD203B41FA5}">
                      <a16:colId xmlns:a16="http://schemas.microsoft.com/office/drawing/2014/main" val="3663741440"/>
                    </a:ext>
                  </a:extLst>
                </a:gridCol>
                <a:gridCol w="1300976">
                  <a:extLst>
                    <a:ext uri="{9D8B030D-6E8A-4147-A177-3AD203B41FA5}">
                      <a16:colId xmlns:a16="http://schemas.microsoft.com/office/drawing/2014/main" val="3208626227"/>
                    </a:ext>
                  </a:extLst>
                </a:gridCol>
                <a:gridCol w="1409161">
                  <a:extLst>
                    <a:ext uri="{9D8B030D-6E8A-4147-A177-3AD203B41FA5}">
                      <a16:colId xmlns:a16="http://schemas.microsoft.com/office/drawing/2014/main" val="1099460973"/>
                    </a:ext>
                  </a:extLst>
                </a:gridCol>
                <a:gridCol w="1868490">
                  <a:extLst>
                    <a:ext uri="{9D8B030D-6E8A-4147-A177-3AD203B41FA5}">
                      <a16:colId xmlns:a16="http://schemas.microsoft.com/office/drawing/2014/main" val="562649199"/>
                    </a:ext>
                  </a:extLst>
                </a:gridCol>
                <a:gridCol w="1522846">
                  <a:extLst>
                    <a:ext uri="{9D8B030D-6E8A-4147-A177-3AD203B41FA5}">
                      <a16:colId xmlns:a16="http://schemas.microsoft.com/office/drawing/2014/main" val="1012326989"/>
                    </a:ext>
                  </a:extLst>
                </a:gridCol>
                <a:gridCol w="1164368">
                  <a:extLst>
                    <a:ext uri="{9D8B030D-6E8A-4147-A177-3AD203B41FA5}">
                      <a16:colId xmlns:a16="http://schemas.microsoft.com/office/drawing/2014/main" val="2482511379"/>
                    </a:ext>
                  </a:extLst>
                </a:gridCol>
              </a:tblGrid>
              <a:tr h="24487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KRİTER VE AĞIRLIKLAR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Prototip Geliştirme </a:t>
                      </a:r>
                      <a:r>
                        <a:rPr lang="tr-TR" sz="1600" dirty="0" smtClean="0">
                          <a:effectLst/>
                        </a:rPr>
                        <a:t>Düzeyi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r>
                        <a:rPr lang="tr-TR" sz="1600" i="1" dirty="0">
                          <a:effectLst/>
                        </a:rPr>
                        <a:t>(</a:t>
                      </a:r>
                      <a:r>
                        <a:rPr lang="tr-TR" sz="1600" i="1" dirty="0" err="1">
                          <a:effectLst/>
                        </a:rPr>
                        <a:t>Arayüz</a:t>
                      </a:r>
                      <a:r>
                        <a:rPr lang="tr-TR" sz="1600" i="1" dirty="0">
                          <a:effectLst/>
                        </a:rPr>
                        <a:t>, </a:t>
                      </a:r>
                      <a:r>
                        <a:rPr lang="tr-TR" sz="1600" i="1" dirty="0" err="1">
                          <a:effectLst/>
                        </a:rPr>
                        <a:t>Arkaplanda</a:t>
                      </a:r>
                      <a:r>
                        <a:rPr lang="tr-TR" sz="1600" i="1" dirty="0">
                          <a:effectLst/>
                        </a:rPr>
                        <a:t> Çalışan </a:t>
                      </a:r>
                      <a:r>
                        <a:rPr lang="tr-TR" sz="1600" i="1" dirty="0" smtClean="0">
                          <a:effectLst/>
                        </a:rPr>
                        <a:t>kod </a:t>
                      </a:r>
                      <a:r>
                        <a:rPr lang="tr-TR" sz="1600" i="1" dirty="0">
                          <a:effectLst/>
                        </a:rPr>
                        <a:t>v</a:t>
                      </a:r>
                      <a:r>
                        <a:rPr lang="tr-TR" sz="1600" i="1" dirty="0" smtClean="0">
                          <a:effectLst/>
                        </a:rPr>
                        <a:t>ar </a:t>
                      </a:r>
                      <a:r>
                        <a:rPr lang="tr-TR" sz="1600" i="1" dirty="0">
                          <a:effectLst/>
                        </a:rPr>
                        <a:t>mı)</a:t>
                      </a: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r>
                        <a:rPr lang="tr-TR" sz="1600" dirty="0">
                          <a:effectLst/>
                        </a:rPr>
                        <a:t> (1-10)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Yenilikçilik-</a:t>
                      </a:r>
                      <a:r>
                        <a:rPr lang="tr-TR" sz="1600" dirty="0" err="1" smtClean="0">
                          <a:effectLst/>
                        </a:rPr>
                        <a:t>İnovatiflik</a:t>
                      </a: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i="1" dirty="0" smtClean="0">
                          <a:effectLst/>
                        </a:rPr>
                        <a:t>(</a:t>
                      </a:r>
                      <a:r>
                        <a:rPr lang="tr-TR" sz="1600" i="1" dirty="0">
                          <a:effectLst/>
                        </a:rPr>
                        <a:t>Çözümün özgünlüğü</a:t>
                      </a:r>
                      <a:r>
                        <a:rPr lang="tr-TR" sz="1600" i="1" dirty="0" smtClean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i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r>
                        <a:rPr lang="tr-TR" sz="1600" dirty="0">
                          <a:effectLst/>
                        </a:rPr>
                        <a:t> (1-10)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Uygulanabilirlik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i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i="1" dirty="0" smtClean="0">
                          <a:effectLst/>
                        </a:rPr>
                        <a:t>(</a:t>
                      </a:r>
                      <a:r>
                        <a:rPr lang="tr-TR" sz="1600" i="1" dirty="0">
                          <a:effectLst/>
                        </a:rPr>
                        <a:t>Maliyet, Kullanıcı Deneyimi</a:t>
                      </a:r>
                      <a:r>
                        <a:rPr lang="tr-TR" sz="1600" i="1" dirty="0" smtClean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i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r>
                        <a:rPr lang="tr-TR" sz="1600" dirty="0">
                          <a:effectLst/>
                        </a:rPr>
                        <a:t>  (1-10)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Hedef Kitleye </a:t>
                      </a:r>
                      <a:r>
                        <a:rPr lang="tr-TR" sz="1600" dirty="0" smtClean="0">
                          <a:effectLst/>
                        </a:rPr>
                        <a:t>Etki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r>
                        <a:rPr lang="tr-TR" sz="1600" i="1" dirty="0">
                          <a:effectLst/>
                        </a:rPr>
                        <a:t>(İnsanların problemlerine çözüm </a:t>
                      </a:r>
                      <a:r>
                        <a:rPr lang="tr-TR" sz="1600" i="1" dirty="0" smtClean="0">
                          <a:effectLst/>
                        </a:rPr>
                        <a:t>getirebilmiş </a:t>
                      </a:r>
                      <a:r>
                        <a:rPr lang="tr-TR" sz="1600" i="1" dirty="0">
                          <a:effectLst/>
                        </a:rPr>
                        <a:t>mi?) </a:t>
                      </a: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r>
                        <a:rPr lang="tr-TR" sz="1600" dirty="0">
                          <a:effectLst/>
                        </a:rPr>
                        <a:t>(1-10)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Sunum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/>
                      </a:r>
                      <a:br>
                        <a:rPr lang="tr-TR" sz="1600" dirty="0">
                          <a:effectLst/>
                        </a:rPr>
                      </a:b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i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effectLst/>
                        </a:rPr>
                        <a:t>(</a:t>
                      </a:r>
                      <a:r>
                        <a:rPr lang="tr-TR" sz="1600" dirty="0">
                          <a:effectLst/>
                        </a:rPr>
                        <a:t>1-10)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683304"/>
                  </a:ext>
                </a:extLst>
              </a:tr>
              <a:tr h="753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KRİTER TAM PUAN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10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730428"/>
                  </a:ext>
                </a:extLst>
              </a:tr>
              <a:tr h="753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KRİTER KATSAYISI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0,3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0,25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0,15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0,2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0,1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97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34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Geniş ekran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CentraleSans Medium</vt:lpstr>
      <vt:lpstr>CentraleSans XBold</vt:lpstr>
      <vt:lpstr>Times New Roman</vt:lpstr>
      <vt:lpstr>Office Teması</vt:lpstr>
      <vt:lpstr>PowerPoint Sunusu</vt:lpstr>
    </vt:vector>
  </TitlesOfParts>
  <Company>Turk Telekom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Hilal Turan</dc:creator>
  <cp:lastModifiedBy>Hilal Turan</cp:lastModifiedBy>
  <cp:revision>1</cp:revision>
  <dcterms:created xsi:type="dcterms:W3CDTF">2021-05-21T18:19:13Z</dcterms:created>
  <dcterms:modified xsi:type="dcterms:W3CDTF">2021-05-21T18:20:26Z</dcterms:modified>
</cp:coreProperties>
</file>