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sldIdLst>
    <p:sldId id="323" r:id="rId2"/>
    <p:sldId id="325" r:id="rId3"/>
    <p:sldId id="326" r:id="rId4"/>
    <p:sldId id="322" r:id="rId5"/>
    <p:sldId id="330" r:id="rId6"/>
    <p:sldId id="341" r:id="rId7"/>
    <p:sldId id="328" r:id="rId8"/>
    <p:sldId id="333" r:id="rId9"/>
    <p:sldId id="334" r:id="rId10"/>
    <p:sldId id="342" r:id="rId11"/>
    <p:sldId id="332" r:id="rId12"/>
    <p:sldId id="331" r:id="rId13"/>
    <p:sldId id="335" r:id="rId14"/>
    <p:sldId id="336" r:id="rId15"/>
    <p:sldId id="343" r:id="rId16"/>
    <p:sldId id="344" r:id="rId17"/>
    <p:sldId id="339" r:id="rId18"/>
    <p:sldId id="340" r:id="rId19"/>
    <p:sldId id="345" r:id="rId20"/>
    <p:sldId id="346" r:id="rId21"/>
    <p:sldId id="347" r:id="rId22"/>
    <p:sldId id="33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distill.pub/2016/augmented-rnns/#attentional-interfac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nmt" TargetMode="External"/><Relationship Id="rId2" Type="http://schemas.openxmlformats.org/officeDocument/2006/relationships/hyperlink" Target="http://semanticweb.kaist.ac.kr/home/index.php/KAIST_Corpu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NMT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20190705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9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Ex) English -&gt; French</a:t>
            </a:r>
          </a:p>
          <a:p>
            <a:pPr marL="0" indent="0">
              <a:buNone/>
            </a:pPr>
            <a:r>
              <a:rPr lang="en-US" altLang="ko-KR" sz="1800" dirty="0" err="1"/>
              <a:t>équipement</a:t>
            </a:r>
            <a:r>
              <a:rPr lang="en-US" altLang="ko-KR" sz="1800" dirty="0"/>
              <a:t> </a:t>
            </a:r>
            <a:r>
              <a:rPr lang="ko-KR" altLang="en-US" sz="1800" dirty="0"/>
              <a:t>라는 단어를 출력했을 때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equipment</a:t>
            </a:r>
            <a:r>
              <a:rPr lang="ko-KR" altLang="en-US" sz="1800" dirty="0"/>
              <a:t>에 해당하는 </a:t>
            </a:r>
            <a:r>
              <a:rPr lang="en-US" altLang="ko-KR" sz="1800" dirty="0"/>
              <a:t>state</a:t>
            </a:r>
            <a:r>
              <a:rPr lang="ko-KR" altLang="en-US" sz="1800" dirty="0"/>
              <a:t>를 참조했다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visualization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FC850FD-8EDE-4CDF-A94A-13D6DCA48519}"/>
                  </a:ext>
                </a:extLst>
              </p:cNvPr>
              <p:cNvSpPr/>
              <p:nvPr/>
            </p:nvSpPr>
            <p:spPr>
              <a:xfrm>
                <a:off x="764989" y="2466720"/>
                <a:ext cx="3683124" cy="413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FC850FD-8EDE-4CDF-A94A-13D6DCA48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9" y="2466720"/>
                <a:ext cx="3683124" cy="413639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7ECAA242-4AB6-4BD0-9DD3-917BC93B723D}"/>
              </a:ext>
            </a:extLst>
          </p:cNvPr>
          <p:cNvGrpSpPr/>
          <p:nvPr/>
        </p:nvGrpSpPr>
        <p:grpSpPr>
          <a:xfrm>
            <a:off x="4793455" y="1763455"/>
            <a:ext cx="3664308" cy="4428374"/>
            <a:chOff x="5312598" y="1188434"/>
            <a:chExt cx="3664308" cy="4428374"/>
          </a:xfrm>
        </p:grpSpPr>
        <p:pic>
          <p:nvPicPr>
            <p:cNvPr id="1026" name="Picture 2" descr="http://www.wildml.com/wp-content/uploads/2015/12/Screen-Shot-2015-12-30-at-1.23.48-PM.png">
              <a:extLst>
                <a:ext uri="{FF2B5EF4-FFF2-40B4-BE49-F238E27FC236}">
                  <a16:creationId xmlns:a16="http://schemas.microsoft.com/office/drawing/2014/main" id="{A37FB379-F2F3-4EB0-A0DE-4AAD61508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678" y="1610524"/>
              <a:ext cx="3385228" cy="363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3B4DE6-1E99-4E53-91F5-E355A5CB0343}"/>
                </a:ext>
              </a:extLst>
            </p:cNvPr>
            <p:cNvSpPr/>
            <p:nvPr/>
          </p:nvSpPr>
          <p:spPr>
            <a:xfrm>
              <a:off x="6394901" y="2880359"/>
              <a:ext cx="2454131" cy="167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07E509-4E5E-4FE3-B6A7-8C074F9B6258}"/>
                </a:ext>
              </a:extLst>
            </p:cNvPr>
            <p:cNvSpPr txBox="1"/>
            <p:nvPr/>
          </p:nvSpPr>
          <p:spPr>
            <a:xfrm>
              <a:off x="6755283" y="1188434"/>
              <a:ext cx="1822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&lt;Encoder inputs&gt;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738E7C-773E-439B-8764-EF71291F0F37}"/>
                </a:ext>
              </a:extLst>
            </p:cNvPr>
            <p:cNvSpPr txBox="1"/>
            <p:nvPr/>
          </p:nvSpPr>
          <p:spPr>
            <a:xfrm>
              <a:off x="5312598" y="5247476"/>
              <a:ext cx="197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&lt;decoder outputs&gt;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1D47157-CE4E-4AEF-AC28-88FBEDDF7634}"/>
                  </a:ext>
                </a:extLst>
              </p:cNvPr>
              <p:cNvSpPr/>
              <p:nvPr/>
            </p:nvSpPr>
            <p:spPr>
              <a:xfrm>
                <a:off x="1187669" y="2045799"/>
                <a:ext cx="326044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1D47157-CE4E-4AEF-AC28-88FBEDDF7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69" y="2045799"/>
                <a:ext cx="3260444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964909-C14E-4789-9D79-D8EBBAECF955}"/>
                  </a:ext>
                </a:extLst>
              </p:cNvPr>
              <p:cNvSpPr/>
              <p:nvPr/>
            </p:nvSpPr>
            <p:spPr>
              <a:xfrm>
                <a:off x="718384" y="2934573"/>
                <a:ext cx="4041940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964909-C14E-4789-9D79-D8EBBAECF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84" y="2934573"/>
                <a:ext cx="4041940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555038-BBD6-476F-B4ED-B9F6923B903F}"/>
                  </a:ext>
                </a:extLst>
              </p:cNvPr>
              <p:cNvSpPr/>
              <p:nvPr/>
            </p:nvSpPr>
            <p:spPr>
              <a:xfrm>
                <a:off x="8393024" y="3354534"/>
                <a:ext cx="460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555038-BBD6-476F-B4ED-B9F6923B9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024" y="3354534"/>
                <a:ext cx="4603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19ED6-9FCF-4420-BEE5-5ABFB3AC2EBC}"/>
              </a:ext>
            </a:extLst>
          </p:cNvPr>
          <p:cNvSpPr/>
          <p:nvPr/>
        </p:nvSpPr>
        <p:spPr>
          <a:xfrm>
            <a:off x="764989" y="540709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7"/>
              </a:rPr>
              <a:t>https://distill.pub/2016/augmented-rnns/#attentional-interfaces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84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DEEA2-8EEE-49D8-81E0-C3C4DA9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90"/>
            <a:ext cx="9144000" cy="309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69D2DB-DE41-4D06-984D-9E836F73A0F0}"/>
              </a:ext>
            </a:extLst>
          </p:cNvPr>
          <p:cNvSpPr/>
          <p:nvPr/>
        </p:nvSpPr>
        <p:spPr>
          <a:xfrm>
            <a:off x="0" y="3428999"/>
            <a:ext cx="7985760" cy="16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D1149-B24A-4D4C-B71F-45A0193A5D92}"/>
              </a:ext>
            </a:extLst>
          </p:cNvPr>
          <p:cNvSpPr/>
          <p:nvPr/>
        </p:nvSpPr>
        <p:spPr>
          <a:xfrm>
            <a:off x="0" y="3906767"/>
            <a:ext cx="9083040" cy="33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4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Decoder</a:t>
            </a:r>
          </a:p>
          <a:p>
            <a:pPr lvl="1"/>
            <a:r>
              <a:rPr lang="en-US" altLang="ko-KR" dirty="0"/>
              <a:t>attention output</a:t>
            </a:r>
            <a:r>
              <a:rPr lang="ko-KR" altLang="en-US" dirty="0"/>
              <a:t>이 이전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과 </a:t>
            </a:r>
            <a:r>
              <a:rPr lang="en-US" altLang="ko-KR" dirty="0" err="1">
                <a:solidFill>
                  <a:srgbClr val="FF0000"/>
                </a:solidFill>
              </a:rPr>
              <a:t>concat</a:t>
            </a:r>
            <a:r>
              <a:rPr lang="ko-KR" altLang="en-US" dirty="0"/>
              <a:t>되어 다음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들어간다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LSTM Input shape: (batch, seq, </a:t>
            </a:r>
            <a:r>
              <a:rPr lang="en-US" altLang="ko-KR" dirty="0">
                <a:solidFill>
                  <a:srgbClr val="FF0000"/>
                </a:solidFill>
              </a:rPr>
              <a:t>LSTM dim + attention dim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t-step</a:t>
            </a:r>
            <a:r>
              <a:rPr lang="ko-KR" altLang="en-US" dirty="0"/>
              <a:t>의 </a:t>
            </a:r>
            <a:r>
              <a:rPr lang="en-US" altLang="ko-KR" dirty="0"/>
              <a:t>predict </a:t>
            </a:r>
            <a:r>
              <a:rPr lang="ko-KR" altLang="en-US" dirty="0"/>
              <a:t>결과가 </a:t>
            </a:r>
            <a:r>
              <a:rPr lang="en-US" altLang="ko-KR" dirty="0"/>
              <a:t>(t+1)-step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Encoder</a:t>
            </a:r>
            <a:r>
              <a:rPr lang="ko-KR" altLang="en-US" dirty="0"/>
              <a:t>와 마찬가지로 </a:t>
            </a:r>
            <a:r>
              <a:rPr lang="en-US" altLang="ko-KR" dirty="0"/>
              <a:t>embedding </a:t>
            </a:r>
            <a:r>
              <a:rPr lang="ko-KR" altLang="en-US" dirty="0"/>
              <a:t>이후 </a:t>
            </a:r>
            <a:r>
              <a:rPr lang="en-US" altLang="ko-KR" dirty="0"/>
              <a:t>LSTM input</a:t>
            </a:r>
            <a:r>
              <a:rPr lang="ko-KR" altLang="en-US" dirty="0"/>
              <a:t>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0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9C6C7418-0E9A-4DFF-8973-92E5A1A5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02" y="3133740"/>
            <a:ext cx="7175556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E9C23E-1ADE-4886-A658-454FE31907DB}"/>
              </a:ext>
            </a:extLst>
          </p:cNvPr>
          <p:cNvSpPr/>
          <p:nvPr/>
        </p:nvSpPr>
        <p:spPr>
          <a:xfrm>
            <a:off x="5180358" y="3243399"/>
            <a:ext cx="3200400" cy="3614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2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DEEA2-8EEE-49D8-81E0-C3C4DA9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90"/>
            <a:ext cx="9144000" cy="309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69D2DB-DE41-4D06-984D-9E836F73A0F0}"/>
              </a:ext>
            </a:extLst>
          </p:cNvPr>
          <p:cNvSpPr/>
          <p:nvPr/>
        </p:nvSpPr>
        <p:spPr>
          <a:xfrm>
            <a:off x="0" y="3570248"/>
            <a:ext cx="7985760" cy="33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1D1149-B24A-4D4C-B71F-45A0193A5D92}"/>
              </a:ext>
            </a:extLst>
          </p:cNvPr>
          <p:cNvSpPr/>
          <p:nvPr/>
        </p:nvSpPr>
        <p:spPr>
          <a:xfrm>
            <a:off x="0" y="4216895"/>
            <a:ext cx="7985760" cy="759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80C69C-E4E2-4013-8EB7-93C50BB118EB}"/>
              </a:ext>
            </a:extLst>
          </p:cNvPr>
          <p:cNvSpPr/>
          <p:nvPr/>
        </p:nvSpPr>
        <p:spPr>
          <a:xfrm>
            <a:off x="0" y="1881390"/>
            <a:ext cx="7985760" cy="331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2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training..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3E5755-573E-4202-967A-91FB0607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7" y="5048600"/>
            <a:ext cx="5115109" cy="771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DD202-934D-4597-845B-4822FC29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030"/>
            <a:ext cx="9144000" cy="50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1734E9-2458-4FEB-886E-8F34B8D14E53}"/>
              </a:ext>
            </a:extLst>
          </p:cNvPr>
          <p:cNvSpPr txBox="1"/>
          <p:nvPr/>
        </p:nvSpPr>
        <p:spPr>
          <a:xfrm>
            <a:off x="97708" y="1127805"/>
            <a:ext cx="17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1000 steps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083C2-DBA2-46BD-844C-3A91DCEDC67F}"/>
              </a:ext>
            </a:extLst>
          </p:cNvPr>
          <p:cNvSpPr txBox="1"/>
          <p:nvPr/>
        </p:nvSpPr>
        <p:spPr>
          <a:xfrm>
            <a:off x="97708" y="2713748"/>
            <a:ext cx="183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10000 steps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EE9014-45E8-4FE6-8037-9875BEB4D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73" y="3376782"/>
            <a:ext cx="5056976" cy="699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2204E9-D201-4733-A91A-543E1F11E98C}"/>
              </a:ext>
            </a:extLst>
          </p:cNvPr>
          <p:cNvSpPr txBox="1"/>
          <p:nvPr/>
        </p:nvSpPr>
        <p:spPr>
          <a:xfrm>
            <a:off x="97707" y="4458974"/>
            <a:ext cx="183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20000 steps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71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Training data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ko-KR" altLang="en-US" dirty="0"/>
              <a:t>훈련을 위한 </a:t>
            </a:r>
            <a:r>
              <a:rPr lang="en-US" altLang="ko-KR" dirty="0"/>
              <a:t>input-label </a:t>
            </a:r>
            <a:r>
              <a:rPr lang="ko-KR" altLang="en-US" dirty="0"/>
              <a:t>쌍이 존재</a:t>
            </a:r>
            <a:endParaRPr lang="en-US" altLang="ko-KR" dirty="0"/>
          </a:p>
          <a:p>
            <a:pPr lvl="1"/>
            <a:r>
              <a:rPr lang="en-US" altLang="ko-KR" dirty="0"/>
              <a:t>Encoder RNN</a:t>
            </a:r>
            <a:r>
              <a:rPr lang="ko-KR" altLang="en-US" dirty="0"/>
              <a:t>은 </a:t>
            </a:r>
            <a:r>
              <a:rPr lang="en-US" altLang="ko-KR" dirty="0"/>
              <a:t>input sequence</a:t>
            </a:r>
            <a:r>
              <a:rPr lang="ko-KR" altLang="en-US" dirty="0"/>
              <a:t>의 길이만큼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Decoder RNN</a:t>
            </a:r>
            <a:r>
              <a:rPr lang="ko-KR" altLang="en-US" dirty="0"/>
              <a:t>은 </a:t>
            </a:r>
            <a:r>
              <a:rPr lang="en-US" altLang="ko-KR" dirty="0"/>
              <a:t>label sequence</a:t>
            </a:r>
            <a:r>
              <a:rPr lang="ko-KR" altLang="en-US" dirty="0"/>
              <a:t>의 길이만큼 동작시키면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Training algorithm</a:t>
            </a:r>
          </a:p>
          <a:p>
            <a:pPr lvl="1"/>
            <a:r>
              <a:rPr lang="en-US" altLang="ko-KR" dirty="0"/>
              <a:t>LM</a:t>
            </a:r>
            <a:r>
              <a:rPr lang="ko-KR" altLang="en-US" dirty="0"/>
              <a:t>의 훈련 방식과 동일하게 훈련 가능</a:t>
            </a:r>
            <a:endParaRPr lang="en-US" altLang="ko-KR" dirty="0"/>
          </a:p>
          <a:p>
            <a:pPr lvl="2"/>
            <a:r>
              <a:rPr lang="en-US" altLang="ko-KR" dirty="0"/>
              <a:t>label sequence</a:t>
            </a:r>
            <a:r>
              <a:rPr lang="ko-KR" altLang="en-US" dirty="0"/>
              <a:t>에 대한 확률을 높이도록</a:t>
            </a:r>
            <a:endParaRPr lang="en-US" altLang="ko-KR" dirty="0"/>
          </a:p>
          <a:p>
            <a:pPr lvl="2"/>
            <a:r>
              <a:rPr lang="en-US" altLang="ko-KR" dirty="0"/>
              <a:t>Attention, encoder, decoder </a:t>
            </a:r>
            <a:r>
              <a:rPr lang="ko-KR" altLang="en-US" dirty="0"/>
              <a:t>한번에 훈련</a:t>
            </a:r>
            <a:endParaRPr lang="en-US" altLang="ko-KR" dirty="0"/>
          </a:p>
          <a:p>
            <a:pPr lvl="3"/>
            <a:r>
              <a:rPr lang="en-US" altLang="ko-KR" dirty="0"/>
              <a:t>End-to-end training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scheduled sampling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r>
              <a:rPr lang="en-US" altLang="ko-KR" dirty="0"/>
              <a:t>Teacher</a:t>
            </a:r>
            <a:r>
              <a:rPr lang="ko-KR" altLang="en-US" dirty="0"/>
              <a:t> </a:t>
            </a:r>
            <a:r>
              <a:rPr lang="en-US" altLang="ko-KR" dirty="0"/>
              <a:t>forcing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scheduled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678E7-507D-4456-B9D0-D9EB01A9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99" y="3217763"/>
            <a:ext cx="2786601" cy="25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Inference </a:t>
            </a:r>
            <a:r>
              <a:rPr lang="ko-KR" altLang="en-US" dirty="0"/>
              <a:t>과정 시 주의사항</a:t>
            </a:r>
            <a:endParaRPr lang="en-US" altLang="ko-KR" dirty="0"/>
          </a:p>
          <a:p>
            <a:pPr lvl="1"/>
            <a:r>
              <a:rPr lang="en-US" altLang="ko-KR" dirty="0"/>
              <a:t>Label sequence</a:t>
            </a:r>
            <a:r>
              <a:rPr lang="ko-KR" altLang="en-US" dirty="0"/>
              <a:t>가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input sequence </a:t>
            </a:r>
            <a:r>
              <a:rPr lang="ko-KR" altLang="en-US" dirty="0"/>
              <a:t>길이만큼 동작시키면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Decoder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보통 </a:t>
            </a:r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r>
              <a:rPr lang="ko-KR" altLang="en-US" dirty="0"/>
              <a:t>가 나올 때 까지 동작</a:t>
            </a:r>
            <a:r>
              <a:rPr lang="en-US" altLang="ko-KR" dirty="0"/>
              <a:t>. (</a:t>
            </a:r>
            <a:r>
              <a:rPr lang="ko-KR" altLang="en-US" dirty="0"/>
              <a:t>문장 단위 입력 가정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Max sequence length</a:t>
            </a:r>
            <a:r>
              <a:rPr lang="ko-KR" altLang="en-US" dirty="0"/>
              <a:t>를 정해두고 </a:t>
            </a:r>
            <a:r>
              <a:rPr lang="en-US" altLang="ko-KR" dirty="0"/>
              <a:t>decoding</a:t>
            </a:r>
          </a:p>
          <a:p>
            <a:pPr lvl="2"/>
            <a:r>
              <a:rPr lang="en-US" altLang="ko-KR" dirty="0"/>
              <a:t>Inference</a:t>
            </a:r>
            <a:r>
              <a:rPr lang="ko-KR" altLang="en-US" dirty="0"/>
              <a:t> 과정에서 </a:t>
            </a:r>
            <a:r>
              <a:rPr lang="en-US" altLang="ko-KR" dirty="0"/>
              <a:t>decoder</a:t>
            </a:r>
            <a:r>
              <a:rPr lang="ko-KR" altLang="en-US" dirty="0"/>
              <a:t>의 동작은 </a:t>
            </a:r>
            <a:r>
              <a:rPr lang="en-US" altLang="ko-KR" dirty="0"/>
              <a:t>LM</a:t>
            </a:r>
            <a:r>
              <a:rPr lang="ko-KR" altLang="en-US" dirty="0"/>
              <a:t>으로 </a:t>
            </a:r>
            <a:r>
              <a:rPr lang="en-US" altLang="ko-KR" dirty="0"/>
              <a:t>sequence generate</a:t>
            </a:r>
            <a:r>
              <a:rPr lang="ko-KR" altLang="en-US" dirty="0"/>
              <a:t>를 하는 것과 유사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으로 성능 향상 가능</a:t>
            </a:r>
            <a:endParaRPr lang="en-US" altLang="ko-KR" dirty="0"/>
          </a:p>
          <a:p>
            <a:pPr lvl="2"/>
            <a:r>
              <a:rPr lang="ko-KR" altLang="en-US" dirty="0"/>
              <a:t>주로 </a:t>
            </a:r>
            <a:r>
              <a:rPr lang="en-US" altLang="ko-KR" dirty="0"/>
              <a:t>beam search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GNMT</a:t>
            </a:r>
            <a:r>
              <a:rPr lang="ko-KR" altLang="en-US" dirty="0"/>
              <a:t>에서는 </a:t>
            </a:r>
            <a:r>
              <a:rPr lang="en-US" altLang="ko-KR" dirty="0"/>
              <a:t>beam width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 </a:t>
            </a:r>
            <a:r>
              <a:rPr lang="ko-KR" altLang="en-US" dirty="0"/>
              <a:t>정도면 충분하다고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38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030F84-AF7C-4005-AC7B-255FE411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975361"/>
            <a:ext cx="4964430" cy="397154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75835DD-B513-44C3-B6FA-BE993DFA796C}"/>
              </a:ext>
            </a:extLst>
          </p:cNvPr>
          <p:cNvSpPr/>
          <p:nvPr/>
        </p:nvSpPr>
        <p:spPr>
          <a:xfrm>
            <a:off x="3692434" y="3092109"/>
            <a:ext cx="391886" cy="400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AC732D-8059-49D5-95E2-0006373EC522}"/>
              </a:ext>
            </a:extLst>
          </p:cNvPr>
          <p:cNvSpPr/>
          <p:nvPr/>
        </p:nvSpPr>
        <p:spPr>
          <a:xfrm>
            <a:off x="4955311" y="3446700"/>
            <a:ext cx="391886" cy="400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E44306-003C-4ACD-8645-055D4B5475B8}"/>
              </a:ext>
            </a:extLst>
          </p:cNvPr>
          <p:cNvSpPr/>
          <p:nvPr/>
        </p:nvSpPr>
        <p:spPr>
          <a:xfrm>
            <a:off x="6209479" y="3446418"/>
            <a:ext cx="391886" cy="400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8CBD4E-283B-456B-90C4-822B3C0E3233}"/>
              </a:ext>
            </a:extLst>
          </p:cNvPr>
          <p:cNvSpPr/>
          <p:nvPr/>
        </p:nvSpPr>
        <p:spPr>
          <a:xfrm>
            <a:off x="3692434" y="2561105"/>
            <a:ext cx="391886" cy="4000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F422A32-A24E-45C0-81F5-8B5CDDC19983}"/>
              </a:ext>
            </a:extLst>
          </p:cNvPr>
          <p:cNvSpPr/>
          <p:nvPr/>
        </p:nvSpPr>
        <p:spPr>
          <a:xfrm>
            <a:off x="4955311" y="2011017"/>
            <a:ext cx="391886" cy="4000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4DA8A5-7DE7-4E9C-84E8-7F82E4002272}"/>
              </a:ext>
            </a:extLst>
          </p:cNvPr>
          <p:cNvSpPr/>
          <p:nvPr/>
        </p:nvSpPr>
        <p:spPr>
          <a:xfrm>
            <a:off x="6201038" y="2011017"/>
            <a:ext cx="391886" cy="40002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8059D-C760-4A3E-8295-EFE8877804DA}"/>
                  </a:ext>
                </a:extLst>
              </p:cNvPr>
              <p:cNvSpPr txBox="1"/>
              <p:nvPr/>
            </p:nvSpPr>
            <p:spPr>
              <a:xfrm>
                <a:off x="2211578" y="5397289"/>
                <a:ext cx="4720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0.4×0.5×1.0=0.2&lt;0.28=0.35×0.8×1.0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8059D-C760-4A3E-8295-EFE88778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8" y="5397289"/>
                <a:ext cx="4720844" cy="276999"/>
              </a:xfrm>
              <a:prstGeom prst="rect">
                <a:avLst/>
              </a:prstGeom>
              <a:blipFill>
                <a:blip r:embed="rId3"/>
                <a:stretch>
                  <a:fillRect l="-775" r="-775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4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2081B8-8DAE-440C-863A-9EDFB67A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91" y="1886557"/>
            <a:ext cx="4818017" cy="39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A814C5-3EE7-4581-A838-1CEB07E85CA7}"/>
              </a:ext>
            </a:extLst>
          </p:cNvPr>
          <p:cNvGrpSpPr/>
          <p:nvPr/>
        </p:nvGrpSpPr>
        <p:grpSpPr>
          <a:xfrm>
            <a:off x="424753" y="1741492"/>
            <a:ext cx="8294494" cy="3701142"/>
            <a:chOff x="849506" y="1741492"/>
            <a:chExt cx="8294494" cy="3701142"/>
          </a:xfrm>
        </p:grpSpPr>
        <p:pic>
          <p:nvPicPr>
            <p:cNvPr id="4" name="Picture 2" descr="GNMT Modelì ëí ì´ë¯¸ì§ ê²ìê²°ê³¼">
              <a:extLst>
                <a:ext uri="{FF2B5EF4-FFF2-40B4-BE49-F238E27FC236}">
                  <a16:creationId xmlns:a16="http://schemas.microsoft.com/office/drawing/2014/main" id="{986E716E-54E5-4B57-8212-7D9BF52B6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444" y="1741492"/>
              <a:ext cx="7175556" cy="3701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32081B8-8DAE-440C-863A-9EDFB67A2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506" y="1839362"/>
              <a:ext cx="4375402" cy="3603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3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NMT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GNMT</a:t>
            </a:r>
            <a:r>
              <a:rPr lang="ko-KR" altLang="en-US" dirty="0"/>
              <a:t> 훈련 및 번역 결과 확인</a:t>
            </a:r>
            <a:endParaRPr lang="en-US" altLang="ko-KR" dirty="0"/>
          </a:p>
          <a:p>
            <a:pPr lvl="1"/>
            <a:r>
              <a:rPr lang="en-US" altLang="ko-KR" dirty="0"/>
              <a:t>GNMT </a:t>
            </a:r>
            <a:r>
              <a:rPr lang="ko-KR" altLang="en-US" dirty="0"/>
              <a:t>구현 과정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Dataset</a:t>
            </a:r>
          </a:p>
          <a:p>
            <a:pPr lvl="2"/>
            <a:r>
              <a:rPr lang="en-US" altLang="ko-KR" dirty="0"/>
              <a:t>KAIST</a:t>
            </a:r>
            <a:r>
              <a:rPr lang="ko-KR" altLang="en-US" dirty="0"/>
              <a:t>에서 제공하는 한글</a:t>
            </a:r>
            <a:r>
              <a:rPr lang="en-US" altLang="ko-KR" dirty="0"/>
              <a:t>-</a:t>
            </a:r>
            <a:r>
              <a:rPr lang="ko-KR" altLang="en-US" dirty="0"/>
              <a:t>영어 번역 </a:t>
            </a:r>
            <a:r>
              <a:rPr lang="en-US" altLang="ko-KR" dirty="0"/>
              <a:t>corpus</a:t>
            </a:r>
          </a:p>
          <a:p>
            <a:pPr lvl="2"/>
            <a:r>
              <a:rPr lang="ko-KR" altLang="en-US" dirty="0"/>
              <a:t>크기가 작아서 상대적으로 훈련 시간이 적게 걸린다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단어 수에 비해 빈도수가 낮아 </a:t>
            </a:r>
            <a:r>
              <a:rPr lang="en-US" altLang="ko-KR" dirty="0"/>
              <a:t>unknown</a:t>
            </a:r>
            <a:r>
              <a:rPr lang="ko-KR" altLang="en-US" dirty="0"/>
              <a:t>으로 처리되는 단어들이 많다</a:t>
            </a:r>
            <a:r>
              <a:rPr lang="en-US" altLang="ko-KR" dirty="0"/>
              <a:t>. (</a:t>
            </a:r>
            <a:r>
              <a:rPr lang="ko-KR" altLang="en-US" dirty="0"/>
              <a:t>성능 보장 </a:t>
            </a:r>
            <a:r>
              <a:rPr lang="en-US" altLang="ko-KR" dirty="0"/>
              <a:t>X)</a:t>
            </a:r>
          </a:p>
          <a:p>
            <a:pPr lvl="2"/>
            <a:r>
              <a:rPr lang="en-US" altLang="ko-KR" dirty="0">
                <a:hlinkClick r:id="rId2"/>
              </a:rPr>
              <a:t>http://semanticweb.kaist.ac.kr/home/index.php/KAIST_Corpus</a:t>
            </a:r>
            <a:endParaRPr lang="en-US" altLang="ko-KR" dirty="0"/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Encoder: 256-dim LSTM x 3</a:t>
            </a:r>
          </a:p>
          <a:p>
            <a:pPr lvl="2"/>
            <a:r>
              <a:rPr lang="en-US" altLang="ko-KR" dirty="0"/>
              <a:t>Attention: </a:t>
            </a:r>
            <a:r>
              <a:rPr lang="en-US" altLang="ko-KR" dirty="0" err="1"/>
              <a:t>Bahdanau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Decoder: 256-dim LSTM x 3</a:t>
            </a:r>
          </a:p>
          <a:p>
            <a:pPr lvl="2"/>
            <a:r>
              <a:rPr lang="en-US" altLang="ko-KR" dirty="0" err="1"/>
              <a:t>Tensorflow</a:t>
            </a:r>
            <a:r>
              <a:rPr lang="ko-KR" altLang="en-US" dirty="0"/>
              <a:t>에서 제공하는 </a:t>
            </a:r>
            <a:r>
              <a:rPr lang="en-US" altLang="ko-KR" dirty="0"/>
              <a:t>GNMT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https://github.com/tensorflow/nmt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93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1C1D2-5C31-4395-B1A9-4D219936A4CF}"/>
              </a:ext>
            </a:extLst>
          </p:cNvPr>
          <p:cNvSpPr txBox="1"/>
          <p:nvPr/>
        </p:nvSpPr>
        <p:spPr>
          <a:xfrm>
            <a:off x="628650" y="1145219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example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50346-AE83-4226-8842-0C8EF578E4D9}"/>
              </a:ext>
            </a:extLst>
          </p:cNvPr>
          <p:cNvSpPr txBox="1"/>
          <p:nvPr/>
        </p:nvSpPr>
        <p:spPr>
          <a:xfrm>
            <a:off x="628650" y="1754645"/>
            <a:ext cx="438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: I should go to bed if I were you .</a:t>
            </a:r>
          </a:p>
          <a:p>
            <a:r>
              <a:rPr lang="en-US" altLang="ko-KR" dirty="0"/>
              <a:t>Ref: </a:t>
            </a:r>
            <a:r>
              <a:rPr lang="ko-KR" altLang="en-US" dirty="0"/>
              <a:t>내가 너라면 일찍 잠자러 갔을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Beam width = 10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B74882-3C3D-461C-AD76-0B87B21C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835861"/>
            <a:ext cx="74104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11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4BA-5433-4180-A73B-2A29A820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Beam search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1C1D2-5C31-4395-B1A9-4D219936A4CF}"/>
              </a:ext>
            </a:extLst>
          </p:cNvPr>
          <p:cNvSpPr txBox="1"/>
          <p:nvPr/>
        </p:nvSpPr>
        <p:spPr>
          <a:xfrm>
            <a:off x="628650" y="1145219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example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50346-AE83-4226-8842-0C8EF578E4D9}"/>
              </a:ext>
            </a:extLst>
          </p:cNvPr>
          <p:cNvSpPr txBox="1"/>
          <p:nvPr/>
        </p:nvSpPr>
        <p:spPr>
          <a:xfrm>
            <a:off x="628650" y="1754645"/>
            <a:ext cx="449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: The terrible experience unhinged him .</a:t>
            </a:r>
          </a:p>
          <a:p>
            <a:r>
              <a:rPr lang="en-US" altLang="ko-KR" dirty="0"/>
              <a:t>Ref: </a:t>
            </a:r>
            <a:r>
              <a:rPr lang="ko-KR" altLang="en-US" dirty="0"/>
              <a:t>공포의 경험이 그를 </a:t>
            </a:r>
            <a:r>
              <a:rPr lang="ko-KR" altLang="en-US" dirty="0" err="1"/>
              <a:t>혼란시켰다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Beam width = 10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B9A0B8-7FEA-4D1B-A16B-87561B1E9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641070"/>
            <a:ext cx="6219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2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A16223A-23DF-45DD-9947-A83A73BB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 attention matrix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D4B3C7-EE11-4DA8-B076-E6B0F5E0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85" y="1307480"/>
            <a:ext cx="4897829" cy="42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7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Sentence preprocessing</a:t>
            </a:r>
          </a:p>
          <a:p>
            <a:pPr lvl="2"/>
            <a:r>
              <a:rPr lang="ko-KR" altLang="en-US" dirty="0"/>
              <a:t>글자 길이</a:t>
            </a:r>
            <a:r>
              <a:rPr lang="en-US" altLang="ko-KR" dirty="0"/>
              <a:t>: 5~200</a:t>
            </a:r>
            <a:r>
              <a:rPr lang="ko-KR" altLang="en-US" dirty="0"/>
              <a:t>자 사이의 문장만 사용</a:t>
            </a:r>
            <a:endParaRPr lang="en-US" altLang="ko-KR" dirty="0"/>
          </a:p>
          <a:p>
            <a:pPr lvl="2"/>
            <a:r>
              <a:rPr lang="ko-KR" altLang="en-US" dirty="0"/>
              <a:t>단어 빈도 수 </a:t>
            </a:r>
            <a:r>
              <a:rPr lang="en-US" altLang="ko-KR" dirty="0"/>
              <a:t>5</a:t>
            </a:r>
            <a:r>
              <a:rPr lang="ko-KR" altLang="en-US" dirty="0"/>
              <a:t>회 이상의 단어만 사용 </a:t>
            </a:r>
            <a:r>
              <a:rPr lang="en-US" altLang="ko-KR" dirty="0"/>
              <a:t>(</a:t>
            </a:r>
            <a:r>
              <a:rPr lang="ko-KR" altLang="en-US" dirty="0"/>
              <a:t>나머지는 </a:t>
            </a:r>
            <a:r>
              <a:rPr lang="en-US" altLang="ko-KR" dirty="0"/>
              <a:t>unknown</a:t>
            </a:r>
            <a:r>
              <a:rPr lang="ko-KR" altLang="en-US" dirty="0"/>
              <a:t>으로 처리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# </a:t>
            </a:r>
            <a:r>
              <a:rPr lang="en-US" altLang="ko-KR" dirty="0" err="1"/>
              <a:t>en</a:t>
            </a:r>
            <a:r>
              <a:rPr lang="en-US" altLang="ko-KR" dirty="0"/>
              <a:t> word: 28973 -&gt; 6002</a:t>
            </a:r>
          </a:p>
          <a:p>
            <a:pPr lvl="2"/>
            <a:r>
              <a:rPr lang="en-US" altLang="ko-KR" dirty="0"/>
              <a:t># ko word: 74461 -&gt; 8372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96638-3AA4-46E6-99F9-75310972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352"/>
            <a:ext cx="9144000" cy="34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 NMT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block</a:t>
            </a:r>
            <a:r>
              <a:rPr lang="ko-KR" altLang="en-US" dirty="0"/>
              <a:t>으로 나뉜다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Encoder</a:t>
            </a:r>
          </a:p>
          <a:p>
            <a:pPr lvl="1"/>
            <a:r>
              <a:rPr lang="en-US" altLang="ko-KR" dirty="0"/>
              <a:t>Attention</a:t>
            </a:r>
          </a:p>
          <a:p>
            <a:pPr lvl="1"/>
            <a:r>
              <a:rPr lang="en-US" altLang="ko-KR" dirty="0"/>
              <a:t>Decoder</a:t>
            </a:r>
            <a:endParaRPr lang="ko-KR" altLang="en-US" dirty="0"/>
          </a:p>
        </p:txBody>
      </p:sp>
      <p:pic>
        <p:nvPicPr>
          <p:cNvPr id="1026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B7A713A2-F618-43C3-AC61-23793155F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2" y="2477770"/>
            <a:ext cx="7175556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8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Encoder</a:t>
            </a:r>
          </a:p>
          <a:p>
            <a:pPr lvl="1"/>
            <a:r>
              <a:rPr lang="en-US" altLang="ko-KR" dirty="0"/>
              <a:t>LM</a:t>
            </a:r>
            <a:r>
              <a:rPr lang="ko-KR" altLang="en-US" dirty="0"/>
              <a:t>과 비슷한 구조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층의 </a:t>
            </a:r>
            <a:r>
              <a:rPr lang="en-US" altLang="ko-KR" dirty="0"/>
              <a:t>256-dim LSTM</a:t>
            </a:r>
            <a:r>
              <a:rPr lang="ko-KR" altLang="en-US" dirty="0"/>
              <a:t>만 사용 </a:t>
            </a:r>
            <a:r>
              <a:rPr lang="en-US" altLang="ko-KR" dirty="0"/>
              <a:t>(bi-LSTM(256) + </a:t>
            </a:r>
            <a:r>
              <a:rPr lang="en-US" altLang="ko-KR" dirty="0" err="1"/>
              <a:t>uni</a:t>
            </a:r>
            <a:r>
              <a:rPr lang="en-US" altLang="ko-KR" dirty="0"/>
              <a:t>-LSTM(256)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2)</a:t>
            </a:r>
          </a:p>
          <a:p>
            <a:pPr lvl="1"/>
            <a:r>
              <a:rPr lang="en-US" altLang="ko-KR" dirty="0"/>
              <a:t>LSTM0 input: (batch, seq) -&gt; embedding (batch, seq, 256)</a:t>
            </a:r>
          </a:p>
          <a:p>
            <a:pPr lvl="2"/>
            <a:r>
              <a:rPr lang="en-US" altLang="ko-KR" dirty="0"/>
              <a:t>LM </a:t>
            </a:r>
            <a:r>
              <a:rPr lang="ko-KR" altLang="en-US" dirty="0"/>
              <a:t>구현과 동일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0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49A4CE9C-8BED-4AE3-B6FC-C0BB126A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2" y="2899954"/>
            <a:ext cx="7175556" cy="37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B85FD3-6AAD-4971-AD6F-08452F5110BF}"/>
              </a:ext>
            </a:extLst>
          </p:cNvPr>
          <p:cNvSpPr/>
          <p:nvPr/>
        </p:nvSpPr>
        <p:spPr>
          <a:xfrm>
            <a:off x="1089660" y="3154680"/>
            <a:ext cx="3200400" cy="3528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Encoder</a:t>
            </a:r>
          </a:p>
          <a:p>
            <a:pPr lvl="1"/>
            <a:r>
              <a:rPr lang="en-US" altLang="ko-KR" dirty="0"/>
              <a:t>Bi-directional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</a:p>
          <a:p>
            <a:pPr lvl="1"/>
            <a:r>
              <a:rPr lang="ko-KR" altLang="en-US" dirty="0"/>
              <a:t>같은 구조의 </a:t>
            </a:r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cell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(forward / backward)</a:t>
            </a:r>
          </a:p>
          <a:p>
            <a:pPr lvl="1"/>
            <a:r>
              <a:rPr lang="en-US" altLang="ko-KR" dirty="0"/>
              <a:t>State</a:t>
            </a:r>
            <a:r>
              <a:rPr lang="ko-KR" altLang="en-US" dirty="0"/>
              <a:t>의 이동 순서만 반대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cell</a:t>
            </a:r>
            <a:r>
              <a:rPr lang="ko-KR" altLang="en-US" dirty="0"/>
              <a:t>에서 나온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하여 다음 층으로 전달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DC3DD-0AEB-41A3-BE5D-F438179E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07" y="3090785"/>
            <a:ext cx="4696186" cy="34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3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1DEEA2-8EEE-49D8-81E0-C3C4DA94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390"/>
            <a:ext cx="9144000" cy="3095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69D2DB-DE41-4D06-984D-9E836F73A0F0}"/>
              </a:ext>
            </a:extLst>
          </p:cNvPr>
          <p:cNvSpPr/>
          <p:nvPr/>
        </p:nvSpPr>
        <p:spPr>
          <a:xfrm>
            <a:off x="0" y="2191028"/>
            <a:ext cx="7139940" cy="1237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E6DF4-3CE3-4AB1-ACB9-ADF679DF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5462185"/>
          </a:xfrm>
        </p:spPr>
        <p:txBody>
          <a:bodyPr/>
          <a:lstStyle/>
          <a:p>
            <a:r>
              <a:rPr lang="en-US" altLang="ko-KR" dirty="0"/>
              <a:t>Attention</a:t>
            </a:r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모든 연산이 끝난</a:t>
            </a:r>
            <a:r>
              <a:rPr lang="ko-KR" altLang="en-US" dirty="0"/>
              <a:t> 상황에서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Decoder</a:t>
            </a:r>
            <a:r>
              <a:rPr lang="ko-KR" altLang="en-US" dirty="0"/>
              <a:t>에 전달해 줄 </a:t>
            </a:r>
            <a:r>
              <a:rPr lang="en-US" altLang="ko-KR" dirty="0">
                <a:solidFill>
                  <a:srgbClr val="FF0000"/>
                </a:solidFill>
              </a:rPr>
              <a:t>thought vector</a:t>
            </a:r>
            <a:r>
              <a:rPr lang="ko-KR" altLang="en-US" dirty="0"/>
              <a:t>를 만드는 과정</a:t>
            </a:r>
            <a:endParaRPr lang="en-US" altLang="ko-KR" dirty="0"/>
          </a:p>
          <a:p>
            <a:pPr lvl="1"/>
            <a:r>
              <a:rPr lang="en-US" altLang="ko-KR" dirty="0"/>
              <a:t>Decoder</a:t>
            </a:r>
            <a:r>
              <a:rPr lang="ko-KR" altLang="en-US" dirty="0"/>
              <a:t>의 매 </a:t>
            </a:r>
            <a:r>
              <a:rPr lang="en-US" altLang="ko-KR" dirty="0"/>
              <a:t>step</a:t>
            </a:r>
            <a:r>
              <a:rPr lang="ko-KR" altLang="en-US" dirty="0"/>
              <a:t>마다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thought vector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Thought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encoder states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weighted sum</a:t>
            </a:r>
          </a:p>
          <a:p>
            <a:pPr lvl="1"/>
            <a:r>
              <a:rPr lang="ko-KR" altLang="en-US" dirty="0"/>
              <a:t>이 때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trainable parameter</a:t>
            </a:r>
            <a:r>
              <a:rPr lang="ko-KR" altLang="en-US" dirty="0"/>
              <a:t>로 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0" name="Picture 2" descr="GNMT Modelì ëí ì´ë¯¸ì§ ê²ìê²°ê³¼">
            <a:extLst>
              <a:ext uri="{FF2B5EF4-FFF2-40B4-BE49-F238E27FC236}">
                <a16:creationId xmlns:a16="http://schemas.microsoft.com/office/drawing/2014/main" id="{9C6C7418-0E9A-4DFF-8973-92E5A1A5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93" y="3307338"/>
            <a:ext cx="6883814" cy="35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E9C23E-1ADE-4886-A658-454FE31907DB}"/>
              </a:ext>
            </a:extLst>
          </p:cNvPr>
          <p:cNvSpPr/>
          <p:nvPr/>
        </p:nvSpPr>
        <p:spPr>
          <a:xfrm>
            <a:off x="4023360" y="4815840"/>
            <a:ext cx="1264920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32661-BA00-4F4E-935F-CA63A1B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E6DF4-3CE3-4AB1-ACB9-ADF679DFA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7886700" cy="5462185"/>
              </a:xfrm>
            </p:spPr>
            <p:txBody>
              <a:bodyPr/>
              <a:lstStyle/>
              <a:p>
                <a:r>
                  <a:rPr lang="en-US" altLang="ko-KR" dirty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encoder</a:t>
                </a:r>
                <a:r>
                  <a:rPr lang="ko-KR" altLang="en-US" dirty="0"/>
                  <a:t>의 마지막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에서 나오는 </a:t>
                </a:r>
                <a:r>
                  <a:rPr lang="en-US" altLang="ko-KR" dirty="0"/>
                  <a:t>state vectors</a:t>
                </a:r>
              </a:p>
              <a:p>
                <a:pPr lvl="2"/>
                <a:r>
                  <a:rPr lang="en-US" altLang="ko-KR" dirty="0"/>
                  <a:t>Shape: (256, 1)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weight matrix (256 x 256), trainable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weight vector (256,1), trainable parameters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decoder</a:t>
                </a:r>
                <a:r>
                  <a:rPr lang="ko-KR" altLang="en-US" dirty="0"/>
                  <a:t>의 첫 번째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t-step</a:t>
                </a:r>
                <a:r>
                  <a:rPr lang="ko-KR" altLang="en-US" dirty="0"/>
                  <a:t>에 나오는 </a:t>
                </a:r>
                <a:r>
                  <a:rPr lang="en-US" altLang="ko-KR" dirty="0"/>
                  <a:t>state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0-vector, shape: (256, 1)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Bahdanau</a:t>
                </a:r>
                <a:r>
                  <a:rPr lang="en-US" altLang="ko-KR" dirty="0"/>
                  <a:t> attention (at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-step)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까지 계산 가능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dimension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256</a:t>
                </a:r>
                <a:r>
                  <a:rPr lang="ko-KR" altLang="en-US" dirty="0"/>
                  <a:t>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이 벡터가 </a:t>
                </a:r>
                <a:r>
                  <a:rPr lang="en-US" altLang="ko-KR" dirty="0"/>
                  <a:t>thought vector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E6DF4-3CE3-4AB1-ACB9-ADF679DFA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7886700" cy="5462185"/>
              </a:xfrm>
              <a:blipFill>
                <a:blip r:embed="rId2"/>
                <a:stretch>
                  <a:fillRect l="-1005" t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88407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</TotalTime>
  <Words>735</Words>
  <Application>Microsoft Office PowerPoint</Application>
  <PresentationFormat>화면 슬라이드 쇼(4:3)</PresentationFormat>
  <Paragraphs>246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Cambria Math</vt:lpstr>
      <vt:lpstr>Wingdings</vt:lpstr>
      <vt:lpstr>디자인 사용자 지정</vt:lpstr>
      <vt:lpstr>Google NMT</vt:lpstr>
      <vt:lpstr>Google NMT</vt:lpstr>
      <vt:lpstr>Dataset</vt:lpstr>
      <vt:lpstr>Google NMT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In training..</vt:lpstr>
      <vt:lpstr>Training</vt:lpstr>
      <vt:lpstr>Inference</vt:lpstr>
      <vt:lpstr>Beam search</vt:lpstr>
      <vt:lpstr>Beam search</vt:lpstr>
      <vt:lpstr>Beam search</vt:lpstr>
      <vt:lpstr>Beam search</vt:lpstr>
      <vt:lpstr>Beam search</vt:lpstr>
      <vt:lpstr>LAS attention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부윤호</cp:lastModifiedBy>
  <cp:revision>316</cp:revision>
  <dcterms:created xsi:type="dcterms:W3CDTF">2016-11-18T06:48:03Z</dcterms:created>
  <dcterms:modified xsi:type="dcterms:W3CDTF">2019-07-05T01:14:43Z</dcterms:modified>
</cp:coreProperties>
</file>