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9" r:id="rId2"/>
    <p:sldId id="265" r:id="rId3"/>
    <p:sldId id="267" r:id="rId4"/>
    <p:sldId id="268" r:id="rId5"/>
    <p:sldId id="266" r:id="rId6"/>
    <p:sldId id="272" r:id="rId7"/>
    <p:sldId id="274" r:id="rId8"/>
    <p:sldId id="284" r:id="rId9"/>
    <p:sldId id="280" r:id="rId10"/>
    <p:sldId id="281" r:id="rId11"/>
    <p:sldId id="282" r:id="rId12"/>
    <p:sldId id="283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pack/tensorpack/tree/master/examples/DoReFa-Net" TargetMode="External"/><Relationship Id="rId2" Type="http://schemas.openxmlformats.org/officeDocument/2006/relationships/hyperlink" Target="https://github.com/google/gemmlowp/blob/master/doc/quantization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neural networks quantization &amp; implementation on TF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https://github.com/yhboo/NPEX_practice.git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57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19336-29AA-45FC-BFB7-DB70C7FD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quantization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0CBABA-7BA9-4CED-90A3-354DC00DD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tf</a:t>
                </a:r>
                <a:r>
                  <a:rPr lang="en-US" altLang="ko-KR" dirty="0" err="1"/>
                  <a:t>.quantization.fake_quant</a:t>
                </a:r>
                <a:r>
                  <a:rPr lang="en-US" altLang="ko-KR" dirty="0"/>
                  <a:t>()</a:t>
                </a: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</a:rPr>
                  <a:t>Input</a:t>
                </a:r>
                <a:r>
                  <a:rPr lang="en-US" altLang="ko-KR" dirty="0"/>
                  <a:t>: target tensor, min, max, </a:t>
                </a:r>
                <a:r>
                  <a:rPr lang="en-US" altLang="ko-KR" dirty="0" err="1"/>
                  <a:t>num_bits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Target tensor</a:t>
                </a:r>
                <a:r>
                  <a:rPr lang="ko-KR" altLang="en-US" dirty="0"/>
                  <a:t>를 </a:t>
                </a:r>
                <a:r>
                  <a:rPr lang="en-US" altLang="ko-KR" dirty="0" err="1"/>
                  <a:t>num_bits</a:t>
                </a:r>
                <a:r>
                  <a:rPr lang="ko-KR" altLang="en-US" dirty="0"/>
                  <a:t>에 맞게 </a:t>
                </a:r>
                <a:r>
                  <a:rPr lang="en-US" altLang="ko-KR" dirty="0"/>
                  <a:t>quantize</a:t>
                </a:r>
                <a:r>
                  <a:rPr lang="ko-KR" altLang="en-US" dirty="0"/>
                  <a:t>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(min, max) </a:t>
                </a:r>
                <a:r>
                  <a:rPr lang="ko-KR" altLang="en-US" dirty="0"/>
                  <a:t>사이를 </a:t>
                </a:r>
                <a:r>
                  <a:rPr lang="en-US" altLang="ko-KR" dirty="0"/>
                  <a:t>uniform</a:t>
                </a:r>
                <a:r>
                  <a:rPr lang="ko-KR" altLang="en-US" dirty="0"/>
                  <a:t>하게 </a:t>
                </a:r>
                <a:r>
                  <a:rPr lang="en-US" altLang="ko-KR" dirty="0"/>
                  <a:t>quantize</a:t>
                </a:r>
              </a:p>
              <a:p>
                <a:pPr lvl="1"/>
                <a:r>
                  <a:rPr lang="en-US" altLang="ko-KR" dirty="0"/>
                  <a:t>Ex) min = -1.0, max = 1.0, </a:t>
                </a:r>
                <a:r>
                  <a:rPr lang="en-US" altLang="ko-KR" dirty="0" err="1"/>
                  <a:t>num_bits</a:t>
                </a:r>
                <a:r>
                  <a:rPr lang="en-US" altLang="ko-KR" dirty="0"/>
                  <a:t> = 3 (7-point)</a:t>
                </a:r>
                <a:r>
                  <a:rPr lang="ko-KR" altLang="en-US" dirty="0"/>
                  <a:t>일 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모든 </a:t>
                </a:r>
                <a:r>
                  <a:rPr lang="en-US" altLang="ko-KR" dirty="0"/>
                  <a:t>weights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(-1.0, -1.0*2/3, -1.0*1/3, 0, 1.0*1/3, 1.0*2/3, 1.0) 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mapping</a:t>
                </a:r>
              </a:p>
              <a:p>
                <a:pPr lvl="2"/>
                <a:r>
                  <a:rPr lang="en-US" altLang="ko-KR" dirty="0"/>
                  <a:t>Step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0CBABA-7BA9-4CED-90A3-354DC00DD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9EEEC7E-AF3B-480D-B9D3-F19184E5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6" y="4078740"/>
            <a:ext cx="4114800" cy="2009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242116-F191-45E6-AFF8-C488A5B60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39" y="4078740"/>
            <a:ext cx="39528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8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19336-29AA-45FC-BFB7-DB70C7FD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quantization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CBABA-7BA9-4CED-90A3-354DC00D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tf.contrib.quantize.create_training_graph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Input: </a:t>
            </a:r>
            <a:r>
              <a:rPr lang="en-US" altLang="ko-KR" dirty="0" err="1"/>
              <a:t>tf.graph</a:t>
            </a:r>
            <a:endParaRPr lang="en-US" altLang="ko-KR" dirty="0"/>
          </a:p>
          <a:p>
            <a:pPr lvl="1"/>
            <a:r>
              <a:rPr lang="ko-KR" altLang="en-US" dirty="0"/>
              <a:t>내부적으로 </a:t>
            </a:r>
            <a:r>
              <a:rPr lang="en-US" altLang="ko-KR" dirty="0"/>
              <a:t>weight / signal quantization</a:t>
            </a:r>
            <a:r>
              <a:rPr lang="ko-KR" altLang="en-US" dirty="0"/>
              <a:t>을 수행하는 </a:t>
            </a:r>
            <a:r>
              <a:rPr lang="en-US" altLang="ko-KR" dirty="0"/>
              <a:t>node</a:t>
            </a:r>
            <a:r>
              <a:rPr lang="ko-KR" altLang="en-US" dirty="0"/>
              <a:t>를 추가해준다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Default: </a:t>
            </a:r>
          </a:p>
          <a:p>
            <a:pPr lvl="2"/>
            <a:r>
              <a:rPr lang="en-US" altLang="ko-KR" dirty="0"/>
              <a:t>8-bit weight (min: -6.0, max: 6.0)</a:t>
            </a:r>
          </a:p>
          <a:p>
            <a:pPr lvl="2"/>
            <a:r>
              <a:rPr lang="en-US" altLang="ko-KR" dirty="0"/>
              <a:t>8-bit activation output (min: 0, max: 6.0)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Retraining </a:t>
            </a:r>
            <a:r>
              <a:rPr lang="ko-KR" altLang="en-US" dirty="0"/>
              <a:t>과정</a:t>
            </a:r>
            <a:r>
              <a:rPr lang="en-US" altLang="ko-KR" dirty="0"/>
              <a:t> </a:t>
            </a:r>
            <a:r>
              <a:rPr lang="ko-KR" altLang="en-US" dirty="0"/>
              <a:t>이후 </a:t>
            </a:r>
            <a:r>
              <a:rPr lang="en-US" altLang="ko-KR" dirty="0"/>
              <a:t>min / max </a:t>
            </a:r>
            <a:r>
              <a:rPr lang="ko-KR" altLang="en-US" dirty="0"/>
              <a:t>값이 맞춰진다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User</a:t>
            </a:r>
            <a:r>
              <a:rPr lang="ko-KR" altLang="en-US" dirty="0"/>
              <a:t>가 </a:t>
            </a:r>
            <a:r>
              <a:rPr lang="en-US" altLang="ko-KR" dirty="0"/>
              <a:t>explicit</a:t>
            </a:r>
            <a:r>
              <a:rPr lang="ko-KR" altLang="en-US" dirty="0"/>
              <a:t>하게 </a:t>
            </a:r>
            <a:r>
              <a:rPr lang="en-US" altLang="ko-KR" dirty="0"/>
              <a:t>quantization </a:t>
            </a:r>
            <a:r>
              <a:rPr lang="ko-KR" altLang="en-US" dirty="0"/>
              <a:t>함수를 정의하지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간단하다</a:t>
            </a:r>
            <a:endParaRPr lang="en-US" altLang="ko-KR" dirty="0"/>
          </a:p>
          <a:p>
            <a:pPr lvl="2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내부 값을 보거나</a:t>
            </a:r>
            <a:r>
              <a:rPr lang="en-US" altLang="ko-KR" dirty="0"/>
              <a:t>, </a:t>
            </a:r>
            <a:r>
              <a:rPr lang="ko-KR" altLang="en-US" dirty="0"/>
              <a:t>조작하기 어렵다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tf.contrib.quantize.experimental_create_graining_graph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Weight / activation</a:t>
            </a:r>
            <a:r>
              <a:rPr lang="ko-KR" altLang="en-US" dirty="0"/>
              <a:t>의 </a:t>
            </a:r>
            <a:r>
              <a:rPr lang="en-US" altLang="ko-KR" dirty="0"/>
              <a:t>precision</a:t>
            </a:r>
            <a:r>
              <a:rPr lang="ko-KR" altLang="en-US" dirty="0"/>
              <a:t> 지정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00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19336-29AA-45FC-BFB7-DB70C7FD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 quantization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0CBABA-7BA9-4CED-90A3-354DC00DD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Summary</a:t>
                </a:r>
              </a:p>
              <a:p>
                <a:pPr lvl="1"/>
                <a:r>
                  <a:rPr lang="en-US" altLang="ko-KR" sz="1600" dirty="0"/>
                  <a:t>TF</a:t>
                </a:r>
                <a:r>
                  <a:rPr lang="ko-KR" altLang="en-US" sz="1600" dirty="0"/>
                  <a:t>에서 제공하는 함수로 </a:t>
                </a:r>
                <a:r>
                  <a:rPr lang="en-US" altLang="ko-KR" sz="1600" dirty="0"/>
                  <a:t>pretrained model</a:t>
                </a:r>
                <a:r>
                  <a:rPr lang="ko-KR" altLang="en-US" sz="1600" dirty="0"/>
                  <a:t>을 </a:t>
                </a:r>
                <a:r>
                  <a:rPr lang="en-US" altLang="ko-KR" sz="1600" dirty="0"/>
                  <a:t>direct quantize</a:t>
                </a:r>
              </a:p>
              <a:p>
                <a:pPr lvl="1"/>
                <a:r>
                  <a:rPr lang="en-US" altLang="ko-KR" sz="1600" dirty="0"/>
                  <a:t>Weights, activation output</a:t>
                </a:r>
                <a:r>
                  <a:rPr lang="ko-KR" altLang="en-US" sz="1600" dirty="0"/>
                  <a:t>을 </a:t>
                </a:r>
                <a:r>
                  <a:rPr lang="en-US" altLang="ko-KR" sz="1600" dirty="0"/>
                  <a:t>quantize -&gt; </a:t>
                </a:r>
                <a:r>
                  <a:rPr lang="ko-KR" altLang="en-US" sz="1600" dirty="0"/>
                  <a:t>모델 압축 및 </a:t>
                </a:r>
                <a:r>
                  <a:rPr lang="en-US" altLang="ko-KR" sz="1600" dirty="0"/>
                  <a:t>low-precision computation</a:t>
                </a:r>
              </a:p>
              <a:p>
                <a:pPr lvl="1"/>
                <a:r>
                  <a:rPr lang="en-US" altLang="ko-KR" sz="1600" dirty="0"/>
                  <a:t>Low-precision model</a:t>
                </a:r>
                <a:r>
                  <a:rPr lang="ko-KR" altLang="en-US" sz="1600" dirty="0"/>
                  <a:t>의 성능을 높이기 위해서는 적절한 </a:t>
                </a:r>
                <a:r>
                  <a:rPr lang="en-US" altLang="ko-KR" sz="1600" dirty="0"/>
                  <a:t>step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ko-KR" altLang="en-US" sz="1600" dirty="0"/>
                  <a:t>를 찾는 것이 중요</a:t>
                </a:r>
                <a:endParaRPr lang="en-US" altLang="ko-KR" sz="1600" dirty="0"/>
              </a:p>
              <a:p>
                <a:endParaRPr lang="en-US" altLang="ko-KR" sz="2000" dirty="0"/>
              </a:p>
              <a:p>
                <a:r>
                  <a:rPr lang="en-US" altLang="ko-KR" sz="2000" dirty="0" err="1"/>
                  <a:t>TF.quantize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장</a:t>
                </a:r>
                <a:r>
                  <a:rPr lang="en-US" altLang="ko-KR" sz="2000" dirty="0"/>
                  <a:t>/</a:t>
                </a:r>
                <a:r>
                  <a:rPr lang="ko-KR" altLang="en-US" sz="2000" dirty="0"/>
                  <a:t>단점</a:t>
                </a:r>
                <a:endParaRPr lang="en-US" altLang="ko-KR" sz="2000" dirty="0"/>
              </a:p>
              <a:p>
                <a:pPr lvl="1"/>
                <a:r>
                  <a:rPr lang="ko-KR" altLang="en-US" sz="1600" dirty="0"/>
                  <a:t>기존의 훈련 코드로 쉽게 </a:t>
                </a:r>
                <a:r>
                  <a:rPr lang="en-US" altLang="ko-KR" sz="1600" dirty="0"/>
                  <a:t>quantization </a:t>
                </a:r>
                <a:r>
                  <a:rPr lang="ko-KR" altLang="en-US" sz="1600" dirty="0"/>
                  <a:t>구현 가능</a:t>
                </a:r>
                <a:endParaRPr lang="en-US" altLang="ko-KR" sz="1600" dirty="0"/>
              </a:p>
              <a:p>
                <a:pPr lvl="1"/>
                <a:r>
                  <a:rPr lang="en-US" altLang="ko-KR" sz="1600" dirty="0"/>
                  <a:t>Retraining algorithm</a:t>
                </a:r>
                <a:r>
                  <a:rPr lang="ko-KR" altLang="en-US" sz="1600" dirty="0"/>
                  <a:t>을 그대로 적용 가능</a:t>
                </a:r>
                <a:endParaRPr lang="en-US" altLang="ko-KR" sz="1600" dirty="0"/>
              </a:p>
              <a:p>
                <a:pPr lvl="1"/>
                <a:r>
                  <a:rPr lang="en-US" altLang="ko-KR" sz="1600" dirty="0" err="1"/>
                  <a:t>Tensorflow</a:t>
                </a:r>
                <a:r>
                  <a:rPr lang="en-US" altLang="ko-KR" sz="1600" dirty="0"/>
                  <a:t> lite</a:t>
                </a:r>
                <a:r>
                  <a:rPr lang="ko-KR" altLang="en-US" sz="1600" dirty="0"/>
                  <a:t>로 </a:t>
                </a:r>
                <a:r>
                  <a:rPr lang="en-US" altLang="ko-KR" sz="1600" dirty="0"/>
                  <a:t>8-bit CPU </a:t>
                </a:r>
                <a:r>
                  <a:rPr lang="ko-KR" altLang="en-US" sz="1600" dirty="0"/>
                  <a:t>구현 시 모델 호환이 쉽다</a:t>
                </a:r>
                <a:r>
                  <a:rPr lang="en-US" altLang="ko-KR" sz="1600" dirty="0"/>
                  <a:t>.</a:t>
                </a:r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en-US" altLang="ko-KR" sz="1600" dirty="0"/>
                  <a:t>Step-size, precision </a:t>
                </a:r>
                <a:r>
                  <a:rPr lang="ko-KR" altLang="en-US" sz="1600" dirty="0"/>
                  <a:t>등 </a:t>
                </a:r>
                <a:r>
                  <a:rPr lang="en-US" altLang="ko-KR" sz="1600" dirty="0"/>
                  <a:t>tensor </a:t>
                </a:r>
                <a:r>
                  <a:rPr lang="ko-KR" altLang="en-US" sz="1600" dirty="0"/>
                  <a:t>별로 다른 </a:t>
                </a:r>
                <a:r>
                  <a:rPr lang="en-US" altLang="ko-KR" sz="1600" dirty="0"/>
                  <a:t>setting</a:t>
                </a:r>
                <a:r>
                  <a:rPr lang="ko-KR" altLang="en-US" sz="1600" dirty="0"/>
                  <a:t>을 주기 어렵다</a:t>
                </a:r>
                <a:r>
                  <a:rPr lang="en-US" altLang="ko-KR" sz="1600" dirty="0"/>
                  <a:t>.</a:t>
                </a:r>
              </a:p>
              <a:p>
                <a:pPr lvl="1"/>
                <a:r>
                  <a:rPr lang="en-US" altLang="ko-KR" sz="1600" dirty="0"/>
                  <a:t>Default setting</a:t>
                </a:r>
                <a:r>
                  <a:rPr lang="ko-KR" altLang="en-US" sz="1600" dirty="0"/>
                  <a:t>을 그대로 사용 시 </a:t>
                </a:r>
                <a:r>
                  <a:rPr lang="en-US" altLang="ko-KR" sz="1600" dirty="0"/>
                  <a:t>low precision</a:t>
                </a:r>
                <a:r>
                  <a:rPr lang="ko-KR" altLang="en-US" sz="1600" dirty="0"/>
                  <a:t>에서 성능 하락이 크다</a:t>
                </a:r>
                <a:r>
                  <a:rPr lang="en-US" altLang="ko-KR" sz="1600" dirty="0"/>
                  <a:t>.</a:t>
                </a:r>
              </a:p>
              <a:p>
                <a:pPr lvl="1"/>
                <a:r>
                  <a:rPr lang="en-US" altLang="ko-KR" sz="1600" dirty="0"/>
                  <a:t>Quantized</a:t>
                </a:r>
                <a:r>
                  <a:rPr lang="ko-KR" altLang="en-US" sz="1600" dirty="0"/>
                  <a:t>된 값들을 </a:t>
                </a:r>
                <a:r>
                  <a:rPr lang="en-US" altLang="ko-KR" sz="1600" dirty="0"/>
                  <a:t>control</a:t>
                </a:r>
                <a:r>
                  <a:rPr lang="ko-KR" altLang="en-US" sz="1600" dirty="0"/>
                  <a:t>하기 어렵다</a:t>
                </a:r>
                <a:r>
                  <a:rPr lang="en-US" altLang="ko-KR" sz="1600" dirty="0"/>
                  <a:t>.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0CBABA-7BA9-4CED-90A3-354DC00DD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3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14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51A8B-1CC7-47B2-9844-8B5C1838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79F56-7DE3-4AFB-9D10-BFA38B43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Quantization </a:t>
            </a:r>
            <a:r>
              <a:rPr lang="ko-KR" altLang="en-US" sz="1800" dirty="0"/>
              <a:t>관련 논문</a:t>
            </a:r>
            <a:endParaRPr lang="en-US" altLang="ko-KR" sz="1800" dirty="0"/>
          </a:p>
          <a:p>
            <a:pPr lvl="1"/>
            <a:r>
              <a:rPr lang="en-US" altLang="ko-KR" sz="1400" dirty="0"/>
              <a:t>Retraining algorithm</a:t>
            </a:r>
          </a:p>
          <a:p>
            <a:pPr lvl="2"/>
            <a:r>
              <a:rPr lang="en-US" altLang="ko-KR" sz="1200" dirty="0"/>
              <a:t>Hwang, </a:t>
            </a:r>
            <a:r>
              <a:rPr lang="en-US" altLang="ko-KR" sz="1200" dirty="0" err="1"/>
              <a:t>Kyuyeon</a:t>
            </a:r>
            <a:r>
              <a:rPr lang="en-US" altLang="ko-KR" sz="1200" dirty="0"/>
              <a:t>, and </a:t>
            </a:r>
            <a:r>
              <a:rPr lang="en-US" altLang="ko-KR" sz="1200" dirty="0" err="1"/>
              <a:t>Wonyong</a:t>
            </a:r>
            <a:r>
              <a:rPr lang="en-US" altLang="ko-KR" sz="1200" dirty="0"/>
              <a:t> Sung. "Fixed-point feedforward deep neural network design using weights+ 1, 0, and− 1." 2014 IEEE Workshop on Signal Processing Systems (</a:t>
            </a:r>
            <a:r>
              <a:rPr lang="en-US" altLang="ko-KR" sz="1200" dirty="0" err="1"/>
              <a:t>SiPS</a:t>
            </a:r>
            <a:r>
              <a:rPr lang="en-US" altLang="ko-KR" sz="1200" dirty="0"/>
              <a:t>). IEEE, 2014.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Ternary quantization</a:t>
            </a:r>
            <a:r>
              <a:rPr lang="ko-KR" altLang="en-US" sz="1400" dirty="0"/>
              <a:t>에서 </a:t>
            </a:r>
            <a:r>
              <a:rPr lang="en-US" altLang="ko-KR" sz="1400" dirty="0"/>
              <a:t>step-size approximation</a:t>
            </a:r>
          </a:p>
          <a:p>
            <a:pPr lvl="2"/>
            <a:r>
              <a:rPr lang="en-US" altLang="ko-KR" sz="1200" dirty="0"/>
              <a:t>Li, </a:t>
            </a:r>
            <a:r>
              <a:rPr lang="en-US" altLang="ko-KR" sz="1200" dirty="0" err="1"/>
              <a:t>Fengfu</a:t>
            </a:r>
            <a:r>
              <a:rPr lang="en-US" altLang="ko-KR" sz="1200" dirty="0"/>
              <a:t>, Bo Zhang, and Bin Liu. "Ternary weight networks." </a:t>
            </a:r>
            <a:r>
              <a:rPr lang="en-US" altLang="ko-KR" sz="1200" i="1" dirty="0"/>
              <a:t>NIPS</a:t>
            </a:r>
            <a:r>
              <a:rPr lang="en-US" altLang="ko-KR" sz="1200" dirty="0"/>
              <a:t> (2016).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 err="1"/>
              <a:t>BatchNorm</a:t>
            </a:r>
            <a:r>
              <a:rPr lang="en-US" altLang="ko-KR" sz="1400" dirty="0"/>
              <a:t> fixed-point </a:t>
            </a:r>
            <a:r>
              <a:rPr lang="ko-KR" altLang="en-US" sz="1400" dirty="0"/>
              <a:t>연산 </a:t>
            </a:r>
            <a:r>
              <a:rPr lang="en-US" altLang="ko-KR" sz="1400" dirty="0"/>
              <a:t>(shift-based BN)</a:t>
            </a:r>
          </a:p>
          <a:p>
            <a:pPr lvl="2"/>
            <a:r>
              <a:rPr lang="en-US" altLang="ko-KR" sz="1200" dirty="0" err="1"/>
              <a:t>Hubara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Itay</a:t>
            </a:r>
            <a:r>
              <a:rPr lang="en-US" altLang="ko-KR" sz="1200" dirty="0"/>
              <a:t>, et al. "Binarized neural networks." Advances in neural information processing systems. 2016.</a:t>
            </a:r>
          </a:p>
          <a:p>
            <a:pPr lvl="2"/>
            <a:endParaRPr lang="en-US" altLang="ko-KR" sz="1200" dirty="0"/>
          </a:p>
          <a:p>
            <a:endParaRPr lang="en-US" altLang="ko-KR" sz="1800" dirty="0"/>
          </a:p>
          <a:p>
            <a:r>
              <a:rPr lang="en-US" altLang="ko-KR" sz="1800" dirty="0"/>
              <a:t>Min-max </a:t>
            </a:r>
            <a:r>
              <a:rPr lang="ko-KR" altLang="en-US" sz="1800" dirty="0"/>
              <a:t>기반 </a:t>
            </a:r>
            <a:r>
              <a:rPr lang="en-US" altLang="ko-KR" sz="1800" dirty="0"/>
              <a:t>quantization</a:t>
            </a:r>
            <a:r>
              <a:rPr lang="ko-KR" altLang="en-US" sz="1800" dirty="0"/>
              <a:t>된 </a:t>
            </a:r>
            <a:r>
              <a:rPr lang="en-US" altLang="ko-KR" sz="1800" dirty="0"/>
              <a:t>variables</a:t>
            </a:r>
            <a:r>
              <a:rPr lang="ko-KR" altLang="en-US" sz="1800" dirty="0"/>
              <a:t>간 연산 과정</a:t>
            </a:r>
            <a:endParaRPr lang="en-US" altLang="ko-KR" sz="1800" dirty="0"/>
          </a:p>
          <a:p>
            <a:pPr lvl="1"/>
            <a:r>
              <a:rPr lang="en-US" altLang="ko-KR" sz="1400" dirty="0">
                <a:hlinkClick r:id="rId2"/>
              </a:rPr>
              <a:t>https://github.com/google/gemmlowp/blob/master/doc/quantization.md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en-US" altLang="ko-KR" sz="1800" dirty="0" err="1"/>
              <a:t>Tensorpack</a:t>
            </a:r>
            <a:r>
              <a:rPr lang="en-US" altLang="ko-KR" sz="1800" dirty="0"/>
              <a:t> quantization </a:t>
            </a:r>
            <a:r>
              <a:rPr lang="ko-KR" altLang="en-US" sz="1800" dirty="0"/>
              <a:t>구현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DoReFa</a:t>
            </a:r>
            <a:r>
              <a:rPr lang="en-US" altLang="ko-KR" sz="1800" dirty="0"/>
              <a:t>-Net)</a:t>
            </a:r>
          </a:p>
          <a:p>
            <a:pPr lvl="1"/>
            <a:r>
              <a:rPr lang="en-US" altLang="ko-KR" sz="1400" dirty="0">
                <a:hlinkClick r:id="rId3"/>
              </a:rPr>
              <a:t>https://github.com/tensorpack/tensorpack/tree/master/examples/DoReFa-Net</a:t>
            </a:r>
            <a:endParaRPr lang="en-US" altLang="ko-KR" sz="1400" dirty="0"/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70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9F298-8803-4D3F-B243-9C73E081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461DB-0686-4BF2-BDE2-052C3BA4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Fixed-point quantization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Uniform signed quantization (weights, tanh)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Uniform unsigned quantization (</a:t>
            </a:r>
            <a:r>
              <a:rPr lang="en-US" altLang="ko-KR" dirty="0" err="1"/>
              <a:t>ReLU</a:t>
            </a:r>
            <a:r>
              <a:rPr lang="en-US" altLang="ko-KR" dirty="0"/>
              <a:t>, sigmoid)</a:t>
            </a:r>
          </a:p>
          <a:p>
            <a:pPr lvl="1"/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178C9BB-EE68-4258-97D5-9E58F0E13155}"/>
              </a:ext>
            </a:extLst>
          </p:cNvPr>
          <p:cNvGrpSpPr/>
          <p:nvPr/>
        </p:nvGrpSpPr>
        <p:grpSpPr>
          <a:xfrm>
            <a:off x="1" y="2280047"/>
            <a:ext cx="9143999" cy="1645696"/>
            <a:chOff x="0" y="2632458"/>
            <a:chExt cx="9143999" cy="164569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7FAA504-1887-449C-8399-41C4B5F8F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884"/>
            <a:stretch/>
          </p:blipFill>
          <p:spPr>
            <a:xfrm>
              <a:off x="4505324" y="2632458"/>
              <a:ext cx="4638675" cy="13071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8D554E0-6882-4C54-AD3D-AB8095D41E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59"/>
            <a:stretch/>
          </p:blipFill>
          <p:spPr>
            <a:xfrm>
              <a:off x="0" y="2675608"/>
              <a:ext cx="4505325" cy="128289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15EF4ED-59F4-4112-8A8D-82CD9FB188AD}"/>
                </a:ext>
              </a:extLst>
            </p:cNvPr>
            <p:cNvGrpSpPr/>
            <p:nvPr/>
          </p:nvGrpSpPr>
          <p:grpSpPr>
            <a:xfrm>
              <a:off x="383337" y="3929350"/>
              <a:ext cx="3664788" cy="348804"/>
              <a:chOff x="4279129" y="3512095"/>
              <a:chExt cx="5333002" cy="34880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50F142-D35D-4F7C-A056-6BFA65F73E47}"/>
                  </a:ext>
                </a:extLst>
              </p:cNvPr>
              <p:cNvSpPr txBox="1"/>
              <p:nvPr/>
            </p:nvSpPr>
            <p:spPr>
              <a:xfrm>
                <a:off x="4279129" y="3522345"/>
                <a:ext cx="53330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돋움" panose="020B0600000101010101" pitchFamily="50" charset="-127"/>
                  </a:rPr>
                  <a:t>2 bits quantization =&gt;            = 3-point </a:t>
                </a:r>
                <a:endPara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돋움" panose="020B0600000101010101" pitchFamily="50" charset="-127"/>
                </a:endParaRPr>
              </a:p>
            </p:txBody>
          </p:sp>
          <p:graphicFrame>
            <p:nvGraphicFramePr>
              <p:cNvPr id="22" name="Object 3">
                <a:extLst>
                  <a:ext uri="{FF2B5EF4-FFF2-40B4-BE49-F238E27FC236}">
                    <a16:creationId xmlns:a16="http://schemas.microsoft.com/office/drawing/2014/main" id="{8A579396-215A-42B6-B4B4-67A2191A27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7527189"/>
                  </p:ext>
                </p:extLst>
              </p:nvPr>
            </p:nvGraphicFramePr>
            <p:xfrm>
              <a:off x="7325101" y="3512095"/>
              <a:ext cx="803926" cy="282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" name="수식" r:id="rId4" imgW="368280" imgH="190440" progId="Equation.3">
                      <p:embed/>
                    </p:oleObj>
                  </mc:Choice>
                  <mc:Fallback>
                    <p:oleObj name="수식" r:id="rId4" imgW="368280" imgH="190440" progId="Equation.3">
                      <p:embed/>
                      <p:pic>
                        <p:nvPicPr>
                          <p:cNvPr id="30" name="Object 3">
                            <a:extLst>
                              <a:ext uri="{FF2B5EF4-FFF2-40B4-BE49-F238E27FC236}">
                                <a16:creationId xmlns:a16="http://schemas.microsoft.com/office/drawing/2014/main" id="{94D05CE3-19D1-4F04-B613-8806481CCBD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25101" y="3512095"/>
                            <a:ext cx="803926" cy="28257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583F2F-B008-4F57-9AA8-C2BB61ABA0E6}"/>
                </a:ext>
              </a:extLst>
            </p:cNvPr>
            <p:cNvSpPr txBox="1"/>
            <p:nvPr/>
          </p:nvSpPr>
          <p:spPr>
            <a:xfrm>
              <a:off x="4888661" y="3927848"/>
              <a:ext cx="3664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ko-KR" sz="1600" dirty="0">
                  <a:solidFill>
                    <a:srgbClr val="292934"/>
                  </a:solidFill>
                  <a:latin typeface="Arial"/>
                  <a:ea typeface="돋움" panose="020B0600000101010101" pitchFamily="50" charset="-127"/>
                </a:rPr>
                <a:t>3 bits quantization =&gt;            = 7-point </a:t>
              </a:r>
              <a:endParaRPr lang="en-US" altLang="ko-KR" sz="1600" i="1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</p:grpSp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ECBFEB1D-DE25-4DC3-85D3-3B4CABF5A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932891"/>
              </p:ext>
            </p:extLst>
          </p:nvPr>
        </p:nvGraphicFramePr>
        <p:xfrm>
          <a:off x="6981825" y="3593576"/>
          <a:ext cx="552450" cy="286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수식" r:id="rId6" imgW="368280" imgH="190440" progId="Equation.3">
                  <p:embed/>
                </p:oleObj>
              </mc:Choice>
              <mc:Fallback>
                <p:oleObj name="수식" r:id="rId6" imgW="368280" imgH="190440" progId="Equation.3">
                  <p:embed/>
                  <p:pic>
                    <p:nvPicPr>
                      <p:cNvPr id="35" name="Object 3">
                        <a:extLst>
                          <a:ext uri="{FF2B5EF4-FFF2-40B4-BE49-F238E27FC236}">
                            <a16:creationId xmlns:a16="http://schemas.microsoft.com/office/drawing/2014/main" id="{69581DDD-6BDE-449C-9BA1-48106FA9C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3593576"/>
                        <a:ext cx="552450" cy="2861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2DD589-ACE8-4537-85BF-64E5AB6E43C4}"/>
                  </a:ext>
                </a:extLst>
              </p:cNvPr>
              <p:cNvSpPr txBox="1"/>
              <p:nvPr/>
            </p:nvSpPr>
            <p:spPr>
              <a:xfrm>
                <a:off x="1314259" y="4424101"/>
                <a:ext cx="638213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𝑄𝑢𝑎𝑛𝑡𝑖𝑧𝑒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𝑅𝑜𝑢𝑛𝑑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2DD589-ACE8-4537-85BF-64E5AB6E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59" y="4424101"/>
                <a:ext cx="6382132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AC47A6-A766-46C5-BCF7-D8092E5E8E5F}"/>
                  </a:ext>
                </a:extLst>
              </p:cNvPr>
              <p:cNvSpPr txBox="1"/>
              <p:nvPr/>
            </p:nvSpPr>
            <p:spPr>
              <a:xfrm>
                <a:off x="1438316" y="5449941"/>
                <a:ext cx="538634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𝑄𝑢𝑎𝑛𝑡𝑖𝑧𝑒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𝑅𝑜𝑢𝑛𝑑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AC47A6-A766-46C5-BCF7-D8092E5E8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316" y="5449941"/>
                <a:ext cx="5386346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85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04B15-D65F-4E3F-82D7-D38D9FD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7CFF49-CC8C-4D0C-9358-3C14811B2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구성 요소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# of quantization points</a:t>
                </a:r>
              </a:p>
              <a:p>
                <a:pPr lvl="2"/>
                <a:r>
                  <a:rPr lang="en-US" altLang="ko-KR" dirty="0"/>
                  <a:t>Hyperparameter</a:t>
                </a:r>
              </a:p>
              <a:p>
                <a:pPr lvl="2"/>
                <a:r>
                  <a:rPr lang="en-US" altLang="ko-KR" dirty="0"/>
                  <a:t>Task,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model</a:t>
                </a:r>
                <a:r>
                  <a:rPr lang="ko-KR" altLang="en-US" dirty="0"/>
                  <a:t>에 따라 성능 하락 없이 압축 가능한 한계가 있다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Recurrent units : 5~8-bit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Convolution layers : 2~8-bit</a:t>
                </a:r>
              </a:p>
              <a:p>
                <a:pPr lvl="2"/>
                <a:r>
                  <a:rPr lang="en-US" altLang="ko-KR" dirty="0"/>
                  <a:t>Dense layer : 2~4-bit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Step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size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작은 크기의 </a:t>
                </a:r>
                <a:r>
                  <a:rPr lang="en-US" altLang="ko-KR" dirty="0"/>
                  <a:t>variables</a:t>
                </a:r>
                <a:r>
                  <a:rPr lang="ko-KR" altLang="en-US" dirty="0"/>
                  <a:t>를 표현하기 위해 적절한 값을 갖는 것이 중요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Ex) max(weight) = 0.01 </a:t>
                </a:r>
                <a:r>
                  <a:rPr lang="ko-KR" altLang="en-US" dirty="0"/>
                  <a:t>인데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ko-KR" altLang="en-US" dirty="0"/>
                  <a:t>이라면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모든 </a:t>
                </a:r>
                <a:r>
                  <a:rPr lang="en-US" altLang="ko-KR" dirty="0"/>
                  <a:t>weight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된다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연산의 효율성을 위해 </a:t>
                </a:r>
                <a:r>
                  <a:rPr lang="en-US" altLang="ko-KR" dirty="0"/>
                  <a:t>uniform quantization</a:t>
                </a:r>
                <a:r>
                  <a:rPr lang="ko-KR" altLang="en-US" dirty="0"/>
                  <a:t>을 수행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  =&gt; layer </a:t>
                </a:r>
                <a:r>
                  <a:rPr lang="ko-KR" altLang="en-US" dirty="0"/>
                  <a:t>당 하나의 </a:t>
                </a:r>
                <a:r>
                  <a:rPr lang="en-US" altLang="ko-KR" dirty="0"/>
                  <a:t>floating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EM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algorithm</a:t>
                </a:r>
                <a:r>
                  <a:rPr lang="ko-KR" altLang="en-US" dirty="0"/>
                  <a:t>을 이용</a:t>
                </a:r>
                <a:r>
                  <a:rPr lang="en-US" altLang="ko-KR" dirty="0"/>
                  <a:t>, layer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를 가장 잘 표현하는 값으로 결정</a:t>
                </a:r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7CFF49-CC8C-4D0C-9358-3C14811B2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35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75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4BB1E-5ECC-4E83-B70E-14ED2585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9BE9A8-CE46-4280-8B5F-1BA5FB775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1"/>
                <a:ext cx="7886700" cy="5353963"/>
              </a:xfrm>
            </p:spPr>
            <p:txBody>
              <a:bodyPr/>
              <a:lstStyle/>
              <a:p>
                <a:r>
                  <a:rPr lang="en-US" altLang="ko-KR" dirty="0"/>
                  <a:t>L2-error minimization</a:t>
                </a:r>
              </a:p>
              <a:p>
                <a:pPr lvl="1"/>
                <a:r>
                  <a:rPr lang="en-US" altLang="ko-KR" dirty="0"/>
                  <a:t>Lloyd-Max algorithm base</a:t>
                </a:r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+0.5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pPr marL="457200" lvl="1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Iteratively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until converge</a:t>
                </a:r>
              </a:p>
              <a:p>
                <a:pPr lvl="1"/>
                <a:r>
                  <a:rPr lang="en-US" altLang="ko-KR" dirty="0"/>
                  <a:t>Approximately,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9BE9A8-CE46-4280-8B5F-1BA5FB775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1"/>
                <a:ext cx="7886700" cy="5353963"/>
              </a:xfrm>
              <a:blipFill>
                <a:blip r:embed="rId2"/>
                <a:stretch>
                  <a:fillRect l="-1005" t="-1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64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3A3E5-A9F8-41DA-A72A-602CBC44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C58D2-E934-4EEC-B25A-A32231B81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 quantization</a:t>
            </a:r>
          </a:p>
          <a:p>
            <a:pPr lvl="1"/>
            <a:r>
              <a:rPr lang="en-US" altLang="ko-KR" dirty="0"/>
              <a:t>Floating-point</a:t>
            </a:r>
            <a:r>
              <a:rPr lang="ko-KR" altLang="en-US" dirty="0"/>
              <a:t>로 훈련된 </a:t>
            </a:r>
            <a:r>
              <a:rPr lang="en-US" altLang="ko-KR" dirty="0"/>
              <a:t>parameter</a:t>
            </a:r>
            <a:r>
              <a:rPr lang="ko-KR" altLang="en-US" dirty="0"/>
              <a:t>를 </a:t>
            </a:r>
            <a:r>
              <a:rPr lang="en-US" altLang="ko-KR" dirty="0"/>
              <a:t>quantization</a:t>
            </a:r>
            <a:r>
              <a:rPr lang="ko-KR" altLang="en-US" dirty="0"/>
              <a:t>한 뒤 그대로 </a:t>
            </a:r>
            <a:r>
              <a:rPr lang="en-US" altLang="ko-KR" dirty="0"/>
              <a:t>inference</a:t>
            </a:r>
            <a:r>
              <a:rPr lang="ko-KR" altLang="en-US" dirty="0"/>
              <a:t>에 활용</a:t>
            </a:r>
            <a:endParaRPr lang="en-US" altLang="ko-KR" dirty="0"/>
          </a:p>
          <a:p>
            <a:pPr lvl="1"/>
            <a:r>
              <a:rPr lang="ko-KR" altLang="en-US" dirty="0"/>
              <a:t>상대적으로 높은 </a:t>
            </a:r>
            <a:r>
              <a:rPr lang="en-US" altLang="ko-KR" dirty="0"/>
              <a:t>precision (8 ~ 16-bit)</a:t>
            </a:r>
            <a:r>
              <a:rPr lang="ko-KR" altLang="en-US" dirty="0"/>
              <a:t>으로 </a:t>
            </a:r>
            <a:r>
              <a:rPr lang="en-US" altLang="ko-KR" dirty="0"/>
              <a:t>quantize</a:t>
            </a:r>
            <a:r>
              <a:rPr lang="ko-KR" altLang="en-US" dirty="0"/>
              <a:t>할 때 성능 차이가 거의 없음</a:t>
            </a:r>
            <a:endParaRPr lang="en-US" altLang="ko-KR" dirty="0"/>
          </a:p>
          <a:p>
            <a:pPr lvl="1"/>
            <a:r>
              <a:rPr lang="ko-KR" altLang="en-US" dirty="0"/>
              <a:t>낮은 </a:t>
            </a:r>
            <a:r>
              <a:rPr lang="en-US" altLang="ko-KR" dirty="0"/>
              <a:t>precision</a:t>
            </a:r>
            <a:r>
              <a:rPr lang="ko-KR" altLang="en-US" dirty="0"/>
              <a:t>에서는 성능 하락이 크다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Retraining fixed-point DNNs</a:t>
            </a:r>
          </a:p>
          <a:p>
            <a:pPr lvl="1"/>
            <a:r>
              <a:rPr lang="en-US" altLang="ko-KR" dirty="0"/>
              <a:t>Parameter</a:t>
            </a:r>
            <a:r>
              <a:rPr lang="ko-KR" altLang="en-US" dirty="0"/>
              <a:t>들이 잃은 정보를 새로 학습</a:t>
            </a:r>
            <a:endParaRPr lang="en-US" altLang="ko-KR" dirty="0"/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back-propagation</a:t>
            </a:r>
            <a:r>
              <a:rPr lang="ko-KR" altLang="en-US" dirty="0"/>
              <a:t>과는 다른 과정으로 재훈련</a:t>
            </a:r>
          </a:p>
        </p:txBody>
      </p:sp>
    </p:spTree>
    <p:extLst>
      <p:ext uri="{BB962C8B-B14F-4D97-AF65-F5344CB8AC3E}">
        <p14:creationId xmlns:p14="http://schemas.microsoft.com/office/powerpoint/2010/main" val="221062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Fixed-point DNN</a:t>
            </a:r>
            <a:br>
              <a:rPr lang="en-US" altLang="ko-KR" dirty="0"/>
            </a:b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0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A1926-0040-4FAE-8BF0-5E9EFBF3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동작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802F4-34D9-43CA-BFD3-A77D93C6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Graph define</a:t>
            </a:r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을 넣을 장소 정의</a:t>
            </a:r>
            <a:endParaRPr lang="en-US" altLang="ko-KR" dirty="0"/>
          </a:p>
          <a:p>
            <a:pPr lvl="2"/>
            <a:r>
              <a:rPr lang="en-US" altLang="ko-KR" dirty="0"/>
              <a:t>X = </a:t>
            </a:r>
            <a:r>
              <a:rPr lang="en-US" altLang="ko-KR" dirty="0" err="1"/>
              <a:t>tf.placeholder</a:t>
            </a:r>
            <a:r>
              <a:rPr lang="en-US" altLang="ko-KR" dirty="0"/>
              <a:t>(…)</a:t>
            </a:r>
          </a:p>
          <a:p>
            <a:pPr lvl="2"/>
            <a:r>
              <a:rPr lang="en-US" altLang="ko-KR" dirty="0"/>
              <a:t>Y = </a:t>
            </a:r>
            <a:r>
              <a:rPr lang="en-US" altLang="ko-KR" dirty="0" err="1"/>
              <a:t>tf.placeholder</a:t>
            </a:r>
            <a:r>
              <a:rPr lang="en-US" altLang="ko-KR" dirty="0"/>
              <a:t>(…)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훈련시킬 </a:t>
            </a:r>
            <a:r>
              <a:rPr lang="en-US" altLang="ko-KR" dirty="0"/>
              <a:t>variable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2"/>
            <a:r>
              <a:rPr lang="en-US" altLang="ko-KR" dirty="0"/>
              <a:t>W = </a:t>
            </a:r>
            <a:r>
              <a:rPr lang="en-US" altLang="ko-KR" dirty="0" err="1"/>
              <a:t>tf.get_variable</a:t>
            </a:r>
            <a:r>
              <a:rPr lang="en-US" altLang="ko-KR" dirty="0"/>
              <a:t>(...)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에서부터 </a:t>
            </a:r>
            <a:r>
              <a:rPr lang="en-US" altLang="ko-KR" dirty="0"/>
              <a:t>Loss</a:t>
            </a:r>
            <a:r>
              <a:rPr lang="ko-KR" altLang="en-US" dirty="0"/>
              <a:t>를 구하는 </a:t>
            </a:r>
            <a:r>
              <a:rPr lang="en-US" altLang="ko-KR" dirty="0"/>
              <a:t>graph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logit = </a:t>
            </a:r>
            <a:r>
              <a:rPr lang="en-US" altLang="ko-KR" dirty="0" err="1"/>
              <a:t>tf.matmul</a:t>
            </a:r>
            <a:r>
              <a:rPr lang="en-US" altLang="ko-KR" dirty="0"/>
              <a:t>(X, W)</a:t>
            </a:r>
          </a:p>
          <a:p>
            <a:pPr lvl="2"/>
            <a:r>
              <a:rPr lang="en-US" altLang="ko-KR" dirty="0"/>
              <a:t>Loss = </a:t>
            </a:r>
            <a:r>
              <a:rPr lang="en-US" altLang="ko-KR" dirty="0" err="1"/>
              <a:t>tf.MSE</a:t>
            </a:r>
            <a:r>
              <a:rPr lang="en-US" altLang="ko-KR" dirty="0"/>
              <a:t>(Y, logit)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(training graph) Gradients</a:t>
            </a:r>
            <a:r>
              <a:rPr lang="ko-KR" altLang="en-US" dirty="0"/>
              <a:t>를 구할 </a:t>
            </a:r>
            <a:r>
              <a:rPr lang="en-US" altLang="ko-KR" dirty="0"/>
              <a:t>optimizer </a:t>
            </a:r>
            <a:r>
              <a:rPr lang="ko-KR" altLang="en-US" dirty="0"/>
              <a:t>선언 및 </a:t>
            </a:r>
            <a:r>
              <a:rPr lang="en-US" altLang="ko-KR" dirty="0"/>
              <a:t>update </a:t>
            </a:r>
            <a:r>
              <a:rPr lang="ko-KR" altLang="en-US" dirty="0"/>
              <a:t>연산 정의</a:t>
            </a:r>
            <a:endParaRPr lang="en-US" altLang="ko-KR" dirty="0"/>
          </a:p>
          <a:p>
            <a:pPr lvl="2"/>
            <a:r>
              <a:rPr lang="en-US" altLang="ko-KR" dirty="0" err="1"/>
              <a:t>Opt</a:t>
            </a:r>
            <a:r>
              <a:rPr lang="en-US" altLang="ko-KR" dirty="0"/>
              <a:t> = </a:t>
            </a:r>
            <a:r>
              <a:rPr lang="en-US" altLang="ko-KR" dirty="0" err="1"/>
              <a:t>tf.train.GradientDescent</a:t>
            </a:r>
            <a:r>
              <a:rPr lang="en-US" altLang="ko-KR" dirty="0"/>
              <a:t>(</a:t>
            </a:r>
            <a:r>
              <a:rPr lang="en-US" altLang="ko-KR" dirty="0" err="1"/>
              <a:t>lr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Train_op</a:t>
            </a:r>
            <a:r>
              <a:rPr lang="en-US" altLang="ko-KR" dirty="0"/>
              <a:t> = </a:t>
            </a:r>
            <a:r>
              <a:rPr lang="en-US" altLang="ko-KR" dirty="0" err="1"/>
              <a:t>opt.minimize</a:t>
            </a:r>
            <a:r>
              <a:rPr lang="en-US" altLang="ko-KR" dirty="0"/>
              <a:t>(loss)</a:t>
            </a:r>
          </a:p>
          <a:p>
            <a:pPr lvl="2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Run graph</a:t>
            </a:r>
          </a:p>
          <a:p>
            <a:pPr lvl="1"/>
            <a:r>
              <a:rPr lang="en-US" altLang="ko-KR" dirty="0"/>
              <a:t>Session </a:t>
            </a:r>
            <a:r>
              <a:rPr lang="ko-KR" altLang="en-US" dirty="0"/>
              <a:t>을 통해 </a:t>
            </a:r>
            <a:r>
              <a:rPr lang="en-US" altLang="ko-KR" dirty="0"/>
              <a:t>data</a:t>
            </a:r>
            <a:r>
              <a:rPr lang="ko-KR" altLang="en-US" dirty="0"/>
              <a:t>를 넣어주고 </a:t>
            </a:r>
            <a:r>
              <a:rPr lang="en-US" altLang="ko-KR" dirty="0"/>
              <a:t>training </a:t>
            </a:r>
            <a:r>
              <a:rPr lang="ko-KR" altLang="en-US" dirty="0"/>
              <a:t>수행 </a:t>
            </a:r>
            <a:r>
              <a:rPr lang="en-US" altLang="ko-KR" dirty="0"/>
              <a:t>(</a:t>
            </a:r>
            <a:r>
              <a:rPr lang="ko-KR" altLang="en-US" dirty="0"/>
              <a:t>반복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Session.run</a:t>
            </a:r>
            <a:r>
              <a:rPr lang="en-US" altLang="ko-KR" dirty="0"/>
              <a:t>(</a:t>
            </a:r>
            <a:r>
              <a:rPr lang="en-US" altLang="ko-KR" dirty="0" err="1"/>
              <a:t>Train_op</a:t>
            </a:r>
            <a:r>
              <a:rPr lang="en-US" altLang="ko-KR" dirty="0"/>
              <a:t>, </a:t>
            </a:r>
            <a:r>
              <a:rPr lang="en-US" altLang="ko-KR" dirty="0" err="1"/>
              <a:t>feed_dict</a:t>
            </a:r>
            <a:r>
              <a:rPr lang="en-US" altLang="ko-KR" dirty="0"/>
              <a:t> = {X : </a:t>
            </a:r>
            <a:r>
              <a:rPr lang="en-US" altLang="ko-KR" dirty="0" err="1"/>
              <a:t>Data_x</a:t>
            </a:r>
            <a:r>
              <a:rPr lang="en-US" altLang="ko-KR" dirty="0"/>
              <a:t>, Y : </a:t>
            </a:r>
            <a:r>
              <a:rPr lang="en-US" altLang="ko-KR" dirty="0" err="1"/>
              <a:t>Data_y</a:t>
            </a:r>
            <a:r>
              <a:rPr lang="en-US" altLang="ko-KR" dirty="0"/>
              <a:t>})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87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</p:spPr>
        <p:txBody>
          <a:bodyPr/>
          <a:lstStyle/>
          <a:p>
            <a:r>
              <a:rPr lang="en-US" altLang="ko-KR" dirty="0"/>
              <a:t>Graph	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0E7962A-2A66-4DE3-8FFE-AECE06602958}"/>
              </a:ext>
            </a:extLst>
          </p:cNvPr>
          <p:cNvSpPr/>
          <p:nvPr/>
        </p:nvSpPr>
        <p:spPr>
          <a:xfrm>
            <a:off x="2243837" y="4240465"/>
            <a:ext cx="403913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5FF352-3098-44DF-8A1D-D5FC87B2F299}"/>
              </a:ext>
            </a:extLst>
          </p:cNvPr>
          <p:cNvSpPr/>
          <p:nvPr/>
        </p:nvSpPr>
        <p:spPr>
          <a:xfrm>
            <a:off x="628650" y="4117560"/>
            <a:ext cx="1051719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Weights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8F94C1-10AE-4985-90C5-C7B570E69BEB}"/>
              </a:ext>
            </a:extLst>
          </p:cNvPr>
          <p:cNvSpPr/>
          <p:nvPr/>
        </p:nvSpPr>
        <p:spPr>
          <a:xfrm>
            <a:off x="1876570" y="3308938"/>
            <a:ext cx="1138443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Activation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B486665-D4A4-4E44-8F98-579006BE3EE5}"/>
              </a:ext>
            </a:extLst>
          </p:cNvPr>
          <p:cNvCxnSpPr>
            <a:cxnSpLocks/>
            <a:stCxn id="93" idx="0"/>
            <a:endCxn id="25" idx="2"/>
          </p:cNvCxnSpPr>
          <p:nvPr/>
        </p:nvCxnSpPr>
        <p:spPr>
          <a:xfrm flipH="1" flipV="1">
            <a:off x="2445790" y="1933806"/>
            <a:ext cx="1" cy="4043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EAED824-9B60-42A6-A584-FD1F36A42F83}"/>
              </a:ext>
            </a:extLst>
          </p:cNvPr>
          <p:cNvSpPr/>
          <p:nvPr/>
        </p:nvSpPr>
        <p:spPr>
          <a:xfrm>
            <a:off x="1919931" y="2338117"/>
            <a:ext cx="1051719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4CB224-1FE2-44EE-B4A3-48ABE6288027}"/>
              </a:ext>
            </a:extLst>
          </p:cNvPr>
          <p:cNvSpPr/>
          <p:nvPr/>
        </p:nvSpPr>
        <p:spPr>
          <a:xfrm>
            <a:off x="1919930" y="1318664"/>
            <a:ext cx="1051719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E88B19-A851-46B2-99F6-07DD204031FB}"/>
              </a:ext>
            </a:extLst>
          </p:cNvPr>
          <p:cNvSpPr/>
          <p:nvPr/>
        </p:nvSpPr>
        <p:spPr>
          <a:xfrm>
            <a:off x="1919933" y="4926182"/>
            <a:ext cx="1051719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Inputs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EB070F-C0D2-47A4-9427-7139C77C8BB4}"/>
              </a:ext>
            </a:extLst>
          </p:cNvPr>
          <p:cNvCxnSpPr>
            <a:cxnSpLocks/>
            <a:stCxn id="28" idx="0"/>
            <a:endCxn id="13" idx="4"/>
          </p:cNvCxnSpPr>
          <p:nvPr/>
        </p:nvCxnSpPr>
        <p:spPr>
          <a:xfrm flipV="1">
            <a:off x="2445793" y="4609797"/>
            <a:ext cx="1" cy="316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B6619C-2BC3-4F98-BEEE-222EAE64D210}"/>
              </a:ext>
            </a:extLst>
          </p:cNvPr>
          <p:cNvCxnSpPr>
            <a:cxnSpLocks/>
            <a:stCxn id="16" idx="3"/>
            <a:endCxn id="13" idx="2"/>
          </p:cNvCxnSpPr>
          <p:nvPr/>
        </p:nvCxnSpPr>
        <p:spPr>
          <a:xfrm>
            <a:off x="1680369" y="4425131"/>
            <a:ext cx="5634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6EBE681-A5A3-42C4-A4F1-7F68AC8C907D}"/>
              </a:ext>
            </a:extLst>
          </p:cNvPr>
          <p:cNvCxnSpPr>
            <a:cxnSpLocks/>
            <a:stCxn id="13" idx="0"/>
            <a:endCxn id="17" idx="2"/>
          </p:cNvCxnSpPr>
          <p:nvPr/>
        </p:nvCxnSpPr>
        <p:spPr>
          <a:xfrm flipH="1" flipV="1">
            <a:off x="2445792" y="3924080"/>
            <a:ext cx="2" cy="316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14AB82B-A34F-459D-881A-281C5D7ED859}"/>
              </a:ext>
            </a:extLst>
          </p:cNvPr>
          <p:cNvCxnSpPr>
            <a:cxnSpLocks/>
            <a:stCxn id="17" idx="0"/>
            <a:endCxn id="93" idx="2"/>
          </p:cNvCxnSpPr>
          <p:nvPr/>
        </p:nvCxnSpPr>
        <p:spPr>
          <a:xfrm flipH="1" flipV="1">
            <a:off x="2445791" y="2953259"/>
            <a:ext cx="1" cy="3556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7E041588-EA35-46B2-8823-21CBF8A3D5E3}"/>
              </a:ext>
            </a:extLst>
          </p:cNvPr>
          <p:cNvSpPr/>
          <p:nvPr/>
        </p:nvSpPr>
        <p:spPr>
          <a:xfrm>
            <a:off x="7482042" y="4240465"/>
            <a:ext cx="403913" cy="369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11BB04-3E38-40B9-AD5E-BB080A9AB72B}"/>
              </a:ext>
            </a:extLst>
          </p:cNvPr>
          <p:cNvSpPr/>
          <p:nvPr/>
        </p:nvSpPr>
        <p:spPr>
          <a:xfrm>
            <a:off x="5441077" y="4926182"/>
            <a:ext cx="1051719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Weights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50DE7A1-4516-44F2-A91B-6FA997FC5527}"/>
              </a:ext>
            </a:extLst>
          </p:cNvPr>
          <p:cNvSpPr/>
          <p:nvPr/>
        </p:nvSpPr>
        <p:spPr>
          <a:xfrm>
            <a:off x="7114775" y="3308938"/>
            <a:ext cx="1138443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Activation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F8A28E1-FE97-481E-A0B7-4459418A2B3B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7683995" y="1933806"/>
            <a:ext cx="1" cy="4043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BD396A6-50F7-4D2E-8C7C-D3A362676E17}"/>
              </a:ext>
            </a:extLst>
          </p:cNvPr>
          <p:cNvSpPr/>
          <p:nvPr/>
        </p:nvSpPr>
        <p:spPr>
          <a:xfrm>
            <a:off x="7158136" y="2338117"/>
            <a:ext cx="1051719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DC40EBF-CF98-4112-979D-F9DE837BA8E5}"/>
              </a:ext>
            </a:extLst>
          </p:cNvPr>
          <p:cNvSpPr/>
          <p:nvPr/>
        </p:nvSpPr>
        <p:spPr>
          <a:xfrm>
            <a:off x="7158135" y="1318664"/>
            <a:ext cx="1051719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D638BC-68D6-4C70-AD94-0A5B57D20033}"/>
              </a:ext>
            </a:extLst>
          </p:cNvPr>
          <p:cNvSpPr/>
          <p:nvPr/>
        </p:nvSpPr>
        <p:spPr>
          <a:xfrm>
            <a:off x="7158138" y="4926182"/>
            <a:ext cx="1051719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Inputs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43C3F2D-2375-4875-895E-E8A0E08A8EDC}"/>
              </a:ext>
            </a:extLst>
          </p:cNvPr>
          <p:cNvCxnSpPr>
            <a:cxnSpLocks/>
            <a:stCxn id="54" idx="0"/>
            <a:endCxn id="48" idx="4"/>
          </p:cNvCxnSpPr>
          <p:nvPr/>
        </p:nvCxnSpPr>
        <p:spPr>
          <a:xfrm flipV="1">
            <a:off x="7683998" y="4609797"/>
            <a:ext cx="1" cy="316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9545590-992E-4D50-9592-4E0408BFAC10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H="1" flipV="1">
            <a:off x="7683997" y="3924080"/>
            <a:ext cx="2" cy="316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64CE675-7F17-4610-B46C-9838FD0CDB7B}"/>
              </a:ext>
            </a:extLst>
          </p:cNvPr>
          <p:cNvSpPr/>
          <p:nvPr/>
        </p:nvSpPr>
        <p:spPr>
          <a:xfrm>
            <a:off x="5441076" y="4117560"/>
            <a:ext cx="1051719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Wq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B66C9C-8677-484F-AB65-7B053705D1D7}"/>
              </a:ext>
            </a:extLst>
          </p:cNvPr>
          <p:cNvSpPr/>
          <p:nvPr/>
        </p:nvSpPr>
        <p:spPr>
          <a:xfrm>
            <a:off x="5407111" y="2945565"/>
            <a:ext cx="1138443" cy="615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Aq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71D9992-DECA-40E9-A5C4-7DAFC16DB3BE}"/>
              </a:ext>
            </a:extLst>
          </p:cNvPr>
          <p:cNvCxnSpPr>
            <a:cxnSpLocks/>
            <a:stCxn id="59" idx="3"/>
            <a:endCxn id="48" idx="2"/>
          </p:cNvCxnSpPr>
          <p:nvPr/>
        </p:nvCxnSpPr>
        <p:spPr>
          <a:xfrm>
            <a:off x="6492795" y="4425131"/>
            <a:ext cx="9892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0E598-60E5-46E1-83B8-4209AA1FF5B7}"/>
              </a:ext>
            </a:extLst>
          </p:cNvPr>
          <p:cNvCxnSpPr>
            <a:cxnSpLocks/>
            <a:stCxn id="49" idx="0"/>
            <a:endCxn id="59" idx="2"/>
          </p:cNvCxnSpPr>
          <p:nvPr/>
        </p:nvCxnSpPr>
        <p:spPr>
          <a:xfrm flipH="1" flipV="1">
            <a:off x="5966936" y="4732702"/>
            <a:ext cx="1" cy="193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EE305BA-D212-4510-A1E1-EA2B33ABC6DE}"/>
              </a:ext>
            </a:extLst>
          </p:cNvPr>
          <p:cNvCxnSpPr>
            <a:cxnSpLocks/>
            <a:stCxn id="60" idx="3"/>
            <a:endCxn id="52" idx="2"/>
          </p:cNvCxnSpPr>
          <p:nvPr/>
        </p:nvCxnSpPr>
        <p:spPr>
          <a:xfrm flipV="1">
            <a:off x="6545554" y="2953259"/>
            <a:ext cx="1138442" cy="299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F24D291-774C-40A7-B8DE-DE43CB55BEE9}"/>
              </a:ext>
            </a:extLst>
          </p:cNvPr>
          <p:cNvCxnSpPr>
            <a:cxnSpLocks/>
            <a:stCxn id="50" idx="1"/>
            <a:endCxn id="60" idx="2"/>
          </p:cNvCxnSpPr>
          <p:nvPr/>
        </p:nvCxnSpPr>
        <p:spPr>
          <a:xfrm flipH="1" flipV="1">
            <a:off x="5976333" y="3560707"/>
            <a:ext cx="1138442" cy="55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CC03F41-D1E9-4653-A7DE-EF9C90327938}"/>
              </a:ext>
            </a:extLst>
          </p:cNvPr>
          <p:cNvSpPr txBox="1"/>
          <p:nvPr/>
        </p:nvSpPr>
        <p:spPr>
          <a:xfrm>
            <a:off x="1122164" y="5857709"/>
            <a:ext cx="15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TF graph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53E8CB-19A6-4F7B-B8AB-16C5859E8CC5}"/>
              </a:ext>
            </a:extLst>
          </p:cNvPr>
          <p:cNvSpPr txBox="1"/>
          <p:nvPr/>
        </p:nvSpPr>
        <p:spPr>
          <a:xfrm>
            <a:off x="6064711" y="5916416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Fixed-point</a:t>
            </a:r>
            <a:r>
              <a:rPr lang="ko-KR" altLang="en-US" dirty="0"/>
              <a:t> </a:t>
            </a:r>
            <a:r>
              <a:rPr lang="en-US" altLang="ko-KR" dirty="0"/>
              <a:t>TF graph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D78E4C-DCBA-4D08-9055-0CCEB6DD59CF}"/>
              </a:ext>
            </a:extLst>
          </p:cNvPr>
          <p:cNvSpPr txBox="1"/>
          <p:nvPr/>
        </p:nvSpPr>
        <p:spPr>
          <a:xfrm>
            <a:off x="4098337" y="4240465"/>
            <a:ext cx="132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tf.quantize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90F598-F63B-4C12-96A6-53BCD1A6A2F6}"/>
              </a:ext>
            </a:extLst>
          </p:cNvPr>
          <p:cNvSpPr txBox="1"/>
          <p:nvPr/>
        </p:nvSpPr>
        <p:spPr>
          <a:xfrm>
            <a:off x="4057837" y="3047090"/>
            <a:ext cx="132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tf.quantize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73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E660E-8F36-40EA-B2E6-E7F2DED1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</a:t>
            </a:r>
            <a:r>
              <a:rPr lang="ko-KR" altLang="en-US" dirty="0"/>
              <a:t> </a:t>
            </a:r>
            <a:r>
              <a:rPr lang="en-US" altLang="ko-KR" dirty="0"/>
              <a:t>quantization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E2E7E-54F9-4E67-8046-A4053D738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TF</a:t>
            </a:r>
            <a:r>
              <a:rPr lang="ko-KR" altLang="en-US" sz="2000" dirty="0"/>
              <a:t>에서 제공하는 </a:t>
            </a:r>
            <a:r>
              <a:rPr lang="en-US" altLang="ko-KR" sz="2000" dirty="0"/>
              <a:t>quantize </a:t>
            </a:r>
            <a:r>
              <a:rPr lang="ko-KR" altLang="en-US" sz="2000" dirty="0"/>
              <a:t>함수 이용 </a:t>
            </a:r>
            <a:r>
              <a:rPr lang="en-US" altLang="ko-KR" sz="2000" dirty="0"/>
              <a:t>(1.13 </a:t>
            </a:r>
            <a:r>
              <a:rPr lang="ko-KR" altLang="en-US" sz="2000" dirty="0"/>
              <a:t>버전 기준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Pretrained model </a:t>
            </a:r>
            <a:r>
              <a:rPr lang="ko-KR" altLang="en-US" sz="1800" dirty="0"/>
              <a:t>기반 </a:t>
            </a:r>
            <a:r>
              <a:rPr lang="en-US" altLang="ko-KR" sz="1800" dirty="0"/>
              <a:t>quantize </a:t>
            </a:r>
            <a:r>
              <a:rPr lang="ko-KR" altLang="en-US" sz="1800" dirty="0"/>
              <a:t>함수 제공</a:t>
            </a:r>
            <a:endParaRPr lang="en-US" altLang="ko-KR" sz="1800" dirty="0"/>
          </a:p>
          <a:p>
            <a:pPr lvl="1"/>
            <a:r>
              <a:rPr lang="en-US" altLang="ko-KR" sz="1800" dirty="0"/>
              <a:t>Init model</a:t>
            </a:r>
            <a:r>
              <a:rPr lang="ko-KR" altLang="en-US" sz="1800" dirty="0"/>
              <a:t>에서부터 </a:t>
            </a:r>
            <a:r>
              <a:rPr lang="en-US" altLang="ko-KR" sz="1800" dirty="0"/>
              <a:t>fixed-model</a:t>
            </a:r>
            <a:r>
              <a:rPr lang="ko-KR" altLang="en-US" sz="1800" dirty="0"/>
              <a:t>을 만든 뒤 </a:t>
            </a:r>
            <a:r>
              <a:rPr lang="en-US" altLang="ko-KR" sz="1800" dirty="0"/>
              <a:t>training</a:t>
            </a:r>
            <a:r>
              <a:rPr lang="ko-KR" altLang="en-US" sz="1800" dirty="0"/>
              <a:t>하는 것도 가능</a:t>
            </a:r>
            <a:endParaRPr lang="en-US" altLang="ko-KR" sz="1800" dirty="0"/>
          </a:p>
          <a:p>
            <a:pPr lvl="1"/>
            <a:r>
              <a:rPr lang="en-US" altLang="ko-KR" sz="1800" dirty="0"/>
              <a:t>Value</a:t>
            </a:r>
            <a:r>
              <a:rPr lang="ko-KR" altLang="en-US" sz="1800" dirty="0"/>
              <a:t>는 </a:t>
            </a:r>
            <a:r>
              <a:rPr lang="en-US" altLang="ko-KR" sz="1800" dirty="0"/>
              <a:t>fixed-point </a:t>
            </a:r>
            <a:r>
              <a:rPr lang="ko-KR" altLang="en-US" sz="1800" dirty="0"/>
              <a:t>를 가지지만</a:t>
            </a:r>
            <a:r>
              <a:rPr lang="en-US" altLang="ko-KR" sz="1800" dirty="0"/>
              <a:t>, data type</a:t>
            </a:r>
            <a:r>
              <a:rPr lang="ko-KR" altLang="en-US" sz="1800" dirty="0"/>
              <a:t>은 </a:t>
            </a:r>
            <a:r>
              <a:rPr lang="en-US" altLang="ko-KR" sz="1800" dirty="0"/>
              <a:t>float32 (fake quantization)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>
                <a:solidFill>
                  <a:srgbClr val="FF0000"/>
                </a:solidFill>
              </a:rPr>
              <a:t>Tf.quantization.fake_quant_with_min_max</a:t>
            </a:r>
            <a:r>
              <a:rPr lang="en-US" altLang="ko-KR" sz="18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ko-KR" sz="1800" dirty="0"/>
              <a:t>Tensor</a:t>
            </a:r>
            <a:r>
              <a:rPr lang="ko-KR" altLang="en-US" sz="1800" dirty="0"/>
              <a:t>를 </a:t>
            </a:r>
            <a:r>
              <a:rPr lang="en-US" altLang="ko-KR" sz="1800" dirty="0"/>
              <a:t>quantize</a:t>
            </a:r>
            <a:r>
              <a:rPr lang="ko-KR" altLang="en-US" sz="1800" dirty="0"/>
              <a:t> 해주는 함수</a:t>
            </a:r>
            <a:endParaRPr lang="en-US" altLang="ko-KR" sz="1800" dirty="0"/>
          </a:p>
          <a:p>
            <a:pPr lvl="1"/>
            <a:r>
              <a:rPr lang="en-US" altLang="ko-KR" sz="1800" dirty="0"/>
              <a:t>User</a:t>
            </a:r>
            <a:r>
              <a:rPr lang="ko-KR" altLang="en-US" sz="1800" dirty="0"/>
              <a:t>의 자유도가 높다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tensor</a:t>
            </a:r>
            <a:r>
              <a:rPr lang="ko-KR" altLang="en-US" sz="1600" dirty="0"/>
              <a:t>를 서로 다른 </a:t>
            </a:r>
            <a:r>
              <a:rPr lang="en-US" altLang="ko-KR" sz="1600" dirty="0"/>
              <a:t>setting</a:t>
            </a:r>
            <a:r>
              <a:rPr lang="ko-KR" altLang="en-US" sz="1600" dirty="0"/>
              <a:t>으로 </a:t>
            </a:r>
            <a:r>
              <a:rPr lang="en-US" altLang="ko-KR" sz="1600" dirty="0"/>
              <a:t>quantize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pPr lvl="2"/>
            <a:r>
              <a:rPr lang="ko-KR" altLang="en-US" sz="1600" dirty="0"/>
              <a:t>기존의 코드에서 수정해야 할 부분이 많다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sz="1800" dirty="0" err="1">
                <a:solidFill>
                  <a:srgbClr val="FF0000"/>
                </a:solidFill>
              </a:rPr>
              <a:t>tf.contrib.quantize.create_graph</a:t>
            </a:r>
            <a:r>
              <a:rPr lang="en-US" altLang="ko-KR" sz="18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ko-KR" sz="1800" dirty="0"/>
              <a:t>Graph </a:t>
            </a:r>
            <a:r>
              <a:rPr lang="ko-KR" altLang="en-US" sz="1800" dirty="0"/>
              <a:t>전체를 </a:t>
            </a:r>
            <a:r>
              <a:rPr lang="en-US" altLang="ko-KR" sz="1800" dirty="0"/>
              <a:t>quantize</a:t>
            </a:r>
            <a:r>
              <a:rPr lang="ko-KR" altLang="en-US" sz="1800" dirty="0"/>
              <a:t>해주는 함수</a:t>
            </a:r>
            <a:endParaRPr lang="en-US" altLang="ko-KR" sz="1800" dirty="0"/>
          </a:p>
          <a:p>
            <a:pPr lvl="1"/>
            <a:r>
              <a:rPr lang="en-US" altLang="ko-KR" sz="1800" dirty="0"/>
              <a:t>User</a:t>
            </a:r>
            <a:r>
              <a:rPr lang="ko-KR" altLang="en-US" sz="1800" dirty="0"/>
              <a:t>가 해야 할 일이 적다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Quantization</a:t>
            </a:r>
            <a:r>
              <a:rPr lang="ko-KR" altLang="en-US" sz="1800" dirty="0"/>
              <a:t>에 대한 자유도도 적다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600" dirty="0"/>
              <a:t>모든 </a:t>
            </a:r>
            <a:r>
              <a:rPr lang="en-US" altLang="ko-KR" sz="1600" dirty="0"/>
              <a:t>tensor</a:t>
            </a:r>
            <a:r>
              <a:rPr lang="ko-KR" altLang="en-US" sz="1600" dirty="0"/>
              <a:t>를 동일한 </a:t>
            </a:r>
            <a:r>
              <a:rPr lang="en-US" altLang="ko-KR" sz="1600" dirty="0"/>
              <a:t>setting</a:t>
            </a:r>
            <a:r>
              <a:rPr lang="ko-KR" altLang="en-US" sz="1600" dirty="0"/>
              <a:t>으로 </a:t>
            </a:r>
            <a:r>
              <a:rPr lang="en-US" altLang="ko-KR" sz="1600" dirty="0"/>
              <a:t>quantize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700487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4069</TotalTime>
  <Words>908</Words>
  <Application>Microsoft Office PowerPoint</Application>
  <PresentationFormat>화면 슬라이드 쇼(4:3)</PresentationFormat>
  <Paragraphs>172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디자인 사용자 지정</vt:lpstr>
      <vt:lpstr>수식</vt:lpstr>
      <vt:lpstr>Deep neural networks quantization &amp; implementation on TF</vt:lpstr>
      <vt:lpstr>Quantization</vt:lpstr>
      <vt:lpstr>Quantization</vt:lpstr>
      <vt:lpstr>Quantization</vt:lpstr>
      <vt:lpstr>Quantization</vt:lpstr>
      <vt:lpstr>Fixed-point DNN Tensorflow 구현 </vt:lpstr>
      <vt:lpstr>Tensorflow 동작 과정</vt:lpstr>
      <vt:lpstr>Graph </vt:lpstr>
      <vt:lpstr>TF quantization</vt:lpstr>
      <vt:lpstr>TF quantization</vt:lpstr>
      <vt:lpstr>TF quantization</vt:lpstr>
      <vt:lpstr>TF quantization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yoonho Boo</cp:lastModifiedBy>
  <cp:revision>50</cp:revision>
  <dcterms:created xsi:type="dcterms:W3CDTF">2016-11-18T06:48:03Z</dcterms:created>
  <dcterms:modified xsi:type="dcterms:W3CDTF">2019-06-28T02:35:28Z</dcterms:modified>
</cp:coreProperties>
</file>