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89" r:id="rId3"/>
    <p:sldId id="280" r:id="rId4"/>
    <p:sldId id="301" r:id="rId5"/>
    <p:sldId id="303" r:id="rId6"/>
    <p:sldId id="302" r:id="rId7"/>
    <p:sldId id="304" r:id="rId8"/>
    <p:sldId id="300" r:id="rId9"/>
    <p:sldId id="282" r:id="rId10"/>
    <p:sldId id="305" r:id="rId11"/>
    <p:sldId id="306" r:id="rId12"/>
    <p:sldId id="307" r:id="rId13"/>
    <p:sldId id="308" r:id="rId14"/>
    <p:sldId id="309" r:id="rId15"/>
    <p:sldId id="313" r:id="rId16"/>
    <p:sldId id="310" r:id="rId17"/>
    <p:sldId id="311" r:id="rId18"/>
    <p:sldId id="312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4Gf-Rup12sNR4IX0DTHjxRwUS39ThERx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/blob/58a3de6c68639c3eac95f7c84089f320d32a85bb/tutorials/rnn/ptb/ptb_word_lm.py#L2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RNN language modeling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https://drive.google.com/drive/folders/14Gf-Rup12sNR4IX0DTHjxRwUS39ThERx?usp=sharing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Hyper-parameters</a:t>
            </a:r>
          </a:p>
          <a:p>
            <a:pPr lvl="1"/>
            <a:r>
              <a:rPr lang="en-US" altLang="ko-KR" dirty="0"/>
              <a:t>Initial learning rate: 1.0</a:t>
            </a:r>
          </a:p>
          <a:p>
            <a:pPr lvl="1"/>
            <a:r>
              <a:rPr lang="en-US" altLang="ko-KR" dirty="0"/>
              <a:t># epoch: 40</a:t>
            </a:r>
          </a:p>
          <a:p>
            <a:pPr lvl="1"/>
            <a:r>
              <a:rPr lang="en-US" altLang="ko-KR" dirty="0"/>
              <a:t>Learning rate scheduling:</a:t>
            </a:r>
          </a:p>
          <a:p>
            <a:pPr lvl="2"/>
            <a:r>
              <a:rPr lang="en-US" altLang="ko-KR" dirty="0"/>
              <a:t>6 epoch </a:t>
            </a:r>
            <a:r>
              <a:rPr lang="ko-KR" altLang="en-US" dirty="0"/>
              <a:t>이후 매 </a:t>
            </a:r>
            <a:r>
              <a:rPr lang="en-US" altLang="ko-KR" dirty="0"/>
              <a:t>epoch</a:t>
            </a:r>
            <a:r>
              <a:rPr lang="ko-KR" altLang="en-US" dirty="0"/>
              <a:t>마다 </a:t>
            </a:r>
            <a:r>
              <a:rPr lang="en-US" altLang="ko-KR" dirty="0"/>
              <a:t>0.8</a:t>
            </a:r>
            <a:r>
              <a:rPr lang="ko-KR" altLang="en-US" dirty="0"/>
              <a:t>배</a:t>
            </a:r>
            <a:endParaRPr lang="en-US" altLang="ko-KR" dirty="0"/>
          </a:p>
          <a:p>
            <a:pPr lvl="1"/>
            <a:r>
              <a:rPr lang="en-US" altLang="ko-KR" dirty="0"/>
              <a:t>Dropout ratio: 0.5</a:t>
            </a:r>
          </a:p>
          <a:p>
            <a:pPr lvl="1"/>
            <a:r>
              <a:rPr lang="en-US" altLang="ko-KR" dirty="0"/>
              <a:t>Optimizer: SGD optimizer</a:t>
            </a:r>
          </a:p>
          <a:p>
            <a:pPr lvl="1"/>
            <a:r>
              <a:rPr lang="en-US" altLang="ko-KR" dirty="0"/>
              <a:t>Training batch size: 20</a:t>
            </a:r>
          </a:p>
          <a:p>
            <a:pPr lvl="1"/>
            <a:r>
              <a:rPr lang="en-US" altLang="ko-KR" dirty="0"/>
              <a:t>Sequence length: 35</a:t>
            </a:r>
          </a:p>
          <a:p>
            <a:pPr lvl="1"/>
            <a:r>
              <a:rPr lang="en-US" altLang="ko-KR" dirty="0"/>
              <a:t>Weight initializer: uniform initializer (-0.05, 0.05)</a:t>
            </a:r>
          </a:p>
          <a:p>
            <a:pPr lvl="1"/>
            <a:r>
              <a:rPr lang="en-US" altLang="ko-KR" dirty="0"/>
              <a:t>Gradient clip: 5.0 global norm</a:t>
            </a:r>
          </a:p>
          <a:p>
            <a:pPr lvl="1"/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https://github.com/tensorflow/models/blob/58a3de6c68639c3eac95f7c84089f320d32a85bb/tutorials/rnn/ptb/ptb_word_lm.py#L211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6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results:</a:t>
            </a:r>
          </a:p>
          <a:p>
            <a:pPr lvl="1"/>
            <a:r>
              <a:rPr lang="en-US" altLang="ko-KR" dirty="0"/>
              <a:t>Train PPL: 50.07</a:t>
            </a:r>
          </a:p>
          <a:p>
            <a:pPr lvl="1"/>
            <a:r>
              <a:rPr lang="en-US" altLang="ko-KR" dirty="0"/>
              <a:t>Valid PPL: 88.59</a:t>
            </a:r>
          </a:p>
          <a:p>
            <a:pPr lvl="1"/>
            <a:r>
              <a:rPr lang="en-US" altLang="ko-KR" dirty="0"/>
              <a:t>Test PPL: 85.02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D6CB0-6B45-4058-91ED-BFE672D2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75" y="3014802"/>
            <a:ext cx="4267649" cy="32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generate</a:t>
            </a:r>
          </a:p>
          <a:p>
            <a:pPr lvl="1"/>
            <a:r>
              <a:rPr lang="en-US" altLang="ko-KR" dirty="0"/>
              <a:t>Input / label data sequence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/>
              <a:t>1~2</a:t>
            </a:r>
            <a:r>
              <a:rPr lang="ko-KR" altLang="en-US" dirty="0"/>
              <a:t>개의 </a:t>
            </a:r>
            <a:r>
              <a:rPr lang="en-US" altLang="ko-KR" dirty="0"/>
              <a:t>words</a:t>
            </a:r>
            <a:r>
              <a:rPr lang="ko-KR" altLang="en-US" dirty="0"/>
              <a:t>을 </a:t>
            </a:r>
            <a:r>
              <a:rPr lang="en-US" altLang="ko-KR" dirty="0"/>
              <a:t>input</a:t>
            </a:r>
            <a:r>
              <a:rPr lang="ko-KR" altLang="en-US" dirty="0"/>
              <a:t>으로 준 뒤</a:t>
            </a:r>
            <a:r>
              <a:rPr lang="en-US" altLang="ko-KR" dirty="0"/>
              <a:t>, model</a:t>
            </a:r>
            <a:r>
              <a:rPr lang="ko-KR" altLang="en-US" dirty="0"/>
              <a:t>의 </a:t>
            </a:r>
            <a:r>
              <a:rPr lang="en-US" altLang="ko-KR" dirty="0"/>
              <a:t>predict </a:t>
            </a:r>
            <a:r>
              <a:rPr lang="ko-KR" altLang="en-US" dirty="0"/>
              <a:t>결과에서 다음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word</a:t>
            </a:r>
            <a:r>
              <a:rPr lang="ko-KR" altLang="en-US" dirty="0"/>
              <a:t>를</a:t>
            </a:r>
            <a:r>
              <a:rPr lang="en-US" altLang="ko-KR" dirty="0"/>
              <a:t> sampling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2903F8-6691-40E4-B967-A6250DC01C21}"/>
              </a:ext>
            </a:extLst>
          </p:cNvPr>
          <p:cNvGrpSpPr/>
          <p:nvPr/>
        </p:nvGrpSpPr>
        <p:grpSpPr>
          <a:xfrm>
            <a:off x="1189502" y="2844110"/>
            <a:ext cx="6764996" cy="2759986"/>
            <a:chOff x="1517569" y="2572506"/>
            <a:chExt cx="6764996" cy="27599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58D7E82-D90A-4749-9BBA-0C90488EF8BE}"/>
                </a:ext>
              </a:extLst>
            </p:cNvPr>
            <p:cNvGrpSpPr/>
            <p:nvPr/>
          </p:nvGrpSpPr>
          <p:grpSpPr>
            <a:xfrm>
              <a:off x="1517569" y="2572506"/>
              <a:ext cx="6764996" cy="2759986"/>
              <a:chOff x="361399" y="2808452"/>
              <a:chExt cx="7152190" cy="246308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6319A9-A1CE-44CD-8BAB-BC55B55BE799}"/>
                  </a:ext>
                </a:extLst>
              </p:cNvPr>
              <p:cNvSpPr/>
              <p:nvPr/>
            </p:nvSpPr>
            <p:spPr>
              <a:xfrm>
                <a:off x="1308100" y="3695700"/>
                <a:ext cx="6985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27BC20-8543-41E4-800E-53FC5DA2D26C}"/>
                  </a:ext>
                </a:extLst>
              </p:cNvPr>
              <p:cNvSpPr/>
              <p:nvPr/>
            </p:nvSpPr>
            <p:spPr>
              <a:xfrm>
                <a:off x="2686050" y="3695700"/>
                <a:ext cx="6985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FA5A634-AFA9-4A40-84E9-3C79AB1AB7A8}"/>
                  </a:ext>
                </a:extLst>
              </p:cNvPr>
              <p:cNvSpPr/>
              <p:nvPr/>
            </p:nvSpPr>
            <p:spPr>
              <a:xfrm>
                <a:off x="4064000" y="3695700"/>
                <a:ext cx="6985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F3B1F9B-5803-4F6E-8C61-D38E56D6F0A8}"/>
                  </a:ext>
                </a:extLst>
              </p:cNvPr>
              <p:cNvSpPr/>
              <p:nvPr/>
            </p:nvSpPr>
            <p:spPr>
              <a:xfrm>
                <a:off x="5441950" y="3695700"/>
                <a:ext cx="6985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D157862-064C-48DA-8622-20F3D0232B3D}"/>
                  </a:ext>
                </a:extLst>
              </p:cNvPr>
              <p:cNvCxnSpPr>
                <a:endCxn id="6" idx="2"/>
              </p:cNvCxnSpPr>
              <p:nvPr/>
            </p:nvCxnSpPr>
            <p:spPr>
              <a:xfrm flipV="1">
                <a:off x="1657350" y="42357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009FAFE-5D41-4765-91E0-1687B9C6F59E}"/>
                  </a:ext>
                </a:extLst>
              </p:cNvPr>
              <p:cNvCxnSpPr/>
              <p:nvPr/>
            </p:nvCxnSpPr>
            <p:spPr>
              <a:xfrm flipV="1">
                <a:off x="3035300" y="42357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AF53043E-219E-497E-8AB5-32F19E76EE89}"/>
                  </a:ext>
                </a:extLst>
              </p:cNvPr>
              <p:cNvCxnSpPr/>
              <p:nvPr/>
            </p:nvCxnSpPr>
            <p:spPr>
              <a:xfrm flipV="1">
                <a:off x="4413250" y="42357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A4FBB9A-4AD2-4C6D-B448-128D76AB957E}"/>
                  </a:ext>
                </a:extLst>
              </p:cNvPr>
              <p:cNvCxnSpPr/>
              <p:nvPr/>
            </p:nvCxnSpPr>
            <p:spPr>
              <a:xfrm flipV="1">
                <a:off x="5791200" y="42357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B9DEE96-E8F2-4953-8606-0AD0678F4DB2}"/>
                  </a:ext>
                </a:extLst>
              </p:cNvPr>
              <p:cNvCxnSpPr/>
              <p:nvPr/>
            </p:nvCxnSpPr>
            <p:spPr>
              <a:xfrm flipV="1">
                <a:off x="1657350" y="32959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E9D2358-54BA-4A44-A00C-5F7DFB67CDCA}"/>
                  </a:ext>
                </a:extLst>
              </p:cNvPr>
              <p:cNvCxnSpPr/>
              <p:nvPr/>
            </p:nvCxnSpPr>
            <p:spPr>
              <a:xfrm flipV="1">
                <a:off x="3035300" y="32959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A2666BE6-3481-4FDA-A27E-D563EFB7E8AC}"/>
                  </a:ext>
                </a:extLst>
              </p:cNvPr>
              <p:cNvCxnSpPr/>
              <p:nvPr/>
            </p:nvCxnSpPr>
            <p:spPr>
              <a:xfrm flipV="1">
                <a:off x="4413250" y="32959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6FB0DBDF-8BAA-4D8F-A556-ECEA68EFA994}"/>
                  </a:ext>
                </a:extLst>
              </p:cNvPr>
              <p:cNvCxnSpPr/>
              <p:nvPr/>
            </p:nvCxnSpPr>
            <p:spPr>
              <a:xfrm flipV="1">
                <a:off x="5791200" y="3295900"/>
                <a:ext cx="0" cy="3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CC6D526-39BD-4256-849D-9330D9110613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2006600" y="3965700"/>
                <a:ext cx="67945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926FF7A-9901-4EBD-84D3-AE1968381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4550" y="3953000"/>
                <a:ext cx="67945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AFA2F5D-72DB-46FF-8457-1F5562996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500" y="3940300"/>
                <a:ext cx="67945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0637253B-938B-40D1-B7AE-3F17813C1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0450" y="3927600"/>
                <a:ext cx="67945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C751184-D183-465D-8F2E-8262EF3C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3940300"/>
                <a:ext cx="67945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04A2D-E71A-44EB-B649-34E580A80EBA}"/>
                  </a:ext>
                </a:extLst>
              </p:cNvPr>
              <p:cNvSpPr txBox="1"/>
              <p:nvPr/>
            </p:nvSpPr>
            <p:spPr>
              <a:xfrm>
                <a:off x="1536700" y="49022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7AFA73-1764-4AAB-8046-1B6FB8A6A60C}"/>
                  </a:ext>
                </a:extLst>
              </p:cNvPr>
              <p:cNvSpPr txBox="1"/>
              <p:nvPr/>
            </p:nvSpPr>
            <p:spPr>
              <a:xfrm>
                <a:off x="2688910" y="4902200"/>
                <a:ext cx="69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HAVE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EC99DA-87A8-4FDB-828A-4B1CB7DE6E66}"/>
                  </a:ext>
                </a:extLst>
              </p:cNvPr>
              <p:cNvSpPr txBox="1"/>
              <p:nvPr/>
            </p:nvSpPr>
            <p:spPr>
              <a:xfrm>
                <a:off x="4256286" y="49022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BB2681-AC1F-4942-8112-0733588C5047}"/>
                  </a:ext>
                </a:extLst>
              </p:cNvPr>
              <p:cNvSpPr txBox="1"/>
              <p:nvPr/>
            </p:nvSpPr>
            <p:spPr>
              <a:xfrm>
                <a:off x="5523530" y="4893990"/>
                <a:ext cx="535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CAT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F0749E-F1DA-4406-A095-F504F2093516}"/>
                  </a:ext>
                </a:extLst>
              </p:cNvPr>
              <p:cNvSpPr txBox="1"/>
              <p:nvPr/>
            </p:nvSpPr>
            <p:spPr>
              <a:xfrm>
                <a:off x="1317310" y="2808452"/>
                <a:ext cx="69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HAVE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7D38A6-97BE-417B-9820-C67E6FD5D90C}"/>
                  </a:ext>
                </a:extLst>
              </p:cNvPr>
              <p:cNvSpPr txBox="1"/>
              <p:nvPr/>
            </p:nvSpPr>
            <p:spPr>
              <a:xfrm>
                <a:off x="2876442" y="280845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202E61-C18D-422C-9847-AC22E8797CF0}"/>
                  </a:ext>
                </a:extLst>
              </p:cNvPr>
              <p:cNvSpPr txBox="1"/>
              <p:nvPr/>
            </p:nvSpPr>
            <p:spPr>
              <a:xfrm>
                <a:off x="4145580" y="2808452"/>
                <a:ext cx="535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CAT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15DC6A-0746-41FB-9D98-CF3F78F958C9}"/>
                  </a:ext>
                </a:extLst>
              </p:cNvPr>
              <p:cNvSpPr txBox="1"/>
              <p:nvPr/>
            </p:nvSpPr>
            <p:spPr>
              <a:xfrm>
                <a:off x="5424831" y="2810618"/>
                <a:ext cx="782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&lt;EOS&gt;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C390ED-3667-4B6F-BE3B-826FFE5261F1}"/>
                  </a:ext>
                </a:extLst>
              </p:cNvPr>
              <p:cNvSpPr txBox="1"/>
              <p:nvPr/>
            </p:nvSpPr>
            <p:spPr>
              <a:xfrm>
                <a:off x="361399" y="2808452"/>
                <a:ext cx="775044" cy="32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Pred</a:t>
                </a:r>
                <a:r>
                  <a:rPr lang="en-US" altLang="ko-KR" dirty="0"/>
                  <a:t> :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FF3FF9-5498-471D-94A4-B275CB7E0FBE}"/>
                  </a:ext>
                </a:extLst>
              </p:cNvPr>
              <p:cNvSpPr txBox="1"/>
              <p:nvPr/>
            </p:nvSpPr>
            <p:spPr>
              <a:xfrm>
                <a:off x="390838" y="489399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Input :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739B87-A31A-4F72-BE77-096575EE1629}"/>
                  </a:ext>
                </a:extLst>
              </p:cNvPr>
              <p:cNvSpPr txBox="1"/>
              <p:nvPr/>
            </p:nvSpPr>
            <p:spPr>
              <a:xfrm>
                <a:off x="7318285" y="4902200"/>
                <a:ext cx="195304" cy="32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CE88673C-E695-4550-B42B-20EB8A7F1551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3079711" y="2779432"/>
              <a:ext cx="639366" cy="23461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구부러짐 36">
              <a:extLst>
                <a:ext uri="{FF2B5EF4-FFF2-40B4-BE49-F238E27FC236}">
                  <a16:creationId xmlns:a16="http://schemas.microsoft.com/office/drawing/2014/main" id="{53F2ED67-DBA5-4005-BD01-BD5C624C38FC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196973" y="2779432"/>
              <a:ext cx="1004628" cy="23461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구부러짐 39">
              <a:extLst>
                <a:ext uri="{FF2B5EF4-FFF2-40B4-BE49-F238E27FC236}">
                  <a16:creationId xmlns:a16="http://schemas.microsoft.com/office/drawing/2014/main" id="{A14AA52D-BFC6-43CC-B47E-385340CB716F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5603246" y="2779432"/>
              <a:ext cx="796995" cy="23369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A81B00EA-4A3B-45CE-A477-E8244C48F119}"/>
                </a:ext>
              </a:extLst>
            </p:cNvPr>
            <p:cNvCxnSpPr>
              <a:cxnSpLocks/>
              <a:stCxn id="30" idx="3"/>
              <a:endCxn id="46" idx="1"/>
            </p:cNvCxnSpPr>
            <p:nvPr/>
          </p:nvCxnSpPr>
          <p:spPr>
            <a:xfrm>
              <a:off x="7046741" y="2781859"/>
              <a:ext cx="1051093" cy="232144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D825F7-338A-4EF8-B392-CFC612DFE3D0}"/>
                </a:ext>
              </a:extLst>
            </p:cNvPr>
            <p:cNvSpPr txBox="1"/>
            <p:nvPr/>
          </p:nvSpPr>
          <p:spPr>
            <a:xfrm>
              <a:off x="3246088" y="28225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EBF646-A1B4-443B-BA07-85437FF5BCE3}"/>
                </a:ext>
              </a:extLst>
            </p:cNvPr>
            <p:cNvSpPr txBox="1"/>
            <p:nvPr/>
          </p:nvSpPr>
          <p:spPr>
            <a:xfrm>
              <a:off x="4598221" y="28183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6F673-0F35-41DF-B0C3-20E902B36F6D}"/>
                </a:ext>
              </a:extLst>
            </p:cNvPr>
            <p:cNvSpPr txBox="1"/>
            <p:nvPr/>
          </p:nvSpPr>
          <p:spPr>
            <a:xfrm>
              <a:off x="5856424" y="28183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F6BE0F-3C53-4E6E-8577-92FE7E73C492}"/>
                </a:ext>
              </a:extLst>
            </p:cNvPr>
            <p:cNvSpPr txBox="1"/>
            <p:nvPr/>
          </p:nvSpPr>
          <p:spPr>
            <a:xfrm>
              <a:off x="7485492" y="28226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390E7-0379-4D7D-9BFE-5D2ECD531D56}"/>
                </a:ext>
              </a:extLst>
            </p:cNvPr>
            <p:cNvSpPr txBox="1"/>
            <p:nvPr/>
          </p:nvSpPr>
          <p:spPr>
            <a:xfrm>
              <a:off x="3028122" y="38098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6D479B-3644-4B5C-9031-15B64C14653D}"/>
                </a:ext>
              </a:extLst>
            </p:cNvPr>
            <p:cNvSpPr txBox="1"/>
            <p:nvPr/>
          </p:nvSpPr>
          <p:spPr>
            <a:xfrm>
              <a:off x="4361299" y="38265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A45005-265A-46FA-9104-97F7CCEC6979}"/>
                </a:ext>
              </a:extLst>
            </p:cNvPr>
            <p:cNvSpPr txBox="1"/>
            <p:nvPr/>
          </p:nvSpPr>
          <p:spPr>
            <a:xfrm>
              <a:off x="5657673" y="38024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48547E-D64E-407D-9D7F-C69461EE345D}"/>
                </a:ext>
              </a:extLst>
            </p:cNvPr>
            <p:cNvSpPr txBox="1"/>
            <p:nvPr/>
          </p:nvSpPr>
          <p:spPr>
            <a:xfrm>
              <a:off x="7042908" y="3796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generate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Word sampling</a:t>
            </a:r>
          </a:p>
          <a:p>
            <a:pPr lvl="1"/>
            <a:r>
              <a:rPr lang="en-US" altLang="ko-KR" dirty="0"/>
              <a:t>Greedy sampling</a:t>
            </a:r>
          </a:p>
          <a:p>
            <a:pPr lvl="2"/>
            <a:r>
              <a:rPr lang="ko-KR" altLang="en-US" dirty="0"/>
              <a:t>단순히 </a:t>
            </a:r>
            <a:r>
              <a:rPr lang="en-US" altLang="ko-KR" dirty="0"/>
              <a:t>predict </a:t>
            </a:r>
            <a:r>
              <a:rPr lang="ko-KR" altLang="en-US" dirty="0"/>
              <a:t>결과에서 최대 확률을 갖는 </a:t>
            </a:r>
            <a:r>
              <a:rPr lang="en-US" altLang="ko-KR" dirty="0"/>
              <a:t>word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en-US" altLang="ko-KR" dirty="0"/>
              <a:t>Training data</a:t>
            </a:r>
            <a:r>
              <a:rPr lang="ko-KR" altLang="en-US" dirty="0"/>
              <a:t>가 비대칭일 때</a:t>
            </a:r>
            <a:r>
              <a:rPr lang="en-US" altLang="ko-KR" dirty="0"/>
              <a:t> generate </a:t>
            </a:r>
            <a:r>
              <a:rPr lang="ko-KR" altLang="en-US" dirty="0"/>
              <a:t>결과가 좋지 않음</a:t>
            </a:r>
            <a:endParaRPr lang="en-US" altLang="ko-KR" dirty="0"/>
          </a:p>
          <a:p>
            <a:pPr lvl="2"/>
            <a:r>
              <a:rPr lang="ko-KR" altLang="en-US" dirty="0"/>
              <a:t>대부분의 </a:t>
            </a:r>
            <a:r>
              <a:rPr lang="en-US" altLang="ko-KR" dirty="0"/>
              <a:t>corpus</a:t>
            </a:r>
            <a:r>
              <a:rPr lang="ko-KR" altLang="en-US" dirty="0"/>
              <a:t>는 비대칭 </a:t>
            </a:r>
            <a:r>
              <a:rPr lang="en-US" altLang="ko-KR" dirty="0"/>
              <a:t>dataset (the</a:t>
            </a:r>
            <a:r>
              <a:rPr lang="ko-KR" altLang="en-US" dirty="0"/>
              <a:t>가 </a:t>
            </a:r>
            <a:r>
              <a:rPr lang="en-US" altLang="ko-KR" dirty="0"/>
              <a:t>cat</a:t>
            </a:r>
            <a:r>
              <a:rPr lang="ko-KR" altLang="en-US" dirty="0"/>
              <a:t>보다 빈도수가 높다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빈도수가 높은 단어들만 나오는 경향이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Sampled labels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Label-to-word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01A6B-F41A-4353-85E6-3C191502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1366"/>
            <a:ext cx="9144000" cy="927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17656-1AE6-4CC2-AAB1-BEB8DA8D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5530"/>
            <a:ext cx="9144000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generate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Word sampling</a:t>
            </a:r>
          </a:p>
          <a:p>
            <a:pPr lvl="2"/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확률에 따라 </a:t>
            </a:r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sampling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 err="1"/>
              <a:t>softmax</a:t>
            </a:r>
            <a:r>
              <a:rPr lang="en-US" altLang="ko-KR" dirty="0"/>
              <a:t> = [0.1, 0.3, 0.6] -&gt; 2</a:t>
            </a:r>
            <a:r>
              <a:rPr lang="ko-KR" altLang="en-US" dirty="0"/>
              <a:t>가 선택될 확률 </a:t>
            </a:r>
            <a:r>
              <a:rPr lang="en-US" altLang="ko-KR" dirty="0"/>
              <a:t>= 60%</a:t>
            </a:r>
          </a:p>
          <a:p>
            <a:pPr lvl="2"/>
            <a:r>
              <a:rPr lang="ko-KR" altLang="en-US" dirty="0"/>
              <a:t>같은 단어만 반복되어 나오는 것을 피할 수 있음</a:t>
            </a:r>
            <a:endParaRPr lang="en-US" altLang="ko-KR" dirty="0"/>
          </a:p>
          <a:p>
            <a:pPr lvl="2"/>
            <a:r>
              <a:rPr lang="ko-KR" altLang="en-US" dirty="0"/>
              <a:t>매 번 </a:t>
            </a:r>
            <a:r>
              <a:rPr lang="en-US" altLang="ko-KR" dirty="0"/>
              <a:t>sampling </a:t>
            </a:r>
            <a:r>
              <a:rPr lang="ko-KR" altLang="en-US" dirty="0"/>
              <a:t>결과가 다르게 나온다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Temperature sampling: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</a:t>
            </a:r>
            <a:r>
              <a:rPr lang="ko-KR" altLang="en-US" dirty="0"/>
              <a:t>에 따라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연산 결과가 바뀐다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</a:t>
            </a:r>
            <a:r>
              <a:rPr lang="ko-KR" altLang="en-US" dirty="0"/>
              <a:t>가 클 수록 </a:t>
            </a:r>
            <a:r>
              <a:rPr lang="en-US" altLang="ko-KR" dirty="0"/>
              <a:t>distribution</a:t>
            </a:r>
            <a:r>
              <a:rPr lang="ko-KR" altLang="en-US" dirty="0"/>
              <a:t>이 </a:t>
            </a:r>
            <a:r>
              <a:rPr lang="en-US" altLang="ko-KR" dirty="0"/>
              <a:t>flat</a:t>
            </a:r>
          </a:p>
          <a:p>
            <a:pPr lvl="3"/>
            <a:r>
              <a:rPr lang="ko-KR" altLang="en-US" dirty="0"/>
              <a:t>다양한 단어가 나올 확률이 높아진다</a:t>
            </a:r>
            <a:endParaRPr lang="en-US" altLang="ko-KR" dirty="0"/>
          </a:p>
          <a:p>
            <a:pPr lvl="3"/>
            <a:r>
              <a:rPr lang="en-US" altLang="ko-KR" dirty="0"/>
              <a:t>LM</a:t>
            </a:r>
            <a:r>
              <a:rPr lang="ko-KR" altLang="en-US" dirty="0"/>
              <a:t>의 학습 결과를 잘 반영하지 못한다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 descr="https://www.computing.dcu.ie/~HUMPHRYS/Notes/GA/Bitmaps/boltz.fitness.2.gif">
            <a:extLst>
              <a:ext uri="{FF2B5EF4-FFF2-40B4-BE49-F238E27FC236}">
                <a16:creationId xmlns:a16="http://schemas.microsoft.com/office/drawing/2014/main" id="{245CC9D7-6BEE-4938-9F21-11B26EC3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45" y="3429000"/>
            <a:ext cx="200501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2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generate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T = 1.0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 = 10.0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 = 0.1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AE635E-1F2D-4EAA-97B7-875D391F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572"/>
            <a:ext cx="9144000" cy="735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E12D5-25D2-42E0-BB8C-817A3D66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7257"/>
            <a:ext cx="9144000" cy="909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09BA5-C7DE-4CB2-A317-A540FFC0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3035"/>
            <a:ext cx="9144000" cy="5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1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configure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B328BD-8D5A-4B86-A0B1-5A107D4F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982"/>
              </p:ext>
            </p:extLst>
          </p:nvPr>
        </p:nvGraphicFramePr>
        <p:xfrm>
          <a:off x="863097" y="1945640"/>
          <a:ext cx="749325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50">
                  <a:extLst>
                    <a:ext uri="{9D8B030D-6E8A-4147-A177-3AD203B41FA5}">
                      <a16:colId xmlns:a16="http://schemas.microsoft.com/office/drawing/2014/main" val="2143238422"/>
                    </a:ext>
                  </a:extLst>
                </a:gridCol>
                <a:gridCol w="1413548">
                  <a:extLst>
                    <a:ext uri="{9D8B030D-6E8A-4147-A177-3AD203B41FA5}">
                      <a16:colId xmlns:a16="http://schemas.microsoft.com/office/drawing/2014/main" val="2698330244"/>
                    </a:ext>
                  </a:extLst>
                </a:gridCol>
                <a:gridCol w="1583752">
                  <a:extLst>
                    <a:ext uri="{9D8B030D-6E8A-4147-A177-3AD203B41FA5}">
                      <a16:colId xmlns:a16="http://schemas.microsoft.com/office/drawing/2014/main" val="3779172668"/>
                    </a:ext>
                  </a:extLst>
                </a:gridCol>
                <a:gridCol w="1498650">
                  <a:extLst>
                    <a:ext uri="{9D8B030D-6E8A-4147-A177-3AD203B41FA5}">
                      <a16:colId xmlns:a16="http://schemas.microsoft.com/office/drawing/2014/main" val="1105237641"/>
                    </a:ext>
                  </a:extLst>
                </a:gridCol>
                <a:gridCol w="1498650">
                  <a:extLst>
                    <a:ext uri="{9D8B030D-6E8A-4147-A177-3AD203B41FA5}">
                      <a16:colId xmlns:a16="http://schemas.microsoft.com/office/drawing/2014/main" val="316142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Layer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Input shape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Output shape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Weight shape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#params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Embedding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(50, 512)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0.03M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6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Dropout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2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LSTM0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(1024, 2048)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2.10M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Dropout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8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LSTM1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(1024, 2048)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2.10M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Dropout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Dense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(128, 256, 512)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(128, 256, 50)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(512, 50)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0.03M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06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Hyper-parameters</a:t>
            </a:r>
          </a:p>
          <a:p>
            <a:pPr lvl="1"/>
            <a:r>
              <a:rPr lang="en-US" altLang="ko-KR" dirty="0"/>
              <a:t>Initial learning rate: 1.0</a:t>
            </a:r>
          </a:p>
          <a:p>
            <a:pPr lvl="1"/>
            <a:r>
              <a:rPr lang="en-US" altLang="ko-KR" dirty="0"/>
              <a:t># epoch: 260</a:t>
            </a:r>
          </a:p>
          <a:p>
            <a:pPr lvl="1"/>
            <a:r>
              <a:rPr lang="en-US" altLang="ko-KR" dirty="0"/>
              <a:t>Learning rate scheduling:</a:t>
            </a:r>
          </a:p>
          <a:p>
            <a:pPr lvl="2"/>
            <a:r>
              <a:rPr lang="en-US" altLang="ko-KR" dirty="0"/>
              <a:t>[100, 150, 175, 200, 225] epoch </a:t>
            </a:r>
            <a:r>
              <a:rPr lang="ko-KR" altLang="en-US" dirty="0"/>
              <a:t>마다 </a:t>
            </a:r>
            <a:r>
              <a:rPr lang="en-US" altLang="ko-KR" dirty="0"/>
              <a:t>0.5</a:t>
            </a:r>
            <a:r>
              <a:rPr lang="ko-KR" altLang="en-US" dirty="0"/>
              <a:t>배</a:t>
            </a:r>
            <a:endParaRPr lang="en-US" altLang="ko-KR" dirty="0"/>
          </a:p>
          <a:p>
            <a:pPr lvl="1"/>
            <a:r>
              <a:rPr lang="en-US" altLang="ko-KR" dirty="0"/>
              <a:t>Dropout ratio: 0.5</a:t>
            </a:r>
          </a:p>
          <a:p>
            <a:pPr lvl="1"/>
            <a:r>
              <a:rPr lang="en-US" altLang="ko-KR" dirty="0"/>
              <a:t>Optimizer: SGD optimizer</a:t>
            </a:r>
          </a:p>
          <a:p>
            <a:pPr lvl="1"/>
            <a:r>
              <a:rPr lang="en-US" altLang="ko-KR" dirty="0"/>
              <a:t>Training batch size: 128</a:t>
            </a:r>
          </a:p>
          <a:p>
            <a:pPr lvl="1"/>
            <a:r>
              <a:rPr lang="en-US" altLang="ko-KR" dirty="0"/>
              <a:t>Sequence length: 256</a:t>
            </a:r>
          </a:p>
          <a:p>
            <a:pPr lvl="1"/>
            <a:r>
              <a:rPr lang="en-US" altLang="ko-KR" dirty="0"/>
              <a:t>Weight initializer: uniform initializer (-0.05, 0.05)</a:t>
            </a:r>
          </a:p>
          <a:p>
            <a:pPr lvl="1"/>
            <a:r>
              <a:rPr lang="en-US" altLang="ko-KR" dirty="0"/>
              <a:t>Gradient clip: 1.0 global norm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73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results:</a:t>
            </a:r>
          </a:p>
          <a:p>
            <a:pPr lvl="1"/>
            <a:r>
              <a:rPr lang="en-US" altLang="ko-KR" dirty="0"/>
              <a:t>Train BPC: 1.41</a:t>
            </a:r>
          </a:p>
          <a:p>
            <a:pPr lvl="1"/>
            <a:r>
              <a:rPr lang="en-US" altLang="ko-KR" dirty="0"/>
              <a:t>Valid BPC: 1.38</a:t>
            </a:r>
          </a:p>
          <a:p>
            <a:pPr lvl="1"/>
            <a:r>
              <a:rPr lang="en-US" altLang="ko-KR" dirty="0"/>
              <a:t>Test BPC: 1.34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E1373-B260-49CA-9DED-F639A6D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3499238"/>
            <a:ext cx="6631619" cy="283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generate</a:t>
            </a:r>
          </a:p>
          <a:p>
            <a:pPr lvl="1"/>
            <a:r>
              <a:rPr lang="en-US" altLang="ko-KR" dirty="0"/>
              <a:t>WLM</a:t>
            </a:r>
            <a:r>
              <a:rPr lang="ko-KR" altLang="en-US" dirty="0"/>
              <a:t>의 </a:t>
            </a:r>
            <a:r>
              <a:rPr lang="en-US" altLang="ko-KR" dirty="0"/>
              <a:t>sequence generate</a:t>
            </a:r>
            <a:r>
              <a:rPr lang="ko-KR" altLang="en-US" dirty="0"/>
              <a:t>와 거의 동일</a:t>
            </a:r>
            <a:endParaRPr lang="en-US" altLang="ko-KR" dirty="0"/>
          </a:p>
          <a:p>
            <a:pPr lvl="1"/>
            <a:r>
              <a:rPr lang="en-US" altLang="ko-KR" dirty="0"/>
              <a:t>Label to word mapping</a:t>
            </a:r>
            <a:r>
              <a:rPr lang="ko-KR" altLang="en-US" dirty="0"/>
              <a:t> </a:t>
            </a:r>
            <a:r>
              <a:rPr lang="en-US" altLang="ko-KR" dirty="0"/>
              <a:t>-&gt; label to character mapping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Unknown</a:t>
            </a:r>
            <a:r>
              <a:rPr lang="ko-KR" altLang="en-US" dirty="0"/>
              <a:t>이 나오지 않음</a:t>
            </a:r>
            <a:r>
              <a:rPr lang="en-US" altLang="ko-KR" dirty="0"/>
              <a:t>(PTB</a:t>
            </a:r>
            <a:r>
              <a:rPr lang="ko-KR" altLang="en-US" dirty="0"/>
              <a:t>의 경우는 제외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WLM</a:t>
            </a:r>
            <a:r>
              <a:rPr lang="ko-KR" altLang="en-US" dirty="0"/>
              <a:t>과는 달리</a:t>
            </a:r>
            <a:r>
              <a:rPr lang="en-US" altLang="ko-KR" dirty="0"/>
              <a:t>, </a:t>
            </a:r>
            <a:r>
              <a:rPr lang="ko-KR" altLang="en-US" dirty="0"/>
              <a:t>단어의 </a:t>
            </a:r>
            <a:r>
              <a:rPr lang="en-US" altLang="ko-KR" dirty="0"/>
              <a:t>spelling</a:t>
            </a:r>
            <a:r>
              <a:rPr lang="ko-KR" altLang="en-US" dirty="0"/>
              <a:t>이 정확하지 않다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T=1.0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T=0.2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6B3FB-A394-4D95-BE19-9F3C0BAF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5252"/>
            <a:ext cx="9144000" cy="807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6B91F-7DC6-4676-ADB6-00D805BD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0008"/>
            <a:ext cx="9144000" cy="8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</a:p>
          <a:p>
            <a:pPr lvl="1"/>
            <a:r>
              <a:rPr lang="en-US" altLang="ko-KR" dirty="0"/>
              <a:t>FFDNN</a:t>
            </a:r>
            <a:r>
              <a:rPr lang="ko-KR" altLang="en-US" dirty="0"/>
              <a:t>들과의 차이점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를 고려해야 한다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</a:t>
            </a:r>
            <a:r>
              <a:rPr lang="ko-KR" altLang="en-US" dirty="0"/>
              <a:t>과정은 </a:t>
            </a:r>
            <a:r>
              <a:rPr lang="ko-KR" altLang="en-US" dirty="0" err="1"/>
              <a:t>비슷</a:t>
            </a:r>
            <a:r>
              <a:rPr lang="en-US" altLang="ko-KR" dirty="0"/>
              <a:t>, model design </a:t>
            </a:r>
            <a:r>
              <a:rPr lang="ko-KR" altLang="en-US" dirty="0"/>
              <a:t>시 </a:t>
            </a:r>
            <a:r>
              <a:rPr lang="en-US" altLang="ko-KR" dirty="0"/>
              <a:t>state</a:t>
            </a:r>
            <a:r>
              <a:rPr lang="ko-KR" altLang="en-US" dirty="0"/>
              <a:t>가 어떻게 처리되는 지 파악하는 것이 중요</a:t>
            </a:r>
            <a:r>
              <a:rPr lang="en-US" altLang="ko-KR" dirty="0"/>
              <a:t>!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E01F6AE-577D-405A-8680-D60F7EAAC562}"/>
              </a:ext>
            </a:extLst>
          </p:cNvPr>
          <p:cNvGrpSpPr/>
          <p:nvPr/>
        </p:nvGrpSpPr>
        <p:grpSpPr>
          <a:xfrm>
            <a:off x="1785761" y="3658912"/>
            <a:ext cx="5572477" cy="2227133"/>
            <a:chOff x="361399" y="2808452"/>
            <a:chExt cx="6458501" cy="24630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156AA2-86A7-4B0B-98DF-A4EF6611CF95}"/>
                </a:ext>
              </a:extLst>
            </p:cNvPr>
            <p:cNvSpPr/>
            <p:nvPr/>
          </p:nvSpPr>
          <p:spPr>
            <a:xfrm>
              <a:off x="1308100" y="3695700"/>
              <a:ext cx="6985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D7D998-2A86-4F68-B5C8-BD1B32C2A1DA}"/>
                </a:ext>
              </a:extLst>
            </p:cNvPr>
            <p:cNvSpPr/>
            <p:nvPr/>
          </p:nvSpPr>
          <p:spPr>
            <a:xfrm>
              <a:off x="2686050" y="3695700"/>
              <a:ext cx="6985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776E617-EA62-49ED-9AA0-70A96392786C}"/>
                </a:ext>
              </a:extLst>
            </p:cNvPr>
            <p:cNvSpPr/>
            <p:nvPr/>
          </p:nvSpPr>
          <p:spPr>
            <a:xfrm>
              <a:off x="4064000" y="3695700"/>
              <a:ext cx="6985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7B2231E-3BA1-48B8-96EF-A977776223E8}"/>
                </a:ext>
              </a:extLst>
            </p:cNvPr>
            <p:cNvSpPr/>
            <p:nvPr/>
          </p:nvSpPr>
          <p:spPr>
            <a:xfrm>
              <a:off x="5441950" y="3695700"/>
              <a:ext cx="6985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AC7EDF1-BEC5-4E95-8C79-F17ED192D442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1657350" y="42357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BCD78B-E7E1-4E77-A634-612B48FF2DB5}"/>
                </a:ext>
              </a:extLst>
            </p:cNvPr>
            <p:cNvCxnSpPr/>
            <p:nvPr/>
          </p:nvCxnSpPr>
          <p:spPr>
            <a:xfrm flipV="1">
              <a:off x="3035300" y="42357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E6623AD-B0D9-4A3A-B94B-741A14C9C969}"/>
                </a:ext>
              </a:extLst>
            </p:cNvPr>
            <p:cNvCxnSpPr/>
            <p:nvPr/>
          </p:nvCxnSpPr>
          <p:spPr>
            <a:xfrm flipV="1">
              <a:off x="4413250" y="42357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3EE1F08-D3D4-49A3-A279-7205B76E40B5}"/>
                </a:ext>
              </a:extLst>
            </p:cNvPr>
            <p:cNvCxnSpPr/>
            <p:nvPr/>
          </p:nvCxnSpPr>
          <p:spPr>
            <a:xfrm flipV="1">
              <a:off x="5791200" y="42357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3DE5221-02EE-4A5E-8DCD-4D54D6A215DB}"/>
                </a:ext>
              </a:extLst>
            </p:cNvPr>
            <p:cNvCxnSpPr/>
            <p:nvPr/>
          </p:nvCxnSpPr>
          <p:spPr>
            <a:xfrm flipV="1">
              <a:off x="1657350" y="32959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ABF7398-BA67-4B88-9B2C-22853D11A1F9}"/>
                </a:ext>
              </a:extLst>
            </p:cNvPr>
            <p:cNvCxnSpPr/>
            <p:nvPr/>
          </p:nvCxnSpPr>
          <p:spPr>
            <a:xfrm flipV="1">
              <a:off x="3035300" y="32959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D3ED729-02A9-4CDC-9435-9E2BB4F159E8}"/>
                </a:ext>
              </a:extLst>
            </p:cNvPr>
            <p:cNvCxnSpPr/>
            <p:nvPr/>
          </p:nvCxnSpPr>
          <p:spPr>
            <a:xfrm flipV="1">
              <a:off x="4413250" y="32959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50E218-9B72-4718-BB3E-7BD779BDA312}"/>
                </a:ext>
              </a:extLst>
            </p:cNvPr>
            <p:cNvCxnSpPr/>
            <p:nvPr/>
          </p:nvCxnSpPr>
          <p:spPr>
            <a:xfrm flipV="1">
              <a:off x="5791200" y="3295900"/>
              <a:ext cx="0" cy="3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6476E85-AC8D-4701-B65F-4B1A74ED8473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2006600" y="3965700"/>
              <a:ext cx="679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1CC136-A452-4D47-8A37-E7A3DA4D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550" y="3953000"/>
              <a:ext cx="679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514D522-95E5-44FD-A9EA-8A5C38E3ACB5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3940300"/>
              <a:ext cx="679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1AFAADB-95FD-43E6-9C1A-9689F0FB25AB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0" y="3927600"/>
              <a:ext cx="679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68249BA-B94B-404D-BA8E-0A7DABB504E2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3940300"/>
              <a:ext cx="679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8B855D-C0B8-4911-83FE-145C5D67F130}"/>
                </a:ext>
              </a:extLst>
            </p:cNvPr>
            <p:cNvSpPr txBox="1"/>
            <p:nvPr/>
          </p:nvSpPr>
          <p:spPr>
            <a:xfrm>
              <a:off x="1536700" y="49022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3C0C99-EC2D-40E5-80EA-32B405A82A0F}"/>
                </a:ext>
              </a:extLst>
            </p:cNvPr>
            <p:cNvSpPr txBox="1"/>
            <p:nvPr/>
          </p:nvSpPr>
          <p:spPr>
            <a:xfrm>
              <a:off x="2688910" y="4902200"/>
              <a:ext cx="69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HAVE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8FD060-D520-4B84-90E0-DE2364913271}"/>
                </a:ext>
              </a:extLst>
            </p:cNvPr>
            <p:cNvSpPr txBox="1"/>
            <p:nvPr/>
          </p:nvSpPr>
          <p:spPr>
            <a:xfrm>
              <a:off x="4256286" y="49022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44899F-73DF-4C27-9AEF-69DA9F2937B1}"/>
                </a:ext>
              </a:extLst>
            </p:cNvPr>
            <p:cNvSpPr txBox="1"/>
            <p:nvPr/>
          </p:nvSpPr>
          <p:spPr>
            <a:xfrm>
              <a:off x="5523530" y="4893990"/>
              <a:ext cx="53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0D99EC-73E9-40C0-B31F-030FF3A81403}"/>
                </a:ext>
              </a:extLst>
            </p:cNvPr>
            <p:cNvSpPr txBox="1"/>
            <p:nvPr/>
          </p:nvSpPr>
          <p:spPr>
            <a:xfrm>
              <a:off x="1317310" y="2808452"/>
              <a:ext cx="69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HAVE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A2F20A-6561-40FF-8A96-CB8FECB89DD6}"/>
                </a:ext>
              </a:extLst>
            </p:cNvPr>
            <p:cNvSpPr txBox="1"/>
            <p:nvPr/>
          </p:nvSpPr>
          <p:spPr>
            <a:xfrm>
              <a:off x="2876442" y="28084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16E7FE-4887-4EF0-B436-4765B2F74DA2}"/>
                </a:ext>
              </a:extLst>
            </p:cNvPr>
            <p:cNvSpPr txBox="1"/>
            <p:nvPr/>
          </p:nvSpPr>
          <p:spPr>
            <a:xfrm>
              <a:off x="4145580" y="2808452"/>
              <a:ext cx="53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8A7CF7-36C6-4438-9D06-CAA0C1AEA14C}"/>
                </a:ext>
              </a:extLst>
            </p:cNvPr>
            <p:cNvSpPr txBox="1"/>
            <p:nvPr/>
          </p:nvSpPr>
          <p:spPr>
            <a:xfrm>
              <a:off x="5424831" y="2810618"/>
              <a:ext cx="78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&lt;EOS&gt;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07D5F6-7E45-405B-A8CF-8D20CB8F6EBC}"/>
                </a:ext>
              </a:extLst>
            </p:cNvPr>
            <p:cNvSpPr txBox="1"/>
            <p:nvPr/>
          </p:nvSpPr>
          <p:spPr>
            <a:xfrm>
              <a:off x="361399" y="280845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 :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0B6476-0CB1-41EE-A804-28346D761938}"/>
                </a:ext>
              </a:extLst>
            </p:cNvPr>
            <p:cNvSpPr txBox="1"/>
            <p:nvPr/>
          </p:nvSpPr>
          <p:spPr>
            <a:xfrm>
              <a:off x="390838" y="489399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3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Embed</a:t>
            </a:r>
          </a:p>
          <a:p>
            <a:pPr lvl="2"/>
            <a:r>
              <a:rPr lang="en-US" altLang="ko-KR" dirty="0"/>
              <a:t>Input : (batch, </a:t>
            </a:r>
            <a:r>
              <a:rPr lang="en-US" altLang="ko-KR" dirty="0" err="1"/>
              <a:t>seq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Output : (batch, seq, </a:t>
            </a:r>
            <a:r>
              <a:rPr lang="en-US" altLang="ko-KR" dirty="0" err="1"/>
              <a:t>lstm_dim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2x unidirectional LSTM</a:t>
            </a:r>
          </a:p>
          <a:p>
            <a:pPr lvl="2"/>
            <a:r>
              <a:rPr lang="en-US" altLang="ko-KR" dirty="0"/>
              <a:t>Input : (batch, seq, </a:t>
            </a:r>
            <a:r>
              <a:rPr lang="en-US" altLang="ko-KR" dirty="0" err="1"/>
              <a:t>lstm_dim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Output : (batch, seq, </a:t>
            </a:r>
            <a:r>
              <a:rPr lang="en-US" altLang="ko-KR" dirty="0" err="1"/>
              <a:t>lstm_dim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Output dense</a:t>
            </a:r>
          </a:p>
          <a:p>
            <a:pPr lvl="2"/>
            <a:r>
              <a:rPr lang="en-US" altLang="ko-KR" dirty="0"/>
              <a:t>Input : (batch*seq, </a:t>
            </a:r>
            <a:r>
              <a:rPr lang="en-US" altLang="ko-KR" dirty="0" err="1"/>
              <a:t>lstm_dim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Output : (batch*seq, </a:t>
            </a:r>
            <a:r>
              <a:rPr lang="en-US" altLang="ko-KR" dirty="0" err="1"/>
              <a:t>n_label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C842E6-B6B8-4C6E-8C46-7FCAA2322484}"/>
              </a:ext>
            </a:extLst>
          </p:cNvPr>
          <p:cNvSpPr/>
          <p:nvPr/>
        </p:nvSpPr>
        <p:spPr>
          <a:xfrm>
            <a:off x="6972300" y="4797606"/>
            <a:ext cx="7112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BEB5C0-AD5C-467C-8A7B-D3B7898E578C}"/>
              </a:ext>
            </a:extLst>
          </p:cNvPr>
          <p:cNvSpPr/>
          <p:nvPr/>
        </p:nvSpPr>
        <p:spPr>
          <a:xfrm>
            <a:off x="6223000" y="3822700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A41353-2460-4A53-9A53-92C21E52AE1A}"/>
              </a:ext>
            </a:extLst>
          </p:cNvPr>
          <p:cNvSpPr/>
          <p:nvPr/>
        </p:nvSpPr>
        <p:spPr>
          <a:xfrm>
            <a:off x="7086600" y="3822700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EF194-834A-4225-8E43-39E1207DD919}"/>
              </a:ext>
            </a:extLst>
          </p:cNvPr>
          <p:cNvSpPr/>
          <p:nvPr/>
        </p:nvSpPr>
        <p:spPr>
          <a:xfrm>
            <a:off x="7950200" y="3822700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614B79-100F-493A-88AE-65141624753D}"/>
              </a:ext>
            </a:extLst>
          </p:cNvPr>
          <p:cNvSpPr/>
          <p:nvPr/>
        </p:nvSpPr>
        <p:spPr>
          <a:xfrm>
            <a:off x="6223000" y="3096207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ADDB28-F224-4BAB-8349-675D81D6CCBB}"/>
              </a:ext>
            </a:extLst>
          </p:cNvPr>
          <p:cNvSpPr/>
          <p:nvPr/>
        </p:nvSpPr>
        <p:spPr>
          <a:xfrm>
            <a:off x="7086600" y="3096207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11B31-BAE1-48D6-AB94-78AAAC4230A2}"/>
              </a:ext>
            </a:extLst>
          </p:cNvPr>
          <p:cNvSpPr/>
          <p:nvPr/>
        </p:nvSpPr>
        <p:spPr>
          <a:xfrm>
            <a:off x="7950200" y="3096207"/>
            <a:ext cx="4826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24F572-2732-424C-A1C0-FE234F24B3DF}"/>
              </a:ext>
            </a:extLst>
          </p:cNvPr>
          <p:cNvSpPr/>
          <p:nvPr/>
        </p:nvSpPr>
        <p:spPr>
          <a:xfrm>
            <a:off x="6972300" y="2369714"/>
            <a:ext cx="7112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BBBD3A-FDAF-47E7-89F2-64FABAD32A22}"/>
              </a:ext>
            </a:extLst>
          </p:cNvPr>
          <p:cNvCxnSpPr>
            <a:endCxn id="4" idx="2"/>
          </p:cNvCxnSpPr>
          <p:nvPr/>
        </p:nvCxnSpPr>
        <p:spPr>
          <a:xfrm flipV="1">
            <a:off x="6705600" y="5204006"/>
            <a:ext cx="622300" cy="56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E7199F-D959-4992-80FF-29830B0B36B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327900" y="5204006"/>
            <a:ext cx="0" cy="56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D1EF07-5C0C-422F-8DF8-E2632CC112B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327900" y="5204006"/>
            <a:ext cx="622300" cy="56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CD8F3C-117D-4183-A760-3EB7AE8D8AC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6464300" y="4229100"/>
            <a:ext cx="863600" cy="56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96CA23-CB61-40D5-86FE-3930AF798D5F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327900" y="4229100"/>
            <a:ext cx="0" cy="56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13DABA7-6F51-4F58-B599-E2135C9052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327900" y="4229100"/>
            <a:ext cx="863600" cy="56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BD7B0E-DCFE-49D7-BB13-CC0C0C40BA47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8191500" y="3502607"/>
            <a:ext cx="0" cy="32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E8278A-A0C9-4FF0-9E18-4F57C46FDD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569200" y="4025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DC6F0-FD92-4A3B-9D3D-625D8EB51941}"/>
              </a:ext>
            </a:extLst>
          </p:cNvPr>
          <p:cNvCxnSpPr>
            <a:cxnSpLocks/>
          </p:cNvCxnSpPr>
          <p:nvPr/>
        </p:nvCxnSpPr>
        <p:spPr>
          <a:xfrm>
            <a:off x="6705600" y="401579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9FCE6C-0105-457D-B615-BAB45AD9EA59}"/>
              </a:ext>
            </a:extLst>
          </p:cNvPr>
          <p:cNvCxnSpPr>
            <a:cxnSpLocks/>
          </p:cNvCxnSpPr>
          <p:nvPr/>
        </p:nvCxnSpPr>
        <p:spPr>
          <a:xfrm>
            <a:off x="5842000" y="400568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BF5295C-D96A-4B3A-8141-FA5829B32E3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464300" y="3502607"/>
            <a:ext cx="0" cy="32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7D99FED-6A20-4E0F-B7D6-D18632008089}"/>
              </a:ext>
            </a:extLst>
          </p:cNvPr>
          <p:cNvCxnSpPr>
            <a:cxnSpLocks/>
          </p:cNvCxnSpPr>
          <p:nvPr/>
        </p:nvCxnSpPr>
        <p:spPr>
          <a:xfrm flipV="1">
            <a:off x="7315200" y="3502607"/>
            <a:ext cx="0" cy="32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E53ADD0-FF20-4D65-AE21-E7847C1CD4A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7327900" y="2776114"/>
            <a:ext cx="863600" cy="32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A01F4D-78DE-4E03-A6FF-646CE01BE344}"/>
              </a:ext>
            </a:extLst>
          </p:cNvPr>
          <p:cNvCxnSpPr>
            <a:cxnSpLocks/>
          </p:cNvCxnSpPr>
          <p:nvPr/>
        </p:nvCxnSpPr>
        <p:spPr>
          <a:xfrm>
            <a:off x="6705600" y="329940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668A8A-2F03-48D7-9BE3-2A7C3655917B}"/>
              </a:ext>
            </a:extLst>
          </p:cNvPr>
          <p:cNvCxnSpPr>
            <a:cxnSpLocks/>
          </p:cNvCxnSpPr>
          <p:nvPr/>
        </p:nvCxnSpPr>
        <p:spPr>
          <a:xfrm>
            <a:off x="7569200" y="329940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680E9CD-9387-4679-BFA8-35C1F6070CEB}"/>
              </a:ext>
            </a:extLst>
          </p:cNvPr>
          <p:cNvCxnSpPr>
            <a:cxnSpLocks/>
          </p:cNvCxnSpPr>
          <p:nvPr/>
        </p:nvCxnSpPr>
        <p:spPr>
          <a:xfrm>
            <a:off x="5842000" y="329940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949810-FECC-4D47-B0E0-66B7445D3547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327900" y="2776114"/>
            <a:ext cx="0" cy="32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A6B6535-C4AE-4B10-8915-D3EE7FABBB4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64300" y="2776115"/>
            <a:ext cx="863600" cy="32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479FF6-E35D-4CEE-A18D-28890C3160F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62725" y="1918101"/>
            <a:ext cx="765175" cy="45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7DBF8A-9FBD-4917-B8DE-60365592A5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27900" y="1918101"/>
            <a:ext cx="0" cy="45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AAD274-D849-4D31-BEE2-654B91BBFC7E}"/>
              </a:ext>
            </a:extLst>
          </p:cNvPr>
          <p:cNvCxnSpPr>
            <a:cxnSpLocks/>
          </p:cNvCxnSpPr>
          <p:nvPr/>
        </p:nvCxnSpPr>
        <p:spPr>
          <a:xfrm flipV="1">
            <a:off x="7315200" y="1918102"/>
            <a:ext cx="777875" cy="45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EF302CA-9D24-4BC6-B4D9-4F9A838DF408}"/>
              </a:ext>
            </a:extLst>
          </p:cNvPr>
          <p:cNvSpPr txBox="1"/>
          <p:nvPr/>
        </p:nvSpPr>
        <p:spPr>
          <a:xfrm>
            <a:off x="6495028" y="574670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7CFCB7-3DE7-41D3-B5FF-A0DFDA90A204}"/>
              </a:ext>
            </a:extLst>
          </p:cNvPr>
          <p:cNvSpPr txBox="1"/>
          <p:nvPr/>
        </p:nvSpPr>
        <p:spPr>
          <a:xfrm>
            <a:off x="7127365" y="5746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9DA565-94B5-4C53-8793-E82F2124A6E7}"/>
              </a:ext>
            </a:extLst>
          </p:cNvPr>
          <p:cNvSpPr txBox="1"/>
          <p:nvPr/>
        </p:nvSpPr>
        <p:spPr>
          <a:xfrm>
            <a:off x="7759702" y="5746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F5EB92-3E2E-4E7D-84D2-ACA03E3ED57D}"/>
              </a:ext>
            </a:extLst>
          </p:cNvPr>
          <p:cNvSpPr txBox="1"/>
          <p:nvPr/>
        </p:nvSpPr>
        <p:spPr>
          <a:xfrm>
            <a:off x="6484990" y="150390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99EA9D-D247-4B79-BB99-DCA7E2F5B699}"/>
              </a:ext>
            </a:extLst>
          </p:cNvPr>
          <p:cNvSpPr txBox="1"/>
          <p:nvPr/>
        </p:nvSpPr>
        <p:spPr>
          <a:xfrm>
            <a:off x="7117327" y="15035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y2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13D344-AE9B-42D1-AD41-97CF1BDE76F5}"/>
              </a:ext>
            </a:extLst>
          </p:cNvPr>
          <p:cNvSpPr txBox="1"/>
          <p:nvPr/>
        </p:nvSpPr>
        <p:spPr>
          <a:xfrm>
            <a:off x="7749664" y="15035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y3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5367B8-55AD-4D77-A5C0-FF227373B0D9}"/>
              </a:ext>
            </a:extLst>
          </p:cNvPr>
          <p:cNvSpPr txBox="1"/>
          <p:nvPr/>
        </p:nvSpPr>
        <p:spPr>
          <a:xfrm>
            <a:off x="5096998" y="23697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77963D-EEA3-409E-9AE6-227E7EF0A78C}"/>
              </a:ext>
            </a:extLst>
          </p:cNvPr>
          <p:cNvSpPr txBox="1"/>
          <p:nvPr/>
        </p:nvSpPr>
        <p:spPr>
          <a:xfrm>
            <a:off x="5049662" y="30574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CFF0B-CF0E-4DF8-A3F0-9F74F489CEFC}"/>
              </a:ext>
            </a:extLst>
          </p:cNvPr>
          <p:cNvSpPr txBox="1"/>
          <p:nvPr/>
        </p:nvSpPr>
        <p:spPr>
          <a:xfrm>
            <a:off x="5049663" y="37452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LSTM0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BC1071-FC0E-47DE-BB4F-C6D08620F4C5}"/>
              </a:ext>
            </a:extLst>
          </p:cNvPr>
          <p:cNvSpPr txBox="1"/>
          <p:nvPr/>
        </p:nvSpPr>
        <p:spPr>
          <a:xfrm>
            <a:off x="5049662" y="479760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Penn Treebank (PTB)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10000</a:t>
            </a:r>
            <a:r>
              <a:rPr lang="ko-KR" altLang="en-US" dirty="0"/>
              <a:t>개 종류의 </a:t>
            </a:r>
            <a:r>
              <a:rPr lang="en-US" altLang="ko-KR" dirty="0"/>
              <a:t>word</a:t>
            </a:r>
            <a:r>
              <a:rPr lang="ko-KR" altLang="en-US" dirty="0"/>
              <a:t>로 구성된 </a:t>
            </a:r>
            <a:r>
              <a:rPr lang="en-US" altLang="ko-KR" dirty="0"/>
              <a:t>corpus</a:t>
            </a:r>
          </a:p>
          <a:p>
            <a:pPr lvl="2"/>
            <a:r>
              <a:rPr lang="en-US" altLang="ko-KR" dirty="0"/>
              <a:t>9999</a:t>
            </a:r>
            <a:r>
              <a:rPr lang="ko-KR" altLang="en-US" dirty="0"/>
              <a:t>개 종류의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unk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일반적인 </a:t>
            </a:r>
            <a:r>
              <a:rPr lang="en-US" altLang="ko-KR" dirty="0"/>
              <a:t>corpus</a:t>
            </a:r>
            <a:r>
              <a:rPr lang="ko-KR" altLang="en-US" dirty="0"/>
              <a:t>는 </a:t>
            </a:r>
            <a:r>
              <a:rPr lang="en-US" altLang="ko-KR" dirty="0"/>
              <a:t>unknown label</a:t>
            </a:r>
            <a:r>
              <a:rPr lang="ko-KR" altLang="en-US" dirty="0"/>
              <a:t>을 따로 처리해줘야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PTB</a:t>
            </a:r>
            <a:r>
              <a:rPr lang="ko-KR" altLang="en-US" dirty="0"/>
              <a:t>의 경우 </a:t>
            </a:r>
            <a:r>
              <a:rPr lang="en-US" altLang="ko-KR" dirty="0"/>
              <a:t>preprocessing</a:t>
            </a:r>
            <a:r>
              <a:rPr lang="ko-KR" altLang="en-US" dirty="0"/>
              <a:t>이 되어있다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Train / valid / test txt </a:t>
            </a:r>
            <a:r>
              <a:rPr lang="ko-KR" altLang="en-US" dirty="0"/>
              <a:t>파일로 구성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1M</a:t>
            </a:r>
            <a:r>
              <a:rPr lang="ko-KR" altLang="en-US" dirty="0"/>
              <a:t>개의</a:t>
            </a:r>
            <a:r>
              <a:rPr lang="en-US" altLang="ko-KR" dirty="0"/>
              <a:t> word sequence</a:t>
            </a:r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5M</a:t>
            </a:r>
            <a:r>
              <a:rPr lang="ko-KR" altLang="en-US" dirty="0"/>
              <a:t>개의 </a:t>
            </a:r>
            <a:r>
              <a:rPr lang="en-US" altLang="ko-KR" dirty="0"/>
              <a:t>character sequence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A6F0D-CC46-4AE0-A413-CE53D50E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6554"/>
            <a:ext cx="9144000" cy="12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processing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Text sequence</a:t>
            </a:r>
            <a:r>
              <a:rPr lang="ko-KR" altLang="en-US" dirty="0"/>
              <a:t>를 </a:t>
            </a:r>
            <a:r>
              <a:rPr lang="en-US" altLang="ko-KR" dirty="0"/>
              <a:t>label sequence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Word / char / word-piece </a:t>
            </a:r>
            <a:r>
              <a:rPr lang="ko-KR" altLang="en-US" dirty="0"/>
              <a:t>를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/>
              <a:t>할 수 있는 </a:t>
            </a:r>
            <a:r>
              <a:rPr lang="en-US" altLang="ko-KR" dirty="0"/>
              <a:t>dictionary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2"/>
            <a:r>
              <a:rPr lang="en-US" altLang="ko-KR" dirty="0"/>
              <a:t>Ex) ‘cat’ -&gt; 1 , ‘&lt;</a:t>
            </a:r>
            <a:r>
              <a:rPr lang="en-US" altLang="ko-KR" dirty="0" err="1"/>
              <a:t>eos</a:t>
            </a:r>
            <a:r>
              <a:rPr lang="en-US" altLang="ko-KR" dirty="0"/>
              <a:t>&gt;’ -&gt; 2 …</a:t>
            </a:r>
          </a:p>
          <a:p>
            <a:pPr lvl="2"/>
            <a:r>
              <a:rPr lang="en-US" altLang="ko-KR" dirty="0"/>
              <a:t>Dictionary</a:t>
            </a:r>
            <a:r>
              <a:rPr lang="ko-KR" altLang="en-US" dirty="0"/>
              <a:t>에 따라 </a:t>
            </a:r>
            <a:r>
              <a:rPr lang="en-US" altLang="ko-KR" dirty="0"/>
              <a:t>text -&gt; label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2"/>
            <a:r>
              <a:rPr lang="en-US" altLang="ko-KR" dirty="0"/>
              <a:t>&lt;unknown&gt; 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/>
              <a:t>필요한 경우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Label sequence</a:t>
            </a:r>
            <a:r>
              <a:rPr lang="ko-KR" altLang="en-US" dirty="0"/>
              <a:t>를 </a:t>
            </a:r>
            <a:r>
              <a:rPr lang="en-US" altLang="ko-KR" dirty="0"/>
              <a:t>batch </a:t>
            </a:r>
            <a:r>
              <a:rPr lang="ko-KR" altLang="en-US" dirty="0"/>
              <a:t>단위로 분리 및 </a:t>
            </a:r>
            <a:r>
              <a:rPr lang="en-US" altLang="ko-KR" dirty="0"/>
              <a:t>training data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label</a:t>
            </a:r>
            <a:r>
              <a:rPr lang="ko-KR" altLang="en-US" dirty="0"/>
              <a:t>은 독립적이지 않음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매 </a:t>
            </a:r>
            <a:r>
              <a:rPr lang="en-US" altLang="ko-KR" dirty="0"/>
              <a:t>iteration</a:t>
            </a:r>
            <a:r>
              <a:rPr lang="ko-KR" altLang="en-US" dirty="0"/>
              <a:t>마다 고정된 길이의 </a:t>
            </a:r>
            <a:r>
              <a:rPr lang="en-US" altLang="ko-KR" dirty="0"/>
              <a:t>sequence</a:t>
            </a:r>
            <a:r>
              <a:rPr lang="ko-KR" altLang="en-US" dirty="0"/>
              <a:t>를 훈련시킨다</a:t>
            </a:r>
            <a:endParaRPr lang="en-US" altLang="ko-KR" dirty="0"/>
          </a:p>
          <a:p>
            <a:pPr lvl="3"/>
            <a:r>
              <a:rPr lang="en-US" altLang="ko-KR" dirty="0"/>
              <a:t>(training input : (batch size, sequence length)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Image data</a:t>
            </a:r>
            <a:r>
              <a:rPr lang="ko-KR" altLang="en-US" dirty="0"/>
              <a:t>처럼 </a:t>
            </a:r>
            <a:r>
              <a:rPr lang="en-US" altLang="ko-KR" dirty="0"/>
              <a:t>shuffle</a:t>
            </a:r>
            <a:r>
              <a:rPr lang="ko-KR" altLang="en-US" dirty="0"/>
              <a:t>을 하면 </a:t>
            </a:r>
            <a:r>
              <a:rPr lang="en-US" altLang="ko-KR" dirty="0"/>
              <a:t>sequence </a:t>
            </a:r>
            <a:r>
              <a:rPr lang="ko-KR" altLang="en-US" dirty="0"/>
              <a:t>정보를 잃는다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371600" lvl="2" indent="-457200">
              <a:buAutoNum type="arabicParenR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34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String-to-id mapping</a:t>
            </a:r>
          </a:p>
          <a:p>
            <a:pPr lvl="1"/>
            <a:r>
              <a:rPr lang="en-US" altLang="ko-KR" dirty="0" err="1"/>
              <a:t>N_label</a:t>
            </a:r>
            <a:r>
              <a:rPr lang="en-US" altLang="ko-KR" dirty="0"/>
              <a:t> : 10000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Character-level</a:t>
            </a:r>
          </a:p>
          <a:p>
            <a:pPr lvl="1"/>
            <a:r>
              <a:rPr lang="en-US" altLang="ko-KR" dirty="0" err="1"/>
              <a:t>N_label</a:t>
            </a:r>
            <a:r>
              <a:rPr lang="en-US" altLang="ko-KR" dirty="0"/>
              <a:t> : 50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936BD-3CDD-416C-B2D2-C02C710A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71" y="4445016"/>
            <a:ext cx="5882257" cy="16827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81FCE-AA53-4150-A248-40AF72A1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2305050"/>
            <a:ext cx="7781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4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248240"/>
          </a:xfrm>
        </p:spPr>
        <p:txBody>
          <a:bodyPr/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Label sequence</a:t>
            </a:r>
            <a:r>
              <a:rPr lang="ko-KR" altLang="en-US" dirty="0"/>
              <a:t>를 </a:t>
            </a:r>
            <a:r>
              <a:rPr lang="en-US" altLang="ko-KR" dirty="0"/>
              <a:t>batch size </a:t>
            </a:r>
            <a:r>
              <a:rPr lang="ko-KR" altLang="en-US" dirty="0"/>
              <a:t>개수로 </a:t>
            </a:r>
            <a:r>
              <a:rPr lang="en-US" altLang="ko-KR" dirty="0"/>
              <a:t>slice</a:t>
            </a:r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iteration</a:t>
            </a:r>
            <a:r>
              <a:rPr lang="ko-KR" altLang="en-US" dirty="0"/>
              <a:t>마다 각 </a:t>
            </a:r>
            <a:r>
              <a:rPr lang="en-US" altLang="ko-KR" dirty="0"/>
              <a:t>batch</a:t>
            </a:r>
            <a:r>
              <a:rPr lang="ko-KR" altLang="en-US" dirty="0"/>
              <a:t>의 </a:t>
            </a:r>
            <a:r>
              <a:rPr lang="en-US" altLang="ko-KR" dirty="0" err="1"/>
              <a:t>sequence_length</a:t>
            </a:r>
            <a:r>
              <a:rPr lang="ko-KR" altLang="en-US" dirty="0"/>
              <a:t>만큼의 </a:t>
            </a:r>
            <a:r>
              <a:rPr lang="en-US" altLang="ko-KR" dirty="0"/>
              <a:t>data</a:t>
            </a:r>
            <a:r>
              <a:rPr lang="ko-KR" altLang="en-US" dirty="0"/>
              <a:t>가 훈련에 사용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shuffle</a:t>
            </a:r>
            <a:r>
              <a:rPr lang="ko-KR" altLang="en-US" dirty="0"/>
              <a:t>은 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LM data, </a:t>
            </a:r>
            <a:r>
              <a:rPr lang="ko-KR" altLang="en-US" dirty="0"/>
              <a:t>또는 다른 </a:t>
            </a:r>
            <a:r>
              <a:rPr lang="en-US" altLang="ko-KR" dirty="0"/>
              <a:t>sequence data </a:t>
            </a:r>
            <a:r>
              <a:rPr lang="ko-KR" altLang="en-US" dirty="0"/>
              <a:t>마다 </a:t>
            </a:r>
            <a:r>
              <a:rPr lang="en-US" altLang="ko-KR" dirty="0"/>
              <a:t>data </a:t>
            </a:r>
            <a:r>
              <a:rPr lang="ko-KR" altLang="en-US" dirty="0"/>
              <a:t>처리가 다를 수 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1371600" lvl="2" indent="-457200">
              <a:buAutoNum type="arabicParenR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8E403D-2707-4D45-B060-CB602240AC37}"/>
              </a:ext>
            </a:extLst>
          </p:cNvPr>
          <p:cNvSpPr/>
          <p:nvPr/>
        </p:nvSpPr>
        <p:spPr>
          <a:xfrm>
            <a:off x="832919" y="1678912"/>
            <a:ext cx="3938257" cy="22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18B0C-95B5-4827-9DA5-172EE6AD0E8D}"/>
              </a:ext>
            </a:extLst>
          </p:cNvPr>
          <p:cNvSpPr/>
          <p:nvPr/>
        </p:nvSpPr>
        <p:spPr>
          <a:xfrm>
            <a:off x="832919" y="2564549"/>
            <a:ext cx="1004935" cy="22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E37CE-35B4-4F06-A008-52658CD44E72}"/>
              </a:ext>
            </a:extLst>
          </p:cNvPr>
          <p:cNvSpPr/>
          <p:nvPr/>
        </p:nvSpPr>
        <p:spPr>
          <a:xfrm>
            <a:off x="832919" y="2870762"/>
            <a:ext cx="1004935" cy="22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35342-ED13-4052-8C1E-392087BF6B72}"/>
              </a:ext>
            </a:extLst>
          </p:cNvPr>
          <p:cNvSpPr/>
          <p:nvPr/>
        </p:nvSpPr>
        <p:spPr>
          <a:xfrm>
            <a:off x="832919" y="3176975"/>
            <a:ext cx="1004935" cy="22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F8B05-8D4A-4988-B3BF-349FE403166C}"/>
              </a:ext>
            </a:extLst>
          </p:cNvPr>
          <p:cNvSpPr/>
          <p:nvPr/>
        </p:nvSpPr>
        <p:spPr>
          <a:xfrm>
            <a:off x="832919" y="3483188"/>
            <a:ext cx="1004935" cy="22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40AD8C-6010-4201-8DBC-BBB9CA2803D0}"/>
              </a:ext>
            </a:extLst>
          </p:cNvPr>
          <p:cNvCxnSpPr>
            <a:cxnSpLocks/>
          </p:cNvCxnSpPr>
          <p:nvPr/>
        </p:nvCxnSpPr>
        <p:spPr>
          <a:xfrm>
            <a:off x="1828800" y="1678912"/>
            <a:ext cx="0" cy="2223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E5DD62-6F98-4A6E-A750-C3B75975C2F1}"/>
              </a:ext>
            </a:extLst>
          </p:cNvPr>
          <p:cNvCxnSpPr>
            <a:cxnSpLocks/>
          </p:cNvCxnSpPr>
          <p:nvPr/>
        </p:nvCxnSpPr>
        <p:spPr>
          <a:xfrm>
            <a:off x="2759798" y="1678912"/>
            <a:ext cx="0" cy="2223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5CCDA1-88BE-407A-AF60-CCEE41F87412}"/>
              </a:ext>
            </a:extLst>
          </p:cNvPr>
          <p:cNvCxnSpPr>
            <a:cxnSpLocks/>
          </p:cNvCxnSpPr>
          <p:nvPr/>
        </p:nvCxnSpPr>
        <p:spPr>
          <a:xfrm>
            <a:off x="3690796" y="1678912"/>
            <a:ext cx="0" cy="2223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F85281-0705-43AF-B5D1-0A26C454B182}"/>
              </a:ext>
            </a:extLst>
          </p:cNvPr>
          <p:cNvCxnSpPr>
            <a:cxnSpLocks/>
          </p:cNvCxnSpPr>
          <p:nvPr/>
        </p:nvCxnSpPr>
        <p:spPr>
          <a:xfrm>
            <a:off x="4572000" y="1678912"/>
            <a:ext cx="0" cy="2223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276720-8831-45F6-B7A6-C81431FB013B}"/>
              </a:ext>
            </a:extLst>
          </p:cNvPr>
          <p:cNvGrpSpPr/>
          <p:nvPr/>
        </p:nvGrpSpPr>
        <p:grpSpPr>
          <a:xfrm>
            <a:off x="2898607" y="2522600"/>
            <a:ext cx="1004938" cy="1140955"/>
            <a:chOff x="3669196" y="2564549"/>
            <a:chExt cx="1004938" cy="114095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E8C8553-182E-482B-A418-09278272F5F6}"/>
                </a:ext>
              </a:extLst>
            </p:cNvPr>
            <p:cNvSpPr/>
            <p:nvPr/>
          </p:nvSpPr>
          <p:spPr>
            <a:xfrm>
              <a:off x="3669199" y="2564549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1705AB-2CA8-4369-86E1-DF3F83F425BF}"/>
                </a:ext>
              </a:extLst>
            </p:cNvPr>
            <p:cNvSpPr/>
            <p:nvPr/>
          </p:nvSpPr>
          <p:spPr>
            <a:xfrm>
              <a:off x="3669199" y="2870762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F64405-00CE-407D-B319-FB856D739154}"/>
                </a:ext>
              </a:extLst>
            </p:cNvPr>
            <p:cNvSpPr/>
            <p:nvPr/>
          </p:nvSpPr>
          <p:spPr>
            <a:xfrm>
              <a:off x="3669199" y="3176975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4CB0860-626C-4A4E-9C7C-2A9C61922A3B}"/>
                </a:ext>
              </a:extLst>
            </p:cNvPr>
            <p:cNvSpPr/>
            <p:nvPr/>
          </p:nvSpPr>
          <p:spPr>
            <a:xfrm>
              <a:off x="3669199" y="3483188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4F6EFEF-587E-4A20-9C5E-AAD5638FC0A0}"/>
                </a:ext>
              </a:extLst>
            </p:cNvPr>
            <p:cNvSpPr/>
            <p:nvPr/>
          </p:nvSpPr>
          <p:spPr>
            <a:xfrm>
              <a:off x="3669199" y="2564549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1FCFFB-2739-449E-BAAC-3BC62946FFCB}"/>
                </a:ext>
              </a:extLst>
            </p:cNvPr>
            <p:cNvSpPr/>
            <p:nvPr/>
          </p:nvSpPr>
          <p:spPr>
            <a:xfrm>
              <a:off x="3669198" y="2870762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903A07-FDEC-4674-A7D6-56E52DBE2506}"/>
                </a:ext>
              </a:extLst>
            </p:cNvPr>
            <p:cNvSpPr/>
            <p:nvPr/>
          </p:nvSpPr>
          <p:spPr>
            <a:xfrm>
              <a:off x="3669197" y="3176975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5AF390-9992-4817-A7EA-47F65A2C4543}"/>
                </a:ext>
              </a:extLst>
            </p:cNvPr>
            <p:cNvSpPr/>
            <p:nvPr/>
          </p:nvSpPr>
          <p:spPr>
            <a:xfrm>
              <a:off x="3669196" y="3483188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764835E-CE03-4698-83D8-CC8039A52609}"/>
              </a:ext>
            </a:extLst>
          </p:cNvPr>
          <p:cNvGrpSpPr/>
          <p:nvPr/>
        </p:nvGrpSpPr>
        <p:grpSpPr>
          <a:xfrm>
            <a:off x="4870365" y="2522600"/>
            <a:ext cx="1004935" cy="1143394"/>
            <a:chOff x="5337582" y="2564549"/>
            <a:chExt cx="1004935" cy="114339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433C7B-DA17-43C1-BB3A-9B0053E33026}"/>
                </a:ext>
              </a:extLst>
            </p:cNvPr>
            <p:cNvSpPr/>
            <p:nvPr/>
          </p:nvSpPr>
          <p:spPr>
            <a:xfrm>
              <a:off x="5337582" y="2564549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3335F5-95E5-41C0-9B08-37C1F9DE4F95}"/>
                </a:ext>
              </a:extLst>
            </p:cNvPr>
            <p:cNvSpPr/>
            <p:nvPr/>
          </p:nvSpPr>
          <p:spPr>
            <a:xfrm>
              <a:off x="5337582" y="2870762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A70CCC-1345-400A-8945-E4C544BCA7CE}"/>
                </a:ext>
              </a:extLst>
            </p:cNvPr>
            <p:cNvSpPr/>
            <p:nvPr/>
          </p:nvSpPr>
          <p:spPr>
            <a:xfrm>
              <a:off x="5337582" y="3176975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F67B91-E784-4787-A064-A3076A24674E}"/>
                </a:ext>
              </a:extLst>
            </p:cNvPr>
            <p:cNvSpPr/>
            <p:nvPr/>
          </p:nvSpPr>
          <p:spPr>
            <a:xfrm>
              <a:off x="5337582" y="3483188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076B17-BE5C-4C23-9096-55270CEDF03C}"/>
                </a:ext>
              </a:extLst>
            </p:cNvPr>
            <p:cNvSpPr/>
            <p:nvPr/>
          </p:nvSpPr>
          <p:spPr>
            <a:xfrm>
              <a:off x="5541851" y="2564549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3A2211-0FC8-4BF8-BF05-F7D43B8DFDB3}"/>
                </a:ext>
              </a:extLst>
            </p:cNvPr>
            <p:cNvSpPr/>
            <p:nvPr/>
          </p:nvSpPr>
          <p:spPr>
            <a:xfrm>
              <a:off x="5541851" y="2871575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842FCD-43FC-407A-99E0-4A28224CEA79}"/>
                </a:ext>
              </a:extLst>
            </p:cNvPr>
            <p:cNvSpPr/>
            <p:nvPr/>
          </p:nvSpPr>
          <p:spPr>
            <a:xfrm>
              <a:off x="5541851" y="3178601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42C5A7-47FC-4F80-9777-F031F5B05318}"/>
                </a:ext>
              </a:extLst>
            </p:cNvPr>
            <p:cNvSpPr/>
            <p:nvPr/>
          </p:nvSpPr>
          <p:spPr>
            <a:xfrm>
              <a:off x="5541851" y="3485627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A83AF13-4F08-44D8-A026-907F167EBB15}"/>
              </a:ext>
            </a:extLst>
          </p:cNvPr>
          <p:cNvGrpSpPr/>
          <p:nvPr/>
        </p:nvGrpSpPr>
        <p:grpSpPr>
          <a:xfrm>
            <a:off x="7669607" y="2522600"/>
            <a:ext cx="1010589" cy="1140955"/>
            <a:chOff x="7714684" y="2564549"/>
            <a:chExt cx="1010589" cy="114095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BCAF3F-CC39-4747-AB62-25D7F1EBC5BC}"/>
                </a:ext>
              </a:extLst>
            </p:cNvPr>
            <p:cNvSpPr/>
            <p:nvPr/>
          </p:nvSpPr>
          <p:spPr>
            <a:xfrm>
              <a:off x="7714684" y="2564549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AF0187B-898A-41D5-977B-E6E09F628AE2}"/>
                </a:ext>
              </a:extLst>
            </p:cNvPr>
            <p:cNvSpPr/>
            <p:nvPr/>
          </p:nvSpPr>
          <p:spPr>
            <a:xfrm>
              <a:off x="7714684" y="2870762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F4EAF2-661D-48C9-B3F7-04AE1F6A5E88}"/>
                </a:ext>
              </a:extLst>
            </p:cNvPr>
            <p:cNvSpPr/>
            <p:nvPr/>
          </p:nvSpPr>
          <p:spPr>
            <a:xfrm>
              <a:off x="7714684" y="3176975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965C157-01B6-4CFB-BDEF-45AF54645C1E}"/>
                </a:ext>
              </a:extLst>
            </p:cNvPr>
            <p:cNvSpPr/>
            <p:nvPr/>
          </p:nvSpPr>
          <p:spPr>
            <a:xfrm>
              <a:off x="7714684" y="3483188"/>
              <a:ext cx="1004935" cy="222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AC10F5-B232-4612-A43D-1F532F5F7095}"/>
                </a:ext>
              </a:extLst>
            </p:cNvPr>
            <p:cNvSpPr/>
            <p:nvPr/>
          </p:nvSpPr>
          <p:spPr>
            <a:xfrm>
              <a:off x="8515350" y="2565583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69C473-329D-4FE6-B020-17765A42F3E4}"/>
                </a:ext>
              </a:extLst>
            </p:cNvPr>
            <p:cNvSpPr/>
            <p:nvPr/>
          </p:nvSpPr>
          <p:spPr>
            <a:xfrm>
              <a:off x="8515350" y="2874092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A1B6B14-D0C3-48EB-84D1-FC2F35B0BAD8}"/>
                </a:ext>
              </a:extLst>
            </p:cNvPr>
            <p:cNvSpPr/>
            <p:nvPr/>
          </p:nvSpPr>
          <p:spPr>
            <a:xfrm>
              <a:off x="8521004" y="3180305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97BDA4-3E4D-422B-8882-618210DC2F27}"/>
                </a:ext>
              </a:extLst>
            </p:cNvPr>
            <p:cNvSpPr/>
            <p:nvPr/>
          </p:nvSpPr>
          <p:spPr>
            <a:xfrm>
              <a:off x="8521003" y="3477595"/>
              <a:ext cx="204269" cy="2223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936EB5-470B-45EF-B75D-A39572E11319}"/>
              </a:ext>
            </a:extLst>
          </p:cNvPr>
          <p:cNvCxnSpPr/>
          <p:nvPr/>
        </p:nvCxnSpPr>
        <p:spPr>
          <a:xfrm>
            <a:off x="1335386" y="2064190"/>
            <a:ext cx="0" cy="307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9C540C-98E4-4D2D-80AA-34B5CC73B3A0}"/>
              </a:ext>
            </a:extLst>
          </p:cNvPr>
          <p:cNvCxnSpPr>
            <a:cxnSpLocks/>
          </p:cNvCxnSpPr>
          <p:nvPr/>
        </p:nvCxnSpPr>
        <p:spPr>
          <a:xfrm>
            <a:off x="2167547" y="3093078"/>
            <a:ext cx="4008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5A336CB-5FBE-47B7-8278-369567080D69}"/>
              </a:ext>
            </a:extLst>
          </p:cNvPr>
          <p:cNvCxnSpPr>
            <a:cxnSpLocks/>
          </p:cNvCxnSpPr>
          <p:nvPr/>
        </p:nvCxnSpPr>
        <p:spPr>
          <a:xfrm>
            <a:off x="4171195" y="3093078"/>
            <a:ext cx="4008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1BC3A5-B3D8-4E09-ACBA-955DAEE32D70}"/>
              </a:ext>
            </a:extLst>
          </p:cNvPr>
          <p:cNvCxnSpPr>
            <a:cxnSpLocks/>
          </p:cNvCxnSpPr>
          <p:nvPr/>
        </p:nvCxnSpPr>
        <p:spPr>
          <a:xfrm>
            <a:off x="6566022" y="3093078"/>
            <a:ext cx="4008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2AD891-76E6-4457-A8BA-0740B20FB82C}"/>
              </a:ext>
            </a:extLst>
          </p:cNvPr>
          <p:cNvSpPr txBox="1"/>
          <p:nvPr/>
        </p:nvSpPr>
        <p:spPr>
          <a:xfrm>
            <a:off x="3059925" y="2064190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Iter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A3EFC4-21AC-4BDD-AC97-3B40C69D0F54}"/>
              </a:ext>
            </a:extLst>
          </p:cNvPr>
          <p:cNvSpPr txBox="1"/>
          <p:nvPr/>
        </p:nvSpPr>
        <p:spPr>
          <a:xfrm>
            <a:off x="5031680" y="2064190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Iter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46D84-3867-4B09-8B20-1351FA62C325}"/>
              </a:ext>
            </a:extLst>
          </p:cNvPr>
          <p:cNvSpPr txBox="1"/>
          <p:nvPr/>
        </p:nvSpPr>
        <p:spPr>
          <a:xfrm>
            <a:off x="7808614" y="2064190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en-US" altLang="ko-KR" i="1" dirty="0"/>
              <a:t>N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70892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Perplexity (PPL)</a:t>
                </a:r>
              </a:p>
              <a:p>
                <a:pPr lvl="1"/>
                <a:r>
                  <a:rPr lang="en-US" altLang="ko-KR" dirty="0"/>
                  <a:t>Word-level LM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metric</a:t>
                </a:r>
              </a:p>
              <a:p>
                <a:pPr lvl="1"/>
                <a:r>
                  <a:rPr lang="en-US" altLang="ko-KR" dirty="0"/>
                  <a:t>Log-probability</a:t>
                </a:r>
                <a:r>
                  <a:rPr lang="ko-KR" altLang="en-US" dirty="0"/>
                  <a:t>는 높을 수록 좋고</a:t>
                </a:r>
                <a:r>
                  <a:rPr lang="en-US" altLang="ko-KR" dirty="0"/>
                  <a:t>, perplexity</a:t>
                </a:r>
                <a:r>
                  <a:rPr lang="ko-KR" altLang="en-US" dirty="0"/>
                  <a:t>는 낮을 수록 좋다</a:t>
                </a:r>
                <a:r>
                  <a:rPr lang="en-US" altLang="ko-KR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PPL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= exp(Average cross-entropy)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/>
                  <a:t>Perplexity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이면 이 모델은 </a:t>
                </a:r>
                <a:r>
                  <a:rPr lang="en-US" altLang="ko-KR" dirty="0"/>
                  <a:t>master 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language.</a:t>
                </a:r>
              </a:p>
              <a:p>
                <a:pPr lvl="1"/>
                <a:r>
                  <a:rPr lang="en-US" altLang="ko-KR" dirty="0"/>
                  <a:t>Perplexity = |V|</a:t>
                </a:r>
                <a:r>
                  <a:rPr lang="ko-KR" altLang="en-US" dirty="0"/>
                  <a:t> 이면 이 모델은 </a:t>
                </a:r>
                <a:r>
                  <a:rPr lang="en-US" altLang="ko-KR" dirty="0"/>
                  <a:t>random guess.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Bit-per-character (BPC)</a:t>
                </a:r>
              </a:p>
              <a:p>
                <a:pPr lvl="1"/>
                <a:r>
                  <a:rPr lang="en-US" altLang="ko-KR" dirty="0"/>
                  <a:t>Character-level LM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metric</a:t>
                </a:r>
              </a:p>
              <a:p>
                <a:pPr lvl="1"/>
                <a:r>
                  <a:rPr lang="en-US" altLang="ko-KR" b="0" dirty="0"/>
                  <a:t>BPC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= Average cross-entropy / ln(2)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326E-F9CA-432C-8528-168AB51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Word-level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2E4B-4167-42C6-ABAB-CAB61CE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configure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B328BD-8D5A-4B86-A0B1-5A107D4F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72878"/>
              </p:ext>
            </p:extLst>
          </p:nvPr>
        </p:nvGraphicFramePr>
        <p:xfrm>
          <a:off x="863097" y="1945640"/>
          <a:ext cx="749325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50">
                  <a:extLst>
                    <a:ext uri="{9D8B030D-6E8A-4147-A177-3AD203B41FA5}">
                      <a16:colId xmlns:a16="http://schemas.microsoft.com/office/drawing/2014/main" val="2143238422"/>
                    </a:ext>
                  </a:extLst>
                </a:gridCol>
                <a:gridCol w="1413548">
                  <a:extLst>
                    <a:ext uri="{9D8B030D-6E8A-4147-A177-3AD203B41FA5}">
                      <a16:colId xmlns:a16="http://schemas.microsoft.com/office/drawing/2014/main" val="2698330244"/>
                    </a:ext>
                  </a:extLst>
                </a:gridCol>
                <a:gridCol w="1583752">
                  <a:extLst>
                    <a:ext uri="{9D8B030D-6E8A-4147-A177-3AD203B41FA5}">
                      <a16:colId xmlns:a16="http://schemas.microsoft.com/office/drawing/2014/main" val="3779172668"/>
                    </a:ext>
                  </a:extLst>
                </a:gridCol>
                <a:gridCol w="1498650">
                  <a:extLst>
                    <a:ext uri="{9D8B030D-6E8A-4147-A177-3AD203B41FA5}">
                      <a16:colId xmlns:a16="http://schemas.microsoft.com/office/drawing/2014/main" val="1105237641"/>
                    </a:ext>
                  </a:extLst>
                </a:gridCol>
                <a:gridCol w="1498650">
                  <a:extLst>
                    <a:ext uri="{9D8B030D-6E8A-4147-A177-3AD203B41FA5}">
                      <a16:colId xmlns:a16="http://schemas.microsoft.com/office/drawing/2014/main" val="316142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shape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 shape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 shape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#params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Embedding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(10000, 650)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6.50M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6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2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(1300, 2600)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3.38M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8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(1300, 2600)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3.38M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(20, 35, 650)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(20, 35, 10000)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(650, 10000)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6.51M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06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996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1064</Words>
  <Application>Microsoft Office PowerPoint</Application>
  <PresentationFormat>화면 슬라이드 쇼(4:3)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Wingdings</vt:lpstr>
      <vt:lpstr>디자인 사용자 지정</vt:lpstr>
      <vt:lpstr>RNN language modeling</vt:lpstr>
      <vt:lpstr>RNN 구현</vt:lpstr>
      <vt:lpstr>Model</vt:lpstr>
      <vt:lpstr>Dataset</vt:lpstr>
      <vt:lpstr>Dataset</vt:lpstr>
      <vt:lpstr>Dataset</vt:lpstr>
      <vt:lpstr>Dataset</vt:lpstr>
      <vt:lpstr>Metrics</vt:lpstr>
      <vt:lpstr>Word-level LM</vt:lpstr>
      <vt:lpstr>Word-level LM</vt:lpstr>
      <vt:lpstr>Word-level LM</vt:lpstr>
      <vt:lpstr>Word-level LM</vt:lpstr>
      <vt:lpstr>Sequence generate</vt:lpstr>
      <vt:lpstr>Sequence generate</vt:lpstr>
      <vt:lpstr>Sequence generate</vt:lpstr>
      <vt:lpstr>Character-level LM</vt:lpstr>
      <vt:lpstr>Character-level LM</vt:lpstr>
      <vt:lpstr>Character-level LM</vt:lpstr>
      <vt:lpstr>Character-level 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부윤호</cp:lastModifiedBy>
  <cp:revision>77</cp:revision>
  <dcterms:created xsi:type="dcterms:W3CDTF">2016-11-18T06:48:03Z</dcterms:created>
  <dcterms:modified xsi:type="dcterms:W3CDTF">2019-07-02T00:14:08Z</dcterms:modified>
</cp:coreProperties>
</file>