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63" r:id="rId2"/>
    <p:sldId id="271" r:id="rId3"/>
    <p:sldId id="278" r:id="rId4"/>
    <p:sldId id="314" r:id="rId5"/>
    <p:sldId id="286" r:id="rId6"/>
    <p:sldId id="315" r:id="rId7"/>
    <p:sldId id="316" r:id="rId8"/>
    <p:sldId id="319" r:id="rId9"/>
    <p:sldId id="320" r:id="rId10"/>
    <p:sldId id="324" r:id="rId11"/>
    <p:sldId id="321" r:id="rId12"/>
    <p:sldId id="323" r:id="rId13"/>
    <p:sldId id="325" r:id="rId14"/>
    <p:sldId id="322" r:id="rId15"/>
    <p:sldId id="326" r:id="rId16"/>
    <p:sldId id="330" r:id="rId17"/>
    <p:sldId id="328" r:id="rId18"/>
    <p:sldId id="333" r:id="rId19"/>
    <p:sldId id="334" r:id="rId20"/>
    <p:sldId id="332" r:id="rId21"/>
    <p:sldId id="331" r:id="rId22"/>
    <p:sldId id="335" r:id="rId23"/>
    <p:sldId id="33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nmt" TargetMode="External"/><Relationship Id="rId2" Type="http://schemas.openxmlformats.org/officeDocument/2006/relationships/hyperlink" Target="http://semanticweb.kaist.ac.kr/home/index.php/KAIST_Corpu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LM part2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20190703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57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6A9F-320B-4828-B8A4-37BB5FA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networks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18A552E-80A6-4E31-8003-1EEE4138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 in TF</a:t>
            </a:r>
          </a:p>
          <a:p>
            <a:pPr lvl="1"/>
            <a:r>
              <a:rPr lang="en-US" altLang="ko-KR" dirty="0"/>
              <a:t>Define Parameters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C24D54-357D-4C92-9D0C-1DEC42FD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20" y="2263529"/>
            <a:ext cx="6920960" cy="40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9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6A9F-320B-4828-B8A4-37BB5FA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networks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18A552E-80A6-4E31-8003-1EEE4138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 in TF</a:t>
            </a:r>
          </a:p>
          <a:p>
            <a:pPr lvl="1"/>
            <a:r>
              <a:rPr lang="en-US" altLang="ko-KR" dirty="0"/>
              <a:t>LSTM operation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F855BE-81BF-4D06-8852-565DC274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5389"/>
            <a:ext cx="4531849" cy="1561188"/>
          </a:xfrm>
          <a:prstGeom prst="rect">
            <a:avLst/>
          </a:prstGeom>
        </p:spPr>
      </p:pic>
      <p:pic>
        <p:nvPicPr>
          <p:cNvPr id="6" name="Picture 2" descr="lstm에 대한 이미지 검색결과">
            <a:extLst>
              <a:ext uri="{FF2B5EF4-FFF2-40B4-BE49-F238E27FC236}">
                <a16:creationId xmlns:a16="http://schemas.microsoft.com/office/drawing/2014/main" id="{5FAF3F8C-95D2-4E2E-BDC5-A325CA11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80" y="1143346"/>
            <a:ext cx="35433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347862-FF04-487B-B039-0F9BA71D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86" y="2418191"/>
            <a:ext cx="1725930" cy="4339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AE878E-B80D-4ABB-A782-4879FDAA8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49901"/>
            <a:ext cx="4366114" cy="2130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758668-AD88-4AA5-962A-95C7C12D8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38700"/>
            <a:ext cx="1783080" cy="262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8E3F52-1874-4761-AD6C-DB07DC47919F}"/>
                  </a:ext>
                </a:extLst>
              </p:cNvPr>
              <p:cNvSpPr/>
              <p:nvPr/>
            </p:nvSpPr>
            <p:spPr>
              <a:xfrm>
                <a:off x="726895" y="5076063"/>
                <a:ext cx="706156" cy="114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8E3F52-1874-4761-AD6C-DB07DC479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95" y="5076063"/>
                <a:ext cx="706156" cy="1140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732F4C-03B8-4191-86CD-30150459EBC2}"/>
                  </a:ext>
                </a:extLst>
              </p:cNvPr>
              <p:cNvSpPr/>
              <p:nvPr/>
            </p:nvSpPr>
            <p:spPr>
              <a:xfrm>
                <a:off x="1433051" y="5076062"/>
                <a:ext cx="706156" cy="114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732F4C-03B8-4191-86CD-30150459E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51" y="5076062"/>
                <a:ext cx="706156" cy="11409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689147-3C60-4F94-9077-EC7AF3CC5AC1}"/>
                  </a:ext>
                </a:extLst>
              </p:cNvPr>
              <p:cNvSpPr/>
              <p:nvPr/>
            </p:nvSpPr>
            <p:spPr>
              <a:xfrm>
                <a:off x="2139207" y="5076061"/>
                <a:ext cx="706156" cy="114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689147-3C60-4F94-9077-EC7AF3CC5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07" y="5076061"/>
                <a:ext cx="706156" cy="1140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1FB8194-E1AA-47C9-A65B-57249DBD2969}"/>
                  </a:ext>
                </a:extLst>
              </p:cNvPr>
              <p:cNvSpPr/>
              <p:nvPr/>
            </p:nvSpPr>
            <p:spPr>
              <a:xfrm>
                <a:off x="2845363" y="5076060"/>
                <a:ext cx="706156" cy="114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1FB8194-E1AA-47C9-A65B-57249DBD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3" y="5076060"/>
                <a:ext cx="706156" cy="11409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2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NMT part1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93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NMT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GNMT</a:t>
            </a:r>
            <a:r>
              <a:rPr lang="ko-KR" altLang="en-US" dirty="0"/>
              <a:t> 훈련 및 번역 결과 확인</a:t>
            </a:r>
            <a:endParaRPr lang="en-US" altLang="ko-KR" dirty="0"/>
          </a:p>
          <a:p>
            <a:pPr lvl="1"/>
            <a:r>
              <a:rPr lang="en-US" altLang="ko-KR" dirty="0"/>
              <a:t>GNMT </a:t>
            </a:r>
            <a:r>
              <a:rPr lang="ko-KR" altLang="en-US" dirty="0"/>
              <a:t>구현 과정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Dataset</a:t>
            </a:r>
          </a:p>
          <a:p>
            <a:pPr lvl="2"/>
            <a:r>
              <a:rPr lang="en-US" altLang="ko-KR" dirty="0"/>
              <a:t>KAIST</a:t>
            </a:r>
            <a:r>
              <a:rPr lang="ko-KR" altLang="en-US" dirty="0"/>
              <a:t>에서 제공하는 한글</a:t>
            </a:r>
            <a:r>
              <a:rPr lang="en-US" altLang="ko-KR" dirty="0"/>
              <a:t>-</a:t>
            </a:r>
            <a:r>
              <a:rPr lang="ko-KR" altLang="en-US" dirty="0"/>
              <a:t>영어 번역 </a:t>
            </a:r>
            <a:r>
              <a:rPr lang="en-US" altLang="ko-KR" dirty="0"/>
              <a:t>corpus</a:t>
            </a:r>
          </a:p>
          <a:p>
            <a:pPr lvl="2"/>
            <a:r>
              <a:rPr lang="ko-KR" altLang="en-US" dirty="0"/>
              <a:t>크기가 작아서 상대적으로 훈련 시간이 적게 걸린다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단어 수에 비해 빈도수가 낮아 </a:t>
            </a:r>
            <a:r>
              <a:rPr lang="en-US" altLang="ko-KR" dirty="0"/>
              <a:t>unknown</a:t>
            </a:r>
            <a:r>
              <a:rPr lang="ko-KR" altLang="en-US" dirty="0"/>
              <a:t>으로 처리되는 단어들이 많다</a:t>
            </a:r>
            <a:r>
              <a:rPr lang="en-US" altLang="ko-KR" dirty="0"/>
              <a:t>. (</a:t>
            </a:r>
            <a:r>
              <a:rPr lang="ko-KR" altLang="en-US" dirty="0"/>
              <a:t>성능 보장 </a:t>
            </a:r>
            <a:r>
              <a:rPr lang="en-US" altLang="ko-KR" dirty="0"/>
              <a:t>X)</a:t>
            </a:r>
          </a:p>
          <a:p>
            <a:pPr lvl="2"/>
            <a:r>
              <a:rPr lang="en-US" altLang="ko-KR" dirty="0">
                <a:hlinkClick r:id="rId2"/>
              </a:rPr>
              <a:t>http://semanticweb.kaist.ac.kr/home/index.php/KAIST_Corpus</a:t>
            </a:r>
            <a:endParaRPr lang="en-US" altLang="ko-KR" dirty="0"/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Encoder: 256-dim LSTM x 3</a:t>
            </a:r>
          </a:p>
          <a:p>
            <a:pPr lvl="2"/>
            <a:r>
              <a:rPr lang="en-US" altLang="ko-KR" dirty="0"/>
              <a:t>Attention: </a:t>
            </a:r>
            <a:r>
              <a:rPr lang="en-US" altLang="ko-KR" dirty="0" err="1"/>
              <a:t>Bahdanau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Decoder: 256-dim LSTM x 3</a:t>
            </a:r>
          </a:p>
          <a:p>
            <a:pPr lvl="2"/>
            <a:r>
              <a:rPr lang="en-US" altLang="ko-KR" dirty="0" err="1"/>
              <a:t>Tensorflow</a:t>
            </a:r>
            <a:r>
              <a:rPr lang="ko-KR" altLang="en-US" dirty="0"/>
              <a:t>에서 제공하는 </a:t>
            </a:r>
            <a:r>
              <a:rPr lang="en-US" altLang="ko-KR" dirty="0"/>
              <a:t>GNMT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https://github.com/tensorflow/nmt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93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NMT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block</a:t>
            </a:r>
            <a:r>
              <a:rPr lang="ko-KR" altLang="en-US" dirty="0"/>
              <a:t>으로 나뉜다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Encoder</a:t>
            </a:r>
          </a:p>
          <a:p>
            <a:pPr lvl="1"/>
            <a:r>
              <a:rPr lang="en-US" altLang="ko-KR" dirty="0"/>
              <a:t>Attention</a:t>
            </a:r>
          </a:p>
          <a:p>
            <a:pPr lvl="1"/>
            <a:r>
              <a:rPr lang="en-US" altLang="ko-KR" dirty="0"/>
              <a:t>Decoder</a:t>
            </a:r>
            <a:endParaRPr lang="ko-KR" altLang="en-US" dirty="0"/>
          </a:p>
        </p:txBody>
      </p:sp>
      <p:pic>
        <p:nvPicPr>
          <p:cNvPr id="1026" name="Picture 2" descr="GNMT Modelì ëí ì´ë¯¸ì§ ê²ìê²°ê³¼">
            <a:extLst>
              <a:ext uri="{FF2B5EF4-FFF2-40B4-BE49-F238E27FC236}">
                <a16:creationId xmlns:a16="http://schemas.microsoft.com/office/drawing/2014/main" id="{B7A713A2-F618-43C3-AC61-23793155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2" y="2477770"/>
            <a:ext cx="7175556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8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Sentence preprocessing</a:t>
            </a:r>
          </a:p>
          <a:p>
            <a:pPr lvl="2"/>
            <a:r>
              <a:rPr lang="ko-KR" altLang="en-US" dirty="0"/>
              <a:t>글자 길이</a:t>
            </a:r>
            <a:r>
              <a:rPr lang="en-US" altLang="ko-KR" dirty="0"/>
              <a:t>: 5~200</a:t>
            </a:r>
            <a:r>
              <a:rPr lang="ko-KR" altLang="en-US" dirty="0"/>
              <a:t>자 사이의 문장만 사용</a:t>
            </a:r>
            <a:endParaRPr lang="en-US" altLang="ko-KR" dirty="0"/>
          </a:p>
          <a:p>
            <a:pPr lvl="2"/>
            <a:r>
              <a:rPr lang="ko-KR" altLang="en-US" dirty="0"/>
              <a:t>단어 빈도 수 </a:t>
            </a:r>
            <a:r>
              <a:rPr lang="en-US" altLang="ko-KR" dirty="0"/>
              <a:t>5</a:t>
            </a:r>
            <a:r>
              <a:rPr lang="ko-KR" altLang="en-US" dirty="0"/>
              <a:t>회 이상의 단어만 사용 </a:t>
            </a:r>
            <a:r>
              <a:rPr lang="en-US" altLang="ko-KR" dirty="0"/>
              <a:t>(</a:t>
            </a:r>
            <a:r>
              <a:rPr lang="ko-KR" altLang="en-US" dirty="0"/>
              <a:t>나머지는 </a:t>
            </a:r>
            <a:r>
              <a:rPr lang="en-US" altLang="ko-KR" dirty="0"/>
              <a:t>unknown</a:t>
            </a:r>
            <a:r>
              <a:rPr lang="ko-KR" altLang="en-US" dirty="0"/>
              <a:t>으로 처리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# </a:t>
            </a:r>
            <a:r>
              <a:rPr lang="en-US" altLang="ko-KR" dirty="0" err="1"/>
              <a:t>en</a:t>
            </a:r>
            <a:r>
              <a:rPr lang="en-US" altLang="ko-KR" dirty="0"/>
              <a:t> word: 28973 -&gt; 6002</a:t>
            </a:r>
          </a:p>
          <a:p>
            <a:pPr lvl="2"/>
            <a:r>
              <a:rPr lang="en-US" altLang="ko-KR" dirty="0"/>
              <a:t># ko word: 74461 -&gt; 8372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96638-3AA4-46E6-99F9-75310972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352"/>
            <a:ext cx="9144000" cy="34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5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Encoder</a:t>
            </a:r>
          </a:p>
          <a:p>
            <a:pPr lvl="1"/>
            <a:r>
              <a:rPr lang="en-US" altLang="ko-KR" dirty="0"/>
              <a:t>LM</a:t>
            </a:r>
            <a:r>
              <a:rPr lang="ko-KR" altLang="en-US" dirty="0"/>
              <a:t>과 비슷한 구조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층의 </a:t>
            </a:r>
            <a:r>
              <a:rPr lang="en-US" altLang="ko-KR" dirty="0"/>
              <a:t>256-dim LSTM</a:t>
            </a:r>
            <a:r>
              <a:rPr lang="ko-KR" altLang="en-US" dirty="0"/>
              <a:t>만 사용 </a:t>
            </a:r>
            <a:r>
              <a:rPr lang="en-US" altLang="ko-KR" dirty="0"/>
              <a:t>(bi-LSTM(256) + </a:t>
            </a:r>
            <a:r>
              <a:rPr lang="en-US" altLang="ko-KR" dirty="0" err="1"/>
              <a:t>uni</a:t>
            </a:r>
            <a:r>
              <a:rPr lang="en-US" altLang="ko-KR" dirty="0"/>
              <a:t>-LSTM(256)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</a:p>
          <a:p>
            <a:pPr lvl="1"/>
            <a:r>
              <a:rPr lang="en-US" altLang="ko-KR" dirty="0"/>
              <a:t>LSTM0 input: (batch, seq) -&gt; embedding (batch, seq, 256)</a:t>
            </a:r>
          </a:p>
          <a:p>
            <a:pPr lvl="2"/>
            <a:r>
              <a:rPr lang="en-US" altLang="ko-KR" dirty="0"/>
              <a:t>LM </a:t>
            </a:r>
            <a:r>
              <a:rPr lang="ko-KR" altLang="en-US" dirty="0"/>
              <a:t>구현과 동일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0" name="Picture 2" descr="GNMT Modelì ëí ì´ë¯¸ì§ ê²ìê²°ê³¼">
            <a:extLst>
              <a:ext uri="{FF2B5EF4-FFF2-40B4-BE49-F238E27FC236}">
                <a16:creationId xmlns:a16="http://schemas.microsoft.com/office/drawing/2014/main" id="{49A4CE9C-8BED-4AE3-B6FC-C0BB126A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2" y="2899954"/>
            <a:ext cx="7175556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8B85FD3-6AAD-4971-AD6F-08452F5110BF}"/>
              </a:ext>
            </a:extLst>
          </p:cNvPr>
          <p:cNvSpPr/>
          <p:nvPr/>
        </p:nvSpPr>
        <p:spPr>
          <a:xfrm>
            <a:off x="1089660" y="3154680"/>
            <a:ext cx="3200400" cy="3528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4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DEEA2-8EEE-49D8-81E0-C3C4DA94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390"/>
            <a:ext cx="9144000" cy="3095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69D2DB-DE41-4D06-984D-9E836F73A0F0}"/>
              </a:ext>
            </a:extLst>
          </p:cNvPr>
          <p:cNvSpPr/>
          <p:nvPr/>
        </p:nvSpPr>
        <p:spPr>
          <a:xfrm>
            <a:off x="0" y="2191028"/>
            <a:ext cx="7139940" cy="123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Attention</a:t>
            </a:r>
          </a:p>
          <a:p>
            <a:pPr lvl="1"/>
            <a:r>
              <a:rPr lang="en-US" altLang="ko-KR" dirty="0"/>
              <a:t>Encoder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모든 연산이 끝난</a:t>
            </a:r>
            <a:r>
              <a:rPr lang="ko-KR" altLang="en-US" dirty="0"/>
              <a:t> 상황에서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Decoder</a:t>
            </a:r>
            <a:r>
              <a:rPr lang="ko-KR" altLang="en-US" dirty="0"/>
              <a:t>에 전달해 줄 </a:t>
            </a:r>
            <a:r>
              <a:rPr lang="en-US" altLang="ko-KR" dirty="0">
                <a:solidFill>
                  <a:srgbClr val="FF0000"/>
                </a:solidFill>
              </a:rPr>
              <a:t>thought vector</a:t>
            </a:r>
            <a:r>
              <a:rPr lang="ko-KR" altLang="en-US" dirty="0"/>
              <a:t>를 만드는 과정</a:t>
            </a:r>
            <a:endParaRPr lang="en-US" altLang="ko-KR" dirty="0"/>
          </a:p>
          <a:p>
            <a:pPr lvl="1"/>
            <a:r>
              <a:rPr lang="en-US" altLang="ko-KR" dirty="0"/>
              <a:t>Decoder</a:t>
            </a:r>
            <a:r>
              <a:rPr lang="ko-KR" altLang="en-US" dirty="0"/>
              <a:t>의 매 </a:t>
            </a:r>
            <a:r>
              <a:rPr lang="en-US" altLang="ko-KR" dirty="0"/>
              <a:t>step</a:t>
            </a:r>
            <a:r>
              <a:rPr lang="ko-KR" altLang="en-US" dirty="0"/>
              <a:t>마다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thought vector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Thought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encoder states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weighted sum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trainable parameter</a:t>
            </a:r>
            <a:r>
              <a:rPr lang="ko-KR" altLang="en-US" dirty="0"/>
              <a:t>로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0" name="Picture 2" descr="GNMT Modelì ëí ì´ë¯¸ì§ ê²ìê²°ê³¼">
            <a:extLst>
              <a:ext uri="{FF2B5EF4-FFF2-40B4-BE49-F238E27FC236}">
                <a16:creationId xmlns:a16="http://schemas.microsoft.com/office/drawing/2014/main" id="{9C6C7418-0E9A-4DFF-8973-92E5A1A5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93" y="3307338"/>
            <a:ext cx="6883814" cy="35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E9C23E-1ADE-4886-A658-454FE31907DB}"/>
              </a:ext>
            </a:extLst>
          </p:cNvPr>
          <p:cNvSpPr/>
          <p:nvPr/>
        </p:nvSpPr>
        <p:spPr>
          <a:xfrm>
            <a:off x="4023360" y="4815840"/>
            <a:ext cx="126492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5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E6DF4-3CE3-4AB1-ACB9-ADF679DFA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7886700" cy="546218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Notation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encoder</a:t>
                </a:r>
                <a:r>
                  <a:rPr lang="ko-KR" altLang="en-US" dirty="0"/>
                  <a:t>의 마지막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에서 나오는 </a:t>
                </a:r>
                <a:r>
                  <a:rPr lang="en-US" altLang="ko-KR" dirty="0"/>
                  <a:t>output vectors</a:t>
                </a:r>
              </a:p>
              <a:p>
                <a:pPr lvl="2"/>
                <a:r>
                  <a:rPr lang="en-US" altLang="ko-KR" dirty="0"/>
                  <a:t>Shape: (256, 1)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weight matrix (256 x 256), trainable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weight vector (256,1), trainable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decoder</a:t>
                </a:r>
                <a:r>
                  <a:rPr lang="ko-KR" altLang="en-US" dirty="0"/>
                  <a:t>의 첫 번째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t-step</a:t>
                </a:r>
                <a:r>
                  <a:rPr lang="ko-KR" altLang="en-US" dirty="0"/>
                  <a:t>에 나오는 </a:t>
                </a:r>
                <a:r>
                  <a:rPr lang="en-US" altLang="ko-KR" dirty="0"/>
                  <a:t>output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0-vector, shape: (256, 1)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Bahdanau</a:t>
                </a:r>
                <a:r>
                  <a:rPr lang="en-US" altLang="ko-KR" dirty="0"/>
                  <a:t> attention (at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-step)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까지 계산 가능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dimension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256</a:t>
                </a:r>
                <a:r>
                  <a:rPr lang="ko-KR" altLang="en-US" dirty="0"/>
                  <a:t>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 벡터가 </a:t>
                </a:r>
                <a:r>
                  <a:rPr lang="en-US" altLang="ko-KR" dirty="0"/>
                  <a:t>thought vector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E6DF4-3CE3-4AB1-ACB9-ADF679DFA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7886700" cy="5462185"/>
              </a:xfrm>
              <a:blipFill>
                <a:blip r:embed="rId2"/>
                <a:stretch>
                  <a:fillRect l="-1005" t="-1563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of Representation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</a:p>
          <a:p>
            <a:pPr lvl="1"/>
            <a:r>
              <a:rPr lang="en-US" altLang="ko-KR" dirty="0"/>
              <a:t>Word</a:t>
            </a:r>
            <a:r>
              <a:rPr lang="ko-KR" altLang="en-US" dirty="0"/>
              <a:t>를 고정된 길이의 </a:t>
            </a:r>
            <a:r>
              <a:rPr lang="en-US" altLang="ko-KR" dirty="0">
                <a:solidFill>
                  <a:srgbClr val="FF0000"/>
                </a:solidFill>
              </a:rPr>
              <a:t>continuous valued vector</a:t>
            </a:r>
            <a:r>
              <a:rPr lang="ko-KR" altLang="en-US" dirty="0"/>
              <a:t>로 표현하는 것</a:t>
            </a:r>
            <a:endParaRPr lang="en-US" altLang="ko-KR" dirty="0"/>
          </a:p>
          <a:p>
            <a:pPr lvl="1"/>
            <a:r>
              <a:rPr lang="ko-KR" altLang="en-US" dirty="0"/>
              <a:t>단어 간의 관계를 만들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새로운 단어가 추가되었을 때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dimension</a:t>
            </a:r>
            <a:r>
              <a:rPr lang="ko-KR" altLang="en-US" dirty="0"/>
              <a:t>을 늘리지 않아도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유사한 단어는 </a:t>
            </a:r>
            <a:r>
              <a:rPr lang="en-US" altLang="ko-KR" dirty="0"/>
              <a:t>distance</a:t>
            </a:r>
            <a:r>
              <a:rPr lang="ko-KR" altLang="en-US" dirty="0"/>
              <a:t>가 비슷하도록 </a:t>
            </a:r>
            <a:r>
              <a:rPr lang="en-US" altLang="ko-KR" dirty="0"/>
              <a:t>embedding</a:t>
            </a:r>
            <a:r>
              <a:rPr lang="ko-KR" altLang="en-US" dirty="0"/>
              <a:t>이 되면 좋다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‘dog’ = (0.1, 0.2, 0.3), ‘puppy’ = (0.1, 0.2, 0.4)</a:t>
            </a:r>
          </a:p>
          <a:p>
            <a:endParaRPr lang="en-US" altLang="ko-KR" dirty="0"/>
          </a:p>
          <a:p>
            <a:r>
              <a:rPr lang="en-US" altLang="ko-KR" dirty="0"/>
              <a:t>One-hot</a:t>
            </a:r>
          </a:p>
          <a:p>
            <a:pPr lvl="1"/>
            <a:r>
              <a:rPr lang="en-US" altLang="ko-KR" dirty="0"/>
              <a:t>‘home’</a:t>
            </a:r>
            <a:r>
              <a:rPr lang="ko-KR" altLang="en-US" dirty="0"/>
              <a:t>과</a:t>
            </a:r>
            <a:r>
              <a:rPr lang="en-US" altLang="ko-KR" dirty="0"/>
              <a:t> ‘house’</a:t>
            </a:r>
            <a:r>
              <a:rPr lang="ko-KR" altLang="en-US" dirty="0"/>
              <a:t>는 관계가 있지만 </a:t>
            </a:r>
            <a:r>
              <a:rPr lang="en-US" altLang="ko-KR" dirty="0"/>
              <a:t>one-hot</a:t>
            </a:r>
            <a:r>
              <a:rPr lang="ko-KR" altLang="en-US" dirty="0"/>
              <a:t>에서는 </a:t>
            </a:r>
            <a:r>
              <a:rPr lang="en-US" altLang="ko-KR" dirty="0">
                <a:solidFill>
                  <a:srgbClr val="FF0000"/>
                </a:solidFill>
              </a:rPr>
              <a:t>orthogonal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‘home’ = [1,0,0], ‘house’ = [0,1,0], ‘dog’ = [0,0,1]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‘home’ &lt;-&gt; ‘house’, ‘home’ &lt;-&gt; ‘dog’</a:t>
            </a:r>
            <a:r>
              <a:rPr lang="ko-KR" altLang="en-US" dirty="0"/>
              <a:t>의 </a:t>
            </a:r>
            <a:r>
              <a:rPr lang="en-US" altLang="ko-KR" dirty="0"/>
              <a:t>distance</a:t>
            </a:r>
            <a:r>
              <a:rPr lang="ko-KR" altLang="en-US" dirty="0"/>
              <a:t>는 동일</a:t>
            </a:r>
            <a:endParaRPr lang="en-US" altLang="ko-KR" dirty="0"/>
          </a:p>
          <a:p>
            <a:pPr lvl="1"/>
            <a:r>
              <a:rPr lang="en-US" altLang="ko-KR" dirty="0"/>
              <a:t>‘cat’</a:t>
            </a:r>
            <a:r>
              <a:rPr lang="ko-KR" altLang="en-US" dirty="0"/>
              <a:t>을 추가하고 싶다면</a:t>
            </a:r>
            <a:r>
              <a:rPr lang="en-US" altLang="ko-KR" dirty="0"/>
              <a:t>, vector</a:t>
            </a:r>
            <a:r>
              <a:rPr lang="ko-KR" altLang="en-US" dirty="0"/>
              <a:t>의 </a:t>
            </a:r>
            <a:r>
              <a:rPr lang="en-US" altLang="ko-KR" dirty="0"/>
              <a:t>dimension</a:t>
            </a:r>
            <a:r>
              <a:rPr lang="ko-KR" altLang="en-US" dirty="0"/>
              <a:t>을 늘려야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연산 측면에서도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80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DEEA2-8EEE-49D8-81E0-C3C4DA94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390"/>
            <a:ext cx="9144000" cy="3095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69D2DB-DE41-4D06-984D-9E836F73A0F0}"/>
              </a:ext>
            </a:extLst>
          </p:cNvPr>
          <p:cNvSpPr/>
          <p:nvPr/>
        </p:nvSpPr>
        <p:spPr>
          <a:xfrm>
            <a:off x="0" y="3428999"/>
            <a:ext cx="7985760" cy="167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D1149-B24A-4D4C-B71F-45A0193A5D92}"/>
              </a:ext>
            </a:extLst>
          </p:cNvPr>
          <p:cNvSpPr/>
          <p:nvPr/>
        </p:nvSpPr>
        <p:spPr>
          <a:xfrm>
            <a:off x="0" y="3906767"/>
            <a:ext cx="9083040" cy="33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49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Decoder</a:t>
            </a:r>
          </a:p>
          <a:p>
            <a:pPr lvl="1"/>
            <a:r>
              <a:rPr lang="en-US" altLang="ko-KR" dirty="0"/>
              <a:t>attention output</a:t>
            </a:r>
            <a:r>
              <a:rPr lang="ko-KR" altLang="en-US" dirty="0"/>
              <a:t>이 이전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r>
              <a:rPr lang="ko-KR" altLang="en-US" dirty="0"/>
              <a:t>되어 다음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들어간다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LSTM Input shape: (batch, seq, </a:t>
            </a:r>
            <a:r>
              <a:rPr lang="en-US" altLang="ko-KR" dirty="0">
                <a:solidFill>
                  <a:srgbClr val="FF0000"/>
                </a:solidFill>
              </a:rPr>
              <a:t>LSTM dim + attention dim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t-step</a:t>
            </a:r>
            <a:r>
              <a:rPr lang="ko-KR" altLang="en-US" dirty="0"/>
              <a:t>의 </a:t>
            </a:r>
            <a:r>
              <a:rPr lang="en-US" altLang="ko-KR" dirty="0"/>
              <a:t>predict </a:t>
            </a:r>
            <a:r>
              <a:rPr lang="ko-KR" altLang="en-US" dirty="0"/>
              <a:t>결과가 </a:t>
            </a:r>
            <a:r>
              <a:rPr lang="en-US" altLang="ko-KR" dirty="0"/>
              <a:t>(t+1)-step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Encoder</a:t>
            </a:r>
            <a:r>
              <a:rPr lang="ko-KR" altLang="en-US" dirty="0"/>
              <a:t>와 마찬가지로 </a:t>
            </a:r>
            <a:r>
              <a:rPr lang="en-US" altLang="ko-KR" dirty="0"/>
              <a:t>embedding </a:t>
            </a:r>
            <a:r>
              <a:rPr lang="ko-KR" altLang="en-US" dirty="0"/>
              <a:t>이후 </a:t>
            </a:r>
            <a:r>
              <a:rPr lang="en-US" altLang="ko-KR" dirty="0"/>
              <a:t>LSTM input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0" name="Picture 2" descr="GNMT Modelì ëí ì´ë¯¸ì§ ê²ìê²°ê³¼">
            <a:extLst>
              <a:ext uri="{FF2B5EF4-FFF2-40B4-BE49-F238E27FC236}">
                <a16:creationId xmlns:a16="http://schemas.microsoft.com/office/drawing/2014/main" id="{9C6C7418-0E9A-4DFF-8973-92E5A1A5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02" y="3133740"/>
            <a:ext cx="7175556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E9C23E-1ADE-4886-A658-454FE31907DB}"/>
              </a:ext>
            </a:extLst>
          </p:cNvPr>
          <p:cNvSpPr/>
          <p:nvPr/>
        </p:nvSpPr>
        <p:spPr>
          <a:xfrm>
            <a:off x="5180358" y="3243399"/>
            <a:ext cx="3200400" cy="3614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28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DEEA2-8EEE-49D8-81E0-C3C4DA94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390"/>
            <a:ext cx="9144000" cy="3095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69D2DB-DE41-4D06-984D-9E836F73A0F0}"/>
              </a:ext>
            </a:extLst>
          </p:cNvPr>
          <p:cNvSpPr/>
          <p:nvPr/>
        </p:nvSpPr>
        <p:spPr>
          <a:xfrm>
            <a:off x="0" y="3570248"/>
            <a:ext cx="7985760" cy="33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D1149-B24A-4D4C-B71F-45A0193A5D92}"/>
              </a:ext>
            </a:extLst>
          </p:cNvPr>
          <p:cNvSpPr/>
          <p:nvPr/>
        </p:nvSpPr>
        <p:spPr>
          <a:xfrm>
            <a:off x="0" y="4216895"/>
            <a:ext cx="7985760" cy="759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0C69C-E4E2-4013-8EB7-93C50BB118EB}"/>
              </a:ext>
            </a:extLst>
          </p:cNvPr>
          <p:cNvSpPr/>
          <p:nvPr/>
        </p:nvSpPr>
        <p:spPr>
          <a:xfrm>
            <a:off x="0" y="1881390"/>
            <a:ext cx="7985760" cy="33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2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24BA-5433-4180-A73B-2A29A820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training..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E5755-573E-4202-967A-91FB0607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5211"/>
            <a:ext cx="5115109" cy="771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0DD202-934D-4597-845B-4822FC29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030"/>
            <a:ext cx="9144000" cy="502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734E9-2458-4FEB-886E-8F34B8D14E53}"/>
              </a:ext>
            </a:extLst>
          </p:cNvPr>
          <p:cNvSpPr txBox="1"/>
          <p:nvPr/>
        </p:nvSpPr>
        <p:spPr>
          <a:xfrm>
            <a:off x="97708" y="1127805"/>
            <a:ext cx="17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1000 steps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083C2-DBA2-46BD-844C-3A91DCEDC67F}"/>
              </a:ext>
            </a:extLst>
          </p:cNvPr>
          <p:cNvSpPr txBox="1"/>
          <p:nvPr/>
        </p:nvSpPr>
        <p:spPr>
          <a:xfrm>
            <a:off x="97707" y="2380631"/>
            <a:ext cx="183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10000 steps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EE9014-45E8-4FE6-8037-9875BEB4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1826"/>
            <a:ext cx="5056976" cy="6996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2204E9-D201-4733-A91A-543E1F11E98C}"/>
              </a:ext>
            </a:extLst>
          </p:cNvPr>
          <p:cNvSpPr txBox="1"/>
          <p:nvPr/>
        </p:nvSpPr>
        <p:spPr>
          <a:xfrm>
            <a:off x="97706" y="3655879"/>
            <a:ext cx="183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20000 steps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9DB9BF-B873-4BCF-96DB-800D95DD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0880"/>
            <a:ext cx="6877709" cy="715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CE9280-D90D-46FC-832D-C4E77C204D90}"/>
              </a:ext>
            </a:extLst>
          </p:cNvPr>
          <p:cNvSpPr txBox="1"/>
          <p:nvPr/>
        </p:nvSpPr>
        <p:spPr>
          <a:xfrm>
            <a:off x="97706" y="508154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</a:t>
            </a:r>
            <a:r>
              <a:rPr lang="en-US" altLang="ko-KR" dirty="0"/>
              <a:t>-Vi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7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 – CBOW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8911"/>
                <a:ext cx="8053877" cy="5179297"/>
              </a:xfrm>
            </p:spPr>
            <p:txBody>
              <a:bodyPr/>
              <a:lstStyle/>
              <a:p>
                <a:r>
                  <a:rPr lang="en-US" altLang="ko-KR" dirty="0"/>
                  <a:t>CBOW: Continuous Bag-of-Word</a:t>
                </a:r>
              </a:p>
              <a:p>
                <a:pPr lvl="1"/>
                <a:r>
                  <a:rPr lang="ko-KR" altLang="en-US" dirty="0"/>
                  <a:t>단어들의 </a:t>
                </a:r>
                <a:r>
                  <a:rPr lang="en-US" altLang="ko-KR" dirty="0"/>
                  <a:t>embedding vector</a:t>
                </a:r>
                <a:r>
                  <a:rPr lang="ko-KR" altLang="en-US" dirty="0"/>
                  <a:t>를 훈련시키는 한 가지 방법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단어를 중심으로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반경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m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개 안에 </a:t>
                </a:r>
                <a:r>
                  <a:rPr lang="ko-KR" altLang="en-US" dirty="0"/>
                  <a:t>들어 있는 </a:t>
                </a:r>
                <a:r>
                  <a:rPr lang="en-US" altLang="ko-KR" dirty="0"/>
                  <a:t>context </a:t>
                </a:r>
                <a:r>
                  <a:rPr lang="ko-KR" altLang="en-US" dirty="0"/>
                  <a:t>에서 단어 예측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Ex) corpus: ‘the fat cat sat on the mat’</a:t>
                </a:r>
              </a:p>
              <a:p>
                <a:pPr lvl="1"/>
                <a:r>
                  <a:rPr lang="en-US" altLang="ko-KR" dirty="0"/>
                  <a:t>-&gt; input: ‘the’, ‘fat’, ‘cat’,     ‘on’, ‘the’, ‘mat’ (m=3)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사용하게 될 </a:t>
                </a:r>
                <a:r>
                  <a:rPr lang="en-US" altLang="ko-KR" dirty="0"/>
                  <a:t>embedding matrix :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dirty="0"/>
                  <a:t>Shape : (</a:t>
                </a:r>
                <a:r>
                  <a:rPr lang="en-US" altLang="ko-KR" dirty="0" err="1"/>
                  <a:t>vocap_size</a:t>
                </a:r>
                <a:r>
                  <a:rPr lang="en-US" altLang="ko-KR" dirty="0"/>
                  <a:t>, embedding dim)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8911"/>
                <a:ext cx="8053877" cy="5179297"/>
              </a:xfrm>
              <a:blipFill>
                <a:blip r:embed="rId2"/>
                <a:stretch>
                  <a:fillRect l="-984" t="-1649" r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2D3A73A-2A2C-4574-BF70-1A4803B5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9462"/>
            <a:ext cx="3732607" cy="21445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AB692F-304A-4291-AE84-C923376F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294" y="3079461"/>
            <a:ext cx="4064545" cy="21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4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138911"/>
            <a:ext cx="8053877" cy="5179297"/>
          </a:xfrm>
        </p:spPr>
        <p:txBody>
          <a:bodyPr/>
          <a:lstStyle/>
          <a:p>
            <a:r>
              <a:rPr lang="en-US" altLang="ko-KR" dirty="0"/>
              <a:t>Embedding matrix</a:t>
            </a:r>
            <a:r>
              <a:rPr lang="ko-KR" altLang="en-US" dirty="0"/>
              <a:t>의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Embedding matrix</a:t>
            </a:r>
            <a:r>
              <a:rPr lang="ko-KR" altLang="en-US" dirty="0"/>
              <a:t>의 각 </a:t>
            </a:r>
            <a:r>
              <a:rPr lang="en-US" altLang="ko-KR" dirty="0"/>
              <a:t>row</a:t>
            </a:r>
            <a:r>
              <a:rPr lang="ko-KR" altLang="en-US" dirty="0"/>
              <a:t>가 각</a:t>
            </a:r>
            <a:r>
              <a:rPr lang="en-US" altLang="ko-KR" dirty="0"/>
              <a:t> </a:t>
            </a:r>
            <a:r>
              <a:rPr lang="ko-KR" altLang="en-US" dirty="0"/>
              <a:t>단어의 </a:t>
            </a:r>
            <a:r>
              <a:rPr lang="en-US" altLang="ko-KR" dirty="0"/>
              <a:t>feature vector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183FC-14E5-4A9D-A501-115B388F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20" y="1802645"/>
            <a:ext cx="4961159" cy="32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5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Embedding Evaluation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Word embedding </a:t>
                </a:r>
                <a:r>
                  <a:rPr lang="ko-KR" altLang="en-US" dirty="0"/>
                  <a:t>성능은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meaning + distance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Relation</a:t>
                </a:r>
              </a:p>
              <a:p>
                <a:pPr lvl="2"/>
                <a:r>
                  <a:rPr lang="en-US" altLang="ko-KR" dirty="0"/>
                  <a:t>X vector</a:t>
                </a:r>
                <a:r>
                  <a:rPr lang="ko-KR" altLang="en-US" dirty="0"/>
                  <a:t>에 가장 가까운 단어를 찾는다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Cosine similarity (distance)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b="1" dirty="0">
                    <a:solidFill>
                      <a:srgbClr val="FF0000"/>
                    </a:solidFill>
                  </a:rPr>
                  <a:t>Analogy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가장 자주 사용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X:Y = A: ?</a:t>
                </a:r>
              </a:p>
              <a:p>
                <a:pPr lvl="2"/>
                <a:r>
                  <a:rPr lang="en-US" altLang="ko-KR" dirty="0"/>
                  <a:t>X – Y + 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vector</a:t>
                </a:r>
                <a:r>
                  <a:rPr lang="ko-KR" altLang="en-US" dirty="0"/>
                  <a:t>에 가장 가까운 단어를 찾는다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Categorization</a:t>
                </a:r>
              </a:p>
              <a:p>
                <a:pPr lvl="1"/>
                <a:r>
                  <a:rPr lang="en-US" altLang="ko-KR" dirty="0"/>
                  <a:t>Selected preference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74" y="4456247"/>
            <a:ext cx="4999926" cy="2153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05" y="1636260"/>
            <a:ext cx="3204595" cy="2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2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1E9A9-25F7-4FDF-A21B-7BEAF882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LM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58EA3-58DF-40B8-A4D1-2ABD8F4B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Single</a:t>
            </a:r>
            <a:r>
              <a:rPr lang="ko-KR" altLang="en-US" sz="1600" dirty="0"/>
              <a:t> </a:t>
            </a:r>
            <a:r>
              <a:rPr lang="en-US" altLang="ko-KR" sz="1600" dirty="0"/>
              <a:t>step</a:t>
            </a:r>
          </a:p>
          <a:p>
            <a:pPr lvl="1"/>
            <a:r>
              <a:rPr lang="en-US" altLang="ko-KR" sz="1400" dirty="0"/>
              <a:t>Example</a:t>
            </a:r>
            <a:r>
              <a:rPr lang="ko-KR" altLang="en-US" sz="1400" dirty="0"/>
              <a:t> </a:t>
            </a:r>
            <a:r>
              <a:rPr lang="en-US" altLang="ko-KR" sz="1400" dirty="0"/>
              <a:t>configure</a:t>
            </a:r>
          </a:p>
          <a:p>
            <a:pPr lvl="2"/>
            <a:r>
              <a:rPr lang="en-US" altLang="ko-KR" sz="1200" dirty="0"/>
              <a:t>embedding dim = 100</a:t>
            </a:r>
          </a:p>
          <a:p>
            <a:pPr lvl="2"/>
            <a:r>
              <a:rPr lang="en-US" altLang="ko-KR" sz="1200" dirty="0"/>
              <a:t>LSTM dim = 200</a:t>
            </a:r>
          </a:p>
          <a:p>
            <a:pPr lvl="2"/>
            <a:r>
              <a:rPr lang="en-US" altLang="ko-KR" sz="1200" dirty="0"/>
              <a:t># word = 5</a:t>
            </a:r>
          </a:p>
          <a:p>
            <a:pPr lvl="2"/>
            <a:r>
              <a:rPr lang="en-US" altLang="ko-KR" sz="1200" dirty="0"/>
              <a:t>Batch size = 3</a:t>
            </a:r>
          </a:p>
          <a:p>
            <a:pPr lvl="2"/>
            <a:endParaRPr lang="en-US" altLang="ko-KR" sz="1200" dirty="0"/>
          </a:p>
          <a:p>
            <a:pPr lvl="1"/>
            <a:r>
              <a:rPr lang="en-US" altLang="ko-KR" sz="1400" dirty="0"/>
              <a:t>Shape</a:t>
            </a:r>
          </a:p>
          <a:p>
            <a:pPr lvl="2"/>
            <a:r>
              <a:rPr lang="en-US" altLang="ko-KR" sz="1200" dirty="0"/>
              <a:t>Input: (batch, 1)</a:t>
            </a:r>
          </a:p>
          <a:p>
            <a:pPr lvl="2"/>
            <a:r>
              <a:rPr lang="en-US" altLang="ko-KR" sz="1200" dirty="0"/>
              <a:t>Embedding output:</a:t>
            </a:r>
          </a:p>
          <a:p>
            <a:pPr marL="914400" lvl="2" indent="0">
              <a:buNone/>
            </a:pPr>
            <a:r>
              <a:rPr lang="en-US" altLang="ko-KR" sz="1200" dirty="0"/>
              <a:t>	(batch, embedding dim)</a:t>
            </a:r>
          </a:p>
          <a:p>
            <a:pPr lvl="2"/>
            <a:r>
              <a:rPr lang="en-US" altLang="ko-KR" sz="1200" dirty="0"/>
              <a:t>LSTM Cell</a:t>
            </a:r>
          </a:p>
          <a:p>
            <a:pPr lvl="3"/>
            <a:r>
              <a:rPr lang="en-US" altLang="ko-KR" sz="1100" dirty="0"/>
              <a:t>Output: (batch, LSTM dim)</a:t>
            </a:r>
          </a:p>
          <a:p>
            <a:pPr lvl="3"/>
            <a:r>
              <a:rPr lang="en-US" altLang="ko-KR" sz="1100" dirty="0"/>
              <a:t>State: (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en-US" altLang="ko-KR" sz="1100" dirty="0"/>
              <a:t>, batch, LSTM dim)</a:t>
            </a:r>
          </a:p>
          <a:p>
            <a:pPr lvl="2"/>
            <a:r>
              <a:rPr lang="en-US" altLang="ko-KR" sz="1300" dirty="0"/>
              <a:t>Dense output</a:t>
            </a:r>
          </a:p>
          <a:p>
            <a:pPr lvl="3"/>
            <a:r>
              <a:rPr lang="en-US" altLang="ko-KR" sz="1100" dirty="0"/>
              <a:t>(batch, # word)</a:t>
            </a:r>
          </a:p>
          <a:p>
            <a:pPr lvl="1"/>
            <a:r>
              <a:rPr lang="en-US" altLang="ko-KR" sz="1400" dirty="0"/>
              <a:t>Value</a:t>
            </a:r>
          </a:p>
          <a:p>
            <a:pPr lvl="2"/>
            <a:r>
              <a:rPr lang="en-US" altLang="ko-KR" sz="1200" dirty="0"/>
              <a:t>Input: </a:t>
            </a:r>
            <a:r>
              <a:rPr lang="en-US" altLang="ko-KR" sz="1200" dirty="0">
                <a:solidFill>
                  <a:srgbClr val="FF0000"/>
                </a:solidFill>
              </a:rPr>
              <a:t>0~4 </a:t>
            </a:r>
            <a:r>
              <a:rPr lang="ko-KR" altLang="en-US" sz="1200" dirty="0">
                <a:solidFill>
                  <a:srgbClr val="FF0000"/>
                </a:solidFill>
              </a:rPr>
              <a:t>사이의 </a:t>
            </a:r>
            <a:r>
              <a:rPr lang="en-US" altLang="ko-KR" sz="1200" dirty="0">
                <a:solidFill>
                  <a:srgbClr val="FF0000"/>
                </a:solidFill>
              </a:rPr>
              <a:t>integer</a:t>
            </a:r>
          </a:p>
          <a:p>
            <a:pPr lvl="2"/>
            <a:r>
              <a:rPr lang="ko-KR" altLang="en-US" sz="1200" dirty="0"/>
              <a:t>그 외 </a:t>
            </a:r>
            <a:r>
              <a:rPr lang="en-US" altLang="ko-KR" sz="1200" dirty="0"/>
              <a:t>output: floating-point 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128A5F3-F13E-402A-9F97-6E66E8A1795E}"/>
              </a:ext>
            </a:extLst>
          </p:cNvPr>
          <p:cNvSpPr/>
          <p:nvPr/>
        </p:nvSpPr>
        <p:spPr>
          <a:xfrm>
            <a:off x="6438406" y="4038246"/>
            <a:ext cx="645980" cy="79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476471E-9A92-4443-8D39-0D3D82A4AA82}"/>
              </a:ext>
            </a:extLst>
          </p:cNvPr>
          <p:cNvSpPr/>
          <p:nvPr/>
        </p:nvSpPr>
        <p:spPr>
          <a:xfrm>
            <a:off x="6378676" y="2775086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59C093-DCEA-4729-872C-ED0834E4EDC0}"/>
              </a:ext>
            </a:extLst>
          </p:cNvPr>
          <p:cNvSpPr/>
          <p:nvPr/>
        </p:nvSpPr>
        <p:spPr>
          <a:xfrm>
            <a:off x="6109518" y="1401389"/>
            <a:ext cx="1305972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C22D77E-B3CA-4129-97E7-BB7F133B262F}"/>
              </a:ext>
            </a:extLst>
          </p:cNvPr>
          <p:cNvSpPr/>
          <p:nvPr/>
        </p:nvSpPr>
        <p:spPr>
          <a:xfrm>
            <a:off x="6378676" y="2125879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E1CC61-E120-41E4-95CC-CF4A856FEC97}"/>
              </a:ext>
            </a:extLst>
          </p:cNvPr>
          <p:cNvSpPr txBox="1"/>
          <p:nvPr/>
        </p:nvSpPr>
        <p:spPr>
          <a:xfrm>
            <a:off x="6626449" y="5237117"/>
            <a:ext cx="269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6AF02FF-9820-4EB8-8323-9FF58BD47F23}"/>
              </a:ext>
            </a:extLst>
          </p:cNvPr>
          <p:cNvSpPr/>
          <p:nvPr/>
        </p:nvSpPr>
        <p:spPr>
          <a:xfrm>
            <a:off x="6438406" y="4038246"/>
            <a:ext cx="645980" cy="126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4821FF-E4BD-4334-B8C6-4736FD276FF3}"/>
              </a:ext>
            </a:extLst>
          </p:cNvPr>
          <p:cNvSpPr/>
          <p:nvPr/>
        </p:nvSpPr>
        <p:spPr>
          <a:xfrm>
            <a:off x="6438406" y="4398732"/>
            <a:ext cx="645980" cy="126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B10C509-024B-46CE-997C-B39A809FA52D}"/>
              </a:ext>
            </a:extLst>
          </p:cNvPr>
          <p:cNvSpPr/>
          <p:nvPr/>
        </p:nvSpPr>
        <p:spPr>
          <a:xfrm>
            <a:off x="6438406" y="4525431"/>
            <a:ext cx="645980" cy="126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B9660E0-FFFA-4CC8-B704-03166A92C9DE}"/>
              </a:ext>
            </a:extLst>
          </p:cNvPr>
          <p:cNvCxnSpPr>
            <a:stCxn id="78" idx="0"/>
            <a:endCxn id="74" idx="2"/>
          </p:cNvCxnSpPr>
          <p:nvPr/>
        </p:nvCxnSpPr>
        <p:spPr>
          <a:xfrm flipV="1">
            <a:off x="6761396" y="4833346"/>
            <a:ext cx="0" cy="40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53BA2F5-8B33-4362-8D12-256378237F99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V="1">
            <a:off x="6761396" y="3151846"/>
            <a:ext cx="2" cy="88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E0C6EB8-F609-4506-9516-3C7A5F0414D7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6761398" y="2502639"/>
            <a:ext cx="0" cy="272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9D42ADE-9B5C-498A-AD03-A8E1941399CC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5899109" y="2314259"/>
            <a:ext cx="47956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5962AC7-32B0-4240-A171-4741F97BEC87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899109" y="2963466"/>
            <a:ext cx="47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C708D78-9CF4-460E-9771-4E45210D0A5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7144119" y="2963466"/>
            <a:ext cx="454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13503A2-F98A-43D1-8BE5-F9451FBA2396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7144119" y="2314259"/>
            <a:ext cx="454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2DB635C-2768-4CE7-95D2-F393D6761F2D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6761398" y="1778149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A6C6AC1-5C5E-4BF4-BC88-6155AC3AA8C6}"/>
              </a:ext>
            </a:extLst>
          </p:cNvPr>
          <p:cNvCxnSpPr>
            <a:cxnSpLocks/>
          </p:cNvCxnSpPr>
          <p:nvPr/>
        </p:nvCxnSpPr>
        <p:spPr>
          <a:xfrm flipV="1">
            <a:off x="6761398" y="1053659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0B29A77-8031-41CA-A9E3-C30A9A0DB112}"/>
              </a:ext>
            </a:extLst>
          </p:cNvPr>
          <p:cNvSpPr txBox="1"/>
          <p:nvPr/>
        </p:nvSpPr>
        <p:spPr>
          <a:xfrm>
            <a:off x="7897873" y="55344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(3,1)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3F8D04-281D-471B-AE79-C42A66F0B84E}"/>
              </a:ext>
            </a:extLst>
          </p:cNvPr>
          <p:cNvSpPr txBox="1"/>
          <p:nvPr/>
        </p:nvSpPr>
        <p:spPr>
          <a:xfrm>
            <a:off x="7780853" y="34742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(3,100)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0A45B1A-5A7E-41F9-8DA6-DD1E33571022}"/>
              </a:ext>
            </a:extLst>
          </p:cNvPr>
          <p:cNvSpPr txBox="1"/>
          <p:nvPr/>
        </p:nvSpPr>
        <p:spPr>
          <a:xfrm>
            <a:off x="7780853" y="27724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(2,3,200)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286C100-20A2-4D54-804B-2EFC144A9D97}"/>
              </a:ext>
            </a:extLst>
          </p:cNvPr>
          <p:cNvSpPr txBox="1"/>
          <p:nvPr/>
        </p:nvSpPr>
        <p:spPr>
          <a:xfrm>
            <a:off x="7780853" y="20706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(2,3,200)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10A8B6-54F4-4A15-BA0A-6F956224C345}"/>
              </a:ext>
            </a:extLst>
          </p:cNvPr>
          <p:cNvSpPr txBox="1"/>
          <p:nvPr/>
        </p:nvSpPr>
        <p:spPr>
          <a:xfrm>
            <a:off x="6718361" y="17528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(3,200)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5494B-03E3-4437-9221-5FF2D6A45A78}"/>
              </a:ext>
            </a:extLst>
          </p:cNvPr>
          <p:cNvSpPr txBox="1"/>
          <p:nvPr/>
        </p:nvSpPr>
        <p:spPr>
          <a:xfrm>
            <a:off x="6466909" y="68777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(3,5)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64D2FE-7AC2-408A-B495-86EDC5B0280F}"/>
              </a:ext>
            </a:extLst>
          </p:cNvPr>
          <p:cNvSpPr txBox="1"/>
          <p:nvPr/>
        </p:nvSpPr>
        <p:spPr>
          <a:xfrm>
            <a:off x="7736266" y="72045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&lt;shape&gt;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61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1E9A9-25F7-4FDF-A21B-7BEAF882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LM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58EA3-58DF-40B8-A4D1-2ABD8F4B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Multi-step</a:t>
            </a:r>
          </a:p>
          <a:p>
            <a:pPr lvl="1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205682-3A7C-4E0E-AEC0-51516CDD69ED}"/>
              </a:ext>
            </a:extLst>
          </p:cNvPr>
          <p:cNvSpPr/>
          <p:nvPr/>
        </p:nvSpPr>
        <p:spPr>
          <a:xfrm>
            <a:off x="1039760" y="3777976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617A42-A2A7-4FC7-B255-56B19D1B5892}"/>
              </a:ext>
            </a:extLst>
          </p:cNvPr>
          <p:cNvSpPr/>
          <p:nvPr/>
        </p:nvSpPr>
        <p:spPr>
          <a:xfrm>
            <a:off x="770602" y="2404279"/>
            <a:ext cx="1305972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F2F26A-E61E-42FA-B726-835E931587C2}"/>
              </a:ext>
            </a:extLst>
          </p:cNvPr>
          <p:cNvSpPr/>
          <p:nvPr/>
        </p:nvSpPr>
        <p:spPr>
          <a:xfrm>
            <a:off x="1039760" y="3128769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41316B-C7C9-45F7-8885-39B3489FE81C}"/>
              </a:ext>
            </a:extLst>
          </p:cNvPr>
          <p:cNvSpPr txBox="1"/>
          <p:nvPr/>
        </p:nvSpPr>
        <p:spPr>
          <a:xfrm>
            <a:off x="1249544" y="5480212"/>
            <a:ext cx="33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3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7A963F1-B7C7-4D77-8E11-5CA193DFE101}"/>
              </a:ext>
            </a:extLst>
          </p:cNvPr>
          <p:cNvGrpSpPr/>
          <p:nvPr/>
        </p:nvGrpSpPr>
        <p:grpSpPr>
          <a:xfrm>
            <a:off x="1094683" y="4440548"/>
            <a:ext cx="645980" cy="795100"/>
            <a:chOff x="6438406" y="4038246"/>
            <a:chExt cx="645980" cy="7951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7BD2247-A313-4FC8-A602-6A5D7A6D6EB0}"/>
                </a:ext>
              </a:extLst>
            </p:cNvPr>
            <p:cNvSpPr/>
            <p:nvPr/>
          </p:nvSpPr>
          <p:spPr>
            <a:xfrm>
              <a:off x="6438406" y="4038246"/>
              <a:ext cx="645980" cy="795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D4C8A56-BCD0-45B0-A5E0-6A3BC7D739CA}"/>
                </a:ext>
              </a:extLst>
            </p:cNvPr>
            <p:cNvSpPr/>
            <p:nvPr/>
          </p:nvSpPr>
          <p:spPr>
            <a:xfrm>
              <a:off x="6438406" y="4038246"/>
              <a:ext cx="645980" cy="12669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4713F38-94E1-4BA6-AFC3-EEAAD44E8448}"/>
                </a:ext>
              </a:extLst>
            </p:cNvPr>
            <p:cNvSpPr/>
            <p:nvPr/>
          </p:nvSpPr>
          <p:spPr>
            <a:xfrm>
              <a:off x="6438406" y="4398732"/>
              <a:ext cx="645980" cy="1266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AFCF5ED-B700-4E26-98A4-1A0C1112C0E3}"/>
                </a:ext>
              </a:extLst>
            </p:cNvPr>
            <p:cNvSpPr/>
            <p:nvPr/>
          </p:nvSpPr>
          <p:spPr>
            <a:xfrm>
              <a:off x="6438406" y="4525431"/>
              <a:ext cx="645980" cy="12669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0B307D0-2C46-4652-96BC-89979E44DED8}"/>
              </a:ext>
            </a:extLst>
          </p:cNvPr>
          <p:cNvCxnSpPr>
            <a:cxnSpLocks/>
            <a:stCxn id="61" idx="0"/>
            <a:endCxn id="82" idx="2"/>
          </p:cNvCxnSpPr>
          <p:nvPr/>
        </p:nvCxnSpPr>
        <p:spPr>
          <a:xfrm flipV="1">
            <a:off x="1417673" y="5235648"/>
            <a:ext cx="0" cy="244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882F9-7C31-4CAA-8A61-318D152894CA}"/>
              </a:ext>
            </a:extLst>
          </p:cNvPr>
          <p:cNvCxnSpPr>
            <a:cxnSpLocks/>
            <a:stCxn id="85" idx="0"/>
            <a:endCxn id="58" idx="2"/>
          </p:cNvCxnSpPr>
          <p:nvPr/>
        </p:nvCxnSpPr>
        <p:spPr>
          <a:xfrm flipV="1">
            <a:off x="1417673" y="4154736"/>
            <a:ext cx="4809" cy="285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D008CDC-A7E4-43A4-A71A-24FC6EF555E6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1422482" y="3505529"/>
            <a:ext cx="0" cy="272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9F8F81C-9DE2-4E1A-935F-321AF8BB7BCF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560193" y="3317149"/>
            <a:ext cx="47956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525E76C-0CDD-40DB-B80F-02B26C9AC9D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60193" y="3966356"/>
            <a:ext cx="47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C2F61E7-4974-4E51-9E4F-CB1970E40D20}"/>
              </a:ext>
            </a:extLst>
          </p:cNvPr>
          <p:cNvCxnSpPr>
            <a:cxnSpLocks/>
            <a:stCxn id="58" idx="3"/>
            <a:endCxn id="90" idx="1"/>
          </p:cNvCxnSpPr>
          <p:nvPr/>
        </p:nvCxnSpPr>
        <p:spPr>
          <a:xfrm>
            <a:off x="1805203" y="3966356"/>
            <a:ext cx="1062984" cy="2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25EC0BE-DA89-4BCF-B5AD-CF92B15F951F}"/>
              </a:ext>
            </a:extLst>
          </p:cNvPr>
          <p:cNvCxnSpPr>
            <a:cxnSpLocks/>
            <a:stCxn id="60" idx="3"/>
            <a:endCxn id="93" idx="1"/>
          </p:cNvCxnSpPr>
          <p:nvPr/>
        </p:nvCxnSpPr>
        <p:spPr>
          <a:xfrm>
            <a:off x="1805203" y="3317149"/>
            <a:ext cx="1062984" cy="2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746DCF5-C1C3-4FBD-A282-61329A760530}"/>
              </a:ext>
            </a:extLst>
          </p:cNvPr>
          <p:cNvCxnSpPr>
            <a:cxnSpLocks/>
            <a:stCxn id="60" idx="0"/>
            <a:endCxn id="59" idx="2"/>
          </p:cNvCxnSpPr>
          <p:nvPr/>
        </p:nvCxnSpPr>
        <p:spPr>
          <a:xfrm flipV="1">
            <a:off x="1422482" y="2781039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AD93E39-1836-4354-BF31-53357DC9C19C}"/>
              </a:ext>
            </a:extLst>
          </p:cNvPr>
          <p:cNvCxnSpPr>
            <a:cxnSpLocks/>
          </p:cNvCxnSpPr>
          <p:nvPr/>
        </p:nvCxnSpPr>
        <p:spPr>
          <a:xfrm flipV="1">
            <a:off x="1422482" y="2056549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1E2841-E790-4982-AF77-601770CFD6E8}"/>
              </a:ext>
            </a:extLst>
          </p:cNvPr>
          <p:cNvSpPr txBox="1"/>
          <p:nvPr/>
        </p:nvSpPr>
        <p:spPr>
          <a:xfrm>
            <a:off x="1379445" y="27557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(3,200)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31ED76-6A4F-4368-991E-EFE772A0B330}"/>
              </a:ext>
            </a:extLst>
          </p:cNvPr>
          <p:cNvSpPr txBox="1"/>
          <p:nvPr/>
        </p:nvSpPr>
        <p:spPr>
          <a:xfrm>
            <a:off x="1127993" y="16906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(3,5)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A182F-2BCF-463F-94CD-F09DFEE3AB66}"/>
              </a:ext>
            </a:extLst>
          </p:cNvPr>
          <p:cNvSpPr/>
          <p:nvPr/>
        </p:nvSpPr>
        <p:spPr>
          <a:xfrm>
            <a:off x="2868187" y="3780443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B07994A-EB7B-4267-BBAE-D0352BD056FF}"/>
              </a:ext>
            </a:extLst>
          </p:cNvPr>
          <p:cNvSpPr/>
          <p:nvPr/>
        </p:nvSpPr>
        <p:spPr>
          <a:xfrm>
            <a:off x="2599029" y="2406746"/>
            <a:ext cx="1305972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490368-B853-4B8A-9599-D0C3CE2DB12D}"/>
              </a:ext>
            </a:extLst>
          </p:cNvPr>
          <p:cNvSpPr/>
          <p:nvPr/>
        </p:nvSpPr>
        <p:spPr>
          <a:xfrm>
            <a:off x="2868187" y="3131236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80E662-2090-4898-80FA-7A24E7758052}"/>
              </a:ext>
            </a:extLst>
          </p:cNvPr>
          <p:cNvSpPr txBox="1"/>
          <p:nvPr/>
        </p:nvSpPr>
        <p:spPr>
          <a:xfrm>
            <a:off x="3082033" y="5502580"/>
            <a:ext cx="33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4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D999811-F255-4A82-86D6-9C9738C25591}"/>
              </a:ext>
            </a:extLst>
          </p:cNvPr>
          <p:cNvGrpSpPr/>
          <p:nvPr/>
        </p:nvGrpSpPr>
        <p:grpSpPr>
          <a:xfrm>
            <a:off x="2926430" y="4443052"/>
            <a:ext cx="652994" cy="798777"/>
            <a:chOff x="6436920" y="3793719"/>
            <a:chExt cx="652994" cy="798777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907863B-17BD-4F2B-B527-4EC6BA0CC94A}"/>
                </a:ext>
              </a:extLst>
            </p:cNvPr>
            <p:cNvSpPr/>
            <p:nvPr/>
          </p:nvSpPr>
          <p:spPr>
            <a:xfrm>
              <a:off x="6437663" y="3797396"/>
              <a:ext cx="645980" cy="795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7A82C01-9C49-4A98-B616-AE1B65FB3C93}"/>
                </a:ext>
              </a:extLst>
            </p:cNvPr>
            <p:cNvSpPr/>
            <p:nvPr/>
          </p:nvSpPr>
          <p:spPr>
            <a:xfrm>
              <a:off x="6437662" y="3931448"/>
              <a:ext cx="645980" cy="12669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BF60CB4-3693-4387-86BD-30B2E8B98462}"/>
                </a:ext>
              </a:extLst>
            </p:cNvPr>
            <p:cNvSpPr/>
            <p:nvPr/>
          </p:nvSpPr>
          <p:spPr>
            <a:xfrm>
              <a:off x="6443934" y="4457584"/>
              <a:ext cx="645980" cy="12669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86015B8-A66A-4874-9AD8-C1DBFA7BF45C}"/>
                </a:ext>
              </a:extLst>
            </p:cNvPr>
            <p:cNvSpPr/>
            <p:nvPr/>
          </p:nvSpPr>
          <p:spPr>
            <a:xfrm>
              <a:off x="6436920" y="3793719"/>
              <a:ext cx="645980" cy="1266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A9842FA-4FF5-4A8B-8782-AA3F3334C584}"/>
              </a:ext>
            </a:extLst>
          </p:cNvPr>
          <p:cNvCxnSpPr>
            <a:cxnSpLocks/>
            <a:stCxn id="94" idx="0"/>
            <a:endCxn id="119" idx="2"/>
          </p:cNvCxnSpPr>
          <p:nvPr/>
        </p:nvCxnSpPr>
        <p:spPr>
          <a:xfrm flipV="1">
            <a:off x="3250163" y="5241829"/>
            <a:ext cx="0" cy="260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9F8169-650A-43B5-8609-2D744D54EAB3}"/>
              </a:ext>
            </a:extLst>
          </p:cNvPr>
          <p:cNvCxnSpPr>
            <a:cxnSpLocks/>
            <a:stCxn id="119" idx="0"/>
            <a:endCxn id="90" idx="2"/>
          </p:cNvCxnSpPr>
          <p:nvPr/>
        </p:nvCxnSpPr>
        <p:spPr>
          <a:xfrm flipV="1">
            <a:off x="3250163" y="4157203"/>
            <a:ext cx="746" cy="289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2661D25-97CE-4459-AF4D-ECD924ADE5BA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3250909" y="3507996"/>
            <a:ext cx="0" cy="272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CC8F918-465D-4C89-91FC-D65309494619}"/>
              </a:ext>
            </a:extLst>
          </p:cNvPr>
          <p:cNvCxnSpPr>
            <a:cxnSpLocks/>
            <a:stCxn id="90" idx="3"/>
            <a:endCxn id="124" idx="1"/>
          </p:cNvCxnSpPr>
          <p:nvPr/>
        </p:nvCxnSpPr>
        <p:spPr>
          <a:xfrm flipV="1">
            <a:off x="3633630" y="3966356"/>
            <a:ext cx="1221165" cy="2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64E9C3E-333F-4E3A-B846-DF07C5E0A342}"/>
              </a:ext>
            </a:extLst>
          </p:cNvPr>
          <p:cNvCxnSpPr>
            <a:cxnSpLocks/>
            <a:stCxn id="93" idx="3"/>
            <a:endCxn id="126" idx="1"/>
          </p:cNvCxnSpPr>
          <p:nvPr/>
        </p:nvCxnSpPr>
        <p:spPr>
          <a:xfrm flipV="1">
            <a:off x="3633630" y="3317149"/>
            <a:ext cx="1221165" cy="2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6413FB5-8FC2-4997-9B5B-66E50FA55142}"/>
              </a:ext>
            </a:extLst>
          </p:cNvPr>
          <p:cNvCxnSpPr>
            <a:cxnSpLocks/>
            <a:stCxn id="93" idx="0"/>
            <a:endCxn id="91" idx="2"/>
          </p:cNvCxnSpPr>
          <p:nvPr/>
        </p:nvCxnSpPr>
        <p:spPr>
          <a:xfrm flipV="1">
            <a:off x="3250909" y="2783506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1F47FF4-6DD4-4C94-B8B9-5DAB59CDFE97}"/>
              </a:ext>
            </a:extLst>
          </p:cNvPr>
          <p:cNvCxnSpPr>
            <a:cxnSpLocks/>
          </p:cNvCxnSpPr>
          <p:nvPr/>
        </p:nvCxnSpPr>
        <p:spPr>
          <a:xfrm flipV="1">
            <a:off x="3250909" y="2059016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06494ED-9492-4E3D-87B3-1778AE31C958}"/>
              </a:ext>
            </a:extLst>
          </p:cNvPr>
          <p:cNvSpPr txBox="1"/>
          <p:nvPr/>
        </p:nvSpPr>
        <p:spPr>
          <a:xfrm>
            <a:off x="3207872" y="27581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(3,200)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54BC8D-503E-4E7A-BB51-A09D2B1E46F4}"/>
              </a:ext>
            </a:extLst>
          </p:cNvPr>
          <p:cNvSpPr txBox="1"/>
          <p:nvPr/>
        </p:nvSpPr>
        <p:spPr>
          <a:xfrm>
            <a:off x="2956420" y="16931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(3,5)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37297D-DD14-486D-AE26-368A64837E8E}"/>
              </a:ext>
            </a:extLst>
          </p:cNvPr>
          <p:cNvSpPr txBox="1"/>
          <p:nvPr/>
        </p:nvSpPr>
        <p:spPr>
          <a:xfrm>
            <a:off x="5069384" y="5499107"/>
            <a:ext cx="33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1239614E-7171-4938-BC9F-95C726794B4C}"/>
              </a:ext>
            </a:extLst>
          </p:cNvPr>
          <p:cNvCxnSpPr>
            <a:cxnSpLocks/>
            <a:stCxn id="161" idx="0"/>
          </p:cNvCxnSpPr>
          <p:nvPr/>
        </p:nvCxnSpPr>
        <p:spPr>
          <a:xfrm flipV="1">
            <a:off x="5237514" y="5238356"/>
            <a:ext cx="0" cy="260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9A3E39B-B14D-47E4-AFB6-5C8E0CBD537D}"/>
              </a:ext>
            </a:extLst>
          </p:cNvPr>
          <p:cNvSpPr txBox="1"/>
          <p:nvPr/>
        </p:nvSpPr>
        <p:spPr>
          <a:xfrm>
            <a:off x="7056735" y="5495634"/>
            <a:ext cx="33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4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B50300B0-225F-4182-AD25-5578262C423D}"/>
              </a:ext>
            </a:extLst>
          </p:cNvPr>
          <p:cNvCxnSpPr>
            <a:cxnSpLocks/>
            <a:stCxn id="163" idx="0"/>
          </p:cNvCxnSpPr>
          <p:nvPr/>
        </p:nvCxnSpPr>
        <p:spPr>
          <a:xfrm flipV="1">
            <a:off x="7224865" y="5234883"/>
            <a:ext cx="0" cy="260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D21BFD2-2375-4958-8A1B-D7F8C509CDBB}"/>
              </a:ext>
            </a:extLst>
          </p:cNvPr>
          <p:cNvSpPr/>
          <p:nvPr/>
        </p:nvSpPr>
        <p:spPr>
          <a:xfrm>
            <a:off x="4854795" y="3777976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ACA0892-F1AC-4295-8003-ACCE79827867}"/>
              </a:ext>
            </a:extLst>
          </p:cNvPr>
          <p:cNvSpPr/>
          <p:nvPr/>
        </p:nvSpPr>
        <p:spPr>
          <a:xfrm>
            <a:off x="4585637" y="2404279"/>
            <a:ext cx="1305972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CE33D72-61B7-4EAD-80CA-ACF471851A80}"/>
              </a:ext>
            </a:extLst>
          </p:cNvPr>
          <p:cNvSpPr/>
          <p:nvPr/>
        </p:nvSpPr>
        <p:spPr>
          <a:xfrm>
            <a:off x="4854795" y="3128769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62062F9-2287-4B4D-B0E1-D866DE6080AF}"/>
              </a:ext>
            </a:extLst>
          </p:cNvPr>
          <p:cNvGrpSpPr/>
          <p:nvPr/>
        </p:nvGrpSpPr>
        <p:grpSpPr>
          <a:xfrm>
            <a:off x="4917838" y="4436394"/>
            <a:ext cx="652607" cy="795100"/>
            <a:chOff x="6441720" y="3789528"/>
            <a:chExt cx="652607" cy="7951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265A225-B449-4589-88AB-373002C803A1}"/>
                </a:ext>
              </a:extLst>
            </p:cNvPr>
            <p:cNvSpPr/>
            <p:nvPr/>
          </p:nvSpPr>
          <p:spPr>
            <a:xfrm>
              <a:off x="6441720" y="3789528"/>
              <a:ext cx="645980" cy="795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EB77051-F707-4878-8208-C7E9933BA3A5}"/>
                </a:ext>
              </a:extLst>
            </p:cNvPr>
            <p:cNvSpPr/>
            <p:nvPr/>
          </p:nvSpPr>
          <p:spPr>
            <a:xfrm>
              <a:off x="6445034" y="3958622"/>
              <a:ext cx="645980" cy="1266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DBBC862D-4ACD-4D7E-8F94-47258256C5C2}"/>
                </a:ext>
              </a:extLst>
            </p:cNvPr>
            <p:cNvSpPr/>
            <p:nvPr/>
          </p:nvSpPr>
          <p:spPr>
            <a:xfrm>
              <a:off x="6445034" y="4090182"/>
              <a:ext cx="645980" cy="12669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86022D7-A9A0-454D-892A-3E8877C46BE2}"/>
                </a:ext>
              </a:extLst>
            </p:cNvPr>
            <p:cNvSpPr/>
            <p:nvPr/>
          </p:nvSpPr>
          <p:spPr>
            <a:xfrm>
              <a:off x="6448347" y="4217517"/>
              <a:ext cx="645980" cy="12669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A83A31D-15BD-4938-A924-17E69B2CA783}"/>
              </a:ext>
            </a:extLst>
          </p:cNvPr>
          <p:cNvCxnSpPr>
            <a:cxnSpLocks/>
            <a:stCxn id="138" idx="0"/>
            <a:endCxn id="124" idx="2"/>
          </p:cNvCxnSpPr>
          <p:nvPr/>
        </p:nvCxnSpPr>
        <p:spPr>
          <a:xfrm flipH="1" flipV="1">
            <a:off x="5237517" y="4154736"/>
            <a:ext cx="3311" cy="281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F164D5B-1B1D-4CD4-BF36-90FC750DA263}"/>
              </a:ext>
            </a:extLst>
          </p:cNvPr>
          <p:cNvCxnSpPr>
            <a:cxnSpLocks/>
            <a:stCxn id="124" idx="0"/>
            <a:endCxn id="126" idx="2"/>
          </p:cNvCxnSpPr>
          <p:nvPr/>
        </p:nvCxnSpPr>
        <p:spPr>
          <a:xfrm flipV="1">
            <a:off x="5237517" y="3505529"/>
            <a:ext cx="0" cy="272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D634C79-BF78-41A3-9932-CE87E39A5A20}"/>
              </a:ext>
            </a:extLst>
          </p:cNvPr>
          <p:cNvCxnSpPr>
            <a:cxnSpLocks/>
            <a:stCxn id="124" idx="3"/>
            <a:endCxn id="143" idx="1"/>
          </p:cNvCxnSpPr>
          <p:nvPr/>
        </p:nvCxnSpPr>
        <p:spPr>
          <a:xfrm>
            <a:off x="5620238" y="3966356"/>
            <a:ext cx="1218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EA0115E-325C-4640-B254-8958B3C61D06}"/>
              </a:ext>
            </a:extLst>
          </p:cNvPr>
          <p:cNvCxnSpPr>
            <a:cxnSpLocks/>
            <a:stCxn id="126" idx="3"/>
            <a:endCxn id="145" idx="1"/>
          </p:cNvCxnSpPr>
          <p:nvPr/>
        </p:nvCxnSpPr>
        <p:spPr>
          <a:xfrm>
            <a:off x="5620238" y="3317149"/>
            <a:ext cx="1218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B2BEE90-DE43-4845-B417-420FDDF9A41C}"/>
              </a:ext>
            </a:extLst>
          </p:cNvPr>
          <p:cNvCxnSpPr>
            <a:cxnSpLocks/>
            <a:stCxn id="126" idx="0"/>
            <a:endCxn id="125" idx="2"/>
          </p:cNvCxnSpPr>
          <p:nvPr/>
        </p:nvCxnSpPr>
        <p:spPr>
          <a:xfrm flipV="1">
            <a:off x="5237517" y="2781039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ABDA635-330F-4D9F-B5A3-2BBAF5B62FF2}"/>
              </a:ext>
            </a:extLst>
          </p:cNvPr>
          <p:cNvCxnSpPr>
            <a:cxnSpLocks/>
          </p:cNvCxnSpPr>
          <p:nvPr/>
        </p:nvCxnSpPr>
        <p:spPr>
          <a:xfrm flipV="1">
            <a:off x="5237517" y="2056549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C0568E4D-D16F-4524-A5C9-0BD4872124C8}"/>
              </a:ext>
            </a:extLst>
          </p:cNvPr>
          <p:cNvSpPr txBox="1"/>
          <p:nvPr/>
        </p:nvSpPr>
        <p:spPr>
          <a:xfrm>
            <a:off x="5194480" y="27557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(3,200)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643B6EB-8453-4CF7-B790-6DE9228750FD}"/>
              </a:ext>
            </a:extLst>
          </p:cNvPr>
          <p:cNvSpPr txBox="1"/>
          <p:nvPr/>
        </p:nvSpPr>
        <p:spPr>
          <a:xfrm>
            <a:off x="4943028" y="16906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(3,5)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A27BCFE-FF3E-45CA-BB06-F089E714BC19}"/>
              </a:ext>
            </a:extLst>
          </p:cNvPr>
          <p:cNvSpPr/>
          <p:nvPr/>
        </p:nvSpPr>
        <p:spPr>
          <a:xfrm>
            <a:off x="6839189" y="3777976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7B20C04-D1D1-4457-9443-E0DF16586585}"/>
              </a:ext>
            </a:extLst>
          </p:cNvPr>
          <p:cNvSpPr/>
          <p:nvPr/>
        </p:nvSpPr>
        <p:spPr>
          <a:xfrm>
            <a:off x="6570031" y="2404279"/>
            <a:ext cx="1305972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3E099C9-18BB-40FC-A22F-61C70242DE45}"/>
              </a:ext>
            </a:extLst>
          </p:cNvPr>
          <p:cNvSpPr/>
          <p:nvPr/>
        </p:nvSpPr>
        <p:spPr>
          <a:xfrm>
            <a:off x="6839189" y="3128769"/>
            <a:ext cx="765443" cy="3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083704D-07D4-4260-BA22-A5EDFDD01612}"/>
              </a:ext>
            </a:extLst>
          </p:cNvPr>
          <p:cNvGrpSpPr/>
          <p:nvPr/>
        </p:nvGrpSpPr>
        <p:grpSpPr>
          <a:xfrm>
            <a:off x="6898918" y="4443013"/>
            <a:ext cx="645980" cy="795100"/>
            <a:chOff x="6438406" y="3796147"/>
            <a:chExt cx="645980" cy="79510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F2270BE-155A-455A-8BCC-B0C487199F57}"/>
                </a:ext>
              </a:extLst>
            </p:cNvPr>
            <p:cNvSpPr/>
            <p:nvPr/>
          </p:nvSpPr>
          <p:spPr>
            <a:xfrm>
              <a:off x="6438406" y="3796147"/>
              <a:ext cx="645980" cy="795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A9206A6-54ED-4D13-9AAB-D6D51DA286E8}"/>
                </a:ext>
              </a:extLst>
            </p:cNvPr>
            <p:cNvSpPr/>
            <p:nvPr/>
          </p:nvSpPr>
          <p:spPr>
            <a:xfrm>
              <a:off x="6438406" y="3807216"/>
              <a:ext cx="645980" cy="1266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97EEB56-CEFF-4270-94C0-D5A634C49E57}"/>
                </a:ext>
              </a:extLst>
            </p:cNvPr>
            <p:cNvSpPr/>
            <p:nvPr/>
          </p:nvSpPr>
          <p:spPr>
            <a:xfrm>
              <a:off x="6438406" y="4464548"/>
              <a:ext cx="645980" cy="12669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3789762-36DB-4CE5-9C82-E48F492ABFBD}"/>
              </a:ext>
            </a:extLst>
          </p:cNvPr>
          <p:cNvCxnSpPr>
            <a:cxnSpLocks/>
            <a:stCxn id="157" idx="0"/>
            <a:endCxn id="143" idx="2"/>
          </p:cNvCxnSpPr>
          <p:nvPr/>
        </p:nvCxnSpPr>
        <p:spPr>
          <a:xfrm flipV="1">
            <a:off x="7221908" y="4154736"/>
            <a:ext cx="3" cy="288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61274792-2E22-4E47-AC23-C31A4F349B7F}"/>
              </a:ext>
            </a:extLst>
          </p:cNvPr>
          <p:cNvCxnSpPr>
            <a:cxnSpLocks/>
            <a:stCxn id="143" idx="0"/>
            <a:endCxn id="145" idx="2"/>
          </p:cNvCxnSpPr>
          <p:nvPr/>
        </p:nvCxnSpPr>
        <p:spPr>
          <a:xfrm flipV="1">
            <a:off x="7221911" y="3505529"/>
            <a:ext cx="0" cy="272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DF51B3E-42F8-44E2-A188-3290B2CF291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7604632" y="3966356"/>
            <a:ext cx="454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3302BE-DA9B-4C3E-94B2-EA71B052B3CB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7604632" y="3317149"/>
            <a:ext cx="454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AEA47491-3A95-4416-9FFC-7DDAF41ED183}"/>
              </a:ext>
            </a:extLst>
          </p:cNvPr>
          <p:cNvCxnSpPr>
            <a:cxnSpLocks/>
            <a:stCxn id="145" idx="0"/>
            <a:endCxn id="144" idx="2"/>
          </p:cNvCxnSpPr>
          <p:nvPr/>
        </p:nvCxnSpPr>
        <p:spPr>
          <a:xfrm flipV="1">
            <a:off x="7221911" y="2781039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3378D51-B254-432D-A594-57D76BD43E67}"/>
              </a:ext>
            </a:extLst>
          </p:cNvPr>
          <p:cNvCxnSpPr>
            <a:cxnSpLocks/>
          </p:cNvCxnSpPr>
          <p:nvPr/>
        </p:nvCxnSpPr>
        <p:spPr>
          <a:xfrm flipV="1">
            <a:off x="7221911" y="2056549"/>
            <a:ext cx="1106" cy="347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0CEA782-F67B-43D3-8A09-C9FFAF99B2A2}"/>
              </a:ext>
            </a:extLst>
          </p:cNvPr>
          <p:cNvSpPr txBox="1"/>
          <p:nvPr/>
        </p:nvSpPr>
        <p:spPr>
          <a:xfrm>
            <a:off x="7178874" y="27557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(3,200)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F7FB1E7-390C-497B-ADDF-29E08FC8698B}"/>
              </a:ext>
            </a:extLst>
          </p:cNvPr>
          <p:cNvSpPr txBox="1"/>
          <p:nvPr/>
        </p:nvSpPr>
        <p:spPr>
          <a:xfrm>
            <a:off x="6927422" y="16906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16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6A9F-320B-4828-B8A4-37BB5FA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LSTM implementation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5C57768-C453-48D9-B402-3D38C6E28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LSTM cell</a:t>
                </a:r>
                <a:r>
                  <a:rPr lang="ko-KR" altLang="en-US" dirty="0"/>
                  <a:t>의 역할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매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-step </a:t>
                </a:r>
                <a:r>
                  <a:rPr lang="ko-KR" altLang="en-US" dirty="0"/>
                  <a:t>마다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en-US" altLang="ko-KR" dirty="0"/>
                  <a:t>input(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:r>
                  <a:rPr lang="en-US" altLang="ko-KR" dirty="0" err="1"/>
                  <a:t>prev</a:t>
                </a:r>
                <a:r>
                  <a:rPr lang="en-US" altLang="ko-KR" dirty="0"/>
                  <a:t> 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를 받고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en-US" altLang="ko-KR" dirty="0"/>
                  <a:t>Output(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), next state(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출력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5C57768-C453-48D9-B402-3D38C6E28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38E27222-A9B3-4974-9BC8-A65F551231E6}"/>
              </a:ext>
            </a:extLst>
          </p:cNvPr>
          <p:cNvGrpSpPr/>
          <p:nvPr/>
        </p:nvGrpSpPr>
        <p:grpSpPr>
          <a:xfrm>
            <a:off x="0" y="3118982"/>
            <a:ext cx="9144000" cy="2357081"/>
            <a:chOff x="0" y="3608628"/>
            <a:chExt cx="9144000" cy="2357081"/>
          </a:xfrm>
        </p:grpSpPr>
        <p:pic>
          <p:nvPicPr>
            <p:cNvPr id="6" name="Picture 2" descr="https://camo.githubusercontent.com/c268235b0e17fc3988fbcbf924f12dc64b5020a7/687474703a2f2f692e696d6775722e636f6d2f596359783369622e706e67">
              <a:extLst>
                <a:ext uri="{FF2B5EF4-FFF2-40B4-BE49-F238E27FC236}">
                  <a16:creationId xmlns:a16="http://schemas.microsoft.com/office/drawing/2014/main" id="{28130501-D2A7-41B4-AFD1-D7D77BF19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08628"/>
              <a:ext cx="5869442" cy="2357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lstm에 대한 이미지 검색결과">
              <a:extLst>
                <a:ext uri="{FF2B5EF4-FFF2-40B4-BE49-F238E27FC236}">
                  <a16:creationId xmlns:a16="http://schemas.microsoft.com/office/drawing/2014/main" id="{61563BCF-483B-4F7B-B246-04223907B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700" y="4013736"/>
              <a:ext cx="3543300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A334F9-1DF4-447E-9282-725B53273A1E}"/>
              </a:ext>
            </a:extLst>
          </p:cNvPr>
          <p:cNvGrpSpPr/>
          <p:nvPr/>
        </p:nvGrpSpPr>
        <p:grpSpPr>
          <a:xfrm>
            <a:off x="6522720" y="1563698"/>
            <a:ext cx="1699260" cy="1054315"/>
            <a:chOff x="5899109" y="2502639"/>
            <a:chExt cx="1699260" cy="10543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7D4C54-6242-4EB7-812E-8EA51826D67C}"/>
                </a:ext>
              </a:extLst>
            </p:cNvPr>
            <p:cNvSpPr/>
            <p:nvPr/>
          </p:nvSpPr>
          <p:spPr>
            <a:xfrm>
              <a:off x="6378676" y="2775086"/>
              <a:ext cx="765443" cy="37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LSTM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E36770F-4292-4385-8E5A-A487B2EED5A3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761398" y="3151846"/>
              <a:ext cx="0" cy="405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2C64CEF-578D-4328-8039-A36DC9012978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6761398" y="2502639"/>
              <a:ext cx="0" cy="2724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FE936A5-6439-469B-86AD-5F85D36FC22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899109" y="2963466"/>
              <a:ext cx="479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AB0AA01-69BB-4249-9DE4-81E36AE0753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144119" y="2963466"/>
              <a:ext cx="454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38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6A9F-320B-4828-B8A4-37BB5FA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C57768-C453-48D9-B402-3D38C6E2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구현 특징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Fused weight</a:t>
            </a:r>
          </a:p>
          <a:p>
            <a:pPr lvl="2"/>
            <a:r>
              <a:rPr lang="ko-KR" altLang="en-US" dirty="0"/>
              <a:t>행렬 곱은 최적화가 잘 되어 있어 크게 한번 하는게 빠르다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Gate</a:t>
            </a:r>
            <a:r>
              <a:rPr lang="ko-KR" altLang="en-US" dirty="0"/>
              <a:t>마다 별도의 변수를 두는 대신 크게 하나</a:t>
            </a:r>
            <a:r>
              <a:rPr lang="en-US" altLang="ko-KR" dirty="0"/>
              <a:t> </a:t>
            </a:r>
            <a:r>
              <a:rPr lang="ko-KR" altLang="en-US" dirty="0"/>
              <a:t>두고 잘라서 사용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i="1" dirty="0">
              <a:latin typeface="Cambria Math" panose="02040503050406030204" pitchFamily="18" charset="0"/>
            </a:endParaRP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4" name="Picture 2" descr="lstm에 대한 이미지 검색결과">
            <a:extLst>
              <a:ext uri="{FF2B5EF4-FFF2-40B4-BE49-F238E27FC236}">
                <a16:creationId xmlns:a16="http://schemas.microsoft.com/office/drawing/2014/main" id="{EDDD6C0A-E541-4308-9F16-CD826E17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8" y="2652700"/>
            <a:ext cx="35433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1AE88-A6B5-4239-AD41-C6A029E90C67}"/>
              </a:ext>
            </a:extLst>
          </p:cNvPr>
          <p:cNvSpPr txBox="1"/>
          <p:nvPr/>
        </p:nvSpPr>
        <p:spPr>
          <a:xfrm>
            <a:off x="5302213" y="513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51FCC-E646-4AAF-B538-2A7882276763}"/>
              </a:ext>
            </a:extLst>
          </p:cNvPr>
          <p:cNvSpPr txBox="1"/>
          <p:nvPr/>
        </p:nvSpPr>
        <p:spPr>
          <a:xfrm>
            <a:off x="2006384" y="48550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7FB4429-2418-48D8-B9F2-5E2CB35DEA11}"/>
                  </a:ext>
                </a:extLst>
              </p:cNvPr>
              <p:cNvSpPr/>
              <p:nvPr/>
            </p:nvSpPr>
            <p:spPr>
              <a:xfrm>
                <a:off x="5773876" y="4578139"/>
                <a:ext cx="706156" cy="114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7FB4429-2418-48D8-B9F2-5E2CB35DE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76" y="4578139"/>
                <a:ext cx="706156" cy="1140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6F38DA-BE03-4262-88C2-631613D756A6}"/>
              </a:ext>
            </a:extLst>
          </p:cNvPr>
          <p:cNvGrpSpPr/>
          <p:nvPr/>
        </p:nvGrpSpPr>
        <p:grpSpPr>
          <a:xfrm>
            <a:off x="254552" y="4303818"/>
            <a:ext cx="1672046" cy="1471749"/>
            <a:chOff x="372783" y="3229756"/>
            <a:chExt cx="1672046" cy="1471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7029EFA6-818C-490F-AFCE-49B04BD35E52}"/>
                    </a:ext>
                  </a:extLst>
                </p:cNvPr>
                <p:cNvSpPr/>
                <p:nvPr/>
              </p:nvSpPr>
              <p:spPr>
                <a:xfrm>
                  <a:off x="372783" y="3229756"/>
                  <a:ext cx="836023" cy="14717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7029EFA6-818C-490F-AFCE-49B04BD35E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83" y="3229756"/>
                  <a:ext cx="836023" cy="14717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F517F10-E52D-443E-90FC-62664B2D4F7F}"/>
                    </a:ext>
                  </a:extLst>
                </p:cNvPr>
                <p:cNvSpPr/>
                <p:nvPr/>
              </p:nvSpPr>
              <p:spPr>
                <a:xfrm>
                  <a:off x="1208806" y="3229756"/>
                  <a:ext cx="836023" cy="14717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F517F10-E52D-443E-90FC-62664B2D4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806" y="3229756"/>
                  <a:ext cx="836023" cy="14717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CAC4EB1-CA3F-434E-8F77-004D919440DB}"/>
              </a:ext>
            </a:extLst>
          </p:cNvPr>
          <p:cNvGrpSpPr/>
          <p:nvPr/>
        </p:nvGrpSpPr>
        <p:grpSpPr>
          <a:xfrm>
            <a:off x="2431831" y="4116585"/>
            <a:ext cx="2698801" cy="1846216"/>
            <a:chOff x="2367100" y="4855028"/>
            <a:chExt cx="2698801" cy="1846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9645354-03F0-47EE-81BC-A4EB5DED7CA5}"/>
                    </a:ext>
                  </a:extLst>
                </p:cNvPr>
                <p:cNvSpPr/>
                <p:nvPr/>
              </p:nvSpPr>
              <p:spPr>
                <a:xfrm>
                  <a:off x="2367100" y="4855028"/>
                  <a:ext cx="663484" cy="92310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9645354-03F0-47EE-81BC-A4EB5DED7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100" y="4855028"/>
                  <a:ext cx="663484" cy="923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883D0754-0283-410D-9B14-E9087B5EB6BE}"/>
                    </a:ext>
                  </a:extLst>
                </p:cNvPr>
                <p:cNvSpPr/>
                <p:nvPr/>
              </p:nvSpPr>
              <p:spPr>
                <a:xfrm>
                  <a:off x="3041185" y="4855028"/>
                  <a:ext cx="667838" cy="92310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883D0754-0283-410D-9B14-E9087B5EB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85" y="4855028"/>
                  <a:ext cx="667838" cy="923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475C3B5-581F-426B-99DE-84139D888262}"/>
                    </a:ext>
                  </a:extLst>
                </p:cNvPr>
                <p:cNvSpPr/>
                <p:nvPr/>
              </p:nvSpPr>
              <p:spPr>
                <a:xfrm>
                  <a:off x="3719624" y="4855028"/>
                  <a:ext cx="667838" cy="92310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475C3B5-581F-426B-99DE-84139D888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624" y="4855028"/>
                  <a:ext cx="667838" cy="923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28E7997-6F55-4A71-A94A-51B7279FA19A}"/>
                    </a:ext>
                  </a:extLst>
                </p:cNvPr>
                <p:cNvSpPr/>
                <p:nvPr/>
              </p:nvSpPr>
              <p:spPr>
                <a:xfrm>
                  <a:off x="4398063" y="4855028"/>
                  <a:ext cx="667838" cy="92310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28E7997-6F55-4A71-A94A-51B7279FA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063" y="4855028"/>
                  <a:ext cx="667838" cy="923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5CC28AC-90D4-40BE-984A-2BBA947B25FA}"/>
                    </a:ext>
                  </a:extLst>
                </p:cNvPr>
                <p:cNvSpPr/>
                <p:nvPr/>
              </p:nvSpPr>
              <p:spPr>
                <a:xfrm>
                  <a:off x="2367100" y="5778136"/>
                  <a:ext cx="663484" cy="92310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5CC28AC-90D4-40BE-984A-2BBA947B25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100" y="5778136"/>
                  <a:ext cx="663484" cy="9231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31567FC-1EC3-4494-B2D3-650D0033EB32}"/>
                    </a:ext>
                  </a:extLst>
                </p:cNvPr>
                <p:cNvSpPr/>
                <p:nvPr/>
              </p:nvSpPr>
              <p:spPr>
                <a:xfrm>
                  <a:off x="3041185" y="5778136"/>
                  <a:ext cx="667838" cy="92310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31567FC-1EC3-4494-B2D3-650D0033E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85" y="5778136"/>
                  <a:ext cx="667838" cy="9231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9A8BC64-F88B-4F01-804A-0DB5C89130ED}"/>
                    </a:ext>
                  </a:extLst>
                </p:cNvPr>
                <p:cNvSpPr/>
                <p:nvPr/>
              </p:nvSpPr>
              <p:spPr>
                <a:xfrm>
                  <a:off x="3719624" y="5778136"/>
                  <a:ext cx="667838" cy="92310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9A8BC64-F88B-4F01-804A-0DB5C8913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624" y="5778136"/>
                  <a:ext cx="667838" cy="9231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197C79A-8C9E-46C5-A2F9-CF28E7305527}"/>
                    </a:ext>
                  </a:extLst>
                </p:cNvPr>
                <p:cNvSpPr/>
                <p:nvPr/>
              </p:nvSpPr>
              <p:spPr>
                <a:xfrm>
                  <a:off x="4398063" y="5778136"/>
                  <a:ext cx="667838" cy="92310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197C79A-8C9E-46C5-A2F9-CF28E7305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063" y="5778136"/>
                  <a:ext cx="667838" cy="9231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EAE6F5D-D518-475F-98EC-7EBC19380215}"/>
                  </a:ext>
                </a:extLst>
              </p:cNvPr>
              <p:cNvSpPr/>
              <p:nvPr/>
            </p:nvSpPr>
            <p:spPr>
              <a:xfrm>
                <a:off x="6480032" y="4578138"/>
                <a:ext cx="706156" cy="114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EAE6F5D-D518-475F-98EC-7EBC19380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32" y="4578138"/>
                <a:ext cx="706156" cy="11409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D471A2E-E40C-41B4-9D99-3CB63E46649D}"/>
                  </a:ext>
                </a:extLst>
              </p:cNvPr>
              <p:cNvSpPr/>
              <p:nvPr/>
            </p:nvSpPr>
            <p:spPr>
              <a:xfrm>
                <a:off x="7186188" y="4578137"/>
                <a:ext cx="706156" cy="114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D471A2E-E40C-41B4-9D99-3CB63E46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88" y="4578137"/>
                <a:ext cx="706156" cy="11409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03175-F67F-40A8-A908-77A72D138B14}"/>
                  </a:ext>
                </a:extLst>
              </p:cNvPr>
              <p:cNvSpPr/>
              <p:nvPr/>
            </p:nvSpPr>
            <p:spPr>
              <a:xfrm>
                <a:off x="7892344" y="4578136"/>
                <a:ext cx="706156" cy="114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03175-F67F-40A8-A908-77A72D13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44" y="4578136"/>
                <a:ext cx="706156" cy="11409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7D1099C-42D9-4C07-84C8-BDD454A4B2C2}"/>
              </a:ext>
            </a:extLst>
          </p:cNvPr>
          <p:cNvSpPr txBox="1"/>
          <p:nvPr/>
        </p:nvSpPr>
        <p:spPr>
          <a:xfrm>
            <a:off x="-9735" y="6131280"/>
            <a:ext cx="244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(batch, </a:t>
            </a:r>
            <a:r>
              <a:rPr lang="en-US" altLang="ko-KR" dirty="0" err="1"/>
              <a:t>input+LSTMdim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C5C12E-A561-49AE-9FBE-29C4B55D4B64}"/>
              </a:ext>
            </a:extLst>
          </p:cNvPr>
          <p:cNvSpPr txBox="1"/>
          <p:nvPr/>
        </p:nvSpPr>
        <p:spPr>
          <a:xfrm>
            <a:off x="2342107" y="613128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input+LSTMdim</a:t>
            </a:r>
            <a:r>
              <a:rPr lang="en-US" altLang="ko-KR" dirty="0"/>
              <a:t>, </a:t>
            </a:r>
            <a:r>
              <a:rPr lang="en-US" altLang="ko-KR" dirty="0" err="1"/>
              <a:t>LSTMdim</a:t>
            </a:r>
            <a:r>
              <a:rPr lang="en-US" altLang="ko-KR" dirty="0"/>
              <a:t> x 4)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EE1F74-82A3-48BE-973E-5D7C46468C92}"/>
              </a:ext>
            </a:extLst>
          </p:cNvPr>
          <p:cNvSpPr txBox="1"/>
          <p:nvPr/>
        </p:nvSpPr>
        <p:spPr>
          <a:xfrm>
            <a:off x="6109675" y="6131280"/>
            <a:ext cx="215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(batch, </a:t>
            </a:r>
            <a:r>
              <a:rPr lang="en-US" altLang="ko-KR" dirty="0" err="1"/>
              <a:t>LSTMdim</a:t>
            </a:r>
            <a:r>
              <a:rPr lang="en-US" altLang="ko-KR" dirty="0"/>
              <a:t> x 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67873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1027</Words>
  <Application>Microsoft Office PowerPoint</Application>
  <PresentationFormat>화면 슬라이드 쇼(4:3)</PresentationFormat>
  <Paragraphs>319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Wingdings</vt:lpstr>
      <vt:lpstr>디자인 사용자 지정</vt:lpstr>
      <vt:lpstr>RNN LM part2</vt:lpstr>
      <vt:lpstr>Importance of Representation</vt:lpstr>
      <vt:lpstr>Word2Vec – CBOW</vt:lpstr>
      <vt:lpstr>Embedding matrix</vt:lpstr>
      <vt:lpstr>Word Embedding Evaluation</vt:lpstr>
      <vt:lpstr>RNN LM review</vt:lpstr>
      <vt:lpstr>RNN LM review</vt:lpstr>
      <vt:lpstr>Tensorflow LSTM implementation</vt:lpstr>
      <vt:lpstr>Recurrent neural networks</vt:lpstr>
      <vt:lpstr>Recurrent neural networks</vt:lpstr>
      <vt:lpstr>Recurrent neural networks</vt:lpstr>
      <vt:lpstr>Google NMT part1</vt:lpstr>
      <vt:lpstr>Google NMT</vt:lpstr>
      <vt:lpstr>Google NMT</vt:lpstr>
      <vt:lpstr>Dataset</vt:lpstr>
      <vt:lpstr>Model</vt:lpstr>
      <vt:lpstr>Model</vt:lpstr>
      <vt:lpstr>Model</vt:lpstr>
      <vt:lpstr>Model</vt:lpstr>
      <vt:lpstr>Model</vt:lpstr>
      <vt:lpstr>Model</vt:lpstr>
      <vt:lpstr>Model</vt:lpstr>
      <vt:lpstr>In training..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부윤호</cp:lastModifiedBy>
  <cp:revision>304</cp:revision>
  <dcterms:created xsi:type="dcterms:W3CDTF">2016-11-18T06:48:03Z</dcterms:created>
  <dcterms:modified xsi:type="dcterms:W3CDTF">2019-07-04T00:55:20Z</dcterms:modified>
</cp:coreProperties>
</file>