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2"/>
  </p:notesMasterIdLst>
  <p:sldIdLst>
    <p:sldId id="257" r:id="rId5"/>
    <p:sldId id="274" r:id="rId6"/>
    <p:sldId id="260" r:id="rId7"/>
    <p:sldId id="275" r:id="rId8"/>
    <p:sldId id="262" r:id="rId9"/>
    <p:sldId id="264" r:id="rId10"/>
    <p:sldId id="26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2C29"/>
    <a:srgbClr val="666B6D"/>
    <a:srgbClr val="CE2F2B"/>
    <a:srgbClr val="4C4B4B"/>
    <a:srgbClr val="403F3F"/>
    <a:srgbClr val="313334"/>
    <a:srgbClr val="E6E2DE"/>
    <a:srgbClr val="F6DA98"/>
    <a:srgbClr val="4FB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 autoAdjust="0"/>
    <p:restoredTop sz="94629"/>
  </p:normalViewPr>
  <p:slideViewPr>
    <p:cSldViewPr snapToGrid="0" snapToObjects="1">
      <p:cViewPr varScale="1">
        <p:scale>
          <a:sx n="92" d="100"/>
          <a:sy n="92" d="100"/>
        </p:scale>
        <p:origin x="64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82E5D-8BB1-4143-9A8E-7C31694E4928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4AD99-230D-42C2-983E-9D21863D8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1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13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1F0D-9D48-4EDD-93BE-F8C473D06BE9}" type="datetime4">
              <a:rPr lang="en-US" smtClean="0"/>
              <a:t>December 17,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Micron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695C-FCF1-4AA0-9B93-7941FED13D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85851"/>
            <a:ext cx="7886700" cy="35468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2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2" r:id="rId1"/>
    <p:sldLayoutId id="2147493463" r:id="rId2"/>
    <p:sldLayoutId id="2147493464" r:id="rId3"/>
    <p:sldLayoutId id="2147493465" r:id="rId4"/>
    <p:sldLayoutId id="2147493466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678" y="809049"/>
            <a:ext cx="4689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40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CTE</a:t>
            </a:r>
          </a:p>
          <a:p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New Member</a:t>
            </a:r>
          </a:p>
          <a:p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Self-Introduction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83742" y="3282471"/>
            <a:ext cx="4689041" cy="2862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1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  <a:cs typeface="微软雅黑"/>
              </a:rPr>
              <a:t>                                    </a:t>
            </a:r>
            <a:endParaRPr lang="zh-CN" altLang="en-US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944AFD-2CA9-4A5B-BEAE-3CB01243A43F}"/>
              </a:ext>
            </a:extLst>
          </p:cNvPr>
          <p:cNvSpPr txBox="1"/>
          <p:nvPr/>
        </p:nvSpPr>
        <p:spPr>
          <a:xfrm>
            <a:off x="6396687" y="2497641"/>
            <a:ext cx="4689041" cy="7848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MXA DS TEAM</a:t>
            </a:r>
          </a:p>
          <a:p>
            <a:pPr>
              <a:lnSpc>
                <a:spcPct val="90000"/>
              </a:lnSpc>
            </a:pPr>
            <a:endParaRPr lang="en-US" altLang="zh-CN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DATA SCIENCE INTERN ENGINEER</a:t>
            </a:r>
          </a:p>
          <a:p>
            <a:pPr>
              <a:lnSpc>
                <a:spcPct val="90000"/>
              </a:lnSpc>
            </a:pPr>
            <a:endParaRPr lang="en-US" altLang="zh-CN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HAOCHEN YANG</a:t>
            </a:r>
            <a:endParaRPr lang="zh-CN" altLang="en-US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00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r>
              <a:rPr lang="en-US" sz="675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 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685800">
              <a:defRPr/>
            </a:pPr>
            <a:fld id="{B7E7695C-FCF1-4AA0-9B93-7941FED13DC4}" type="slidenum">
              <a:rPr lang="en-US" sz="825" b="1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defTabSz="685800">
                <a:defRPr/>
              </a:pPr>
              <a:t>2</a:t>
            </a:fld>
            <a:endParaRPr lang="en-US" sz="825" b="1">
              <a:solidFill>
                <a:srgbClr val="5859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0"/>
            <a:ext cx="4594859" cy="2597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srgbClr val="FFFFFF"/>
                </a:solidFill>
                <a:latin typeface="Arial" panose="020B0604020202020204"/>
              </a:rPr>
              <a:t>Who AM I ? 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0"/>
            <a:ext cx="4549141" cy="25974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srgbClr val="FFFFFF"/>
                </a:solidFill>
                <a:latin typeface="Arial" panose="020B0604020202020204"/>
              </a:rPr>
              <a:t>What I do ?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2597353"/>
            <a:ext cx="4594859" cy="259746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srgbClr val="FFFFFF"/>
                </a:solidFill>
                <a:latin typeface="Arial" panose="020B0604020202020204"/>
              </a:rPr>
              <a:t>What is my hobby ? </a:t>
            </a:r>
          </a:p>
          <a:p>
            <a:pPr algn="ctr" defTabSz="685800">
              <a:defRPr/>
            </a:pPr>
            <a:endParaRPr lang="en-US" sz="135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94860" y="2597353"/>
            <a:ext cx="4549141" cy="259746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srgbClr val="FFFFFF"/>
                </a:solidFill>
                <a:latin typeface="Arial" panose="020B0604020202020204"/>
              </a:rPr>
              <a:t>What do you know about Micron ? </a:t>
            </a:r>
          </a:p>
          <a:p>
            <a:pPr algn="ctr" defTabSz="685800">
              <a:defRPr/>
            </a:pPr>
            <a:r>
              <a:rPr lang="en-US" sz="1350" dirty="0">
                <a:solidFill>
                  <a:srgbClr val="FFFFFF"/>
                </a:solidFill>
                <a:latin typeface="Arial" panose="020B0604020202020204"/>
              </a:rPr>
              <a:t>Or </a:t>
            </a:r>
          </a:p>
          <a:p>
            <a:pPr algn="ctr" defTabSz="685800">
              <a:defRPr/>
            </a:pPr>
            <a:r>
              <a:rPr lang="en-US" sz="1350" dirty="0">
                <a:solidFill>
                  <a:srgbClr val="FFFFFF"/>
                </a:solidFill>
                <a:latin typeface="Arial" panose="020B0604020202020204"/>
              </a:rPr>
              <a:t>Anything you want Team member to know </a:t>
            </a:r>
          </a:p>
        </p:txBody>
      </p:sp>
      <p:sp>
        <p:nvSpPr>
          <p:cNvPr id="13" name="boy-with-headphones_11101">
            <a:extLst>
              <a:ext uri="{FF2B5EF4-FFF2-40B4-BE49-F238E27FC236}">
                <a16:creationId xmlns:a16="http://schemas.microsoft.com/office/drawing/2014/main" id="{E73BF0AD-087F-49CE-9DF6-78C8227433B0}"/>
              </a:ext>
            </a:extLst>
          </p:cNvPr>
          <p:cNvSpPr>
            <a:spLocks noChangeAspect="1"/>
          </p:cNvSpPr>
          <p:nvPr/>
        </p:nvSpPr>
        <p:spPr bwMode="auto">
          <a:xfrm>
            <a:off x="1314460" y="1034321"/>
            <a:ext cx="442892" cy="457264"/>
          </a:xfrm>
          <a:custGeom>
            <a:avLst/>
            <a:gdLst>
              <a:gd name="T0" fmla="*/ 407031 w 604011"/>
              <a:gd name="T1" fmla="*/ 407031 w 604011"/>
              <a:gd name="T2" fmla="*/ 407031 w 604011"/>
              <a:gd name="T3" fmla="*/ 407031 w 604011"/>
              <a:gd name="T4" fmla="*/ 407031 w 604011"/>
              <a:gd name="T5" fmla="*/ 407031 w 604011"/>
              <a:gd name="T6" fmla="*/ 407031 w 604011"/>
              <a:gd name="T7" fmla="*/ 407031 w 604011"/>
              <a:gd name="T8" fmla="*/ 407031 w 604011"/>
              <a:gd name="T9" fmla="*/ 407031 w 604011"/>
              <a:gd name="T10" fmla="*/ 407031 w 604011"/>
              <a:gd name="T11" fmla="*/ 407031 w 604011"/>
              <a:gd name="T12" fmla="*/ 407031 w 604011"/>
              <a:gd name="T13" fmla="*/ 407031 w 604011"/>
              <a:gd name="T14" fmla="*/ 407031 w 604011"/>
              <a:gd name="T15" fmla="*/ 407031 w 604011"/>
              <a:gd name="T16" fmla="*/ 407031 w 604011"/>
              <a:gd name="T17" fmla="*/ 407031 w 604011"/>
              <a:gd name="T18" fmla="*/ 407031 w 604011"/>
              <a:gd name="T19" fmla="*/ 407031 w 604011"/>
              <a:gd name="T20" fmla="*/ 407031 w 604011"/>
              <a:gd name="T21" fmla="*/ 407031 w 604011"/>
              <a:gd name="T22" fmla="*/ 407031 w 604011"/>
              <a:gd name="T23" fmla="*/ 407031 w 604011"/>
              <a:gd name="T24" fmla="*/ 407031 w 604011"/>
              <a:gd name="T25" fmla="*/ 407031 w 604011"/>
              <a:gd name="T26" fmla="*/ 407031 w 604011"/>
              <a:gd name="T27" fmla="*/ 407031 w 604011"/>
              <a:gd name="T28" fmla="*/ 407031 w 604011"/>
              <a:gd name="T29" fmla="*/ 407031 w 604011"/>
              <a:gd name="T30" fmla="*/ 407031 w 604011"/>
              <a:gd name="T31" fmla="*/ 407031 w 604011"/>
              <a:gd name="T32" fmla="*/ 407031 w 604011"/>
              <a:gd name="T33" fmla="*/ 407031 w 604011"/>
              <a:gd name="T34" fmla="*/ 407031 w 604011"/>
              <a:gd name="T35" fmla="*/ 407031 w 604011"/>
              <a:gd name="T36" fmla="*/ 407031 w 604011"/>
              <a:gd name="T37" fmla="*/ 407031 w 604011"/>
              <a:gd name="T38" fmla="*/ 407031 w 604011"/>
              <a:gd name="T39" fmla="*/ 407031 w 604011"/>
              <a:gd name="T40" fmla="*/ 407031 w 604011"/>
              <a:gd name="T41" fmla="*/ 407031 w 604011"/>
              <a:gd name="T42" fmla="*/ 407031 w 604011"/>
              <a:gd name="T43" fmla="*/ 407031 w 604011"/>
              <a:gd name="T44" fmla="*/ 407031 w 604011"/>
              <a:gd name="T45" fmla="*/ 407031 w 604011"/>
              <a:gd name="T46" fmla="*/ 407031 w 604011"/>
              <a:gd name="T47" fmla="*/ 407031 w 604011"/>
              <a:gd name="T48" fmla="*/ 407031 w 604011"/>
              <a:gd name="T49" fmla="*/ 407031 w 604011"/>
              <a:gd name="T50" fmla="*/ 407031 w 604011"/>
              <a:gd name="T51" fmla="*/ 407031 w 604011"/>
              <a:gd name="T52" fmla="*/ 407031 w 604011"/>
              <a:gd name="T53" fmla="*/ 407031 w 604011"/>
              <a:gd name="T54" fmla="*/ 407031 w 604011"/>
              <a:gd name="T55" fmla="*/ 407031 w 604011"/>
              <a:gd name="T56" fmla="*/ 407031 w 604011"/>
              <a:gd name="T57" fmla="*/ 407031 w 604011"/>
              <a:gd name="T58" fmla="*/ 407031 w 604011"/>
              <a:gd name="T59" fmla="*/ 407031 w 604011"/>
              <a:gd name="T60" fmla="*/ 407031 w 604011"/>
              <a:gd name="T61" fmla="*/ 407031 w 604011"/>
              <a:gd name="T62" fmla="*/ 407031 w 604011"/>
              <a:gd name="T63" fmla="*/ 40703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1" h="363">
                <a:moveTo>
                  <a:pt x="145" y="248"/>
                </a:moveTo>
                <a:cubicBezTo>
                  <a:pt x="145" y="238"/>
                  <a:pt x="137" y="229"/>
                  <a:pt x="126" y="229"/>
                </a:cubicBezTo>
                <a:cubicBezTo>
                  <a:pt x="116" y="229"/>
                  <a:pt x="107" y="238"/>
                  <a:pt x="107" y="248"/>
                </a:cubicBezTo>
                <a:cubicBezTo>
                  <a:pt x="107" y="259"/>
                  <a:pt x="116" y="267"/>
                  <a:pt x="126" y="267"/>
                </a:cubicBezTo>
                <a:cubicBezTo>
                  <a:pt x="137" y="267"/>
                  <a:pt x="145" y="259"/>
                  <a:pt x="145" y="248"/>
                </a:cubicBezTo>
                <a:close/>
                <a:moveTo>
                  <a:pt x="130" y="260"/>
                </a:moveTo>
                <a:cubicBezTo>
                  <a:pt x="125" y="260"/>
                  <a:pt x="120" y="256"/>
                  <a:pt x="120" y="251"/>
                </a:cubicBezTo>
                <a:cubicBezTo>
                  <a:pt x="120" y="245"/>
                  <a:pt x="125" y="241"/>
                  <a:pt x="130" y="241"/>
                </a:cubicBezTo>
                <a:cubicBezTo>
                  <a:pt x="135" y="241"/>
                  <a:pt x="140" y="245"/>
                  <a:pt x="140" y="251"/>
                </a:cubicBezTo>
                <a:cubicBezTo>
                  <a:pt x="140" y="256"/>
                  <a:pt x="135" y="260"/>
                  <a:pt x="130" y="260"/>
                </a:cubicBezTo>
                <a:close/>
                <a:moveTo>
                  <a:pt x="204" y="248"/>
                </a:moveTo>
                <a:cubicBezTo>
                  <a:pt x="204" y="259"/>
                  <a:pt x="212" y="267"/>
                  <a:pt x="223" y="267"/>
                </a:cubicBezTo>
                <a:cubicBezTo>
                  <a:pt x="233" y="267"/>
                  <a:pt x="242" y="259"/>
                  <a:pt x="242" y="248"/>
                </a:cubicBezTo>
                <a:cubicBezTo>
                  <a:pt x="242" y="238"/>
                  <a:pt x="233" y="229"/>
                  <a:pt x="223" y="229"/>
                </a:cubicBezTo>
                <a:cubicBezTo>
                  <a:pt x="212" y="229"/>
                  <a:pt x="204" y="238"/>
                  <a:pt x="204" y="248"/>
                </a:cubicBezTo>
                <a:close/>
                <a:moveTo>
                  <a:pt x="219" y="241"/>
                </a:moveTo>
                <a:cubicBezTo>
                  <a:pt x="224" y="241"/>
                  <a:pt x="229" y="245"/>
                  <a:pt x="229" y="251"/>
                </a:cubicBezTo>
                <a:cubicBezTo>
                  <a:pt x="229" y="256"/>
                  <a:pt x="224" y="260"/>
                  <a:pt x="219" y="260"/>
                </a:cubicBezTo>
                <a:cubicBezTo>
                  <a:pt x="214" y="260"/>
                  <a:pt x="209" y="256"/>
                  <a:pt x="209" y="251"/>
                </a:cubicBezTo>
                <a:cubicBezTo>
                  <a:pt x="209" y="245"/>
                  <a:pt x="214" y="241"/>
                  <a:pt x="219" y="241"/>
                </a:cubicBezTo>
                <a:close/>
                <a:moveTo>
                  <a:pt x="133" y="296"/>
                </a:moveTo>
                <a:lnTo>
                  <a:pt x="214" y="296"/>
                </a:lnTo>
                <a:cubicBezTo>
                  <a:pt x="214" y="296"/>
                  <a:pt x="175" y="339"/>
                  <a:pt x="133" y="296"/>
                </a:cubicBezTo>
                <a:close/>
                <a:moveTo>
                  <a:pt x="335" y="150"/>
                </a:moveTo>
                <a:lnTo>
                  <a:pt x="335" y="149"/>
                </a:lnTo>
                <a:cubicBezTo>
                  <a:pt x="336" y="147"/>
                  <a:pt x="336" y="144"/>
                  <a:pt x="336" y="142"/>
                </a:cubicBezTo>
                <a:cubicBezTo>
                  <a:pt x="336" y="94"/>
                  <a:pt x="318" y="74"/>
                  <a:pt x="286" y="44"/>
                </a:cubicBezTo>
                <a:cubicBezTo>
                  <a:pt x="254" y="16"/>
                  <a:pt x="222" y="0"/>
                  <a:pt x="175" y="0"/>
                </a:cubicBezTo>
                <a:cubicBezTo>
                  <a:pt x="128" y="0"/>
                  <a:pt x="96" y="16"/>
                  <a:pt x="65" y="44"/>
                </a:cubicBezTo>
                <a:cubicBezTo>
                  <a:pt x="32" y="74"/>
                  <a:pt x="15" y="94"/>
                  <a:pt x="15" y="142"/>
                </a:cubicBezTo>
                <a:cubicBezTo>
                  <a:pt x="15" y="144"/>
                  <a:pt x="15" y="145"/>
                  <a:pt x="15" y="147"/>
                </a:cubicBezTo>
                <a:lnTo>
                  <a:pt x="15" y="150"/>
                </a:lnTo>
                <a:cubicBezTo>
                  <a:pt x="7" y="150"/>
                  <a:pt x="0" y="157"/>
                  <a:pt x="0" y="165"/>
                </a:cubicBezTo>
                <a:lnTo>
                  <a:pt x="0" y="266"/>
                </a:lnTo>
                <a:cubicBezTo>
                  <a:pt x="0" y="275"/>
                  <a:pt x="7" y="282"/>
                  <a:pt x="16" y="282"/>
                </a:cubicBezTo>
                <a:lnTo>
                  <a:pt x="22" y="282"/>
                </a:lnTo>
                <a:cubicBezTo>
                  <a:pt x="25" y="285"/>
                  <a:pt x="29" y="287"/>
                  <a:pt x="33" y="287"/>
                </a:cubicBezTo>
                <a:lnTo>
                  <a:pt x="50" y="287"/>
                </a:lnTo>
                <a:cubicBezTo>
                  <a:pt x="50" y="287"/>
                  <a:pt x="51" y="286"/>
                  <a:pt x="52" y="286"/>
                </a:cubicBezTo>
                <a:cubicBezTo>
                  <a:pt x="77" y="332"/>
                  <a:pt x="122" y="363"/>
                  <a:pt x="174" y="363"/>
                </a:cubicBezTo>
                <a:cubicBezTo>
                  <a:pt x="225" y="363"/>
                  <a:pt x="270" y="332"/>
                  <a:pt x="296" y="286"/>
                </a:cubicBezTo>
                <a:cubicBezTo>
                  <a:pt x="297" y="286"/>
                  <a:pt x="299" y="287"/>
                  <a:pt x="301" y="287"/>
                </a:cubicBezTo>
                <a:lnTo>
                  <a:pt x="317" y="287"/>
                </a:lnTo>
                <a:cubicBezTo>
                  <a:pt x="322" y="287"/>
                  <a:pt x="326" y="285"/>
                  <a:pt x="329" y="282"/>
                </a:cubicBezTo>
                <a:lnTo>
                  <a:pt x="335" y="282"/>
                </a:lnTo>
                <a:cubicBezTo>
                  <a:pt x="343" y="282"/>
                  <a:pt x="351" y="275"/>
                  <a:pt x="351" y="266"/>
                </a:cubicBezTo>
                <a:lnTo>
                  <a:pt x="351" y="165"/>
                </a:lnTo>
                <a:cubicBezTo>
                  <a:pt x="351" y="157"/>
                  <a:pt x="344" y="150"/>
                  <a:pt x="335" y="150"/>
                </a:cubicBezTo>
                <a:close/>
                <a:moveTo>
                  <a:pt x="284" y="264"/>
                </a:moveTo>
                <a:cubicBezTo>
                  <a:pt x="264" y="309"/>
                  <a:pt x="222" y="341"/>
                  <a:pt x="174" y="341"/>
                </a:cubicBezTo>
                <a:cubicBezTo>
                  <a:pt x="128" y="341"/>
                  <a:pt x="88" y="313"/>
                  <a:pt x="66" y="271"/>
                </a:cubicBezTo>
                <a:cubicBezTo>
                  <a:pt x="66" y="271"/>
                  <a:pt x="67" y="271"/>
                  <a:pt x="67" y="270"/>
                </a:cubicBezTo>
                <a:lnTo>
                  <a:pt x="67" y="199"/>
                </a:lnTo>
                <a:lnTo>
                  <a:pt x="92" y="199"/>
                </a:lnTo>
                <a:lnTo>
                  <a:pt x="148" y="157"/>
                </a:lnTo>
                <a:lnTo>
                  <a:pt x="126" y="199"/>
                </a:lnTo>
                <a:cubicBezTo>
                  <a:pt x="126" y="199"/>
                  <a:pt x="222" y="219"/>
                  <a:pt x="284" y="203"/>
                </a:cubicBezTo>
                <a:lnTo>
                  <a:pt x="284" y="264"/>
                </a:lnTo>
                <a:close/>
                <a:moveTo>
                  <a:pt x="309" y="145"/>
                </a:moveTo>
                <a:cubicBezTo>
                  <a:pt x="288" y="88"/>
                  <a:pt x="235" y="57"/>
                  <a:pt x="174" y="57"/>
                </a:cubicBezTo>
                <a:cubicBezTo>
                  <a:pt x="112" y="57"/>
                  <a:pt x="59" y="88"/>
                  <a:pt x="39" y="144"/>
                </a:cubicBezTo>
                <a:cubicBezTo>
                  <a:pt x="40" y="68"/>
                  <a:pt x="89" y="22"/>
                  <a:pt x="179" y="22"/>
                </a:cubicBezTo>
                <a:cubicBezTo>
                  <a:pt x="259" y="22"/>
                  <a:pt x="311" y="68"/>
                  <a:pt x="312" y="145"/>
                </a:cubicBezTo>
                <a:lnTo>
                  <a:pt x="309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hand-graving-smartphone_21520">
            <a:extLst>
              <a:ext uri="{FF2B5EF4-FFF2-40B4-BE49-F238E27FC236}">
                <a16:creationId xmlns:a16="http://schemas.microsoft.com/office/drawing/2014/main" id="{8FEB7964-E30F-47CB-A519-495DE5AE43F0}"/>
              </a:ext>
            </a:extLst>
          </p:cNvPr>
          <p:cNvSpPr>
            <a:spLocks noChangeAspect="1"/>
          </p:cNvSpPr>
          <p:nvPr/>
        </p:nvSpPr>
        <p:spPr bwMode="auto">
          <a:xfrm>
            <a:off x="5858161" y="1070102"/>
            <a:ext cx="442226" cy="457264"/>
          </a:xfrm>
          <a:custGeom>
            <a:avLst/>
            <a:gdLst>
              <a:gd name="connsiteX0" fmla="*/ 360819 w 582217"/>
              <a:gd name="connsiteY0" fmla="*/ 541427 h 602015"/>
              <a:gd name="connsiteX1" fmla="*/ 340164 w 582217"/>
              <a:gd name="connsiteY1" fmla="*/ 561408 h 602015"/>
              <a:gd name="connsiteX2" fmla="*/ 360819 w 582217"/>
              <a:gd name="connsiteY2" fmla="*/ 582034 h 602015"/>
              <a:gd name="connsiteX3" fmla="*/ 380829 w 582217"/>
              <a:gd name="connsiteY3" fmla="*/ 561408 h 602015"/>
              <a:gd name="connsiteX4" fmla="*/ 360819 w 582217"/>
              <a:gd name="connsiteY4" fmla="*/ 541427 h 602015"/>
              <a:gd name="connsiteX5" fmla="*/ 481509 w 582217"/>
              <a:gd name="connsiteY5" fmla="*/ 357084 h 602015"/>
              <a:gd name="connsiteX6" fmla="*/ 542192 w 582217"/>
              <a:gd name="connsiteY6" fmla="*/ 357084 h 602015"/>
              <a:gd name="connsiteX7" fmla="*/ 549939 w 582217"/>
              <a:gd name="connsiteY7" fmla="*/ 357084 h 602015"/>
              <a:gd name="connsiteX8" fmla="*/ 582217 w 582217"/>
              <a:gd name="connsiteY8" fmla="*/ 389315 h 602015"/>
              <a:gd name="connsiteX9" fmla="*/ 582217 w 582217"/>
              <a:gd name="connsiteY9" fmla="*/ 392538 h 602015"/>
              <a:gd name="connsiteX10" fmla="*/ 549939 w 582217"/>
              <a:gd name="connsiteY10" fmla="*/ 424769 h 602015"/>
              <a:gd name="connsiteX11" fmla="*/ 542192 w 582217"/>
              <a:gd name="connsiteY11" fmla="*/ 424769 h 602015"/>
              <a:gd name="connsiteX12" fmla="*/ 489902 w 582217"/>
              <a:gd name="connsiteY12" fmla="*/ 424769 h 602015"/>
              <a:gd name="connsiteX13" fmla="*/ 481509 w 582217"/>
              <a:gd name="connsiteY13" fmla="*/ 424769 h 602015"/>
              <a:gd name="connsiteX14" fmla="*/ 449231 w 582217"/>
              <a:gd name="connsiteY14" fmla="*/ 392538 h 602015"/>
              <a:gd name="connsiteX15" fmla="*/ 449231 w 582217"/>
              <a:gd name="connsiteY15" fmla="*/ 389315 h 602015"/>
              <a:gd name="connsiteX16" fmla="*/ 481509 w 582217"/>
              <a:gd name="connsiteY16" fmla="*/ 357084 h 602015"/>
              <a:gd name="connsiteX17" fmla="*/ 481570 w 582217"/>
              <a:gd name="connsiteY17" fmla="*/ 276545 h 602015"/>
              <a:gd name="connsiteX18" fmla="*/ 489957 w 582217"/>
              <a:gd name="connsiteY18" fmla="*/ 276545 h 602015"/>
              <a:gd name="connsiteX19" fmla="*/ 549958 w 582217"/>
              <a:gd name="connsiteY19" fmla="*/ 276545 h 602015"/>
              <a:gd name="connsiteX20" fmla="*/ 582217 w 582217"/>
              <a:gd name="connsiteY20" fmla="*/ 308765 h 602015"/>
              <a:gd name="connsiteX21" fmla="*/ 582217 w 582217"/>
              <a:gd name="connsiteY21" fmla="*/ 312632 h 602015"/>
              <a:gd name="connsiteX22" fmla="*/ 549958 w 582217"/>
              <a:gd name="connsiteY22" fmla="*/ 344852 h 602015"/>
              <a:gd name="connsiteX23" fmla="*/ 542216 w 582217"/>
              <a:gd name="connsiteY23" fmla="*/ 344852 h 602015"/>
              <a:gd name="connsiteX24" fmla="*/ 481570 w 582217"/>
              <a:gd name="connsiteY24" fmla="*/ 344852 h 602015"/>
              <a:gd name="connsiteX25" fmla="*/ 449956 w 582217"/>
              <a:gd name="connsiteY25" fmla="*/ 312632 h 602015"/>
              <a:gd name="connsiteX26" fmla="*/ 449956 w 582217"/>
              <a:gd name="connsiteY26" fmla="*/ 308765 h 602015"/>
              <a:gd name="connsiteX27" fmla="*/ 481570 w 582217"/>
              <a:gd name="connsiteY27" fmla="*/ 276545 h 602015"/>
              <a:gd name="connsiteX28" fmla="*/ 317573 w 582217"/>
              <a:gd name="connsiteY28" fmla="*/ 29650 h 602015"/>
              <a:gd name="connsiteX29" fmla="*/ 312409 w 582217"/>
              <a:gd name="connsiteY29" fmla="*/ 34161 h 602015"/>
              <a:gd name="connsiteX30" fmla="*/ 317573 w 582217"/>
              <a:gd name="connsiteY30" fmla="*/ 39318 h 602015"/>
              <a:gd name="connsiteX31" fmla="*/ 403421 w 582217"/>
              <a:gd name="connsiteY31" fmla="*/ 39318 h 602015"/>
              <a:gd name="connsiteX32" fmla="*/ 408585 w 582217"/>
              <a:gd name="connsiteY32" fmla="*/ 34161 h 602015"/>
              <a:gd name="connsiteX33" fmla="*/ 403421 w 582217"/>
              <a:gd name="connsiteY33" fmla="*/ 29650 h 602015"/>
              <a:gd name="connsiteX34" fmla="*/ 225916 w 582217"/>
              <a:gd name="connsiteY34" fmla="*/ 0 h 602015"/>
              <a:gd name="connsiteX35" fmla="*/ 495078 w 582217"/>
              <a:gd name="connsiteY35" fmla="*/ 0 h 602015"/>
              <a:gd name="connsiteX36" fmla="*/ 535743 w 582217"/>
              <a:gd name="connsiteY36" fmla="*/ 40607 h 602015"/>
              <a:gd name="connsiteX37" fmla="*/ 535743 w 582217"/>
              <a:gd name="connsiteY37" fmla="*/ 196589 h 602015"/>
              <a:gd name="connsiteX38" fmla="*/ 549943 w 582217"/>
              <a:gd name="connsiteY38" fmla="*/ 196589 h 602015"/>
              <a:gd name="connsiteX39" fmla="*/ 582217 w 582217"/>
              <a:gd name="connsiteY39" fmla="*/ 228817 h 602015"/>
              <a:gd name="connsiteX40" fmla="*/ 582217 w 582217"/>
              <a:gd name="connsiteY40" fmla="*/ 232040 h 602015"/>
              <a:gd name="connsiteX41" fmla="*/ 549943 w 582217"/>
              <a:gd name="connsiteY41" fmla="*/ 264268 h 602015"/>
              <a:gd name="connsiteX42" fmla="*/ 542198 w 582217"/>
              <a:gd name="connsiteY42" fmla="*/ 264268 h 602015"/>
              <a:gd name="connsiteX43" fmla="*/ 489914 w 582217"/>
              <a:gd name="connsiteY43" fmla="*/ 264268 h 602015"/>
              <a:gd name="connsiteX44" fmla="*/ 481523 w 582217"/>
              <a:gd name="connsiteY44" fmla="*/ 264268 h 602015"/>
              <a:gd name="connsiteX45" fmla="*/ 449250 w 582217"/>
              <a:gd name="connsiteY45" fmla="*/ 232040 h 602015"/>
              <a:gd name="connsiteX46" fmla="*/ 449250 w 582217"/>
              <a:gd name="connsiteY46" fmla="*/ 228817 h 602015"/>
              <a:gd name="connsiteX47" fmla="*/ 481523 w 582217"/>
              <a:gd name="connsiteY47" fmla="*/ 196589 h 602015"/>
              <a:gd name="connsiteX48" fmla="*/ 489914 w 582217"/>
              <a:gd name="connsiteY48" fmla="*/ 196589 h 602015"/>
              <a:gd name="connsiteX49" fmla="*/ 507342 w 582217"/>
              <a:gd name="connsiteY49" fmla="*/ 196589 h 602015"/>
              <a:gd name="connsiteX50" fmla="*/ 507342 w 582217"/>
              <a:gd name="connsiteY50" fmla="*/ 64456 h 602015"/>
              <a:gd name="connsiteX51" fmla="*/ 213652 w 582217"/>
              <a:gd name="connsiteY51" fmla="*/ 64456 h 602015"/>
              <a:gd name="connsiteX52" fmla="*/ 213652 w 582217"/>
              <a:gd name="connsiteY52" fmla="*/ 136646 h 602015"/>
              <a:gd name="connsiteX53" fmla="*/ 278199 w 582217"/>
              <a:gd name="connsiteY53" fmla="*/ 100551 h 602015"/>
              <a:gd name="connsiteX54" fmla="*/ 331773 w 582217"/>
              <a:gd name="connsiteY54" fmla="*/ 133423 h 602015"/>
              <a:gd name="connsiteX55" fmla="*/ 249798 w 582217"/>
              <a:gd name="connsiteY55" fmla="*/ 210770 h 602015"/>
              <a:gd name="connsiteX56" fmla="*/ 213652 w 582217"/>
              <a:gd name="connsiteY56" fmla="*/ 234618 h 602015"/>
              <a:gd name="connsiteX57" fmla="*/ 213652 w 582217"/>
              <a:gd name="connsiteY57" fmla="*/ 527247 h 602015"/>
              <a:gd name="connsiteX58" fmla="*/ 507342 w 582217"/>
              <a:gd name="connsiteY58" fmla="*/ 527247 h 602015"/>
              <a:gd name="connsiteX59" fmla="*/ 507342 w 582217"/>
              <a:gd name="connsiteY59" fmla="*/ 505332 h 602015"/>
              <a:gd name="connsiteX60" fmla="*/ 481523 w 582217"/>
              <a:gd name="connsiteY60" fmla="*/ 505332 h 602015"/>
              <a:gd name="connsiteX61" fmla="*/ 449895 w 582217"/>
              <a:gd name="connsiteY61" fmla="*/ 473104 h 602015"/>
              <a:gd name="connsiteX62" fmla="*/ 449895 w 582217"/>
              <a:gd name="connsiteY62" fmla="*/ 469237 h 602015"/>
              <a:gd name="connsiteX63" fmla="*/ 481523 w 582217"/>
              <a:gd name="connsiteY63" fmla="*/ 437009 h 602015"/>
              <a:gd name="connsiteX64" fmla="*/ 489914 w 582217"/>
              <a:gd name="connsiteY64" fmla="*/ 437009 h 602015"/>
              <a:gd name="connsiteX65" fmla="*/ 542198 w 582217"/>
              <a:gd name="connsiteY65" fmla="*/ 437009 h 602015"/>
              <a:gd name="connsiteX66" fmla="*/ 549943 w 582217"/>
              <a:gd name="connsiteY66" fmla="*/ 437009 h 602015"/>
              <a:gd name="connsiteX67" fmla="*/ 582217 w 582217"/>
              <a:gd name="connsiteY67" fmla="*/ 469237 h 602015"/>
              <a:gd name="connsiteX68" fmla="*/ 582217 w 582217"/>
              <a:gd name="connsiteY68" fmla="*/ 473104 h 602015"/>
              <a:gd name="connsiteX69" fmla="*/ 549943 w 582217"/>
              <a:gd name="connsiteY69" fmla="*/ 505332 h 602015"/>
              <a:gd name="connsiteX70" fmla="*/ 542198 w 582217"/>
              <a:gd name="connsiteY70" fmla="*/ 505332 h 602015"/>
              <a:gd name="connsiteX71" fmla="*/ 535743 w 582217"/>
              <a:gd name="connsiteY71" fmla="*/ 505332 h 602015"/>
              <a:gd name="connsiteX72" fmla="*/ 535743 w 582217"/>
              <a:gd name="connsiteY72" fmla="*/ 561408 h 602015"/>
              <a:gd name="connsiteX73" fmla="*/ 495078 w 582217"/>
              <a:gd name="connsiteY73" fmla="*/ 602015 h 602015"/>
              <a:gd name="connsiteX74" fmla="*/ 225916 w 582217"/>
              <a:gd name="connsiteY74" fmla="*/ 602015 h 602015"/>
              <a:gd name="connsiteX75" fmla="*/ 185251 w 582217"/>
              <a:gd name="connsiteY75" fmla="*/ 561408 h 602015"/>
              <a:gd name="connsiteX76" fmla="*/ 185251 w 582217"/>
              <a:gd name="connsiteY76" fmla="*/ 515000 h 602015"/>
              <a:gd name="connsiteX77" fmla="*/ 136195 w 582217"/>
              <a:gd name="connsiteY77" fmla="*/ 515000 h 602015"/>
              <a:gd name="connsiteX78" fmla="*/ 25173 w 582217"/>
              <a:gd name="connsiteY78" fmla="*/ 455701 h 602015"/>
              <a:gd name="connsiteX79" fmla="*/ 23882 w 582217"/>
              <a:gd name="connsiteY79" fmla="*/ 453767 h 602015"/>
              <a:gd name="connsiteX80" fmla="*/ 18719 w 582217"/>
              <a:gd name="connsiteY80" fmla="*/ 446033 h 602015"/>
              <a:gd name="connsiteX81" fmla="*/ 15491 w 582217"/>
              <a:gd name="connsiteY81" fmla="*/ 438298 h 602015"/>
              <a:gd name="connsiteX82" fmla="*/ 12264 w 582217"/>
              <a:gd name="connsiteY82" fmla="*/ 431208 h 602015"/>
              <a:gd name="connsiteX83" fmla="*/ 6455 w 582217"/>
              <a:gd name="connsiteY83" fmla="*/ 414449 h 602015"/>
              <a:gd name="connsiteX84" fmla="*/ 5164 w 582217"/>
              <a:gd name="connsiteY84" fmla="*/ 409293 h 602015"/>
              <a:gd name="connsiteX85" fmla="*/ 2582 w 582217"/>
              <a:gd name="connsiteY85" fmla="*/ 393179 h 602015"/>
              <a:gd name="connsiteX86" fmla="*/ 1291 w 582217"/>
              <a:gd name="connsiteY86" fmla="*/ 386733 h 602015"/>
              <a:gd name="connsiteX87" fmla="*/ 0 w 582217"/>
              <a:gd name="connsiteY87" fmla="*/ 362885 h 602015"/>
              <a:gd name="connsiteX88" fmla="*/ 74875 w 582217"/>
              <a:gd name="connsiteY88" fmla="*/ 215282 h 602015"/>
              <a:gd name="connsiteX89" fmla="*/ 185251 w 582217"/>
              <a:gd name="connsiteY89" fmla="*/ 152115 h 602015"/>
              <a:gd name="connsiteX90" fmla="*/ 185251 w 582217"/>
              <a:gd name="connsiteY90" fmla="*/ 40607 h 602015"/>
              <a:gd name="connsiteX91" fmla="*/ 225916 w 582217"/>
              <a:gd name="connsiteY91" fmla="*/ 0 h 60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82217" h="602015">
                <a:moveTo>
                  <a:pt x="360819" y="541427"/>
                </a:moveTo>
                <a:cubicBezTo>
                  <a:pt x="349201" y="541427"/>
                  <a:pt x="340164" y="550451"/>
                  <a:pt x="340164" y="561408"/>
                </a:cubicBezTo>
                <a:cubicBezTo>
                  <a:pt x="340164" y="573010"/>
                  <a:pt x="349201" y="582034"/>
                  <a:pt x="360819" y="582034"/>
                </a:cubicBezTo>
                <a:cubicBezTo>
                  <a:pt x="371793" y="582034"/>
                  <a:pt x="380829" y="573010"/>
                  <a:pt x="380829" y="561408"/>
                </a:cubicBezTo>
                <a:cubicBezTo>
                  <a:pt x="380829" y="550451"/>
                  <a:pt x="371793" y="541427"/>
                  <a:pt x="360819" y="541427"/>
                </a:cubicBezTo>
                <a:close/>
                <a:moveTo>
                  <a:pt x="481509" y="357084"/>
                </a:moveTo>
                <a:lnTo>
                  <a:pt x="542192" y="357084"/>
                </a:lnTo>
                <a:lnTo>
                  <a:pt x="549939" y="357084"/>
                </a:lnTo>
                <a:cubicBezTo>
                  <a:pt x="568015" y="357084"/>
                  <a:pt x="582217" y="371266"/>
                  <a:pt x="582217" y="389315"/>
                </a:cubicBezTo>
                <a:lnTo>
                  <a:pt x="582217" y="392538"/>
                </a:lnTo>
                <a:cubicBezTo>
                  <a:pt x="582217" y="410587"/>
                  <a:pt x="568015" y="424769"/>
                  <a:pt x="549939" y="424769"/>
                </a:cubicBezTo>
                <a:lnTo>
                  <a:pt x="542192" y="424769"/>
                </a:lnTo>
                <a:lnTo>
                  <a:pt x="489902" y="424769"/>
                </a:lnTo>
                <a:lnTo>
                  <a:pt x="481509" y="424769"/>
                </a:lnTo>
                <a:cubicBezTo>
                  <a:pt x="464079" y="424769"/>
                  <a:pt x="449231" y="410587"/>
                  <a:pt x="449231" y="392538"/>
                </a:cubicBezTo>
                <a:lnTo>
                  <a:pt x="449231" y="389315"/>
                </a:lnTo>
                <a:cubicBezTo>
                  <a:pt x="449231" y="371266"/>
                  <a:pt x="464079" y="357084"/>
                  <a:pt x="481509" y="357084"/>
                </a:cubicBezTo>
                <a:close/>
                <a:moveTo>
                  <a:pt x="481570" y="276545"/>
                </a:moveTo>
                <a:lnTo>
                  <a:pt x="489957" y="276545"/>
                </a:lnTo>
                <a:lnTo>
                  <a:pt x="549958" y="276545"/>
                </a:lnTo>
                <a:cubicBezTo>
                  <a:pt x="567378" y="276545"/>
                  <a:pt x="582217" y="291366"/>
                  <a:pt x="582217" y="308765"/>
                </a:cubicBezTo>
                <a:lnTo>
                  <a:pt x="582217" y="312632"/>
                </a:lnTo>
                <a:cubicBezTo>
                  <a:pt x="582217" y="330031"/>
                  <a:pt x="567378" y="344852"/>
                  <a:pt x="549958" y="344852"/>
                </a:cubicBezTo>
                <a:lnTo>
                  <a:pt x="542216" y="344852"/>
                </a:lnTo>
                <a:lnTo>
                  <a:pt x="481570" y="344852"/>
                </a:lnTo>
                <a:cubicBezTo>
                  <a:pt x="464150" y="344852"/>
                  <a:pt x="449956" y="330031"/>
                  <a:pt x="449956" y="312632"/>
                </a:cubicBezTo>
                <a:lnTo>
                  <a:pt x="449956" y="308765"/>
                </a:lnTo>
                <a:cubicBezTo>
                  <a:pt x="449956" y="291366"/>
                  <a:pt x="464150" y="276545"/>
                  <a:pt x="481570" y="276545"/>
                </a:cubicBezTo>
                <a:close/>
                <a:moveTo>
                  <a:pt x="317573" y="29650"/>
                </a:moveTo>
                <a:cubicBezTo>
                  <a:pt x="314991" y="29650"/>
                  <a:pt x="312409" y="31583"/>
                  <a:pt x="312409" y="34161"/>
                </a:cubicBezTo>
                <a:cubicBezTo>
                  <a:pt x="312409" y="36740"/>
                  <a:pt x="314991" y="39318"/>
                  <a:pt x="317573" y="39318"/>
                </a:cubicBezTo>
                <a:lnTo>
                  <a:pt x="403421" y="39318"/>
                </a:lnTo>
                <a:cubicBezTo>
                  <a:pt x="406003" y="39318"/>
                  <a:pt x="408585" y="36740"/>
                  <a:pt x="408585" y="34161"/>
                </a:cubicBezTo>
                <a:cubicBezTo>
                  <a:pt x="408585" y="31583"/>
                  <a:pt x="406003" y="29650"/>
                  <a:pt x="403421" y="29650"/>
                </a:cubicBezTo>
                <a:close/>
                <a:moveTo>
                  <a:pt x="225916" y="0"/>
                </a:moveTo>
                <a:lnTo>
                  <a:pt x="495078" y="0"/>
                </a:lnTo>
                <a:cubicBezTo>
                  <a:pt x="517670" y="0"/>
                  <a:pt x="535743" y="18048"/>
                  <a:pt x="535743" y="40607"/>
                </a:cubicBezTo>
                <a:lnTo>
                  <a:pt x="535743" y="196589"/>
                </a:lnTo>
                <a:lnTo>
                  <a:pt x="549943" y="196589"/>
                </a:lnTo>
                <a:cubicBezTo>
                  <a:pt x="568017" y="196589"/>
                  <a:pt x="582217" y="210770"/>
                  <a:pt x="582217" y="228817"/>
                </a:cubicBezTo>
                <a:lnTo>
                  <a:pt x="582217" y="232040"/>
                </a:lnTo>
                <a:cubicBezTo>
                  <a:pt x="582217" y="250088"/>
                  <a:pt x="567371" y="264268"/>
                  <a:pt x="549943" y="264268"/>
                </a:cubicBezTo>
                <a:lnTo>
                  <a:pt x="542198" y="264268"/>
                </a:lnTo>
                <a:lnTo>
                  <a:pt x="489914" y="264268"/>
                </a:lnTo>
                <a:lnTo>
                  <a:pt x="481523" y="264268"/>
                </a:lnTo>
                <a:cubicBezTo>
                  <a:pt x="464096" y="264268"/>
                  <a:pt x="449250" y="250088"/>
                  <a:pt x="449250" y="232040"/>
                </a:cubicBezTo>
                <a:lnTo>
                  <a:pt x="449250" y="228817"/>
                </a:lnTo>
                <a:cubicBezTo>
                  <a:pt x="449250" y="210770"/>
                  <a:pt x="464096" y="196589"/>
                  <a:pt x="481523" y="196589"/>
                </a:cubicBezTo>
                <a:lnTo>
                  <a:pt x="489914" y="196589"/>
                </a:lnTo>
                <a:lnTo>
                  <a:pt x="507342" y="196589"/>
                </a:lnTo>
                <a:lnTo>
                  <a:pt x="507342" y="64456"/>
                </a:lnTo>
                <a:lnTo>
                  <a:pt x="213652" y="64456"/>
                </a:lnTo>
                <a:lnTo>
                  <a:pt x="213652" y="136646"/>
                </a:lnTo>
                <a:cubicBezTo>
                  <a:pt x="242052" y="120532"/>
                  <a:pt x="266580" y="106996"/>
                  <a:pt x="278199" y="100551"/>
                </a:cubicBezTo>
                <a:cubicBezTo>
                  <a:pt x="316282" y="81214"/>
                  <a:pt x="338228" y="105063"/>
                  <a:pt x="331773" y="133423"/>
                </a:cubicBezTo>
                <a:cubicBezTo>
                  <a:pt x="326609" y="155982"/>
                  <a:pt x="289172" y="179831"/>
                  <a:pt x="249798" y="210770"/>
                </a:cubicBezTo>
                <a:cubicBezTo>
                  <a:pt x="242052" y="216571"/>
                  <a:pt x="228497" y="225594"/>
                  <a:pt x="213652" y="234618"/>
                </a:cubicBezTo>
                <a:lnTo>
                  <a:pt x="213652" y="527247"/>
                </a:lnTo>
                <a:lnTo>
                  <a:pt x="507342" y="527247"/>
                </a:lnTo>
                <a:lnTo>
                  <a:pt x="507342" y="505332"/>
                </a:lnTo>
                <a:lnTo>
                  <a:pt x="481523" y="505332"/>
                </a:lnTo>
                <a:cubicBezTo>
                  <a:pt x="464096" y="505332"/>
                  <a:pt x="449895" y="490507"/>
                  <a:pt x="449895" y="473104"/>
                </a:cubicBezTo>
                <a:lnTo>
                  <a:pt x="449895" y="469237"/>
                </a:lnTo>
                <a:cubicBezTo>
                  <a:pt x="449895" y="451834"/>
                  <a:pt x="464096" y="437009"/>
                  <a:pt x="481523" y="437009"/>
                </a:cubicBezTo>
                <a:lnTo>
                  <a:pt x="489914" y="437009"/>
                </a:lnTo>
                <a:lnTo>
                  <a:pt x="542198" y="437009"/>
                </a:lnTo>
                <a:lnTo>
                  <a:pt x="549943" y="437009"/>
                </a:lnTo>
                <a:cubicBezTo>
                  <a:pt x="567371" y="437009"/>
                  <a:pt x="582217" y="451834"/>
                  <a:pt x="582217" y="469237"/>
                </a:cubicBezTo>
                <a:lnTo>
                  <a:pt x="582217" y="473104"/>
                </a:lnTo>
                <a:cubicBezTo>
                  <a:pt x="582217" y="490507"/>
                  <a:pt x="567371" y="505332"/>
                  <a:pt x="549943" y="505332"/>
                </a:cubicBezTo>
                <a:lnTo>
                  <a:pt x="542198" y="505332"/>
                </a:lnTo>
                <a:lnTo>
                  <a:pt x="535743" y="505332"/>
                </a:lnTo>
                <a:lnTo>
                  <a:pt x="535743" y="561408"/>
                </a:lnTo>
                <a:cubicBezTo>
                  <a:pt x="535743" y="583967"/>
                  <a:pt x="517670" y="602015"/>
                  <a:pt x="495078" y="602015"/>
                </a:cubicBezTo>
                <a:lnTo>
                  <a:pt x="225916" y="602015"/>
                </a:lnTo>
                <a:cubicBezTo>
                  <a:pt x="203969" y="602015"/>
                  <a:pt x="185251" y="583967"/>
                  <a:pt x="185251" y="561408"/>
                </a:cubicBezTo>
                <a:lnTo>
                  <a:pt x="185251" y="515000"/>
                </a:lnTo>
                <a:lnTo>
                  <a:pt x="136195" y="515000"/>
                </a:lnTo>
                <a:cubicBezTo>
                  <a:pt x="136195" y="515000"/>
                  <a:pt x="63902" y="515000"/>
                  <a:pt x="25173" y="455701"/>
                </a:cubicBezTo>
                <a:cubicBezTo>
                  <a:pt x="24528" y="455056"/>
                  <a:pt x="23882" y="454412"/>
                  <a:pt x="23882" y="453767"/>
                </a:cubicBezTo>
                <a:cubicBezTo>
                  <a:pt x="21946" y="451189"/>
                  <a:pt x="20655" y="448611"/>
                  <a:pt x="18719" y="446033"/>
                </a:cubicBezTo>
                <a:cubicBezTo>
                  <a:pt x="17428" y="443454"/>
                  <a:pt x="16782" y="440876"/>
                  <a:pt x="15491" y="438298"/>
                </a:cubicBezTo>
                <a:cubicBezTo>
                  <a:pt x="14200" y="436364"/>
                  <a:pt x="12909" y="433786"/>
                  <a:pt x="12264" y="431208"/>
                </a:cubicBezTo>
                <a:cubicBezTo>
                  <a:pt x="9682" y="426051"/>
                  <a:pt x="8391" y="420250"/>
                  <a:pt x="6455" y="414449"/>
                </a:cubicBezTo>
                <a:cubicBezTo>
                  <a:pt x="5809" y="413160"/>
                  <a:pt x="5809" y="411227"/>
                  <a:pt x="5164" y="409293"/>
                </a:cubicBezTo>
                <a:cubicBezTo>
                  <a:pt x="3873" y="404136"/>
                  <a:pt x="3227" y="398980"/>
                  <a:pt x="2582" y="393179"/>
                </a:cubicBezTo>
                <a:cubicBezTo>
                  <a:pt x="1936" y="391245"/>
                  <a:pt x="1936" y="389312"/>
                  <a:pt x="1291" y="386733"/>
                </a:cubicBezTo>
                <a:cubicBezTo>
                  <a:pt x="645" y="378999"/>
                  <a:pt x="0" y="371264"/>
                  <a:pt x="0" y="362885"/>
                </a:cubicBezTo>
                <a:cubicBezTo>
                  <a:pt x="0" y="267491"/>
                  <a:pt x="44538" y="227528"/>
                  <a:pt x="74875" y="215282"/>
                </a:cubicBezTo>
                <a:cubicBezTo>
                  <a:pt x="75520" y="215282"/>
                  <a:pt x="131031" y="183054"/>
                  <a:pt x="185251" y="152115"/>
                </a:cubicBezTo>
                <a:lnTo>
                  <a:pt x="185251" y="40607"/>
                </a:lnTo>
                <a:cubicBezTo>
                  <a:pt x="185251" y="18048"/>
                  <a:pt x="203969" y="0"/>
                  <a:pt x="2259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椭圆 1">
            <a:extLst>
              <a:ext uri="{FF2B5EF4-FFF2-40B4-BE49-F238E27FC236}">
                <a16:creationId xmlns:a16="http://schemas.microsoft.com/office/drawing/2014/main" id="{816F4C6A-3B9F-417B-8458-2762C8079E3B}"/>
              </a:ext>
            </a:extLst>
          </p:cNvPr>
          <p:cNvSpPr/>
          <p:nvPr/>
        </p:nvSpPr>
        <p:spPr>
          <a:xfrm>
            <a:off x="3750977" y="1584453"/>
            <a:ext cx="1596326" cy="208868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6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55">
            <a:extLst>
              <a:ext uri="{FF2B5EF4-FFF2-40B4-BE49-F238E27FC236}">
                <a16:creationId xmlns:a16="http://schemas.microsoft.com/office/drawing/2014/main" id="{6CFDF5DA-3AE9-4ADD-ABF9-EFCF08209190}"/>
              </a:ext>
            </a:extLst>
          </p:cNvPr>
          <p:cNvSpPr/>
          <p:nvPr/>
        </p:nvSpPr>
        <p:spPr>
          <a:xfrm flipH="1">
            <a:off x="4860207" y="1104730"/>
            <a:ext cx="3024896" cy="1179431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/>
          <p:cNvCxnSpPr/>
          <p:nvPr/>
        </p:nvCxnSpPr>
        <p:spPr>
          <a:xfrm>
            <a:off x="4568693" y="955221"/>
            <a:ext cx="0" cy="4188279"/>
          </a:xfrm>
          <a:prstGeom prst="line">
            <a:avLst/>
          </a:prstGeom>
          <a:ln w="38100" cmpd="sng">
            <a:solidFill>
              <a:srgbClr val="F6DA9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3451443" y="-1"/>
            <a:ext cx="2241116" cy="1093517"/>
            <a:chOff x="3033165" y="-1"/>
            <a:chExt cx="2241116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40649" y="261891"/>
              <a:ext cx="22336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Who am I</a:t>
              </a:r>
              <a:endParaRPr kumimoji="1" lang="zh-CN" altLang="en-US" sz="16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4448676" y="2680931"/>
            <a:ext cx="4409328" cy="830997"/>
            <a:chOff x="5093846" y="2315329"/>
            <a:chExt cx="4409328" cy="830997"/>
          </a:xfrm>
        </p:grpSpPr>
        <p:sp>
          <p:nvSpPr>
            <p:cNvPr id="37" name="椭圆 36"/>
            <p:cNvSpPr/>
            <p:nvPr/>
          </p:nvSpPr>
          <p:spPr>
            <a:xfrm>
              <a:off x="5093846" y="2613633"/>
              <a:ext cx="234389" cy="234389"/>
            </a:xfrm>
            <a:prstGeom prst="ellipse">
              <a:avLst/>
            </a:prstGeom>
            <a:solidFill>
              <a:srgbClr val="7C9C1E"/>
            </a:solidFill>
            <a:ln w="38100" cmpd="sng">
              <a:solidFill>
                <a:srgbClr val="F6DA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7C9C1E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38366" y="2315329"/>
              <a:ext cx="336480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2020 MASTER’S</a:t>
              </a:r>
              <a:r>
                <a:rPr kumimoji="1" lang="zh-CN" altLang="en-US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DEGREE (EXPECTED)</a:t>
              </a:r>
              <a:endParaRPr kumimoji="1" lang="zh-CN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 flipH="1">
            <a:off x="157429" y="4091846"/>
            <a:ext cx="4525636" cy="830997"/>
            <a:chOff x="5213396" y="3129036"/>
            <a:chExt cx="4525636" cy="830997"/>
          </a:xfrm>
        </p:grpSpPr>
        <p:sp>
          <p:nvSpPr>
            <p:cNvPr id="49" name="椭圆 48"/>
            <p:cNvSpPr/>
            <p:nvPr/>
          </p:nvSpPr>
          <p:spPr>
            <a:xfrm>
              <a:off x="5213396" y="3427340"/>
              <a:ext cx="234389" cy="234389"/>
            </a:xfrm>
            <a:prstGeom prst="ellipse">
              <a:avLst/>
            </a:prstGeom>
            <a:solidFill>
              <a:srgbClr val="7C9C1E"/>
            </a:solidFill>
            <a:ln w="38100" cmpd="sng">
              <a:solidFill>
                <a:srgbClr val="F6DA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57916" y="3129036"/>
              <a:ext cx="348111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2017 BACHELOR’S</a:t>
              </a:r>
              <a:r>
                <a:rPr kumimoji="1" lang="zh-CN" altLang="en-US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DEGREE</a:t>
              </a:r>
              <a:endParaRPr kumimoji="1" lang="zh-CN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6" name="圆角矩形 55"/>
          <p:cNvSpPr/>
          <p:nvPr/>
        </p:nvSpPr>
        <p:spPr>
          <a:xfrm>
            <a:off x="1251389" y="2543400"/>
            <a:ext cx="3024896" cy="1179431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 flipH="1">
            <a:off x="1359540" y="2608920"/>
            <a:ext cx="2610494" cy="1100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zh-CN" sz="1000" b="1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Studying in The University of Sydney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/>
                </a:solidFill>
              </a:rPr>
              <a:t>Major in Electronic Engineering and Computer Science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/>
                </a:solidFill>
              </a:rPr>
              <a:t>Deep Learning, Image Classification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/>
                </a:solidFill>
              </a:rPr>
              <a:t>Research on Human Action Recognition with Domain Adaptation</a:t>
            </a:r>
          </a:p>
        </p:txBody>
      </p:sp>
      <p:sp>
        <p:nvSpPr>
          <p:cNvPr id="58" name="圆角矩形 55"/>
          <p:cNvSpPr/>
          <p:nvPr/>
        </p:nvSpPr>
        <p:spPr>
          <a:xfrm flipH="1">
            <a:off x="4864077" y="3890938"/>
            <a:ext cx="3024896" cy="1179431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119124" y="3965318"/>
            <a:ext cx="2610494" cy="115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zh-CN" sz="1050" b="1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Graduated from The University of Melbourne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bg1"/>
                </a:solidFill>
              </a:rPr>
              <a:t>Major in Electric System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bg1"/>
                </a:solidFill>
              </a:rPr>
              <a:t>Embedded System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bg1"/>
                </a:solidFill>
              </a:rPr>
              <a:t>FPGA development</a:t>
            </a:r>
          </a:p>
          <a:p>
            <a:pPr>
              <a:lnSpc>
                <a:spcPts val="1300"/>
              </a:lnSpc>
            </a:pPr>
            <a:endParaRPr kumimoji="1" lang="zh-CN" altLang="en-US" sz="9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4877246" y="2920862"/>
            <a:ext cx="615950" cy="4064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6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3690501" y="4305371"/>
            <a:ext cx="615950" cy="4064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9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文本框 31">
            <a:extLst>
              <a:ext uri="{FF2B5EF4-FFF2-40B4-BE49-F238E27FC236}">
                <a16:creationId xmlns:a16="http://schemas.microsoft.com/office/drawing/2014/main" id="{B2038CE0-86B5-4D98-9F79-57FFCA37697B}"/>
              </a:ext>
            </a:extLst>
          </p:cNvPr>
          <p:cNvSpPr txBox="1"/>
          <p:nvPr/>
        </p:nvSpPr>
        <p:spPr>
          <a:xfrm>
            <a:off x="859887" y="132897"/>
            <a:ext cx="204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zh-CN" altLang="en-US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zh-CN" altLang="en-US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6EFD8A-5F9A-485A-A1AF-E5B7CAE078E1}"/>
              </a:ext>
            </a:extLst>
          </p:cNvPr>
          <p:cNvSpPr/>
          <p:nvPr/>
        </p:nvSpPr>
        <p:spPr>
          <a:xfrm>
            <a:off x="917618" y="15178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SOMETHING</a:t>
            </a:r>
            <a:r>
              <a:rPr kumimoji="1" lang="zh-CN" altLang="en-US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ABOUT</a:t>
            </a:r>
            <a:r>
              <a:rPr kumimoji="1" lang="zh-CN" altLang="en-US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MYSELF</a:t>
            </a:r>
            <a:endParaRPr kumimoji="1" lang="zh-CN" altLang="en-US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椭圆 36">
            <a:extLst>
              <a:ext uri="{FF2B5EF4-FFF2-40B4-BE49-F238E27FC236}">
                <a16:creationId xmlns:a16="http://schemas.microsoft.com/office/drawing/2014/main" id="{D89299F2-A691-4429-AF6A-6E0C8F8E8BE1}"/>
              </a:ext>
            </a:extLst>
          </p:cNvPr>
          <p:cNvSpPr/>
          <p:nvPr/>
        </p:nvSpPr>
        <p:spPr>
          <a:xfrm>
            <a:off x="4443441" y="1584068"/>
            <a:ext cx="234389" cy="234389"/>
          </a:xfrm>
          <a:prstGeom prst="ellipse">
            <a:avLst/>
          </a:prstGeom>
          <a:solidFill>
            <a:srgbClr val="7C9C1E"/>
          </a:solidFill>
          <a:ln w="38100" cmpd="sng">
            <a:solidFill>
              <a:srgbClr val="F6DA9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7C9C1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E73B7-DDC9-4734-86BC-641D9B719A3B}"/>
              </a:ext>
            </a:extLst>
          </p:cNvPr>
          <p:cNvSpPr/>
          <p:nvPr/>
        </p:nvSpPr>
        <p:spPr>
          <a:xfrm>
            <a:off x="5041637" y="1254484"/>
            <a:ext cx="2843466" cy="879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zh-CN" sz="1100" b="1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HAOCHEN YANG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/>
                </a:solidFill>
              </a:rPr>
              <a:t>Born in XI’AN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/>
                </a:solidFill>
              </a:rPr>
              <a:t>New Data Science Intern Engineer in MXA</a:t>
            </a:r>
          </a:p>
        </p:txBody>
      </p:sp>
    </p:spTree>
    <p:extLst>
      <p:ext uri="{BB962C8B-B14F-4D97-AF65-F5344CB8AC3E}">
        <p14:creationId xmlns:p14="http://schemas.microsoft.com/office/powerpoint/2010/main" val="398980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4568693" y="955221"/>
            <a:ext cx="0" cy="4188279"/>
          </a:xfrm>
          <a:prstGeom prst="line">
            <a:avLst/>
          </a:prstGeom>
          <a:ln w="38100" cmpd="sng">
            <a:solidFill>
              <a:srgbClr val="F6DA9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等腰三角形 9"/>
          <p:cNvSpPr/>
          <p:nvPr/>
        </p:nvSpPr>
        <p:spPr>
          <a:xfrm flipV="1">
            <a:off x="3451443" y="-1"/>
            <a:ext cx="2241116" cy="1093517"/>
          </a:xfrm>
          <a:custGeom>
            <a:avLst/>
            <a:gdLst/>
            <a:ahLst/>
            <a:cxnLst/>
            <a:rect l="l" t="t" r="r" b="b"/>
            <a:pathLst>
              <a:path w="2050062" h="989888">
                <a:moveTo>
                  <a:pt x="0" y="989888"/>
                </a:moveTo>
                <a:lnTo>
                  <a:pt x="2050062" y="989888"/>
                </a:lnTo>
                <a:lnTo>
                  <a:pt x="2041981" y="799417"/>
                </a:lnTo>
                <a:cubicBezTo>
                  <a:pt x="2025751" y="615050"/>
                  <a:pt x="1987405" y="475027"/>
                  <a:pt x="1940306" y="434939"/>
                </a:cubicBezTo>
                <a:lnTo>
                  <a:pt x="1918044" y="425604"/>
                </a:lnTo>
                <a:lnTo>
                  <a:pt x="1918044" y="423297"/>
                </a:lnTo>
                <a:lnTo>
                  <a:pt x="1918044" y="423294"/>
                </a:lnTo>
                <a:lnTo>
                  <a:pt x="1918038" y="423294"/>
                </a:lnTo>
                <a:lnTo>
                  <a:pt x="1025031" y="0"/>
                </a:lnTo>
                <a:lnTo>
                  <a:pt x="132025" y="423294"/>
                </a:lnTo>
                <a:lnTo>
                  <a:pt x="132017" y="423294"/>
                </a:lnTo>
                <a:lnTo>
                  <a:pt x="132017" y="425605"/>
                </a:lnTo>
                <a:lnTo>
                  <a:pt x="109756" y="434939"/>
                </a:lnTo>
                <a:cubicBezTo>
                  <a:pt x="62658" y="475027"/>
                  <a:pt x="24311" y="615050"/>
                  <a:pt x="8082" y="799417"/>
                </a:cubicBezTo>
                <a:close/>
              </a:path>
            </a:pathLst>
          </a:custGeom>
          <a:solidFill>
            <a:srgbClr val="4FB8A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椭圆 48"/>
          <p:cNvSpPr/>
          <p:nvPr/>
        </p:nvSpPr>
        <p:spPr>
          <a:xfrm flipH="1">
            <a:off x="4448676" y="3810825"/>
            <a:ext cx="234389" cy="234389"/>
          </a:xfrm>
          <a:prstGeom prst="ellipse">
            <a:avLst/>
          </a:prstGeom>
          <a:solidFill>
            <a:srgbClr val="7C9C1E"/>
          </a:solidFill>
          <a:ln w="38100" cmpd="sng">
            <a:solidFill>
              <a:srgbClr val="F6DA9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C3503-D638-4480-B468-F01C5FE4F4B7}"/>
              </a:ext>
            </a:extLst>
          </p:cNvPr>
          <p:cNvSpPr/>
          <p:nvPr/>
        </p:nvSpPr>
        <p:spPr>
          <a:xfrm>
            <a:off x="3883633" y="202836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defRPr/>
            </a:pPr>
            <a:r>
              <a:rPr kumimoji="1" lang="en-US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</a:rPr>
              <a:t>What I do?</a:t>
            </a:r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B83F0-1B6A-45D2-877D-73DB91FD2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53" y="2935884"/>
            <a:ext cx="4251030" cy="1793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6C2674-F0B2-4BED-A278-5C12EB2DF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37" y="2935884"/>
            <a:ext cx="3989800" cy="17991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09446D-6402-476E-AE9F-5675D7076668}"/>
              </a:ext>
            </a:extLst>
          </p:cNvPr>
          <p:cNvSpPr/>
          <p:nvPr/>
        </p:nvSpPr>
        <p:spPr>
          <a:xfrm>
            <a:off x="741992" y="1544979"/>
            <a:ext cx="34403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Domain adaptation </a:t>
            </a:r>
          </a:p>
          <a:p>
            <a:r>
              <a:rPr kumimoji="1" lang="en-US" altLang="zh-CN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with video action recognition</a:t>
            </a:r>
            <a:endParaRPr lang="en-US" dirty="0"/>
          </a:p>
        </p:txBody>
      </p:sp>
      <p:sp>
        <p:nvSpPr>
          <p:cNvPr id="9" name="圆角矩形 55">
            <a:extLst>
              <a:ext uri="{FF2B5EF4-FFF2-40B4-BE49-F238E27FC236}">
                <a16:creationId xmlns:a16="http://schemas.microsoft.com/office/drawing/2014/main" id="{F820F3DC-C9F2-4ED7-A965-3B21C878DE2A}"/>
              </a:ext>
            </a:extLst>
          </p:cNvPr>
          <p:cNvSpPr/>
          <p:nvPr/>
        </p:nvSpPr>
        <p:spPr>
          <a:xfrm flipH="1">
            <a:off x="4913272" y="833229"/>
            <a:ext cx="3958289" cy="1944642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58">
            <a:extLst>
              <a:ext uri="{FF2B5EF4-FFF2-40B4-BE49-F238E27FC236}">
                <a16:creationId xmlns:a16="http://schemas.microsoft.com/office/drawing/2014/main" id="{61536A00-B7A4-41B9-9102-66EEF287458E}"/>
              </a:ext>
            </a:extLst>
          </p:cNvPr>
          <p:cNvSpPr txBox="1"/>
          <p:nvPr/>
        </p:nvSpPr>
        <p:spPr>
          <a:xfrm>
            <a:off x="5168323" y="833229"/>
            <a:ext cx="3703240" cy="215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zh-CN" sz="1100" b="1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Two limitations of video-based human action recognition: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/>
                </a:solidFill>
                <a:latin typeface="Abadi" panose="020B0604020202020204" pitchFamily="34" charset="0"/>
              </a:rPr>
              <a:t>Testing and training data must come from the same statistical distribution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/>
                </a:solidFill>
                <a:latin typeface="Abadi" panose="020B0604020202020204" pitchFamily="34" charset="0"/>
              </a:rPr>
              <a:t>Need signification amount of labelled data to model for each task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en-US" altLang="zh-CN" sz="1000" b="1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How to solve: 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en-US" altLang="zh-CN" sz="1000" dirty="0">
                <a:solidFill>
                  <a:schemeClr val="bg1"/>
                </a:solidFill>
                <a:latin typeface="Abadi" panose="020B0604020202020204" pitchFamily="34" charset="0"/>
                <a:ea typeface="微软雅黑"/>
                <a:cs typeface="Segoe UI Light"/>
              </a:rPr>
              <a:t>Apply domain adaptation technique (</a:t>
            </a:r>
            <a:r>
              <a:rPr kumimoji="1" lang="en-US" altLang="zh-CN" sz="1000" dirty="0" err="1">
                <a:solidFill>
                  <a:schemeClr val="bg1"/>
                </a:solidFill>
                <a:latin typeface="Abadi" panose="020B0604020202020204" pitchFamily="34" charset="0"/>
                <a:ea typeface="微软雅黑"/>
                <a:cs typeface="Segoe UI Light"/>
              </a:rPr>
              <a:t>eg.</a:t>
            </a:r>
            <a:r>
              <a:rPr kumimoji="1" lang="en-US" altLang="zh-CN" sz="1000" dirty="0">
                <a:solidFill>
                  <a:schemeClr val="bg1"/>
                </a:solidFill>
                <a:latin typeface="Abadi" panose="020B0604020202020204" pitchFamily="34" charset="0"/>
                <a:ea typeface="微软雅黑"/>
                <a:cs typeface="Segoe UI Light"/>
              </a:rPr>
              <a:t> DANN – Domain Adversarial Neural Network) into the normal video recognition system (</a:t>
            </a:r>
            <a:r>
              <a:rPr kumimoji="1" lang="en-US" altLang="zh-CN" sz="1000" dirty="0" err="1">
                <a:solidFill>
                  <a:schemeClr val="bg1"/>
                </a:solidFill>
                <a:latin typeface="Abadi" panose="020B0604020202020204" pitchFamily="34" charset="0"/>
                <a:ea typeface="微软雅黑"/>
                <a:cs typeface="Segoe UI Light"/>
              </a:rPr>
              <a:t>eg.</a:t>
            </a:r>
            <a:r>
              <a:rPr kumimoji="1" lang="en-US" altLang="zh-CN" sz="1000" dirty="0">
                <a:solidFill>
                  <a:schemeClr val="bg1"/>
                </a:solidFill>
                <a:latin typeface="Abadi" panose="020B0604020202020204" pitchFamily="34" charset="0"/>
                <a:ea typeface="微软雅黑"/>
                <a:cs typeface="Segoe UI Light"/>
              </a:rPr>
              <a:t> TSN – Temporal Segment Network)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kumimoji="1" lang="zh-CN" altLang="en-US" sz="9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D03E3-8C44-4919-AD5A-E8FA73AFE241}"/>
              </a:ext>
            </a:extLst>
          </p:cNvPr>
          <p:cNvSpPr txBox="1"/>
          <p:nvPr/>
        </p:nvSpPr>
        <p:spPr>
          <a:xfrm>
            <a:off x="373581" y="4708069"/>
            <a:ext cx="413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DANN: A kind of domain adaptation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66D492-F66E-4994-9DBC-E357D14D694F}"/>
              </a:ext>
            </a:extLst>
          </p:cNvPr>
          <p:cNvSpPr/>
          <p:nvPr/>
        </p:nvSpPr>
        <p:spPr>
          <a:xfrm>
            <a:off x="4755134" y="472598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TSN: one</a:t>
            </a:r>
            <a:r>
              <a:rPr lang="zh-CN" altLang="en-US" sz="1100" dirty="0"/>
              <a:t> </a:t>
            </a:r>
            <a:r>
              <a:rPr lang="en-US" altLang="zh-CN" sz="1100" dirty="0"/>
              <a:t>of</a:t>
            </a:r>
            <a:r>
              <a:rPr lang="zh-CN" altLang="en-US" sz="1100" dirty="0"/>
              <a:t> </a:t>
            </a:r>
            <a:r>
              <a:rPr lang="en-US" altLang="zh-CN" sz="1100" dirty="0"/>
              <a:t>the</a:t>
            </a:r>
            <a:r>
              <a:rPr lang="zh-CN" altLang="en-US" sz="1100" dirty="0"/>
              <a:t> </a:t>
            </a:r>
            <a:r>
              <a:rPr lang="en-US" altLang="zh-CN" sz="1100" dirty="0"/>
              <a:t>most</a:t>
            </a:r>
            <a:r>
              <a:rPr lang="zh-CN" altLang="en-US" sz="1100" dirty="0"/>
              <a:t> </a:t>
            </a:r>
            <a:r>
              <a:rPr lang="en-US" altLang="zh-CN" sz="1100" dirty="0"/>
              <a:t>popular</a:t>
            </a:r>
            <a:r>
              <a:rPr lang="zh-CN" altLang="en-US" sz="1100" dirty="0"/>
              <a:t> </a:t>
            </a:r>
            <a:r>
              <a:rPr lang="en-US" altLang="zh-CN" sz="1100" dirty="0"/>
              <a:t>network</a:t>
            </a:r>
            <a:r>
              <a:rPr lang="zh-CN" altLang="en-US" sz="1100" dirty="0"/>
              <a:t> </a:t>
            </a:r>
            <a:r>
              <a:rPr lang="en-US" altLang="zh-CN" sz="1100" dirty="0"/>
              <a:t>for</a:t>
            </a:r>
            <a:r>
              <a:rPr lang="zh-CN" altLang="en-US" sz="1100" dirty="0"/>
              <a:t> </a:t>
            </a:r>
            <a:r>
              <a:rPr lang="en-US" altLang="zh-CN" sz="1100" dirty="0"/>
              <a:t>action recognition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226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9"/>
          <p:cNvSpPr/>
          <p:nvPr/>
        </p:nvSpPr>
        <p:spPr>
          <a:xfrm flipV="1">
            <a:off x="3443958" y="-1"/>
            <a:ext cx="2241116" cy="1093517"/>
          </a:xfrm>
          <a:custGeom>
            <a:avLst/>
            <a:gdLst/>
            <a:ahLst/>
            <a:cxnLst/>
            <a:rect l="l" t="t" r="r" b="b"/>
            <a:pathLst>
              <a:path w="2050062" h="989888">
                <a:moveTo>
                  <a:pt x="0" y="989888"/>
                </a:moveTo>
                <a:lnTo>
                  <a:pt x="2050062" y="989888"/>
                </a:lnTo>
                <a:lnTo>
                  <a:pt x="2041981" y="799417"/>
                </a:lnTo>
                <a:cubicBezTo>
                  <a:pt x="2025751" y="615050"/>
                  <a:pt x="1987405" y="475027"/>
                  <a:pt x="1940306" y="434939"/>
                </a:cubicBezTo>
                <a:lnTo>
                  <a:pt x="1918044" y="425604"/>
                </a:lnTo>
                <a:lnTo>
                  <a:pt x="1918044" y="423297"/>
                </a:lnTo>
                <a:lnTo>
                  <a:pt x="1918044" y="423294"/>
                </a:lnTo>
                <a:lnTo>
                  <a:pt x="1918038" y="423294"/>
                </a:lnTo>
                <a:lnTo>
                  <a:pt x="1025031" y="0"/>
                </a:lnTo>
                <a:lnTo>
                  <a:pt x="132025" y="423294"/>
                </a:lnTo>
                <a:lnTo>
                  <a:pt x="132017" y="423294"/>
                </a:lnTo>
                <a:lnTo>
                  <a:pt x="132017" y="425605"/>
                </a:lnTo>
                <a:lnTo>
                  <a:pt x="109756" y="434939"/>
                </a:lnTo>
                <a:cubicBezTo>
                  <a:pt x="62658" y="475027"/>
                  <a:pt x="24311" y="615050"/>
                  <a:pt x="8082" y="799417"/>
                </a:cubicBezTo>
                <a:close/>
              </a:path>
            </a:pathLst>
          </a:custGeom>
          <a:solidFill>
            <a:srgbClr val="4FB8A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302374" y="1680461"/>
            <a:ext cx="1460732" cy="14607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336763" y="3311120"/>
            <a:ext cx="1391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F6DA98"/>
                </a:solidFill>
                <a:latin typeface="Segoe UI Light"/>
                <a:cs typeface="Segoe UI Light"/>
              </a:rPr>
              <a:t>Basketball</a:t>
            </a:r>
            <a:endParaRPr kumimoji="1" lang="zh-CN" altLang="en-US" sz="2000" b="1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62598" y="1680461"/>
            <a:ext cx="1460732" cy="14607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862598" y="3311120"/>
            <a:ext cx="1391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F6DA98"/>
                </a:solidFill>
                <a:latin typeface="Segoe UI Light"/>
                <a:cs typeface="Segoe UI Light"/>
              </a:rPr>
              <a:t>Music</a:t>
            </a:r>
            <a:endParaRPr kumimoji="1" lang="zh-CN" altLang="en-US" sz="2000" b="1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354044" y="1680461"/>
            <a:ext cx="1460732" cy="14607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388433" y="3311120"/>
            <a:ext cx="1391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rgbClr val="F6DA98"/>
                </a:solidFill>
                <a:latin typeface="Segoe UI Light"/>
                <a:cs typeface="Segoe UI Light"/>
              </a:rPr>
              <a:t>Cooking</a:t>
            </a:r>
            <a:endParaRPr kumimoji="1" lang="zh-CN" altLang="en-US" sz="2000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pic>
        <p:nvPicPr>
          <p:cNvPr id="10" name="图片 9" descr="图片包含 游戏机, 画&#10;&#10;描述已自动生成">
            <a:extLst>
              <a:ext uri="{FF2B5EF4-FFF2-40B4-BE49-F238E27FC236}">
                <a16:creationId xmlns:a16="http://schemas.microsoft.com/office/drawing/2014/main" id="{E4DA7C50-EA33-4F3F-821D-96262E15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589" y="2106027"/>
            <a:ext cx="609600" cy="609600"/>
          </a:xfrm>
          <a:prstGeom prst="rect">
            <a:avLst/>
          </a:prstGeom>
        </p:spPr>
      </p:pic>
      <p:pic>
        <p:nvPicPr>
          <p:cNvPr id="12" name="图片 11" descr="图片包含 游戏机, 用具, 窗户&#10;&#10;描述已自动生成">
            <a:extLst>
              <a:ext uri="{FF2B5EF4-FFF2-40B4-BE49-F238E27FC236}">
                <a16:creationId xmlns:a16="http://schemas.microsoft.com/office/drawing/2014/main" id="{93D7CD67-FA9A-4CE9-BEE2-ECE11C029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940" y="2106027"/>
            <a:ext cx="609600" cy="609600"/>
          </a:xfrm>
          <a:prstGeom prst="rect">
            <a:avLst/>
          </a:prstGeom>
        </p:spPr>
      </p:pic>
      <p:pic>
        <p:nvPicPr>
          <p:cNvPr id="14" name="图片 13" descr="图片包含 游戏机&#10;&#10;描述已自动生成">
            <a:extLst>
              <a:ext uri="{FF2B5EF4-FFF2-40B4-BE49-F238E27FC236}">
                <a16:creationId xmlns:a16="http://schemas.microsoft.com/office/drawing/2014/main" id="{86A8DB45-B236-487A-B8FF-C2517C310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160" y="1934577"/>
            <a:ext cx="876678" cy="8766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144FA6-F953-4840-B1A4-FD80F9F89C43}"/>
              </a:ext>
            </a:extLst>
          </p:cNvPr>
          <p:cNvSpPr/>
          <p:nvPr/>
        </p:nvSpPr>
        <p:spPr>
          <a:xfrm>
            <a:off x="3526609" y="197289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defRPr/>
            </a:pPr>
            <a:r>
              <a:rPr kumimoji="1" lang="en-US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</a:rPr>
              <a:t>What is my hobby</a:t>
            </a:r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247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 37"/>
          <p:cNvGrpSpPr/>
          <p:nvPr/>
        </p:nvGrpSpPr>
        <p:grpSpPr>
          <a:xfrm>
            <a:off x="3451443" y="-1"/>
            <a:ext cx="2241116" cy="1093517"/>
            <a:chOff x="3033165" y="-1"/>
            <a:chExt cx="2241116" cy="1093517"/>
          </a:xfrm>
        </p:grpSpPr>
        <p:sp>
          <p:nvSpPr>
            <p:cNvPr id="39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040649" y="16831"/>
              <a:ext cx="2233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kumimoji="1" lang="en-US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</a:rPr>
                <a:t>What do you know about Micron</a:t>
              </a:r>
              <a:endParaRPr lang="en-US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8C0DCEB0-36DC-4E69-A3BF-5C4C99AAF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88" y="1790054"/>
            <a:ext cx="2969512" cy="284007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C9A7F1F-1D21-4AFA-97CF-77D7BB2C22B9}"/>
              </a:ext>
            </a:extLst>
          </p:cNvPr>
          <p:cNvSpPr/>
          <p:nvPr/>
        </p:nvSpPr>
        <p:spPr>
          <a:xfrm>
            <a:off x="334817" y="1518730"/>
            <a:ext cx="52693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How do I know Micron?</a:t>
            </a:r>
          </a:p>
          <a:p>
            <a:endParaRPr kumimoji="1" lang="en-US" altLang="zh-CN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kumimoji="1" lang="en-US" altLang="zh-CN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Why do I choose Micron?</a:t>
            </a:r>
          </a:p>
          <a:p>
            <a:endParaRPr kumimoji="1" lang="en-US" altLang="zh-CN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kumimoji="1" lang="en-US" altLang="zh-CN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When I become a DS engineer, I want to do…</a:t>
            </a:r>
            <a:endParaRPr kumimoji="1" lang="zh-CN" altLang="en-US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908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27480" y="1915160"/>
            <a:ext cx="468904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</a:t>
            </a:r>
            <a:r>
              <a:rPr kumimoji="1" lang="zh-CN" altLang="en-US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YOU!</a:t>
            </a:r>
            <a:endParaRPr kumimoji="1" lang="zh-CN" altLang="en-US" sz="40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773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1150</TotalTime>
  <Words>244</Words>
  <Application>Microsoft Office PowerPoint</Application>
  <PresentationFormat>On-screen Show (16:9)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微软雅黑</vt:lpstr>
      <vt:lpstr>Abadi</vt:lpstr>
      <vt:lpstr>Arial</vt:lpstr>
      <vt:lpstr>Calibri</vt:lpstr>
      <vt:lpstr>Century Gothic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Haochen Yang 杨浩辰 (haochenyang)</cp:lastModifiedBy>
  <cp:revision>132</cp:revision>
  <dcterms:created xsi:type="dcterms:W3CDTF">2010-04-12T23:12:02Z</dcterms:created>
  <dcterms:modified xsi:type="dcterms:W3CDTF">2019-12-17T06:53:24Z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