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xfrm>
            <a:off x="1270000" y="1638300"/>
            <a:ext cx="10464800" cy="3302000"/>
          </a:xfrm>
          <a:prstGeom prst="rect">
            <a:avLst/>
          </a:prstGeom>
        </p:spPr>
        <p:txBody>
          <a:bodyPr anchor="b"/>
          <a:lstStyle/>
          <a:p>
            <a:pPr/>
            <a:r>
              <a:t>Title Text</a:t>
            </a:r>
          </a:p>
        </p:txBody>
      </p:sp>
      <p:sp>
        <p:nvSpPr>
          <p:cNvPr id="13" name="Shape 13"/>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5" name="Shape 95"/>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6" name="Shape 96"/>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04" name="Shape 10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1" name="Shape 21"/>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2" name="Shape 22"/>
          <p:cNvSpPr/>
          <p:nvPr>
            <p:ph type="title"/>
          </p:nvPr>
        </p:nvSpPr>
        <p:spPr>
          <a:xfrm>
            <a:off x="1270000" y="6718300"/>
            <a:ext cx="10464800" cy="1422400"/>
          </a:xfrm>
          <a:prstGeom prst="rect">
            <a:avLst/>
          </a:prstGeom>
        </p:spPr>
        <p:txBody>
          <a:bodyPr anchor="b"/>
          <a:lstStyle/>
          <a:p>
            <a:pPr/>
            <a:r>
              <a:t>Title Text</a:t>
            </a:r>
          </a:p>
        </p:txBody>
      </p:sp>
      <p:sp>
        <p:nvSpPr>
          <p:cNvPr id="23" name="Shape 23"/>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1" name="Shape 31"/>
          <p:cNvSpPr/>
          <p:nvPr>
            <p:ph type="title"/>
          </p:nvPr>
        </p:nvSpPr>
        <p:spPr>
          <a:xfrm>
            <a:off x="1270000" y="3225800"/>
            <a:ext cx="10464800" cy="3302000"/>
          </a:xfrm>
          <a:prstGeom prst="rect">
            <a:avLst/>
          </a:prstGeom>
        </p:spPr>
        <p:txBody>
          <a:bodyPr/>
          <a:lstStyle/>
          <a:p>
            <a:pPr/>
            <a:r>
              <a:t>Title Text</a:t>
            </a:r>
          </a:p>
        </p:txBody>
      </p:sp>
      <p:sp>
        <p:nvSpPr>
          <p:cNvPr id="32" name="Shape 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9" name="Shape 39"/>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40" name="Shape 40"/>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1" name="Shape 4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a:r>
              <a:t>Title Text</a:t>
            </a: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pic>
        <p:nvPicPr>
          <p:cNvPr id="57" name="pasted-image.png"/>
          <p:cNvPicPr>
            <a:picLocks noChangeAspect="1"/>
          </p:cNvPicPr>
          <p:nvPr/>
        </p:nvPicPr>
        <p:blipFill>
          <a:blip r:embed="rId2">
            <a:alphaModFix amt="42285"/>
            <a:extLst/>
          </a:blip>
          <a:stretch>
            <a:fillRect/>
          </a:stretch>
        </p:blipFill>
        <p:spPr>
          <a:xfrm>
            <a:off x="-2018507" y="-176678"/>
            <a:ext cx="17041966" cy="9852957"/>
          </a:xfrm>
          <a:prstGeom prst="rect">
            <a:avLst/>
          </a:prstGeom>
          <a:ln w="12700">
            <a:miter lim="400000"/>
          </a:ln>
        </p:spPr>
      </p:pic>
      <p:sp>
        <p:nvSpPr>
          <p:cNvPr id="58" name="Shape 58"/>
          <p:cNvSpPr/>
          <p:nvPr>
            <p:ph type="title"/>
          </p:nvPr>
        </p:nvSpPr>
        <p:spPr>
          <a:prstGeom prst="rect">
            <a:avLst/>
          </a:prstGeom>
        </p:spPr>
        <p:txBody>
          <a:bodyPr/>
          <a:lstStyle/>
          <a:p>
            <a:pPr/>
            <a:r>
              <a:t>Title Text</a:t>
            </a:r>
          </a:p>
        </p:txBody>
      </p:sp>
      <p:sp>
        <p:nvSpPr>
          <p:cNvPr id="59" name="Shape 5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0" name="Shape 6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7" name="Shape 67"/>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8" name="Shape 68"/>
          <p:cNvSpPr/>
          <p:nvPr>
            <p:ph type="title"/>
          </p:nvPr>
        </p:nvSpPr>
        <p:spPr>
          <a:prstGeom prst="rect">
            <a:avLst/>
          </a:prstGeom>
        </p:spPr>
        <p:txBody>
          <a:bodyPr/>
          <a:lstStyle/>
          <a:p>
            <a:pPr/>
            <a:r>
              <a:t>Title Text</a:t>
            </a:r>
          </a:p>
        </p:txBody>
      </p:sp>
      <p:sp>
        <p:nvSpPr>
          <p:cNvPr id="69" name="Shape 69"/>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7" name="Shape 77"/>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5" name="Shape 85"/>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6" name="Shape 86"/>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7" name="Shape 87"/>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pasted-image.png"/>
          <p:cNvPicPr>
            <a:picLocks noChangeAspect="1"/>
          </p:cNvPicPr>
          <p:nvPr/>
        </p:nvPicPr>
        <p:blipFill>
          <a:blip r:embed="rId2">
            <a:extLst/>
          </a:blip>
          <a:stretch>
            <a:fillRect/>
          </a:stretch>
        </p:blipFill>
        <p:spPr>
          <a:xfrm>
            <a:off x="-1891583" y="-49678"/>
            <a:ext cx="17041966" cy="9852957"/>
          </a:xfrm>
          <a:prstGeom prst="rect">
            <a:avLst/>
          </a:prstGeom>
          <a:ln w="12700">
            <a:miter lim="400000"/>
          </a:ln>
        </p:spPr>
      </p:pic>
      <p:sp>
        <p:nvSpPr>
          <p:cNvPr id="3" name="Shape 3"/>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hape 4"/>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 name="pasted-image.jpg"/>
          <p:cNvPicPr>
            <a:picLocks noChangeAspect="1"/>
          </p:cNvPicPr>
          <p:nvPr/>
        </p:nvPicPr>
        <p:blipFill>
          <a:blip r:embed="rId2">
            <a:extLst/>
          </a:blip>
          <a:stretch>
            <a:fillRect/>
          </a:stretch>
        </p:blipFill>
        <p:spPr>
          <a:xfrm>
            <a:off x="-38100" y="61383"/>
            <a:ext cx="13335000" cy="963083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componentWillMount</a:t>
            </a:r>
          </a:p>
        </p:txBody>
      </p:sp>
      <p:sp>
        <p:nvSpPr>
          <p:cNvPr id="147" name="Shape 147"/>
          <p:cNvSpPr/>
          <p:nvPr>
            <p:ph type="body" idx="1"/>
          </p:nvPr>
        </p:nvSpPr>
        <p:spPr>
          <a:prstGeom prst="rect">
            <a:avLst/>
          </a:prstGeom>
        </p:spPr>
        <p:txBody>
          <a:bodyPr/>
          <a:lstStyle/>
          <a:p>
            <a:pPr/>
            <a:r>
              <a:t>Invoked once, both on the client and server, immediately before the initial rendering occurs. </a:t>
            </a:r>
          </a:p>
          <a:p>
            <a:pPr/>
            <a:r>
              <a:t>void componentWillMount()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componentDidMount</a:t>
            </a:r>
          </a:p>
        </p:txBody>
      </p:sp>
      <p:sp>
        <p:nvSpPr>
          <p:cNvPr id="150" name="Shape 150"/>
          <p:cNvSpPr/>
          <p:nvPr>
            <p:ph type="body" idx="1"/>
          </p:nvPr>
        </p:nvSpPr>
        <p:spPr>
          <a:prstGeom prst="rect">
            <a:avLst/>
          </a:prstGeom>
        </p:spPr>
        <p:txBody>
          <a:bodyPr/>
          <a:lstStyle/>
          <a:p>
            <a:pPr marL="400050" indent="-400050" defTabSz="525779">
              <a:spcBef>
                <a:spcPts val="3700"/>
              </a:spcBef>
              <a:defRPr sz="3239"/>
            </a:pPr>
            <a:r>
              <a:t>Invoked once, only on the client (not on the server), immediately after the initial rendering occurs. </a:t>
            </a:r>
          </a:p>
          <a:p>
            <a:pPr marL="400050" indent="-400050" defTabSz="525779">
              <a:spcBef>
                <a:spcPts val="3700"/>
              </a:spcBef>
              <a:defRPr sz="3239"/>
            </a:pPr>
            <a:r>
              <a:t>At this point in the lifecycle, you can access any refs to your children (e.g., to access the underlying DOM representation). The componentDidMount() method of child components is invoked before that of parent components.</a:t>
            </a:r>
          </a:p>
          <a:p>
            <a:pPr marL="400050" indent="-400050" defTabSz="525779">
              <a:spcBef>
                <a:spcPts val="3700"/>
              </a:spcBef>
              <a:defRPr sz="3239"/>
            </a:pPr>
            <a:r>
              <a:t>If you want to integrate with other JavaScript frameworks, set timers using setTimeout or setInterval, or send AJAX requests, perform those operations in this method.</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lvl1pPr defTabSz="490727">
              <a:defRPr sz="6719"/>
            </a:lvl1pPr>
          </a:lstStyle>
          <a:p>
            <a:pPr/>
            <a:r>
              <a:t>componentWillReceiveProps</a:t>
            </a:r>
          </a:p>
        </p:txBody>
      </p:sp>
      <p:sp>
        <p:nvSpPr>
          <p:cNvPr id="153" name="Shape 153"/>
          <p:cNvSpPr/>
          <p:nvPr>
            <p:ph type="body" idx="1"/>
          </p:nvPr>
        </p:nvSpPr>
        <p:spPr>
          <a:prstGeom prst="rect">
            <a:avLst/>
          </a:prstGeom>
        </p:spPr>
        <p:txBody>
          <a:bodyPr/>
          <a:lstStyle/>
          <a:p>
            <a:pPr marL="0" indent="0" defTabSz="408940">
              <a:spcBef>
                <a:spcPts val="600"/>
              </a:spcBef>
              <a:buSzTx/>
              <a:buNone/>
              <a:defRPr sz="2520"/>
            </a:pPr>
            <a:r>
              <a:t>componentWillReceiveProps: function(nextProps) {</a:t>
            </a:r>
          </a:p>
          <a:p>
            <a:pPr marL="0" indent="0" defTabSz="408940">
              <a:spcBef>
                <a:spcPts val="600"/>
              </a:spcBef>
              <a:buSzTx/>
              <a:buNone/>
              <a:defRPr sz="2520"/>
            </a:pPr>
            <a:r>
              <a:t>  this.setState({</a:t>
            </a:r>
          </a:p>
          <a:p>
            <a:pPr marL="0" indent="0" defTabSz="408940">
              <a:spcBef>
                <a:spcPts val="600"/>
              </a:spcBef>
              <a:buSzTx/>
              <a:buNone/>
              <a:defRPr sz="2520"/>
            </a:pPr>
            <a:r>
              <a:t>    likesIncreasing: nextProps.likeCount &gt; this.props.likeCount</a:t>
            </a:r>
          </a:p>
          <a:p>
            <a:pPr marL="0" indent="0" defTabSz="408940">
              <a:spcBef>
                <a:spcPts val="600"/>
              </a:spcBef>
              <a:buSzTx/>
              <a:buNone/>
              <a:defRPr sz="2520"/>
            </a:pPr>
            <a:r>
              <a:t>  });</a:t>
            </a:r>
          </a:p>
          <a:p>
            <a:pPr marL="0" indent="0" defTabSz="408940">
              <a:spcBef>
                <a:spcPts val="600"/>
              </a:spcBef>
              <a:buSzTx/>
              <a:buNone/>
              <a:defRPr sz="2520"/>
            </a:pPr>
            <a:r>
              <a:t>}</a:t>
            </a:r>
          </a:p>
          <a:p>
            <a:pPr marL="311150" indent="-311150" defTabSz="408940">
              <a:spcBef>
                <a:spcPts val="2900"/>
              </a:spcBef>
              <a:defRPr sz="2520"/>
            </a:pPr>
            <a:r>
              <a:t>Invoked when a component is receiving new props. This method is not called for the initial render.</a:t>
            </a:r>
          </a:p>
          <a:p>
            <a:pPr marL="311150" indent="-311150" defTabSz="408940">
              <a:spcBef>
                <a:spcPts val="2900"/>
              </a:spcBef>
              <a:defRPr sz="2520"/>
            </a:pPr>
          </a:p>
          <a:p>
            <a:pPr marL="311150" indent="-311150" defTabSz="408940">
              <a:spcBef>
                <a:spcPts val="2900"/>
              </a:spcBef>
              <a:defRPr sz="2520"/>
            </a:pPr>
            <a:r>
              <a:t>Use this as an opportunity to react to a prop transition before render() is called by updating the state using this.setState(). The old props can be accessed via this.props. Calling this.setState() within this function will not trigger an additional render.</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lvl1pPr defTabSz="543305">
              <a:defRPr sz="7440"/>
            </a:lvl1pPr>
          </a:lstStyle>
          <a:p>
            <a:pPr/>
            <a:r>
              <a:t>shouldComponentUpdate</a:t>
            </a:r>
          </a:p>
        </p:txBody>
      </p:sp>
      <p:sp>
        <p:nvSpPr>
          <p:cNvPr id="156" name="Shape 156"/>
          <p:cNvSpPr/>
          <p:nvPr>
            <p:ph type="body" idx="1"/>
          </p:nvPr>
        </p:nvSpPr>
        <p:spPr>
          <a:prstGeom prst="rect">
            <a:avLst/>
          </a:prstGeom>
        </p:spPr>
        <p:txBody>
          <a:bodyPr/>
          <a:lstStyle/>
          <a:p>
            <a:pPr marL="0" indent="0" defTabSz="449833">
              <a:spcBef>
                <a:spcPts val="600"/>
              </a:spcBef>
              <a:buSzTx/>
              <a:buNone/>
              <a:defRPr sz="2772"/>
            </a:pPr>
            <a:r>
              <a:t>shouldComponentUpdate: function(nextProps, nextState) {</a:t>
            </a:r>
          </a:p>
          <a:p>
            <a:pPr marL="0" indent="0" defTabSz="449833">
              <a:spcBef>
                <a:spcPts val="600"/>
              </a:spcBef>
              <a:buSzTx/>
              <a:buNone/>
              <a:defRPr sz="2772"/>
            </a:pPr>
            <a:r>
              <a:t>  return nextProps.id !== this.props.id;</a:t>
            </a:r>
          </a:p>
          <a:p>
            <a:pPr marL="0" indent="0" defTabSz="449833">
              <a:spcBef>
                <a:spcPts val="600"/>
              </a:spcBef>
              <a:buSzTx/>
              <a:buNone/>
              <a:defRPr sz="2772"/>
            </a:pPr>
            <a:r>
              <a:t>}</a:t>
            </a:r>
          </a:p>
          <a:p>
            <a:pPr marL="0" indent="0" defTabSz="449833">
              <a:spcBef>
                <a:spcPts val="600"/>
              </a:spcBef>
              <a:buSzTx/>
              <a:buNone/>
              <a:defRPr sz="2772"/>
            </a:pPr>
          </a:p>
          <a:p>
            <a:pPr marL="0" indent="0" defTabSz="449833">
              <a:spcBef>
                <a:spcPts val="600"/>
              </a:spcBef>
              <a:buSzTx/>
              <a:buNone/>
              <a:defRPr sz="2772"/>
            </a:pPr>
            <a:r>
              <a:t>Invoked before rendering when new props or state are being received. This method is not called for the initial render or when forceUpdate is used.</a:t>
            </a:r>
          </a:p>
          <a:p>
            <a:pPr marL="0" indent="0" defTabSz="449833">
              <a:spcBef>
                <a:spcPts val="600"/>
              </a:spcBef>
              <a:buSzTx/>
              <a:buNone/>
              <a:defRPr sz="2772"/>
            </a:pPr>
          </a:p>
          <a:p>
            <a:pPr marL="0" indent="0" defTabSz="449833">
              <a:spcBef>
                <a:spcPts val="600"/>
              </a:spcBef>
              <a:buSzTx/>
              <a:buNone/>
              <a:defRPr sz="2772"/>
            </a:pPr>
            <a:r>
              <a:t>Use this as an opportunity to return false when you're certain that the transition to the new props and state will not require a component update.</a:t>
            </a:r>
          </a:p>
          <a:p>
            <a:pPr marL="0" indent="0" defTabSz="449833">
              <a:spcBef>
                <a:spcPts val="600"/>
              </a:spcBef>
              <a:buSzTx/>
              <a:buNone/>
              <a:defRPr sz="2772"/>
            </a:pP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componentWillUpdate</a:t>
            </a:r>
          </a:p>
        </p:txBody>
      </p:sp>
      <p:sp>
        <p:nvSpPr>
          <p:cNvPr id="159" name="Shape 159"/>
          <p:cNvSpPr/>
          <p:nvPr>
            <p:ph type="body" idx="1"/>
          </p:nvPr>
        </p:nvSpPr>
        <p:spPr>
          <a:prstGeom prst="rect">
            <a:avLst/>
          </a:prstGeom>
        </p:spPr>
        <p:txBody>
          <a:bodyPr/>
          <a:lstStyle/>
          <a:p>
            <a:pPr marL="0" indent="0" defTabSz="525779">
              <a:spcBef>
                <a:spcPts val="800"/>
              </a:spcBef>
              <a:buSzTx/>
              <a:buNone/>
              <a:defRPr sz="3239"/>
            </a:pPr>
            <a:r>
              <a:t>void componentWillUpdate(</a:t>
            </a:r>
          </a:p>
          <a:p>
            <a:pPr marL="0" indent="0" defTabSz="525779">
              <a:spcBef>
                <a:spcPts val="800"/>
              </a:spcBef>
              <a:buSzTx/>
              <a:buNone/>
              <a:defRPr sz="3239"/>
            </a:pPr>
            <a:r>
              <a:t>  object nextProps, object nextState</a:t>
            </a:r>
          </a:p>
          <a:p>
            <a:pPr marL="0" indent="0" defTabSz="525779">
              <a:spcBef>
                <a:spcPts val="800"/>
              </a:spcBef>
              <a:buSzTx/>
              <a:buNone/>
              <a:defRPr sz="3239"/>
            </a:pPr>
            <a:r>
              <a:t>)</a:t>
            </a:r>
          </a:p>
          <a:p>
            <a:pPr marL="400050" indent="-400050" defTabSz="525779">
              <a:spcBef>
                <a:spcPts val="3700"/>
              </a:spcBef>
              <a:defRPr sz="3239"/>
            </a:pPr>
            <a:r>
              <a:t>Invoked immediately before rendering when new props or state are being received. This method is not called for the initial render.</a:t>
            </a:r>
          </a:p>
          <a:p>
            <a:pPr marL="400050" indent="-400050" defTabSz="525779">
              <a:spcBef>
                <a:spcPts val="3700"/>
              </a:spcBef>
              <a:defRPr sz="3239"/>
            </a:pPr>
            <a:r>
              <a:t>Use this as an opportunity to perform preparation before an update occurs.</a:t>
            </a:r>
          </a:p>
          <a:p>
            <a:pPr marL="400050" indent="-400050" defTabSz="525779">
              <a:spcBef>
                <a:spcPts val="3700"/>
              </a:spcBef>
              <a:defRPr sz="3239"/>
            </a:pPr>
            <a:r>
              <a:t>Note you it’s to late to call this.setState() in here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componentDidUpdate</a:t>
            </a:r>
          </a:p>
        </p:txBody>
      </p:sp>
      <p:sp>
        <p:nvSpPr>
          <p:cNvPr id="162" name="Shape 162"/>
          <p:cNvSpPr/>
          <p:nvPr>
            <p:ph type="body" idx="1"/>
          </p:nvPr>
        </p:nvSpPr>
        <p:spPr>
          <a:prstGeom prst="rect">
            <a:avLst/>
          </a:prstGeom>
        </p:spPr>
        <p:txBody>
          <a:bodyPr/>
          <a:lstStyle/>
          <a:p>
            <a:pPr/>
            <a:r>
              <a:t>Invoked immediately after the component's updates are flushed to the DOM. This method is not called for the initial render.</a:t>
            </a:r>
          </a:p>
          <a:p>
            <a:pPr/>
            <a:r>
              <a:t>Use this as an opportunity to operate on the DOM when the component has been updated.</a:t>
            </a:r>
          </a:p>
          <a:p>
            <a:pPr/>
            <a:r>
              <a:t>Unmounting: componentWillUnmount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componentWillUnmount</a:t>
            </a:r>
          </a:p>
        </p:txBody>
      </p:sp>
      <p:sp>
        <p:nvSpPr>
          <p:cNvPr id="165" name="Shape 165"/>
          <p:cNvSpPr/>
          <p:nvPr>
            <p:ph type="body" idx="1"/>
          </p:nvPr>
        </p:nvSpPr>
        <p:spPr>
          <a:prstGeom prst="rect">
            <a:avLst/>
          </a:prstGeom>
        </p:spPr>
        <p:txBody>
          <a:bodyPr/>
          <a:lstStyle/>
          <a:p>
            <a:pPr/>
            <a:r>
              <a:t>Invoked immediately before a component is unmounted from the DOM.</a:t>
            </a:r>
          </a:p>
          <a:p>
            <a:pPr/>
            <a:r>
              <a:t>Perform any necessary cleanup in this method, such as invalidating timers or cleaning up any DOM elements that were created in componentDidMount.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Stateful component</a:t>
            </a:r>
          </a:p>
        </p:txBody>
      </p:sp>
      <p:sp>
        <p:nvSpPr>
          <p:cNvPr id="124" name="Shape 124"/>
          <p:cNvSpPr/>
          <p:nvPr>
            <p:ph type="body" idx="1"/>
          </p:nvPr>
        </p:nvSpPr>
        <p:spPr>
          <a:prstGeom prst="rect">
            <a:avLst/>
          </a:prstGeom>
        </p:spPr>
        <p:txBody>
          <a:bodyPr/>
          <a:lstStyle/>
          <a:p>
            <a:pPr/>
            <a:r>
              <a:t>You should have as few stageful components as possible in your react application.</a:t>
            </a:r>
          </a:p>
          <a:p>
            <a:pPr/>
            <a:r>
              <a:t>It is generally an old parent who maintains state passing down the information about state to the child elements via props.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body" idx="1"/>
          </p:nvPr>
        </p:nvSpPr>
        <p:spPr>
          <a:xfrm>
            <a:off x="2830388" y="96192"/>
            <a:ext cx="7344024" cy="9561216"/>
          </a:xfrm>
          <a:prstGeom prst="rect">
            <a:avLst/>
          </a:prstGeom>
        </p:spPr>
        <p:txBody>
          <a:bodyPr/>
          <a:lstStyle/>
          <a:p>
            <a:pPr marL="0" indent="0" defTabSz="368045">
              <a:spcBef>
                <a:spcPts val="500"/>
              </a:spcBef>
              <a:buSzTx/>
              <a:buNone/>
              <a:defRPr sz="2268"/>
            </a:pPr>
            <a:r>
              <a:t>class MyContainer extends React.Component {</a:t>
            </a:r>
          </a:p>
          <a:p>
            <a:pPr marL="0" indent="0" defTabSz="368045">
              <a:spcBef>
                <a:spcPts val="500"/>
              </a:spcBef>
              <a:buSzTx/>
              <a:buNone/>
              <a:defRPr sz="2268"/>
            </a:pPr>
            <a:r>
              <a:t>  constructor() {</a:t>
            </a:r>
          </a:p>
          <a:p>
            <a:pPr marL="0" indent="0" defTabSz="368045">
              <a:spcBef>
                <a:spcPts val="500"/>
              </a:spcBef>
              <a:buSzTx/>
              <a:buNone/>
              <a:defRPr sz="2268"/>
            </a:pPr>
            <a:r>
              <a:t>    super();</a:t>
            </a:r>
          </a:p>
          <a:p>
            <a:pPr marL="0" indent="0" defTabSz="368045">
              <a:spcBef>
                <a:spcPts val="500"/>
              </a:spcBef>
              <a:buSzTx/>
              <a:buNone/>
              <a:defRPr sz="2268"/>
            </a:pPr>
            <a:r>
              <a:t>    </a:t>
            </a:r>
            <a:r>
              <a:rPr b="1">
                <a:latin typeface="Helvetica"/>
                <a:ea typeface="Helvetica"/>
                <a:cs typeface="Helvetica"/>
                <a:sym typeface="Helvetica"/>
              </a:rPr>
              <a:t>this.state</a:t>
            </a:r>
            <a:r>
              <a:t> = {</a:t>
            </a:r>
          </a:p>
          <a:p>
            <a:pPr marL="0" indent="0" defTabSz="368045">
              <a:spcBef>
                <a:spcPts val="500"/>
              </a:spcBef>
              <a:buSzTx/>
              <a:buNone/>
              <a:defRPr sz="2268"/>
            </a:pPr>
            <a:r>
              <a:t>      someData: []</a:t>
            </a:r>
          </a:p>
          <a:p>
            <a:pPr marL="0" indent="0" defTabSz="368045">
              <a:spcBef>
                <a:spcPts val="500"/>
              </a:spcBef>
              <a:buSzTx/>
              <a:buNone/>
              <a:defRPr sz="2268"/>
            </a:pPr>
            <a:r>
              <a:t>    };</a:t>
            </a:r>
          </a:p>
          <a:p>
            <a:pPr marL="0" indent="0" defTabSz="368045">
              <a:spcBef>
                <a:spcPts val="500"/>
              </a:spcBef>
              <a:buSzTx/>
              <a:buNone/>
              <a:defRPr sz="2268"/>
            </a:pPr>
            <a:r>
              <a:t>    this.handleAdd = this.handleAdd.bind(this);</a:t>
            </a:r>
          </a:p>
          <a:p>
            <a:pPr marL="0" indent="0" defTabSz="368045">
              <a:spcBef>
                <a:spcPts val="500"/>
              </a:spcBef>
              <a:buSzTx/>
              <a:buNone/>
              <a:defRPr sz="2268"/>
            </a:pPr>
            <a:r>
              <a:t>  }</a:t>
            </a:r>
          </a:p>
          <a:p>
            <a:pPr marL="0" indent="0" defTabSz="368045">
              <a:spcBef>
                <a:spcPts val="500"/>
              </a:spcBef>
              <a:buSzTx/>
              <a:buNone/>
              <a:defRPr sz="2268"/>
            </a:pPr>
          </a:p>
          <a:p>
            <a:pPr marL="0" indent="0" defTabSz="368045">
              <a:spcBef>
                <a:spcPts val="500"/>
              </a:spcBef>
              <a:buSzTx/>
              <a:buNone/>
              <a:defRPr sz="2268"/>
            </a:pPr>
            <a:r>
              <a:t>  handleAdd(text) {</a:t>
            </a:r>
          </a:p>
          <a:p>
            <a:pPr marL="0" indent="0" defTabSz="368045">
              <a:spcBef>
                <a:spcPts val="500"/>
              </a:spcBef>
              <a:buSzTx/>
              <a:buNone/>
              <a:defRPr sz="2268"/>
            </a:pPr>
            <a:r>
              <a:t>  </a:t>
            </a:r>
            <a:r>
              <a:rPr b="1">
                <a:latin typeface="Helvetica"/>
                <a:ea typeface="Helvetica"/>
                <a:cs typeface="Helvetica"/>
                <a:sym typeface="Helvetica"/>
              </a:rPr>
              <a:t>  this.setState({</a:t>
            </a:r>
            <a:endParaRPr b="1">
              <a:latin typeface="Helvetica"/>
              <a:ea typeface="Helvetica"/>
              <a:cs typeface="Helvetica"/>
              <a:sym typeface="Helvetica"/>
            </a:endParaRPr>
          </a:p>
          <a:p>
            <a:pPr marL="0" indent="0" defTabSz="368045">
              <a:spcBef>
                <a:spcPts val="500"/>
              </a:spcBef>
              <a:buSzTx/>
              <a:buNone/>
              <a:defRPr b="1" sz="2268">
                <a:latin typeface="Helvetica"/>
                <a:ea typeface="Helvetica"/>
                <a:cs typeface="Helvetica"/>
                <a:sym typeface="Helvetica"/>
              </a:defRPr>
            </a:pPr>
            <a:r>
              <a:t>      someData: this.state.someData.concat([text])</a:t>
            </a:r>
          </a:p>
          <a:p>
            <a:pPr marL="0" indent="0" defTabSz="368045">
              <a:spcBef>
                <a:spcPts val="500"/>
              </a:spcBef>
              <a:buSzTx/>
              <a:buNone/>
              <a:defRPr b="1" sz="2268">
                <a:latin typeface="Helvetica"/>
                <a:ea typeface="Helvetica"/>
                <a:cs typeface="Helvetica"/>
                <a:sym typeface="Helvetica"/>
              </a:defRPr>
            </a:pPr>
            <a:r>
              <a:t>    });</a:t>
            </a:r>
          </a:p>
          <a:p>
            <a:pPr marL="0" indent="0" defTabSz="368045">
              <a:spcBef>
                <a:spcPts val="500"/>
              </a:spcBef>
              <a:buSzTx/>
              <a:buNone/>
              <a:defRPr sz="2268"/>
            </a:pPr>
            <a:r>
              <a:t>  }</a:t>
            </a:r>
          </a:p>
          <a:p>
            <a:pPr marL="0" indent="0" defTabSz="368045">
              <a:spcBef>
                <a:spcPts val="500"/>
              </a:spcBef>
              <a:buSzTx/>
              <a:buNone/>
              <a:defRPr sz="2268"/>
            </a:pPr>
          </a:p>
          <a:p>
            <a:pPr marL="0" indent="0" defTabSz="368045">
              <a:spcBef>
                <a:spcPts val="500"/>
              </a:spcBef>
              <a:buSzTx/>
              <a:buNone/>
              <a:defRPr sz="2268"/>
            </a:pPr>
            <a:r>
              <a:t>  render() {</a:t>
            </a:r>
          </a:p>
          <a:p>
            <a:pPr marL="0" indent="0" defTabSz="368045">
              <a:spcBef>
                <a:spcPts val="500"/>
              </a:spcBef>
              <a:buSzTx/>
              <a:buNone/>
              <a:defRPr sz="2268"/>
            </a:pPr>
            <a:r>
              <a:t>    return (</a:t>
            </a:r>
          </a:p>
          <a:p>
            <a:pPr marL="0" indent="0" defTabSz="368045">
              <a:spcBef>
                <a:spcPts val="500"/>
              </a:spcBef>
              <a:buSzTx/>
              <a:buNone/>
              <a:defRPr sz="2268"/>
            </a:pPr>
            <a:r>
              <a:t>      &lt;div className="todo-container"&gt;</a:t>
            </a:r>
          </a:p>
          <a:p>
            <a:pPr marL="0" indent="0" defTabSz="368045">
              <a:spcBef>
                <a:spcPts val="500"/>
              </a:spcBef>
              <a:buSzTx/>
              <a:buNone/>
              <a:defRPr sz="2268"/>
            </a:pPr>
            <a:r>
              <a:t>        &lt;TodoInput onAdd={this.handleAdd} /&gt;</a:t>
            </a:r>
          </a:p>
          <a:p>
            <a:pPr marL="0" indent="0" defTabSz="368045">
              <a:spcBef>
                <a:spcPts val="500"/>
              </a:spcBef>
              <a:buSzTx/>
              <a:buNone/>
              <a:defRPr sz="2268"/>
            </a:pPr>
            <a:r>
              <a:t>      &lt;/div&gt;</a:t>
            </a:r>
          </a:p>
          <a:p>
            <a:pPr marL="0" indent="0" defTabSz="368045">
              <a:spcBef>
                <a:spcPts val="500"/>
              </a:spcBef>
              <a:buSzTx/>
              <a:buNone/>
              <a:defRPr sz="2268"/>
            </a:pPr>
            <a:r>
              <a:t>    );</a:t>
            </a:r>
          </a:p>
          <a:p>
            <a:pPr marL="0" indent="0" defTabSz="368045">
              <a:spcBef>
                <a:spcPts val="500"/>
              </a:spcBef>
              <a:buSzTx/>
              <a:buNone/>
              <a:defRPr sz="2268"/>
            </a:pPr>
            <a:r>
              <a:t>  }</a:t>
            </a:r>
          </a:p>
          <a:p>
            <a:pPr marL="0" indent="0" defTabSz="368045">
              <a:spcBef>
                <a:spcPts val="500"/>
              </a:spcBef>
              <a:buSzTx/>
              <a:buNone/>
              <a:defRPr sz="2268"/>
            </a:pPr>
            <a:r>
              <a: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nvSpPr>
        <p:spPr>
          <a:xfrm>
            <a:off x="5219650" y="1430833"/>
            <a:ext cx="5495827" cy="80026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91414">
              <a:spcBef>
                <a:spcPts val="600"/>
              </a:spcBef>
              <a:defRPr sz="1742"/>
            </a:pPr>
            <a:r>
              <a:t>class MyContainer extends React.Component {</a:t>
            </a:r>
          </a:p>
          <a:p>
            <a:pPr algn="l" defTabSz="391414">
              <a:spcBef>
                <a:spcPts val="600"/>
              </a:spcBef>
              <a:defRPr sz="1742"/>
            </a:pPr>
            <a:r>
              <a:t>  constructor() {</a:t>
            </a:r>
          </a:p>
          <a:p>
            <a:pPr algn="l" defTabSz="391414">
              <a:spcBef>
                <a:spcPts val="600"/>
              </a:spcBef>
              <a:defRPr sz="1742"/>
            </a:pPr>
            <a:r>
              <a:t>    super();</a:t>
            </a:r>
          </a:p>
          <a:p>
            <a:pPr algn="l" defTabSz="391414">
              <a:spcBef>
                <a:spcPts val="600"/>
              </a:spcBef>
              <a:defRPr sz="1742"/>
            </a:pPr>
            <a:r>
              <a:t>    this.state = {</a:t>
            </a:r>
          </a:p>
          <a:p>
            <a:pPr algn="l" defTabSz="391414">
              <a:spcBef>
                <a:spcPts val="600"/>
              </a:spcBef>
              <a:defRPr sz="1742"/>
            </a:pPr>
            <a:r>
              <a:t>      someData: []</a:t>
            </a:r>
          </a:p>
          <a:p>
            <a:pPr algn="l" defTabSz="391414">
              <a:spcBef>
                <a:spcPts val="600"/>
              </a:spcBef>
              <a:defRPr sz="1742"/>
            </a:pPr>
            <a:r>
              <a:t>    };</a:t>
            </a:r>
          </a:p>
          <a:p>
            <a:pPr algn="l" defTabSz="391414">
              <a:spcBef>
                <a:spcPts val="600"/>
              </a:spcBef>
              <a:defRPr sz="1742"/>
            </a:pPr>
            <a:r>
              <a:t>    </a:t>
            </a:r>
            <a:r>
              <a:rPr b="1">
                <a:latin typeface="Helvetica"/>
                <a:ea typeface="Helvetica"/>
                <a:cs typeface="Helvetica"/>
                <a:sym typeface="Helvetica"/>
              </a:rPr>
              <a:t>this.handleAdd = this.handleAdd.bind(this);</a:t>
            </a:r>
          </a:p>
          <a:p>
            <a:pPr algn="l" defTabSz="391414">
              <a:spcBef>
                <a:spcPts val="600"/>
              </a:spcBef>
              <a:defRPr sz="1742"/>
            </a:pPr>
            <a:r>
              <a:t>  }</a:t>
            </a:r>
          </a:p>
          <a:p>
            <a:pPr algn="l" defTabSz="391414">
              <a:spcBef>
                <a:spcPts val="600"/>
              </a:spcBef>
              <a:defRPr sz="1742"/>
            </a:pPr>
          </a:p>
          <a:p>
            <a:pPr algn="l" defTabSz="391414">
              <a:spcBef>
                <a:spcPts val="600"/>
              </a:spcBef>
              <a:defRPr sz="1742"/>
            </a:pPr>
            <a:r>
              <a:t>  </a:t>
            </a:r>
            <a:r>
              <a:rPr b="1">
                <a:latin typeface="Helvetica"/>
                <a:ea typeface="Helvetica"/>
                <a:cs typeface="Helvetica"/>
                <a:sym typeface="Helvetica"/>
              </a:rPr>
              <a:t>handleAdd</a:t>
            </a:r>
            <a:r>
              <a:t>(text) {</a:t>
            </a:r>
          </a:p>
          <a:p>
            <a:pPr algn="l" defTabSz="391414">
              <a:spcBef>
                <a:spcPts val="600"/>
              </a:spcBef>
              <a:defRPr sz="1742"/>
            </a:pPr>
            <a:r>
              <a:t>    </a:t>
            </a:r>
            <a:r>
              <a:rPr b="1">
                <a:latin typeface="Helvetica"/>
                <a:ea typeface="Helvetica"/>
                <a:cs typeface="Helvetica"/>
                <a:sym typeface="Helvetica"/>
              </a:rPr>
              <a:t>this</a:t>
            </a:r>
            <a:r>
              <a:t>.setState({</a:t>
            </a:r>
          </a:p>
          <a:p>
            <a:pPr algn="l" defTabSz="391414">
              <a:spcBef>
                <a:spcPts val="600"/>
              </a:spcBef>
              <a:defRPr sz="1742"/>
            </a:pPr>
            <a:r>
              <a:t>      someData: this.state.someData.concat([text])</a:t>
            </a:r>
          </a:p>
          <a:p>
            <a:pPr algn="l" defTabSz="391414">
              <a:spcBef>
                <a:spcPts val="600"/>
              </a:spcBef>
              <a:defRPr sz="1742"/>
            </a:pPr>
            <a:r>
              <a:t>    });</a:t>
            </a:r>
          </a:p>
          <a:p>
            <a:pPr algn="l" defTabSz="391414">
              <a:spcBef>
                <a:spcPts val="600"/>
              </a:spcBef>
              <a:defRPr sz="1742"/>
            </a:pPr>
            <a:r>
              <a:t>  }</a:t>
            </a:r>
          </a:p>
          <a:p>
            <a:pPr algn="l" defTabSz="391414">
              <a:spcBef>
                <a:spcPts val="600"/>
              </a:spcBef>
              <a:defRPr sz="1742"/>
            </a:pPr>
          </a:p>
          <a:p>
            <a:pPr algn="l" defTabSz="391414">
              <a:spcBef>
                <a:spcPts val="600"/>
              </a:spcBef>
              <a:defRPr sz="1742"/>
            </a:pPr>
            <a:r>
              <a:t>  render() {</a:t>
            </a:r>
          </a:p>
          <a:p>
            <a:pPr algn="l" defTabSz="391414">
              <a:spcBef>
                <a:spcPts val="600"/>
              </a:spcBef>
              <a:defRPr sz="1742"/>
            </a:pPr>
            <a:r>
              <a:t>    return (</a:t>
            </a:r>
          </a:p>
          <a:p>
            <a:pPr algn="l" defTabSz="391414">
              <a:spcBef>
                <a:spcPts val="600"/>
              </a:spcBef>
              <a:defRPr sz="1742"/>
            </a:pPr>
            <a:r>
              <a:t>      &lt;div className="todo-container"&gt;</a:t>
            </a:r>
          </a:p>
          <a:p>
            <a:pPr algn="l" defTabSz="391414">
              <a:spcBef>
                <a:spcPts val="600"/>
              </a:spcBef>
              <a:defRPr sz="1742"/>
            </a:pPr>
            <a:r>
              <a:t>        &lt;TodoInput onAdd={</a:t>
            </a:r>
            <a:r>
              <a:rPr b="1">
                <a:latin typeface="Helvetica"/>
                <a:ea typeface="Helvetica"/>
                <a:cs typeface="Helvetica"/>
                <a:sym typeface="Helvetica"/>
              </a:rPr>
              <a:t>this.handleAdd</a:t>
            </a:r>
            <a:r>
              <a:t>} /&gt;</a:t>
            </a:r>
          </a:p>
          <a:p>
            <a:pPr algn="l" defTabSz="391414">
              <a:spcBef>
                <a:spcPts val="600"/>
              </a:spcBef>
              <a:defRPr sz="1742"/>
            </a:pPr>
            <a:r>
              <a:t>      &lt;/div&gt;</a:t>
            </a:r>
          </a:p>
          <a:p>
            <a:pPr algn="l" defTabSz="391414">
              <a:spcBef>
                <a:spcPts val="600"/>
              </a:spcBef>
              <a:defRPr sz="1742"/>
            </a:pPr>
            <a:r>
              <a:t>    );</a:t>
            </a:r>
          </a:p>
          <a:p>
            <a:pPr algn="l" defTabSz="391414">
              <a:spcBef>
                <a:spcPts val="600"/>
              </a:spcBef>
              <a:defRPr sz="1742"/>
            </a:pPr>
            <a:r>
              <a:t>  }</a:t>
            </a:r>
          </a:p>
          <a:p>
            <a:pPr algn="l" defTabSz="391414">
              <a:spcBef>
                <a:spcPts val="600"/>
              </a:spcBef>
              <a:defRPr sz="1742"/>
            </a:pPr>
            <a:r>
              <a:t>}</a:t>
            </a:r>
          </a:p>
        </p:txBody>
      </p:sp>
      <p:sp>
        <p:nvSpPr>
          <p:cNvPr id="129" name="Shape 129"/>
          <p:cNvSpPr/>
          <p:nvPr/>
        </p:nvSpPr>
        <p:spPr>
          <a:xfrm>
            <a:off x="240436" y="3333681"/>
            <a:ext cx="4536796" cy="283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a:r>
              <a:t>ES6 event methods </a:t>
            </a:r>
          </a:p>
          <a:p>
            <a:pPr algn="just"/>
            <a:r>
              <a:t>need to be bound</a:t>
            </a:r>
          </a:p>
          <a:p>
            <a:pPr algn="just"/>
            <a:r>
              <a:t> so “this” is bound to</a:t>
            </a:r>
          </a:p>
          <a:p>
            <a:pPr algn="just"/>
            <a:r>
              <a:t>the instance and not </a:t>
            </a:r>
          </a:p>
          <a:p>
            <a:pPr algn="just"/>
            <a:r>
              <a:t>the event </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lvl="1"/>
            <a:r>
              <a:t>State in react</a:t>
            </a:r>
          </a:p>
        </p:txBody>
      </p:sp>
      <p:sp>
        <p:nvSpPr>
          <p:cNvPr id="132" name="Shape 132"/>
          <p:cNvSpPr/>
          <p:nvPr>
            <p:ph type="body" idx="1"/>
          </p:nvPr>
        </p:nvSpPr>
        <p:spPr>
          <a:prstGeom prst="rect">
            <a:avLst/>
          </a:prstGeom>
        </p:spPr>
        <p:txBody>
          <a:bodyPr/>
          <a:lstStyle/>
          <a:p>
            <a:pPr/>
            <a:r>
              <a:t>State properties should always be immutable</a:t>
            </a:r>
          </a:p>
          <a:p>
            <a:pPr/>
            <a:r>
              <a:t>They should only be updated with setState and replaceState </a:t>
            </a:r>
          </a:p>
          <a:p>
            <a:pPr/>
            <a:r>
              <a:t>Changing state by these methods triggers an update of all child components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State vs Props</a:t>
            </a:r>
          </a:p>
        </p:txBody>
      </p:sp>
      <p:graphicFrame>
        <p:nvGraphicFramePr>
          <p:cNvPr id="135" name="Table 135"/>
          <p:cNvGraphicFramePr/>
          <p:nvPr/>
        </p:nvGraphicFramePr>
        <p:xfrm>
          <a:off x="1423193" y="2895600"/>
          <a:ext cx="10158414" cy="57150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079206"/>
                <a:gridCol w="5079206"/>
              </a:tblGrid>
              <a:tr h="1428750">
                <a:tc>
                  <a:txBody>
                    <a:bodyPr/>
                    <a:lstStyle/>
                    <a:p>
                      <a:pPr defTabSz="914400">
                        <a:defRPr b="0">
                          <a:solidFill>
                            <a:srgbClr val="000000"/>
                          </a:solidFill>
                        </a:defRPr>
                      </a:pPr>
                      <a:r>
                        <a:rPr b="1" sz="2600">
                          <a:solidFill>
                            <a:srgbClr val="FFFFFF"/>
                          </a:solidFill>
                          <a:sym typeface="Helvetica"/>
                        </a:rPr>
                        <a:t>props</a:t>
                      </a:r>
                    </a:p>
                  </a:txBody>
                  <a:tcPr marL="50800" marR="50800" marT="50800" marB="50800" anchor="ctr" anchorCtr="0" horzOverflow="overflow"/>
                </a:tc>
                <a:tc>
                  <a:txBody>
                    <a:bodyPr/>
                    <a:lstStyle/>
                    <a:p>
                      <a:pPr defTabSz="914400">
                        <a:defRPr b="0">
                          <a:solidFill>
                            <a:srgbClr val="000000"/>
                          </a:solidFill>
                        </a:defRPr>
                      </a:pPr>
                      <a:r>
                        <a:rPr b="1" sz="2600">
                          <a:solidFill>
                            <a:srgbClr val="FFFFFF"/>
                          </a:solidFill>
                          <a:sym typeface="Helvetica"/>
                        </a:rPr>
                        <a:t>state</a:t>
                      </a:r>
                    </a:p>
                  </a:txBody>
                  <a:tcPr marL="50800" marR="50800" marT="50800" marB="50800" anchor="ctr" anchorCtr="0" horzOverflow="overflow"/>
                </a:tc>
              </a:tr>
              <a:tr h="1428750">
                <a:tc>
                  <a:txBody>
                    <a:bodyPr/>
                    <a:lstStyle/>
                    <a:p>
                      <a:pPr defTabSz="914400"/>
                      <a:r>
                        <a:rPr sz="2600"/>
                        <a:t>immutable</a:t>
                      </a:r>
                    </a:p>
                  </a:txBody>
                  <a:tcPr marL="50800" marR="50800" marT="50800" marB="50800" anchor="ctr" anchorCtr="0" horzOverflow="overflow"/>
                </a:tc>
                <a:tc>
                  <a:txBody>
                    <a:bodyPr/>
                    <a:lstStyle/>
                    <a:p>
                      <a:pPr defTabSz="914400"/>
                      <a:r>
                        <a:rPr sz="2600"/>
                        <a:t>immutable</a:t>
                      </a:r>
                    </a:p>
                  </a:txBody>
                  <a:tcPr marL="50800" marR="50800" marT="50800" marB="50800" anchor="ctr" anchorCtr="0" horzOverflow="overflow"/>
                </a:tc>
              </a:tr>
              <a:tr h="1428750">
                <a:tc>
                  <a:txBody>
                    <a:bodyPr/>
                    <a:lstStyle/>
                    <a:p>
                      <a:pPr defTabSz="914400"/>
                      <a:r>
                        <a:rPr sz="2600"/>
                        <a:t>used for pushing readonly data to child components</a:t>
                      </a:r>
                    </a:p>
                  </a:txBody>
                  <a:tcPr marL="50800" marR="50800" marT="50800" marB="50800" anchor="ctr" anchorCtr="0" horzOverflow="overflow"/>
                </a:tc>
                <a:tc>
                  <a:txBody>
                    <a:bodyPr/>
                    <a:lstStyle/>
                    <a:p>
                      <a:pPr defTabSz="914400"/>
                      <a:r>
                        <a:rPr sz="2600"/>
                        <a:t>used when a component needs o manage it’s own state</a:t>
                      </a:r>
                    </a:p>
                  </a:txBody>
                  <a:tcPr marL="50800" marR="50800" marT="50800" marB="50800" anchor="ctr" anchorCtr="0" horzOverflow="overflow"/>
                </a:tc>
              </a:tr>
              <a:tr h="1428750">
                <a:tc>
                  <a:txBody>
                    <a:bodyPr/>
                    <a:lstStyle/>
                    <a:p>
                      <a:pPr defTabSz="914400"/>
                      <a:r>
                        <a:rPr sz="2600"/>
                        <a:t>only the component that created the prop should update it</a:t>
                      </a:r>
                    </a:p>
                  </a:txBody>
                  <a:tcPr marL="50800" marR="50800" marT="50800" marB="50800" anchor="ctr" anchorCtr="0" horzOverflow="overflow"/>
                </a:tc>
                <a:tc>
                  <a:txBody>
                    <a:bodyPr/>
                    <a:lstStyle/>
                    <a:p>
                      <a:pPr defTabSz="914400">
                        <a:defRPr sz="2600"/>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replaceState</a:t>
            </a:r>
          </a:p>
        </p:txBody>
      </p:sp>
      <p:sp>
        <p:nvSpPr>
          <p:cNvPr id="138" name="Shape 138"/>
          <p:cNvSpPr/>
          <p:nvPr>
            <p:ph type="body" idx="1"/>
          </p:nvPr>
        </p:nvSpPr>
        <p:spPr>
          <a:prstGeom prst="rect">
            <a:avLst/>
          </a:prstGeom>
        </p:spPr>
        <p:txBody>
          <a:bodyPr/>
          <a:lstStyle/>
          <a:p>
            <a:pPr/>
            <a:r>
              <a:t>Replace states replaces the current state object with the one provided to the function.</a:t>
            </a:r>
          </a:p>
          <a:p>
            <a:pPr marL="0" indent="0">
              <a:buSzTx/>
              <a:buNone/>
            </a:pPr>
            <a:r>
              <a:t>this.replaceState({name:’Tom’, age:40});</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setState</a:t>
            </a:r>
          </a:p>
        </p:txBody>
      </p:sp>
      <p:sp>
        <p:nvSpPr>
          <p:cNvPr id="141" name="Shape 141"/>
          <p:cNvSpPr/>
          <p:nvPr>
            <p:ph type="body" idx="1"/>
          </p:nvPr>
        </p:nvSpPr>
        <p:spPr>
          <a:prstGeom prst="rect">
            <a:avLst/>
          </a:prstGeom>
        </p:spPr>
        <p:txBody>
          <a:bodyPr/>
          <a:lstStyle/>
          <a:p>
            <a:pPr marL="0" indent="0" defTabSz="385572">
              <a:spcBef>
                <a:spcPts val="600"/>
              </a:spcBef>
              <a:buSzTx/>
              <a:buNone/>
              <a:defRPr sz="2376"/>
            </a:pPr>
            <a:r>
              <a:t>Set state replaces only the state properties provided.</a:t>
            </a:r>
          </a:p>
          <a:p>
            <a:pPr marL="0" indent="0" defTabSz="385572">
              <a:spcBef>
                <a:spcPts val="600"/>
              </a:spcBef>
              <a:buSzTx/>
              <a:buNone/>
              <a:defRPr sz="2376"/>
            </a:pPr>
            <a:r>
              <a:t>There are two ways of using setState</a:t>
            </a:r>
          </a:p>
          <a:p>
            <a:pPr marL="0" indent="0" defTabSz="385572">
              <a:spcBef>
                <a:spcPts val="600"/>
              </a:spcBef>
              <a:buSzTx/>
              <a:buNone/>
              <a:defRPr sz="2376"/>
            </a:pPr>
          </a:p>
          <a:p>
            <a:pPr marL="0" indent="0" defTabSz="385572">
              <a:spcBef>
                <a:spcPts val="600"/>
              </a:spcBef>
              <a:buSzTx/>
              <a:buNone/>
              <a:defRPr sz="2376"/>
            </a:pPr>
          </a:p>
          <a:p>
            <a:pPr marL="0" indent="0" defTabSz="385572">
              <a:spcBef>
                <a:spcPts val="600"/>
              </a:spcBef>
              <a:buSzTx/>
              <a:buNone/>
              <a:defRPr sz="2376"/>
            </a:pPr>
            <a:r>
              <a:t>//  current state {name: ’Tom’, age: 40}</a:t>
            </a:r>
          </a:p>
          <a:p>
            <a:pPr marL="0" indent="0" defTabSz="385572">
              <a:spcBef>
                <a:spcPts val="600"/>
              </a:spcBef>
              <a:buSzTx/>
              <a:buNone/>
              <a:defRPr sz="2376"/>
            </a:pPr>
          </a:p>
          <a:p>
            <a:pPr marL="0" indent="0" defTabSz="385572">
              <a:spcBef>
                <a:spcPts val="600"/>
              </a:spcBef>
              <a:buSzTx/>
              <a:buNone/>
              <a:defRPr sz="2376"/>
            </a:pPr>
            <a:r>
              <a:t>this.setState({name: ‘Bob’});</a:t>
            </a:r>
          </a:p>
          <a:p>
            <a:pPr marL="0" indent="0" defTabSz="385572">
              <a:spcBef>
                <a:spcPts val="600"/>
              </a:spcBef>
              <a:buSzTx/>
              <a:buNone/>
              <a:defRPr sz="2376"/>
            </a:pPr>
          </a:p>
          <a:p>
            <a:pPr marL="0" indent="0" defTabSz="385572">
              <a:spcBef>
                <a:spcPts val="600"/>
              </a:spcBef>
              <a:buSzTx/>
              <a:buNone/>
              <a:defRPr sz="2376"/>
            </a:pPr>
            <a:r>
              <a:t>// new state {name: ’Bob’, age: 40}</a:t>
            </a:r>
          </a:p>
          <a:p>
            <a:pPr marL="0" indent="0" defTabSz="385572">
              <a:spcBef>
                <a:spcPts val="600"/>
              </a:spcBef>
              <a:buSzTx/>
              <a:buNone/>
              <a:defRPr sz="2376"/>
            </a:pPr>
          </a:p>
          <a:p>
            <a:pPr marL="0" indent="0" defTabSz="385572">
              <a:spcBef>
                <a:spcPts val="600"/>
              </a:spcBef>
              <a:buSzTx/>
              <a:buNone/>
              <a:defRPr sz="2376"/>
            </a:pPr>
          </a:p>
          <a:p>
            <a:pPr marL="0" indent="0" defTabSz="385572">
              <a:spcBef>
                <a:spcPts val="600"/>
              </a:spcBef>
              <a:buSzTx/>
              <a:buNone/>
              <a:defRPr sz="2376"/>
            </a:pPr>
            <a:r>
              <a:t>this.setState(function(previousState, currentProps) {</a:t>
            </a:r>
          </a:p>
          <a:p>
            <a:pPr marL="0" indent="0" defTabSz="385572">
              <a:spcBef>
                <a:spcPts val="600"/>
              </a:spcBef>
              <a:buSzTx/>
              <a:buNone/>
              <a:defRPr sz="2376"/>
            </a:pPr>
            <a:r>
              <a:t>  return {myInteger: previousState.myInteger + 1};</a:t>
            </a:r>
          </a:p>
          <a:p>
            <a:pPr marL="0" indent="0" defTabSz="385572">
              <a:spcBef>
                <a:spcPts val="600"/>
              </a:spcBef>
              <a:buSzTx/>
              <a:buNone/>
              <a:defRPr sz="2376"/>
            </a:pPr>
            <a:r>
              <a:t>});</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defTabSz="490727">
              <a:defRPr sz="6719"/>
            </a:lvl1pPr>
          </a:lstStyle>
          <a:p>
            <a:pPr/>
            <a:r>
              <a:t>Component life cycle methods</a:t>
            </a:r>
          </a:p>
        </p:txBody>
      </p:sp>
      <p:sp>
        <p:nvSpPr>
          <p:cNvPr id="144" name="Shape 144"/>
          <p:cNvSpPr/>
          <p:nvPr>
            <p:ph type="body" idx="1"/>
          </p:nvPr>
        </p:nvSpPr>
        <p:spPr>
          <a:xfrm>
            <a:off x="1905000" y="2819400"/>
            <a:ext cx="11099800" cy="6286500"/>
          </a:xfrm>
          <a:prstGeom prst="rect">
            <a:avLst/>
          </a:prstGeom>
        </p:spPr>
        <p:txBody>
          <a:bodyPr/>
          <a:lstStyle/>
          <a:p>
            <a:pPr/>
            <a:r>
              <a:t>componentWillMount</a:t>
            </a:r>
          </a:p>
          <a:p>
            <a:pPr/>
            <a:r>
              <a:t>componentDidMount</a:t>
            </a:r>
          </a:p>
          <a:p>
            <a:pPr/>
            <a:r>
              <a:t>componentWillReceiveProps</a:t>
            </a:r>
          </a:p>
          <a:p>
            <a:pPr/>
            <a:r>
              <a:t>returns shouldComponentUpdate</a:t>
            </a:r>
          </a:p>
          <a:p>
            <a:pPr/>
            <a:r>
              <a:t>componentWillUpdate</a:t>
            </a:r>
          </a:p>
          <a:p>
            <a:pPr/>
            <a:r>
              <a:t>componentWillUnmount</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