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npmjs.org/" TargetMode="External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servers and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Static html and webservice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spcBef>
                <a:spcPts val="3400"/>
              </a:spcBef>
              <a:buSzTx/>
              <a:buNone/>
              <a:defRPr sz="2916"/>
            </a:pPr>
            <a:r>
              <a:t>Pros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Often much faster for larger applications.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Clear separation of client and server logic.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Webservice can be used for native apps i.e. iOS and Android.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916"/>
            </a:pPr>
            <a:r>
              <a:t>Cons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Google indexing is not very good with this type of app.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Requires good knowledge of javascript + server side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952500" y="5761511"/>
            <a:ext cx="11099800" cy="3128490"/>
          </a:xfrm>
          <a:prstGeom prst="rect">
            <a:avLst/>
          </a:prstGeom>
        </p:spPr>
        <p:txBody>
          <a:bodyPr/>
          <a:lstStyle/>
          <a:p>
            <a:pPr/>
            <a:r>
              <a:t>Hypertext transfer protocol</a:t>
            </a:r>
          </a:p>
          <a:p>
            <a:pPr/>
            <a:r>
              <a:t>The protocol used for communicating between client and server over the internet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3674061" y="2385611"/>
            <a:ext cx="5656677" cy="3128489"/>
            <a:chOff x="0" y="0"/>
            <a:chExt cx="5656676" cy="3128488"/>
          </a:xfrm>
        </p:grpSpPr>
        <p:pic>
          <p:nvPicPr>
            <p:cNvPr id="20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3214" y="0"/>
              <a:ext cx="1280805" cy="1280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95337"/>
              <a:ext cx="1017302" cy="101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4966" y="2111187"/>
              <a:ext cx="1017302" cy="101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9374" y="1595337"/>
              <a:ext cx="1017303" cy="101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Shape 206"/>
            <p:cNvSpPr/>
            <p:nvPr/>
          </p:nvSpPr>
          <p:spPr>
            <a:xfrm flipV="1">
              <a:off x="934118" y="911728"/>
              <a:ext cx="1907377" cy="10173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" name="Shape 207"/>
            <p:cNvSpPr/>
            <p:nvPr/>
          </p:nvSpPr>
          <p:spPr>
            <a:xfrm flipV="1">
              <a:off x="2913616" y="901391"/>
              <a:ext cx="1" cy="13904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8" name="Shape 208"/>
            <p:cNvSpPr/>
            <p:nvPr/>
          </p:nvSpPr>
          <p:spPr>
            <a:xfrm flipH="1" flipV="1">
              <a:off x="2985739" y="947712"/>
              <a:ext cx="2162287" cy="8205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210" name="Shape 210"/>
          <p:cNvSpPr/>
          <p:nvPr/>
        </p:nvSpPr>
        <p:spPr>
          <a:xfrm>
            <a:off x="6559372" y="3626005"/>
            <a:ext cx="9020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URL: Uniform resource location</a:t>
            </a:r>
            <a:br/>
            <a:r>
              <a:t>The location to the resource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Body: The content sent to or from the server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Method: A string, verb, that is sent to the server to tell the server what we want todo with a resource. e.g. GET, DELETE etc.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Headers: Meta data about the request or response, e.g. Content-Type: text/html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Status code: Three numbers used to quickly respond with info on how a request was executed. e.g. </a:t>
            </a:r>
            <a:br/>
            <a:r>
              <a:t>200 The request was OK</a:t>
            </a:r>
            <a:br/>
            <a:r>
              <a:t>404 The resource was not found</a:t>
            </a:r>
            <a:br/>
            <a:r>
              <a:t>500 There was an error.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way of using the http protocol to make our resources available in a uniform way. </a:t>
            </a:r>
          </a:p>
          <a:p>
            <a:pPr/>
            <a:r>
              <a:t>There are many levels to rest but the basics are described here.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service for data</a:t>
            </a:r>
          </a:p>
        </p:txBody>
      </p:sp>
      <p:graphicFrame>
        <p:nvGraphicFramePr>
          <p:cNvPr id="219" name="Table 219"/>
          <p:cNvGraphicFramePr/>
          <p:nvPr/>
        </p:nvGraphicFramePr>
        <p:xfrm>
          <a:off x="1032933" y="2675466"/>
          <a:ext cx="11322646" cy="62614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79720"/>
                <a:gridCol w="1212911"/>
                <a:gridCol w="2229573"/>
                <a:gridCol w="5800440"/>
              </a:tblGrid>
              <a:tr h="714375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url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method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req body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info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GET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Return all cats. Status code 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/cats/1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GET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Return cat 1. Status code 1.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/cats/1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A cat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Replace cat 1 with the cat data sent in the body. I cat 1 doesn’t exist create cat 1.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POST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A cat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Create a cat on the server, return status code 201 (created) and Location header should be set to the url to the new cat.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/cats/1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DELETE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Delete the cat. Respond with 204 (no content)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t>/cats/1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HEAD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Return with the same response as a GET but without any body data.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60871">
                <a:tc>
                  <a:txBody>
                    <a:bodyPr/>
                    <a:lstStyle/>
                    <a:p>
                      <a:pPr defTabSz="914400"/>
                      <a:r>
                        <a:t>/cats/1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OPTIONS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none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t>Return via headers what headers and methods your service accepts i.e. Headers:  Access-Control-Allow-Methods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javascript.</a:t>
            </a:r>
          </a:p>
          <a:p>
            <a:pPr/>
            <a:r>
              <a:t>Allows us to control our computer and write servers with javascript.</a:t>
            </a:r>
          </a:p>
          <a:p>
            <a:pPr/>
            <a:r>
              <a:t>Nodejs includes only the bare minimum to interface with your computer. </a:t>
            </a:r>
          </a:p>
          <a:p>
            <a:pPr/>
            <a:r>
              <a:t>Packages/Modules built on top of node are important for building quickly real life applications.</a:t>
            </a:r>
          </a:p>
        </p:txBody>
      </p:sp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590550"/>
            <a:ext cx="43561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NPM is installed with node and used to install node modules.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A module could be anything from a webserver framework to a random word generator.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There are 100,000 of different modules. They are written by the community and so are of varying quality.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To search modules you can go here </a:t>
            </a:r>
            <a:r>
              <a:rPr u="sng">
                <a:hlinkClick r:id="rId2" invalidUrl="" action="" tgtFrame="" tooltip="" history="1" highlightClick="0" endSnd="0"/>
              </a:rPr>
              <a:t>https://www.npmjs.org/</a:t>
            </a:r>
          </a:p>
        </p:txBody>
      </p:sp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635000"/>
            <a:ext cx="4572000" cy="177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a module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terminal cd to your project directory.</a:t>
            </a:r>
          </a:p>
          <a:p>
            <a:pPr marL="0" indent="0">
              <a:buSzTx/>
              <a:buNone/>
            </a:pPr>
            <a:r>
              <a:t>npm install </a:t>
            </a:r>
            <a:r>
              <a:rPr i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module-name</a:t>
            </a:r>
            <a:endParaRPr i="1">
              <a:solidFill>
                <a:schemeClr val="accent1">
                  <a:hueOff val="273561"/>
                  <a:satOff val="2937"/>
                  <a:lumOff val="-22233"/>
                </a:schemeClr>
              </a:solidFill>
            </a:endParaRPr>
          </a:p>
          <a:p>
            <a:pPr/>
            <a:r>
              <a:t>Sometimes the modules provide tools required by many projects. This means they should be installed globally (for all projects).</a:t>
            </a:r>
          </a:p>
          <a:p>
            <a:pPr marL="0" indent="0">
              <a:buSzTx/>
              <a:buNone/>
            </a:pPr>
            <a:r>
              <a:t>sudo npm install </a:t>
            </a:r>
            <a:r>
              <a:t>-g </a:t>
            </a:r>
            <a:r>
              <a:rPr i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module-name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Servers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xfrm>
            <a:off x="952500" y="5761511"/>
            <a:ext cx="11099800" cy="3128490"/>
          </a:xfrm>
          <a:prstGeom prst="rect">
            <a:avLst/>
          </a:prstGeom>
        </p:spPr>
        <p:txBody>
          <a:bodyPr/>
          <a:lstStyle/>
          <a:p>
            <a:pPr/>
            <a:r>
              <a:t>Servers are an easy way to share data and resources between multiple machines.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3674061" y="2385611"/>
            <a:ext cx="5656677" cy="3128489"/>
            <a:chOff x="0" y="0"/>
            <a:chExt cx="5656676" cy="3128488"/>
          </a:xfrm>
        </p:grpSpPr>
        <p:pic>
          <p:nvPicPr>
            <p:cNvPr id="13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3214" y="0"/>
              <a:ext cx="1280805" cy="1280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95337"/>
              <a:ext cx="1017302" cy="101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4966" y="2111187"/>
              <a:ext cx="1017302" cy="101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9374" y="1595337"/>
              <a:ext cx="1017303" cy="101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Shape 136"/>
            <p:cNvSpPr/>
            <p:nvPr/>
          </p:nvSpPr>
          <p:spPr>
            <a:xfrm flipV="1">
              <a:off x="934118" y="911728"/>
              <a:ext cx="1907377" cy="10173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7" name="Shape 137"/>
            <p:cNvSpPr/>
            <p:nvPr/>
          </p:nvSpPr>
          <p:spPr>
            <a:xfrm flipV="1">
              <a:off x="2913616" y="901391"/>
              <a:ext cx="1" cy="13904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8" name="Shape 138"/>
            <p:cNvSpPr/>
            <p:nvPr/>
          </p:nvSpPr>
          <p:spPr>
            <a:xfrm flipH="1" flipV="1">
              <a:off x="2985739" y="947712"/>
              <a:ext cx="2162287" cy="8205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Webserver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3665275" y="2528835"/>
            <a:ext cx="5674251" cy="4332977"/>
            <a:chOff x="0" y="0"/>
            <a:chExt cx="5674250" cy="4332975"/>
          </a:xfrm>
        </p:grpSpPr>
        <p:pic>
          <p:nvPicPr>
            <p:cNvPr id="14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0277" y="1194767"/>
              <a:ext cx="1284784" cy="1284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75228" y="0"/>
              <a:ext cx="836887" cy="836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795061"/>
              <a:ext cx="1020463" cy="1020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12437" y="3312513"/>
              <a:ext cx="1020463" cy="1020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53788" y="2795061"/>
              <a:ext cx="1020463" cy="1020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Shape 147"/>
            <p:cNvSpPr/>
            <p:nvPr/>
          </p:nvSpPr>
          <p:spPr>
            <a:xfrm flipH="1" flipV="1">
              <a:off x="1914773" y="845846"/>
              <a:ext cx="1020463" cy="5812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" name="Shape 148"/>
            <p:cNvSpPr/>
            <p:nvPr/>
          </p:nvSpPr>
          <p:spPr>
            <a:xfrm flipV="1">
              <a:off x="937020" y="2109328"/>
              <a:ext cx="1913302" cy="10204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2922668" y="2098959"/>
              <a:ext cx="1" cy="13948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0" name="Shape 150"/>
            <p:cNvSpPr/>
            <p:nvPr/>
          </p:nvSpPr>
          <p:spPr>
            <a:xfrm flipH="1" flipV="1">
              <a:off x="2995015" y="2145424"/>
              <a:ext cx="2169005" cy="823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151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380" t="5556" r="14391" b="4982"/>
            <a:stretch>
              <a:fillRect/>
            </a:stretch>
          </p:blipFill>
          <p:spPr>
            <a:xfrm>
              <a:off x="3934036" y="94098"/>
              <a:ext cx="516645" cy="64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31" y="0"/>
                  </a:moveTo>
                  <a:lnTo>
                    <a:pt x="1031" y="7213"/>
                  </a:lnTo>
                  <a:cubicBezTo>
                    <a:pt x="1031" y="13295"/>
                    <a:pt x="944" y="14475"/>
                    <a:pt x="518" y="14757"/>
                  </a:cubicBezTo>
                  <a:cubicBezTo>
                    <a:pt x="219" y="14955"/>
                    <a:pt x="39" y="15926"/>
                    <a:pt x="5" y="16884"/>
                  </a:cubicBezTo>
                  <a:cubicBezTo>
                    <a:pt x="-28" y="17841"/>
                    <a:pt x="98" y="18789"/>
                    <a:pt x="386" y="18931"/>
                  </a:cubicBezTo>
                  <a:cubicBezTo>
                    <a:pt x="583" y="19029"/>
                    <a:pt x="715" y="19484"/>
                    <a:pt x="684" y="19949"/>
                  </a:cubicBezTo>
                  <a:cubicBezTo>
                    <a:pt x="653" y="20413"/>
                    <a:pt x="632" y="20969"/>
                    <a:pt x="651" y="21190"/>
                  </a:cubicBezTo>
                  <a:cubicBezTo>
                    <a:pt x="680" y="21539"/>
                    <a:pt x="2056" y="21600"/>
                    <a:pt x="10778" y="21600"/>
                  </a:cubicBezTo>
                  <a:lnTo>
                    <a:pt x="20855" y="21600"/>
                  </a:lnTo>
                  <a:lnTo>
                    <a:pt x="20855" y="20332"/>
                  </a:lnTo>
                  <a:cubicBezTo>
                    <a:pt x="20855" y="19640"/>
                    <a:pt x="21001" y="19009"/>
                    <a:pt x="21186" y="18918"/>
                  </a:cubicBezTo>
                  <a:cubicBezTo>
                    <a:pt x="21465" y="18780"/>
                    <a:pt x="21572" y="17827"/>
                    <a:pt x="21533" y="16870"/>
                  </a:cubicBezTo>
                  <a:cubicBezTo>
                    <a:pt x="21495" y="15914"/>
                    <a:pt x="21313" y="14951"/>
                    <a:pt x="21020" y="14757"/>
                  </a:cubicBezTo>
                  <a:cubicBezTo>
                    <a:pt x="20603" y="14480"/>
                    <a:pt x="20524" y="13486"/>
                    <a:pt x="20524" y="8970"/>
                  </a:cubicBezTo>
                  <a:lnTo>
                    <a:pt x="20524" y="3977"/>
                  </a:lnTo>
                  <a:cubicBezTo>
                    <a:pt x="20478" y="3774"/>
                    <a:pt x="20416" y="3583"/>
                    <a:pt x="20358" y="3422"/>
                  </a:cubicBezTo>
                  <a:lnTo>
                    <a:pt x="17992" y="1757"/>
                  </a:lnTo>
                  <a:lnTo>
                    <a:pt x="15460" y="0"/>
                  </a:lnTo>
                  <a:lnTo>
                    <a:pt x="8246" y="0"/>
                  </a:lnTo>
                  <a:lnTo>
                    <a:pt x="1031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52" name="Shape 152"/>
            <p:cNvSpPr/>
            <p:nvPr/>
          </p:nvSpPr>
          <p:spPr>
            <a:xfrm flipV="1">
              <a:off x="3008874" y="763799"/>
              <a:ext cx="1145282" cy="6410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54" name="Shape 154"/>
          <p:cNvSpPr/>
          <p:nvPr/>
        </p:nvSpPr>
        <p:spPr>
          <a:xfrm>
            <a:off x="537311" y="7549820"/>
            <a:ext cx="119301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web server is what is used to deliver our content on the internet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html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4107134" y="2295626"/>
            <a:ext cx="4790533" cy="4748296"/>
            <a:chOff x="0" y="0"/>
            <a:chExt cx="4790532" cy="4748294"/>
          </a:xfrm>
        </p:grpSpPr>
        <p:pic>
          <p:nvPicPr>
            <p:cNvPr id="157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25142" y="2098837"/>
              <a:ext cx="1084690" cy="10846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14213" y="0"/>
              <a:ext cx="706549" cy="706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449898"/>
              <a:ext cx="861534" cy="861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6720" y="3886761"/>
              <a:ext cx="861534" cy="861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28998" y="3449898"/>
              <a:ext cx="861535" cy="861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Shape 162"/>
            <p:cNvSpPr/>
            <p:nvPr/>
          </p:nvSpPr>
          <p:spPr>
            <a:xfrm flipV="1">
              <a:off x="791087" y="2870962"/>
              <a:ext cx="1615321" cy="8615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2467487" y="2862208"/>
              <a:ext cx="1" cy="11775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4" name="Shape 164"/>
            <p:cNvSpPr/>
            <p:nvPr/>
          </p:nvSpPr>
          <p:spPr>
            <a:xfrm flipH="1" flipV="1">
              <a:off x="2528566" y="2901436"/>
              <a:ext cx="1831200" cy="6949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165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379" t="5556" r="14388" b="5005"/>
            <a:stretch>
              <a:fillRect/>
            </a:stretch>
          </p:blipFill>
          <p:spPr>
            <a:xfrm>
              <a:off x="2249391" y="1336182"/>
              <a:ext cx="436206" cy="54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1016" y="0"/>
                  </a:moveTo>
                  <a:lnTo>
                    <a:pt x="1016" y="7216"/>
                  </a:lnTo>
                  <a:cubicBezTo>
                    <a:pt x="1016" y="13299"/>
                    <a:pt x="932" y="14478"/>
                    <a:pt x="511" y="14760"/>
                  </a:cubicBezTo>
                  <a:cubicBezTo>
                    <a:pt x="214" y="14958"/>
                    <a:pt x="38" y="15931"/>
                    <a:pt x="5" y="16889"/>
                  </a:cubicBezTo>
                  <a:cubicBezTo>
                    <a:pt x="-28" y="17846"/>
                    <a:pt x="89" y="18782"/>
                    <a:pt x="374" y="18923"/>
                  </a:cubicBezTo>
                  <a:cubicBezTo>
                    <a:pt x="570" y="19021"/>
                    <a:pt x="697" y="19492"/>
                    <a:pt x="666" y="19957"/>
                  </a:cubicBezTo>
                  <a:cubicBezTo>
                    <a:pt x="635" y="20421"/>
                    <a:pt x="628" y="20972"/>
                    <a:pt x="647" y="21193"/>
                  </a:cubicBezTo>
                  <a:cubicBezTo>
                    <a:pt x="676" y="21541"/>
                    <a:pt x="2027" y="21600"/>
                    <a:pt x="10677" y="21600"/>
                  </a:cubicBezTo>
                  <a:lnTo>
                    <a:pt x="20688" y="21600"/>
                  </a:lnTo>
                  <a:lnTo>
                    <a:pt x="20688" y="20348"/>
                  </a:lnTo>
                  <a:cubicBezTo>
                    <a:pt x="20688" y="19655"/>
                    <a:pt x="20835" y="19015"/>
                    <a:pt x="21018" y="18923"/>
                  </a:cubicBezTo>
                  <a:cubicBezTo>
                    <a:pt x="21572" y="18648"/>
                    <a:pt x="21424" y="15148"/>
                    <a:pt x="20843" y="14760"/>
                  </a:cubicBezTo>
                  <a:cubicBezTo>
                    <a:pt x="20429" y="14483"/>
                    <a:pt x="20357" y="13485"/>
                    <a:pt x="20357" y="8969"/>
                  </a:cubicBezTo>
                  <a:lnTo>
                    <a:pt x="20357" y="3976"/>
                  </a:lnTo>
                  <a:cubicBezTo>
                    <a:pt x="20311" y="3773"/>
                    <a:pt x="20259" y="3590"/>
                    <a:pt x="20202" y="3428"/>
                  </a:cubicBezTo>
                  <a:lnTo>
                    <a:pt x="17830" y="1769"/>
                  </a:lnTo>
                  <a:lnTo>
                    <a:pt x="15323" y="0"/>
                  </a:lnTo>
                  <a:lnTo>
                    <a:pt x="8169" y="0"/>
                  </a:lnTo>
                  <a:lnTo>
                    <a:pt x="101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66" name="Shape 166"/>
            <p:cNvSpPr/>
            <p:nvPr/>
          </p:nvSpPr>
          <p:spPr>
            <a:xfrm flipV="1">
              <a:off x="2467487" y="1965685"/>
              <a:ext cx="1" cy="3328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7" name="Shape 167"/>
            <p:cNvSpPr/>
            <p:nvPr/>
          </p:nvSpPr>
          <p:spPr>
            <a:xfrm flipV="1">
              <a:off x="2467487" y="788371"/>
              <a:ext cx="1" cy="4659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69" name="Shape 169"/>
          <p:cNvSpPr/>
          <p:nvPr/>
        </p:nvSpPr>
        <p:spPr>
          <a:xfrm>
            <a:off x="-25400" y="7495116"/>
            <a:ext cx="130556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dynamic html server. Uses scripts on the server to dynamically change the html produced by the server based on the request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html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3060"/>
            </a:pPr>
            <a:r>
              <a:t>Pros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Great for google search indexing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Almost all logic is on the server : Safety, Easier development.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060"/>
            </a:pPr>
            <a:r>
              <a:t>Cons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Hard to support any other platform than the web. (i.e. iOS and Android native apps can not access your data)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Slow on the client - As the entire view is collected on every new page.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Static webserver + webservice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485" y="3905079"/>
            <a:ext cx="1284784" cy="128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208" y="5505374"/>
            <a:ext cx="1020463" cy="1020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0646" y="6022825"/>
            <a:ext cx="1020463" cy="1020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1996" y="5505374"/>
            <a:ext cx="1020463" cy="102046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 flipV="1">
            <a:off x="1825229" y="4819640"/>
            <a:ext cx="1913302" cy="102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3810877" y="4809272"/>
            <a:ext cx="1" cy="1394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 flipH="1" flipV="1">
            <a:off x="3883224" y="4855736"/>
            <a:ext cx="2169004" cy="82310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14380" t="5556" r="14391" b="4982"/>
          <a:stretch>
            <a:fillRect/>
          </a:stretch>
        </p:blipFill>
        <p:spPr>
          <a:xfrm>
            <a:off x="3638760" y="2714360"/>
            <a:ext cx="516645" cy="648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600" fill="norm" stroke="1" extrusionOk="0">
                <a:moveTo>
                  <a:pt x="1031" y="0"/>
                </a:moveTo>
                <a:lnTo>
                  <a:pt x="1031" y="7213"/>
                </a:lnTo>
                <a:cubicBezTo>
                  <a:pt x="1031" y="13295"/>
                  <a:pt x="944" y="14475"/>
                  <a:pt x="518" y="14757"/>
                </a:cubicBezTo>
                <a:cubicBezTo>
                  <a:pt x="219" y="14955"/>
                  <a:pt x="39" y="15926"/>
                  <a:pt x="5" y="16884"/>
                </a:cubicBezTo>
                <a:cubicBezTo>
                  <a:pt x="-28" y="17841"/>
                  <a:pt x="98" y="18789"/>
                  <a:pt x="386" y="18931"/>
                </a:cubicBezTo>
                <a:cubicBezTo>
                  <a:pt x="583" y="19029"/>
                  <a:pt x="715" y="19484"/>
                  <a:pt x="684" y="19949"/>
                </a:cubicBezTo>
                <a:cubicBezTo>
                  <a:pt x="653" y="20413"/>
                  <a:pt x="632" y="20969"/>
                  <a:pt x="651" y="21190"/>
                </a:cubicBezTo>
                <a:cubicBezTo>
                  <a:pt x="680" y="21539"/>
                  <a:pt x="2056" y="21600"/>
                  <a:pt x="10778" y="21600"/>
                </a:cubicBezTo>
                <a:lnTo>
                  <a:pt x="20855" y="21600"/>
                </a:lnTo>
                <a:lnTo>
                  <a:pt x="20855" y="20332"/>
                </a:lnTo>
                <a:cubicBezTo>
                  <a:pt x="20855" y="19640"/>
                  <a:pt x="21001" y="19009"/>
                  <a:pt x="21186" y="18918"/>
                </a:cubicBezTo>
                <a:cubicBezTo>
                  <a:pt x="21465" y="18780"/>
                  <a:pt x="21572" y="17827"/>
                  <a:pt x="21533" y="16870"/>
                </a:cubicBezTo>
                <a:cubicBezTo>
                  <a:pt x="21495" y="15914"/>
                  <a:pt x="21313" y="14951"/>
                  <a:pt x="21020" y="14757"/>
                </a:cubicBezTo>
                <a:cubicBezTo>
                  <a:pt x="20603" y="14480"/>
                  <a:pt x="20524" y="13486"/>
                  <a:pt x="20524" y="8970"/>
                </a:cubicBezTo>
                <a:lnTo>
                  <a:pt x="20524" y="3977"/>
                </a:lnTo>
                <a:cubicBezTo>
                  <a:pt x="20478" y="3774"/>
                  <a:pt x="20416" y="3583"/>
                  <a:pt x="20358" y="3422"/>
                </a:cubicBezTo>
                <a:lnTo>
                  <a:pt x="17992" y="1757"/>
                </a:lnTo>
                <a:lnTo>
                  <a:pt x="15460" y="0"/>
                </a:lnTo>
                <a:lnTo>
                  <a:pt x="8246" y="0"/>
                </a:lnTo>
                <a:lnTo>
                  <a:pt x="103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 flipV="1">
            <a:off x="3897082" y="3474111"/>
            <a:ext cx="1" cy="6410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2152" y="3905079"/>
            <a:ext cx="1284784" cy="128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6100" y="2620362"/>
            <a:ext cx="836888" cy="836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1875" y="5505374"/>
            <a:ext cx="1020463" cy="1020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4312" y="6022825"/>
            <a:ext cx="1020463" cy="1020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5663" y="5505374"/>
            <a:ext cx="1020463" cy="1020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 flipV="1">
            <a:off x="9877110" y="3451899"/>
            <a:ext cx="1" cy="68548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 flipV="1">
            <a:off x="7878896" y="4819640"/>
            <a:ext cx="1913302" cy="102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 flipV="1">
            <a:off x="9864544" y="4809272"/>
            <a:ext cx="1" cy="139481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 flipH="1" flipV="1">
            <a:off x="9936891" y="4855736"/>
            <a:ext cx="2169004" cy="82310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>
            <a:off x="3420218" y="4103612"/>
            <a:ext cx="78131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Static</a:t>
            </a:r>
          </a:p>
        </p:txBody>
      </p:sp>
      <p:sp>
        <p:nvSpPr>
          <p:cNvPr id="194" name="Shape 194"/>
          <p:cNvSpPr/>
          <p:nvPr/>
        </p:nvSpPr>
        <p:spPr>
          <a:xfrm>
            <a:off x="9375372" y="4103612"/>
            <a:ext cx="100347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Service</a:t>
            </a:r>
          </a:p>
        </p:txBody>
      </p:sp>
      <p:sp>
        <p:nvSpPr>
          <p:cNvPr id="195" name="Shape 195"/>
          <p:cNvSpPr/>
          <p:nvPr/>
        </p:nvSpPr>
        <p:spPr>
          <a:xfrm>
            <a:off x="2525" y="6898278"/>
            <a:ext cx="1298905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static web server and a web service model. Where the html css and javascript downloaded doens’t change often and contains the logic.</a:t>
            </a:r>
          </a:p>
          <a:p>
            <a:pPr/>
            <a:r>
              <a:t>The web service provides only data and access to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