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21" r:id="rId2"/>
    <p:sldId id="4922" r:id="rId3"/>
    <p:sldId id="256" r:id="rId4"/>
    <p:sldId id="492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8C75A-9EF2-46FA-A027-3611C7696A10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C014-193F-4297-A335-F787280E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1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4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59B7F-AEC6-C4E8-1AB9-342562C6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00818-738B-55B5-E6AA-540384CB3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12DEE-3A65-30A8-9C34-86D50450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BF805-CCDE-F2E0-7A2D-95E17F9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1D18D-1925-E17A-C5A5-88888836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B080-BD21-F883-F40E-CDB456A0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20D0E-D66C-86EA-FE20-77246D9A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EDA4A-8FB4-4583-94F9-EF835401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75A11-B320-B58E-FDB7-0FF0B81A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766A3-069A-B262-EB7F-69AFC369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4AA25-54B5-4AC0-C64D-125BFC564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FBF9E-72A7-77B1-AFBA-A8E27DA2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E118E-5E47-6A57-D284-E083682C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FA3B-118C-CA17-E7BE-B052CD67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65870-CC2A-E20D-C1C9-30E8630D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1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4289E-0500-FF2E-064B-0D7358B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4492F-41FA-AB3D-A829-3C3BE7AB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989FD-1AE3-853E-933D-A97BF7A1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70C3B-C974-2B0C-AE36-9B59343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670E8-20C6-0444-940A-61D28A3F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E497-04C1-8D2B-302E-F490C599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AE82D-C05A-5087-EF81-3A5D16C5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49FE0-6911-F008-1FEF-B025287D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F962E-4D0F-ABF5-EC47-6083554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F79CC-0C8C-8F22-604C-FC8F6AC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56425-A3B6-72BE-25A4-334408C4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C0791-CDF9-BB0F-C035-5DE118BBD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6A0BE-090B-FE2E-23F3-51B736B2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DEDAA-9FAC-7906-B7E7-22E14CF4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64666-4F8A-0B20-C5FA-CF4C2418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36C52-367D-B32A-AF9F-CC20D780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AD2D9-8F8B-396B-C077-D50E35B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D1948-72C7-FAE2-9C1D-D5EF7EF1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C7A2E-D42B-A593-656C-B70A4343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74A62-9AF1-55F4-AEB9-27BFDA8F5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ACB30-2E62-BDB1-EB35-0A630A447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335C5-8FB3-1360-3EB0-5D0A0BF8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4BD79-492D-CB4F-76D8-5F1F9044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31D996-FC8E-2C3B-F6DE-A5FDE696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22086-F04A-12FC-7AFA-C152B9B7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B36531-84A9-FB3B-4944-2D9D1EEB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4FAC79-2B27-E805-EAD7-FFAFC5D0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20D43-3BB7-62EA-F564-3B59B14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B33B5F-7495-D36F-FEBC-2291A9B0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593488-C8F9-5206-0E50-F74561DB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9FA33-C586-7B6B-F235-6A9E14B7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C84D-E233-126E-A91D-B3D9A0C7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113A6-B718-9DF9-2E10-BC8663C9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A4D270-1F0B-B09F-6A38-75E857602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0CD62-A32A-EF4A-5D9B-D0C2941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D7E46-8401-7943-796F-95247E48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C952F-E654-DDDC-840F-32A7855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9F35A-C104-7CA0-B91A-350904CE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1D204E-6FC3-2060-1406-817CF8B68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6FE34-2928-F43F-58CF-78A90D33F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3A779-53B9-0B28-165B-F5D5D16C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13682-9F6F-3BBE-2DE5-EC215A3E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B9125-CF68-6C75-6EAE-C7336C9E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3C426-01BF-9896-01E9-29CDACC8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91441-FA95-BC33-193B-39326E2E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FE274-7333-CFFA-BB3B-244DC1B88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10C5-A1CB-44B2-8138-AA400522E92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AE1D0-1A74-7DD8-8FE9-B2AB36089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D0659-6F12-0A7A-6A6E-821968135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3B08-2FB3-4B3B-8566-857D39C2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8230794" y="1768960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230794" y="1306294"/>
            <a:ext cx="792426" cy="925331"/>
          </a:xfrm>
          <a:custGeom>
            <a:avLst/>
            <a:gdLst>
              <a:gd name="T0" fmla="*/ 632 w 632"/>
              <a:gd name="T1" fmla="*/ 738 h 738"/>
              <a:gd name="T2" fmla="*/ 0 w 632"/>
              <a:gd name="T3" fmla="*/ 369 h 738"/>
              <a:gd name="T4" fmla="*/ 632 w 632"/>
              <a:gd name="T5" fmla="*/ 0 h 738"/>
              <a:gd name="T6" fmla="*/ 632 w 632"/>
              <a:gd name="T7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632" y="738"/>
                </a:moveTo>
                <a:lnTo>
                  <a:pt x="0" y="369"/>
                </a:lnTo>
                <a:lnTo>
                  <a:pt x="632" y="0"/>
                </a:lnTo>
                <a:lnTo>
                  <a:pt x="632" y="738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230794" y="383470"/>
            <a:ext cx="792426" cy="922824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442129" y="-75436"/>
            <a:ext cx="788665" cy="921570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6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6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230794" y="-538100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7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7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D6532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9023218" y="1768960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023218" y="1306294"/>
            <a:ext cx="792426" cy="925331"/>
          </a:xfrm>
          <a:custGeom>
            <a:avLst/>
            <a:gdLst>
              <a:gd name="T0" fmla="*/ 0 w 632"/>
              <a:gd name="T1" fmla="*/ 0 h 738"/>
              <a:gd name="T2" fmla="*/ 632 w 632"/>
              <a:gd name="T3" fmla="*/ 369 h 738"/>
              <a:gd name="T4" fmla="*/ 0 w 632"/>
              <a:gd name="T5" fmla="*/ 738 h 738"/>
              <a:gd name="T6" fmla="*/ 0 w 632"/>
              <a:gd name="T7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0" y="0"/>
                </a:moveTo>
                <a:lnTo>
                  <a:pt x="632" y="369"/>
                </a:lnTo>
                <a:lnTo>
                  <a:pt x="0" y="738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023218" y="846137"/>
            <a:ext cx="792426" cy="922824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7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7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9023218" y="383470"/>
            <a:ext cx="792426" cy="922824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230794" y="-75436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023218" y="-77943"/>
            <a:ext cx="792426" cy="924078"/>
          </a:xfrm>
          <a:custGeom>
            <a:avLst/>
            <a:gdLst>
              <a:gd name="T0" fmla="*/ 632 w 632"/>
              <a:gd name="T1" fmla="*/ 737 h 737"/>
              <a:gd name="T2" fmla="*/ 0 w 632"/>
              <a:gd name="T3" fmla="*/ 368 h 737"/>
              <a:gd name="T4" fmla="*/ 632 w 632"/>
              <a:gd name="T5" fmla="*/ 0 h 737"/>
              <a:gd name="T6" fmla="*/ 632 w 632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632" y="737"/>
                </a:moveTo>
                <a:lnTo>
                  <a:pt x="0" y="368"/>
                </a:lnTo>
                <a:lnTo>
                  <a:pt x="632" y="0"/>
                </a:lnTo>
                <a:lnTo>
                  <a:pt x="632" y="737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9023218" y="-538100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7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9815644" y="2690531"/>
            <a:ext cx="792426" cy="922824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9815644" y="2231624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9815644" y="1768960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9815644" y="1306294"/>
            <a:ext cx="792426" cy="925331"/>
          </a:xfrm>
          <a:custGeom>
            <a:avLst/>
            <a:gdLst>
              <a:gd name="T0" fmla="*/ 632 w 632"/>
              <a:gd name="T1" fmla="*/ 738 h 738"/>
              <a:gd name="T2" fmla="*/ 0 w 632"/>
              <a:gd name="T3" fmla="*/ 369 h 738"/>
              <a:gd name="T4" fmla="*/ 632 w 632"/>
              <a:gd name="T5" fmla="*/ 0 h 738"/>
              <a:gd name="T6" fmla="*/ 632 w 632"/>
              <a:gd name="T7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632" y="738"/>
                </a:moveTo>
                <a:lnTo>
                  <a:pt x="0" y="369"/>
                </a:lnTo>
                <a:lnTo>
                  <a:pt x="632" y="0"/>
                </a:lnTo>
                <a:lnTo>
                  <a:pt x="632" y="738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9815644" y="846137"/>
            <a:ext cx="792426" cy="922824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7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9815644" y="383470"/>
            <a:ext cx="792426" cy="922824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9815644" y="-77943"/>
            <a:ext cx="792426" cy="924078"/>
          </a:xfrm>
          <a:custGeom>
            <a:avLst/>
            <a:gdLst>
              <a:gd name="T0" fmla="*/ 0 w 632"/>
              <a:gd name="T1" fmla="*/ 0 h 737"/>
              <a:gd name="T2" fmla="*/ 632 w 632"/>
              <a:gd name="T3" fmla="*/ 368 h 737"/>
              <a:gd name="T4" fmla="*/ 0 w 632"/>
              <a:gd name="T5" fmla="*/ 737 h 737"/>
              <a:gd name="T6" fmla="*/ 0 w 632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0" y="0"/>
                </a:moveTo>
                <a:lnTo>
                  <a:pt x="632" y="368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4861AD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815644" y="-538100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7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7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0608068" y="3153196"/>
            <a:ext cx="792426" cy="922824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7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0608068" y="2690531"/>
            <a:ext cx="792426" cy="922824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9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9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0608068" y="2231624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9815644" y="4076019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0608068" y="4997591"/>
            <a:ext cx="792426" cy="922824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0608068" y="4538686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6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6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10608068" y="4076019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9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9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0608068" y="5920416"/>
            <a:ext cx="792426" cy="925331"/>
          </a:xfrm>
          <a:custGeom>
            <a:avLst/>
            <a:gdLst>
              <a:gd name="T0" fmla="*/ 0 w 632"/>
              <a:gd name="T1" fmla="*/ 0 h 738"/>
              <a:gd name="T2" fmla="*/ 632 w 632"/>
              <a:gd name="T3" fmla="*/ 369 h 738"/>
              <a:gd name="T4" fmla="*/ 0 w 632"/>
              <a:gd name="T5" fmla="*/ 738 h 738"/>
              <a:gd name="T6" fmla="*/ 0 w 632"/>
              <a:gd name="T7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8">
                <a:moveTo>
                  <a:pt x="0" y="0"/>
                </a:moveTo>
                <a:lnTo>
                  <a:pt x="632" y="369"/>
                </a:lnTo>
                <a:lnTo>
                  <a:pt x="0" y="738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9815644" y="4538686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6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6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10608068" y="1768960"/>
            <a:ext cx="792426" cy="921570"/>
          </a:xfrm>
          <a:custGeom>
            <a:avLst/>
            <a:gdLst>
              <a:gd name="T0" fmla="*/ 632 w 632"/>
              <a:gd name="T1" fmla="*/ 735 h 735"/>
              <a:gd name="T2" fmla="*/ 0 w 632"/>
              <a:gd name="T3" fmla="*/ 369 h 735"/>
              <a:gd name="T4" fmla="*/ 632 w 632"/>
              <a:gd name="T5" fmla="*/ 0 h 735"/>
              <a:gd name="T6" fmla="*/ 632 w 632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632" y="735"/>
                </a:moveTo>
                <a:lnTo>
                  <a:pt x="0" y="369"/>
                </a:lnTo>
                <a:lnTo>
                  <a:pt x="632" y="0"/>
                </a:lnTo>
                <a:lnTo>
                  <a:pt x="632" y="735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10608068" y="846137"/>
            <a:ext cx="792426" cy="922824"/>
          </a:xfrm>
          <a:custGeom>
            <a:avLst/>
            <a:gdLst>
              <a:gd name="T0" fmla="*/ 632 w 632"/>
              <a:gd name="T1" fmla="*/ 736 h 736"/>
              <a:gd name="T2" fmla="*/ 0 w 632"/>
              <a:gd name="T3" fmla="*/ 367 h 736"/>
              <a:gd name="T4" fmla="*/ 632 w 632"/>
              <a:gd name="T5" fmla="*/ 0 h 736"/>
              <a:gd name="T6" fmla="*/ 632 w 632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632" y="736"/>
                </a:moveTo>
                <a:lnTo>
                  <a:pt x="0" y="367"/>
                </a:lnTo>
                <a:lnTo>
                  <a:pt x="632" y="0"/>
                </a:lnTo>
                <a:lnTo>
                  <a:pt x="632" y="736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10608068" y="383470"/>
            <a:ext cx="792426" cy="922824"/>
          </a:xfrm>
          <a:custGeom>
            <a:avLst/>
            <a:gdLst>
              <a:gd name="T0" fmla="*/ 0 w 632"/>
              <a:gd name="T1" fmla="*/ 0 h 736"/>
              <a:gd name="T2" fmla="*/ 632 w 632"/>
              <a:gd name="T3" fmla="*/ 369 h 736"/>
              <a:gd name="T4" fmla="*/ 0 w 632"/>
              <a:gd name="T5" fmla="*/ 736 h 736"/>
              <a:gd name="T6" fmla="*/ 0 w 632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6">
                <a:moveTo>
                  <a:pt x="0" y="0"/>
                </a:moveTo>
                <a:lnTo>
                  <a:pt x="632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4EB69D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10608068" y="-77943"/>
            <a:ext cx="792426" cy="924078"/>
          </a:xfrm>
          <a:custGeom>
            <a:avLst/>
            <a:gdLst>
              <a:gd name="T0" fmla="*/ 632 w 632"/>
              <a:gd name="T1" fmla="*/ 737 h 737"/>
              <a:gd name="T2" fmla="*/ 0 w 632"/>
              <a:gd name="T3" fmla="*/ 368 h 737"/>
              <a:gd name="T4" fmla="*/ 632 w 632"/>
              <a:gd name="T5" fmla="*/ 0 h 737"/>
              <a:gd name="T6" fmla="*/ 632 w 632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7">
                <a:moveTo>
                  <a:pt x="632" y="737"/>
                </a:moveTo>
                <a:lnTo>
                  <a:pt x="0" y="368"/>
                </a:lnTo>
                <a:lnTo>
                  <a:pt x="632" y="0"/>
                </a:lnTo>
                <a:lnTo>
                  <a:pt x="632" y="737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11400495" y="2690531"/>
            <a:ext cx="788665" cy="92282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E4BE3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1400495" y="2229118"/>
            <a:ext cx="788665" cy="921570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8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8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E4663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1400495" y="1768960"/>
            <a:ext cx="788665" cy="921570"/>
          </a:xfrm>
          <a:custGeom>
            <a:avLst/>
            <a:gdLst>
              <a:gd name="T0" fmla="*/ 0 w 629"/>
              <a:gd name="T1" fmla="*/ 0 h 735"/>
              <a:gd name="T2" fmla="*/ 629 w 629"/>
              <a:gd name="T3" fmla="*/ 367 h 735"/>
              <a:gd name="T4" fmla="*/ 0 w 629"/>
              <a:gd name="T5" fmla="*/ 735 h 735"/>
              <a:gd name="T6" fmla="*/ 0 w 629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0" y="0"/>
                </a:moveTo>
                <a:lnTo>
                  <a:pt x="629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61BB46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11400495" y="4536179"/>
            <a:ext cx="788665" cy="924078"/>
          </a:xfrm>
          <a:custGeom>
            <a:avLst/>
            <a:gdLst>
              <a:gd name="T0" fmla="*/ 0 w 629"/>
              <a:gd name="T1" fmla="*/ 0 h 737"/>
              <a:gd name="T2" fmla="*/ 629 w 629"/>
              <a:gd name="T3" fmla="*/ 368 h 737"/>
              <a:gd name="T4" fmla="*/ 0 w 629"/>
              <a:gd name="T5" fmla="*/ 737 h 737"/>
              <a:gd name="T6" fmla="*/ 0 w 629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7">
                <a:moveTo>
                  <a:pt x="0" y="0"/>
                </a:moveTo>
                <a:lnTo>
                  <a:pt x="629" y="368"/>
                </a:lnTo>
                <a:lnTo>
                  <a:pt x="0" y="7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11400495" y="4076019"/>
            <a:ext cx="788665" cy="921570"/>
          </a:xfrm>
          <a:custGeom>
            <a:avLst/>
            <a:gdLst>
              <a:gd name="T0" fmla="*/ 629 w 629"/>
              <a:gd name="T1" fmla="*/ 735 h 735"/>
              <a:gd name="T2" fmla="*/ 0 w 629"/>
              <a:gd name="T3" fmla="*/ 367 h 735"/>
              <a:gd name="T4" fmla="*/ 629 w 629"/>
              <a:gd name="T5" fmla="*/ 0 h 735"/>
              <a:gd name="T6" fmla="*/ 629 w 629"/>
              <a:gd name="T7" fmla="*/ 73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629" y="735"/>
                </a:moveTo>
                <a:lnTo>
                  <a:pt x="0" y="367"/>
                </a:lnTo>
                <a:lnTo>
                  <a:pt x="629" y="0"/>
                </a:lnTo>
                <a:lnTo>
                  <a:pt x="629" y="735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1400495" y="3613356"/>
            <a:ext cx="788665" cy="92282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9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9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11400495" y="5460256"/>
            <a:ext cx="788665" cy="92282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1400495" y="1306294"/>
            <a:ext cx="788665" cy="922824"/>
          </a:xfrm>
          <a:custGeom>
            <a:avLst/>
            <a:gdLst>
              <a:gd name="T0" fmla="*/ 629 w 629"/>
              <a:gd name="T1" fmla="*/ 736 h 736"/>
              <a:gd name="T2" fmla="*/ 0 w 629"/>
              <a:gd name="T3" fmla="*/ 369 h 736"/>
              <a:gd name="T4" fmla="*/ 629 w 629"/>
              <a:gd name="T5" fmla="*/ 0 h 736"/>
              <a:gd name="T6" fmla="*/ 629 w 629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629" y="736"/>
                </a:moveTo>
                <a:lnTo>
                  <a:pt x="0" y="369"/>
                </a:lnTo>
                <a:lnTo>
                  <a:pt x="629" y="0"/>
                </a:lnTo>
                <a:lnTo>
                  <a:pt x="629" y="736"/>
                </a:lnTo>
                <a:close/>
              </a:path>
            </a:pathLst>
          </a:custGeom>
          <a:solidFill>
            <a:srgbClr val="E5355B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11400495" y="383470"/>
            <a:ext cx="788665" cy="922824"/>
          </a:xfrm>
          <a:custGeom>
            <a:avLst/>
            <a:gdLst>
              <a:gd name="T0" fmla="*/ 629 w 629"/>
              <a:gd name="T1" fmla="*/ 736 h 736"/>
              <a:gd name="T2" fmla="*/ 0 w 629"/>
              <a:gd name="T3" fmla="*/ 367 h 736"/>
              <a:gd name="T4" fmla="*/ 629 w 629"/>
              <a:gd name="T5" fmla="*/ 0 h 736"/>
              <a:gd name="T6" fmla="*/ 629 w 629"/>
              <a:gd name="T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629" y="736"/>
                </a:moveTo>
                <a:lnTo>
                  <a:pt x="0" y="367"/>
                </a:lnTo>
                <a:lnTo>
                  <a:pt x="629" y="0"/>
                </a:lnTo>
                <a:lnTo>
                  <a:pt x="629" y="736"/>
                </a:lnTo>
                <a:close/>
              </a:path>
            </a:pathLst>
          </a:custGeom>
          <a:solidFill>
            <a:srgbClr val="6153A3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11400495" y="-77943"/>
            <a:ext cx="788665" cy="921570"/>
          </a:xfrm>
          <a:custGeom>
            <a:avLst/>
            <a:gdLst>
              <a:gd name="T0" fmla="*/ 0 w 629"/>
              <a:gd name="T1" fmla="*/ 0 h 735"/>
              <a:gd name="T2" fmla="*/ 629 w 629"/>
              <a:gd name="T3" fmla="*/ 368 h 735"/>
              <a:gd name="T4" fmla="*/ 0 w 629"/>
              <a:gd name="T5" fmla="*/ 735 h 735"/>
              <a:gd name="T6" fmla="*/ 0 w 629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5">
                <a:moveTo>
                  <a:pt x="0" y="0"/>
                </a:moveTo>
                <a:lnTo>
                  <a:pt x="629" y="368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36B1E2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11400495" y="-540609"/>
            <a:ext cx="788665" cy="924078"/>
          </a:xfrm>
          <a:custGeom>
            <a:avLst/>
            <a:gdLst>
              <a:gd name="T0" fmla="*/ 629 w 629"/>
              <a:gd name="T1" fmla="*/ 737 h 737"/>
              <a:gd name="T2" fmla="*/ 0 w 629"/>
              <a:gd name="T3" fmla="*/ 369 h 737"/>
              <a:gd name="T4" fmla="*/ 629 w 629"/>
              <a:gd name="T5" fmla="*/ 0 h 737"/>
              <a:gd name="T6" fmla="*/ 629 w 629"/>
              <a:gd name="T7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7">
                <a:moveTo>
                  <a:pt x="629" y="737"/>
                </a:moveTo>
                <a:lnTo>
                  <a:pt x="0" y="369"/>
                </a:lnTo>
                <a:lnTo>
                  <a:pt x="629" y="0"/>
                </a:lnTo>
                <a:lnTo>
                  <a:pt x="629" y="737"/>
                </a:lnTo>
                <a:close/>
              </a:path>
            </a:pathLst>
          </a:custGeom>
          <a:solidFill>
            <a:srgbClr val="52C0A5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10608068" y="-538100"/>
            <a:ext cx="792426" cy="921570"/>
          </a:xfrm>
          <a:custGeom>
            <a:avLst/>
            <a:gdLst>
              <a:gd name="T0" fmla="*/ 0 w 632"/>
              <a:gd name="T1" fmla="*/ 0 h 735"/>
              <a:gd name="T2" fmla="*/ 632 w 632"/>
              <a:gd name="T3" fmla="*/ 367 h 735"/>
              <a:gd name="T4" fmla="*/ 0 w 632"/>
              <a:gd name="T5" fmla="*/ 735 h 735"/>
              <a:gd name="T6" fmla="*/ 0 w 632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2" h="735">
                <a:moveTo>
                  <a:pt x="0" y="0"/>
                </a:moveTo>
                <a:lnTo>
                  <a:pt x="632" y="367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283888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9811881" y="-77942"/>
            <a:ext cx="1597389" cy="1858187"/>
          </a:xfrm>
          <a:custGeom>
            <a:avLst/>
            <a:gdLst>
              <a:gd name="T0" fmla="*/ 0 w 1274"/>
              <a:gd name="T1" fmla="*/ 0 h 1482"/>
              <a:gd name="T2" fmla="*/ 0 w 1274"/>
              <a:gd name="T3" fmla="*/ 1482 h 1482"/>
              <a:gd name="T4" fmla="*/ 1274 w 1274"/>
              <a:gd name="T5" fmla="*/ 740 h 1482"/>
              <a:gd name="T6" fmla="*/ 0 w 1274"/>
              <a:gd name="T7" fmla="*/ 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4" h="1482">
                <a:moveTo>
                  <a:pt x="0" y="0"/>
                </a:moveTo>
                <a:lnTo>
                  <a:pt x="0" y="1482"/>
                </a:lnTo>
                <a:lnTo>
                  <a:pt x="127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A3CD39"/>
          </a:solidFill>
          <a:ln w="9525">
            <a:noFill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65" name="矩形 259"/>
          <p:cNvSpPr>
            <a:spLocks noChangeArrowheads="1"/>
          </p:cNvSpPr>
          <p:nvPr/>
        </p:nvSpPr>
        <p:spPr bwMode="auto">
          <a:xfrm>
            <a:off x="4389144" y="2845365"/>
            <a:ext cx="5916648" cy="87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68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组会汇报</a:t>
            </a:r>
            <a:endParaRPr lang="en-US" altLang="zh-CN" sz="568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5807005" y="-1118788"/>
            <a:ext cx="577991" cy="5779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383E8A-8B44-670F-61D5-0572960BC9D1}"/>
              </a:ext>
            </a:extLst>
          </p:cNvPr>
          <p:cNvSpPr txBox="1"/>
          <p:nvPr/>
        </p:nvSpPr>
        <p:spPr>
          <a:xfrm>
            <a:off x="7256662" y="4657936"/>
            <a:ext cx="1706856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dirty="0">
                <a:latin typeface="黑体" panose="02010609060101010101" pitchFamily="49" charset="-122"/>
                <a:ea typeface="黑体" panose="02010609060101010101" pitchFamily="49" charset="-122"/>
              </a:rPr>
              <a:t>汇报人：叶航呈</a:t>
            </a:r>
          </a:p>
        </p:txBody>
      </p:sp>
    </p:spTree>
    <p:extLst>
      <p:ext uri="{BB962C8B-B14F-4D97-AF65-F5344CB8AC3E}">
        <p14:creationId xmlns:p14="http://schemas.microsoft.com/office/powerpoint/2010/main" val="185765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50"/>
                            </p:stCondLst>
                            <p:childTnLst>
                              <p:par>
                                <p:cTn id="1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0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65" grpId="0"/>
      <p:bldP spid="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109FFE-F4DA-DE31-9767-4C02C4168DD1}"/>
              </a:ext>
            </a:extLst>
          </p:cNvPr>
          <p:cNvCxnSpPr/>
          <p:nvPr/>
        </p:nvCxnSpPr>
        <p:spPr>
          <a:xfrm flipV="1">
            <a:off x="313941" y="627289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ED0425E-B126-2CE2-9B1B-D9C991ADFB96}"/>
              </a:ext>
            </a:extLst>
          </p:cNvPr>
          <p:cNvCxnSpPr/>
          <p:nvPr/>
        </p:nvCxnSpPr>
        <p:spPr>
          <a:xfrm flipV="1">
            <a:off x="4668058" y="523751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7983BF-34A0-0633-9265-AE17C26B1CAB}"/>
              </a:ext>
            </a:extLst>
          </p:cNvPr>
          <p:cNvSpPr txBox="1"/>
          <p:nvPr/>
        </p:nvSpPr>
        <p:spPr>
          <a:xfrm>
            <a:off x="313941" y="175749"/>
            <a:ext cx="796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verify on reasoning step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010965-805A-9A6D-C0C2-38CB41F6F906}"/>
              </a:ext>
            </a:extLst>
          </p:cNvPr>
          <p:cNvSpPr txBox="1"/>
          <p:nvPr/>
        </p:nvSpPr>
        <p:spPr>
          <a:xfrm>
            <a:off x="1078695" y="1252259"/>
            <a:ext cx="466121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论文名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Large Language Models Better Reasoners with Step-Aware Verifier</a:t>
            </a:r>
            <a:endParaRPr lang="en-US" altLang="zh-C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当前的深度学习模型在数学的多步推理能力较弱。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文章提出一种多验证的方法将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GSM8k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的问题解决率由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17.9%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提升到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58.1%</a:t>
            </a: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F027872-7B92-9BFA-49CD-D12C9304AC10}"/>
              </a:ext>
            </a:extLst>
          </p:cNvPr>
          <p:cNvSpPr/>
          <p:nvPr/>
        </p:nvSpPr>
        <p:spPr>
          <a:xfrm>
            <a:off x="1013221" y="1004346"/>
            <a:ext cx="4792171" cy="491882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3F399A-A6A9-FA33-5265-31C2BC926888}"/>
              </a:ext>
            </a:extLst>
          </p:cNvPr>
          <p:cNvSpPr/>
          <p:nvPr/>
        </p:nvSpPr>
        <p:spPr>
          <a:xfrm>
            <a:off x="6673713" y="903832"/>
            <a:ext cx="4792171" cy="5743812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2EAB91-25FC-ED40-638B-2DBF48D2B705}"/>
              </a:ext>
            </a:extLst>
          </p:cNvPr>
          <p:cNvSpPr/>
          <p:nvPr/>
        </p:nvSpPr>
        <p:spPr>
          <a:xfrm>
            <a:off x="8422624" y="721693"/>
            <a:ext cx="1294345" cy="369332"/>
          </a:xfrm>
          <a:prstGeom prst="roundRect">
            <a:avLst/>
          </a:prstGeom>
          <a:solidFill>
            <a:srgbClr val="495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39EDA3-41C6-7AFD-050C-ADD97FE9EF74}"/>
              </a:ext>
            </a:extLst>
          </p:cNvPr>
          <p:cNvSpPr/>
          <p:nvPr/>
        </p:nvSpPr>
        <p:spPr>
          <a:xfrm>
            <a:off x="2762132" y="765316"/>
            <a:ext cx="1294345" cy="369332"/>
          </a:xfrm>
          <a:prstGeom prst="roundRect">
            <a:avLst/>
          </a:prstGeom>
          <a:solidFill>
            <a:srgbClr val="495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lang="zh-CN" altLang="en-US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简介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DFC34F-6747-61FA-2E3E-3C800CB6DF31}"/>
              </a:ext>
            </a:extLst>
          </p:cNvPr>
          <p:cNvSpPr txBox="1"/>
          <p:nvPr/>
        </p:nvSpPr>
        <p:spPr>
          <a:xfrm>
            <a:off x="7196307" y="2457171"/>
            <a:ext cx="3746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Diverse Prompts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对同一个问题使用多个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prompt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，每个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prompt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生成多个结果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verifier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deberta-v3-large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训练一个打分模型，输出位置为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cls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Verifier</a:t>
            </a:r>
            <a:r>
              <a:rPr lang="en-US" altLang="zh-CN" b="1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79C5D-BAE0-1D6C-420D-0CA4F146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49" y="4403207"/>
            <a:ext cx="3321293" cy="8485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B3F019-8856-4541-B96C-815B34ED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07" y="1091025"/>
            <a:ext cx="3746978" cy="136759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7B8DDB2-9311-940E-530E-61DBE3B9E4F7}"/>
              </a:ext>
            </a:extLst>
          </p:cNvPr>
          <p:cNvSpPr txBox="1"/>
          <p:nvPr/>
        </p:nvSpPr>
        <p:spPr>
          <a:xfrm>
            <a:off x="7291522" y="5319493"/>
            <a:ext cx="362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则返回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f(·)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verify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输出的概率值。</a:t>
            </a:r>
          </a:p>
        </p:txBody>
      </p:sp>
    </p:spTree>
    <p:extLst>
      <p:ext uri="{BB962C8B-B14F-4D97-AF65-F5344CB8AC3E}">
        <p14:creationId xmlns:p14="http://schemas.microsoft.com/office/powerpoint/2010/main" val="388210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109FFE-F4DA-DE31-9767-4C02C4168DD1}"/>
              </a:ext>
            </a:extLst>
          </p:cNvPr>
          <p:cNvCxnSpPr/>
          <p:nvPr/>
        </p:nvCxnSpPr>
        <p:spPr>
          <a:xfrm flipV="1">
            <a:off x="313941" y="745135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ED0425E-B126-2CE2-9B1B-D9C991ADFB96}"/>
              </a:ext>
            </a:extLst>
          </p:cNvPr>
          <p:cNvCxnSpPr/>
          <p:nvPr/>
        </p:nvCxnSpPr>
        <p:spPr>
          <a:xfrm flipV="1">
            <a:off x="4668058" y="641597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7983BF-34A0-0633-9265-AE17C26B1CAB}"/>
              </a:ext>
            </a:extLst>
          </p:cNvPr>
          <p:cNvSpPr txBox="1"/>
          <p:nvPr/>
        </p:nvSpPr>
        <p:spPr>
          <a:xfrm>
            <a:off x="428049" y="203333"/>
            <a:ext cx="796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Step-aware Voting Verifier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E4DF6E-8A3C-4F36-5CAE-A09BF279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9" y="1457035"/>
            <a:ext cx="5039208" cy="31989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E581002-B013-CDB0-795D-3A723799DBF5}"/>
              </a:ext>
            </a:extLst>
          </p:cNvPr>
          <p:cNvSpPr txBox="1"/>
          <p:nvPr/>
        </p:nvSpPr>
        <p:spPr>
          <a:xfrm>
            <a:off x="1092370" y="4836429"/>
            <a:ext cx="3853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多个思维链输入作为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再由模型输入推理结果。一个问题有多个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，一个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生成多个结果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250460-4FCD-282F-E350-95E1F1B38BC6}"/>
              </a:ext>
            </a:extLst>
          </p:cNvPr>
          <p:cNvSpPr/>
          <p:nvPr/>
        </p:nvSpPr>
        <p:spPr>
          <a:xfrm>
            <a:off x="675086" y="1087703"/>
            <a:ext cx="4792171" cy="491882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FB7871-B895-FDF0-A685-643F45520D60}"/>
              </a:ext>
            </a:extLst>
          </p:cNvPr>
          <p:cNvSpPr/>
          <p:nvPr/>
        </p:nvSpPr>
        <p:spPr>
          <a:xfrm>
            <a:off x="2423998" y="928825"/>
            <a:ext cx="1294345" cy="369332"/>
          </a:xfrm>
          <a:prstGeom prst="roundRect">
            <a:avLst/>
          </a:prstGeom>
          <a:solidFill>
            <a:srgbClr val="495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prompt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8A3634A-6927-3927-664F-6300E2FE7107}"/>
              </a:ext>
            </a:extLst>
          </p:cNvPr>
          <p:cNvSpPr/>
          <p:nvPr/>
        </p:nvSpPr>
        <p:spPr>
          <a:xfrm>
            <a:off x="6194791" y="1087703"/>
            <a:ext cx="4792171" cy="491882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64AC13E-F047-9E46-6AAA-9FCA0B94B867}"/>
              </a:ext>
            </a:extLst>
          </p:cNvPr>
          <p:cNvSpPr/>
          <p:nvPr/>
        </p:nvSpPr>
        <p:spPr>
          <a:xfrm>
            <a:off x="7106545" y="897268"/>
            <a:ext cx="2968664" cy="424672"/>
          </a:xfrm>
          <a:prstGeom prst="roundRect">
            <a:avLst/>
          </a:prstGeom>
          <a:solidFill>
            <a:srgbClr val="495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step-level labels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D9DDF92-ABF8-6A25-B9B1-4BAFA5343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1" t="5967" r="7332" b="4682"/>
          <a:stretch/>
        </p:blipFill>
        <p:spPr>
          <a:xfrm>
            <a:off x="7106545" y="1321940"/>
            <a:ext cx="2968664" cy="202259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13ABDD8-6C39-995B-B443-BE95ED5B47C1}"/>
              </a:ext>
            </a:extLst>
          </p:cNvPr>
          <p:cNvSpPr txBox="1"/>
          <p:nvPr/>
        </p:nvSpPr>
        <p:spPr>
          <a:xfrm>
            <a:off x="6601282" y="3429000"/>
            <a:ext cx="438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第一行和第二行是标注为正确的，我们认为其中所有的步骤都是正确的，后面两个推理路径因为不存在于上面两个正例，因此认为是推理错误的步骤。</a:t>
            </a:r>
            <a:endParaRPr lang="en-US" altLang="zh-CN" dirty="0"/>
          </a:p>
          <a:p>
            <a:r>
              <a:rPr lang="zh-CN" altLang="en-US" dirty="0"/>
              <a:t>步骤匹配的方法使用的是</a:t>
            </a:r>
            <a:r>
              <a:rPr lang="en-US" altLang="zh-CN" dirty="0" err="1"/>
              <a:t>roberta</a:t>
            </a:r>
            <a:r>
              <a:rPr lang="en-US" altLang="zh-CN" dirty="0"/>
              <a:t>-large-</a:t>
            </a:r>
            <a:r>
              <a:rPr lang="en-US" altLang="zh-CN" dirty="0" err="1"/>
              <a:t>mnli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0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7361A4D-DCB0-2876-DC48-19ECD04BF944}"/>
              </a:ext>
            </a:extLst>
          </p:cNvPr>
          <p:cNvCxnSpPr/>
          <p:nvPr/>
        </p:nvCxnSpPr>
        <p:spPr>
          <a:xfrm flipV="1">
            <a:off x="313941" y="745135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593F1F-17E0-B080-FCAC-D9796BBD9D49}"/>
              </a:ext>
            </a:extLst>
          </p:cNvPr>
          <p:cNvCxnSpPr/>
          <p:nvPr/>
        </p:nvCxnSpPr>
        <p:spPr>
          <a:xfrm flipV="1">
            <a:off x="4668058" y="641597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7733AB3-E486-FC97-43DA-EF08DC50B396}"/>
              </a:ext>
            </a:extLst>
          </p:cNvPr>
          <p:cNvSpPr txBox="1"/>
          <p:nvPr/>
        </p:nvSpPr>
        <p:spPr>
          <a:xfrm>
            <a:off x="428049" y="203333"/>
            <a:ext cx="796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损失函数计算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430F45-F2F7-004B-F727-0D62B9D4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0" y="1124994"/>
            <a:ext cx="5200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221</Words>
  <Application>Microsoft Office PowerPoint</Application>
  <PresentationFormat>宽屏</PresentationFormat>
  <Paragraphs>27</Paragraphs>
  <Slides>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hangcheng</dc:creator>
  <cp:lastModifiedBy>ye hangcheng</cp:lastModifiedBy>
  <cp:revision>38</cp:revision>
  <dcterms:created xsi:type="dcterms:W3CDTF">2023-06-07T02:30:32Z</dcterms:created>
  <dcterms:modified xsi:type="dcterms:W3CDTF">2023-06-08T02:11:27Z</dcterms:modified>
</cp:coreProperties>
</file>