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82" r:id="rId2"/>
    <p:sldId id="384" r:id="rId3"/>
    <p:sldId id="383" r:id="rId4"/>
    <p:sldId id="410" r:id="rId5"/>
    <p:sldId id="394" r:id="rId6"/>
    <p:sldId id="445" r:id="rId7"/>
    <p:sldId id="439" r:id="rId8"/>
    <p:sldId id="426" r:id="rId9"/>
    <p:sldId id="446" r:id="rId10"/>
    <p:sldId id="430" r:id="rId11"/>
    <p:sldId id="428" r:id="rId12"/>
    <p:sldId id="451" r:id="rId13"/>
    <p:sldId id="448" r:id="rId14"/>
    <p:sldId id="482" r:id="rId15"/>
    <p:sldId id="481" r:id="rId16"/>
    <p:sldId id="478" r:id="rId17"/>
    <p:sldId id="464" r:id="rId18"/>
    <p:sldId id="469" r:id="rId19"/>
    <p:sldId id="305" r:id="rId20"/>
    <p:sldId id="371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001" userDrawn="1">
          <p15:clr>
            <a:srgbClr val="A4A3A4"/>
          </p15:clr>
        </p15:guide>
        <p15:guide id="4" orient="horz" pos="468" userDrawn="1">
          <p15:clr>
            <a:srgbClr val="A4A3A4"/>
          </p15:clr>
        </p15:guide>
        <p15:guide id="5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9B9"/>
    <a:srgbClr val="2D455B"/>
    <a:srgbClr val="FFBD18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214" autoAdjust="0"/>
  </p:normalViewPr>
  <p:slideViewPr>
    <p:cSldViewPr snapToGrid="0">
      <p:cViewPr varScale="1">
        <p:scale>
          <a:sx n="159" d="100"/>
          <a:sy n="159" d="100"/>
        </p:scale>
        <p:origin x="150" y="126"/>
      </p:cViewPr>
      <p:guideLst>
        <p:guide pos="3001"/>
        <p:guide orient="horz" pos="468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66" d="100"/>
          <a:sy n="66" d="100"/>
        </p:scale>
        <p:origin x="3134" y="-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3B794E6B-59EA-6C74-DF01-193620D49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291F358-2738-6B1F-98C4-CCC304C111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635E1-9C6E-456C-953F-844B51BACDBA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535038AC-379A-C499-2BC1-5AB0BB73A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5789EEFE-2782-60E1-D5A6-805001086A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90875-75BC-4F5C-9CA8-9B48ACC87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0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5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1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F17D6C-A0E9-774C-BBB1-94F480624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796E4306-6B66-93EA-86D6-3A7FAC043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F896901F-7D09-5E65-D90C-0ED6DF83F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655503F-8DCD-944B-C97F-146DE0E2E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8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CA9822B-65EF-D383-A108-A18FDD1D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885BF385-0E9A-7BFB-FBF9-93A601A47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E701E74C-1417-EF5E-6B27-820A1F629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4CAB6D8-A129-B298-7D9A-3AF0DC4BF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F17D6C-A0E9-774C-BBB1-94F480624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796E4306-6B66-93EA-86D6-3A7FAC043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F896901F-7D09-5E65-D90C-0ED6DF83F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655503F-8DCD-944B-C97F-146DE0E2E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4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37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CA9822B-65EF-D383-A108-A18FDD1D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885BF385-0E9A-7BFB-FBF9-93A601A47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E701E74C-1417-EF5E-6B27-820A1F629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4CAB6D8-A129-B298-7D9A-3AF0DC4BF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CA9822B-65EF-D383-A108-A18FDD1D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885BF385-0E9A-7BFB-FBF9-93A601A47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E701E74C-1417-EF5E-6B27-820A1F629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4CAB6D8-A129-B298-7D9A-3AF0DC4BF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66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2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CA9822B-65EF-D383-A108-A18FDD1D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885BF385-0E9A-7BFB-FBF9-93A601A47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E701E74C-1417-EF5E-6B27-820A1F629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4CAB6D8-A129-B298-7D9A-3AF0DC4BF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6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74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1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C275BA7-04B2-55B4-E48A-9F820D22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6724BC3F-F101-09A1-EA40-1C920EF37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DD17A49B-77FE-ABEC-FD28-E17BFA9B1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DD660AA-CD48-D4DF-A40B-FF8450CBE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8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1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4A6C4D-4D51-D661-E6D0-F3DA3DA9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0A95B25D-34A1-FECE-A098-5EDEE85AE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24244AD2-44E2-704C-717E-9FE8D3A2B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683278D-2E24-2602-CF11-78B671AB8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A139AC-2ED6-1169-EE52-17E9D03A9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="" xmlns:a16="http://schemas.microsoft.com/office/drawing/2014/main" id="{48AFAFB3-C187-2DF3-45E3-781AB8C04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="" xmlns:a16="http://schemas.microsoft.com/office/drawing/2014/main" id="{8A4CCA3A-DA62-E05E-DC9D-581036DEE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F570CA6-AFA7-F997-9A9D-3746D0EC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郑少PPT" hidden="1"/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郑少PPT" hidden="1">
            <a:extLst>
              <a:ext uri="{FF2B5EF4-FFF2-40B4-BE49-F238E27FC236}">
                <a16:creationId xmlns="" xmlns:a16="http://schemas.microsoft.com/office/drawing/2014/main" id="{4222A250-ED65-40DA-A092-D5DCAA6E6BDC}"/>
              </a:ext>
            </a:extLst>
          </p:cNvPr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郑少PPT" hidden="1">
            <a:extLst>
              <a:ext uri="{FF2B5EF4-FFF2-40B4-BE49-F238E27FC236}">
                <a16:creationId xmlns="" xmlns:a16="http://schemas.microsoft.com/office/drawing/2014/main" id="{50D78330-D187-4610-9E26-97A245AB2B89}"/>
              </a:ext>
            </a:extLst>
          </p:cNvPr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郑少PPT" hidden="1">
            <a:extLst>
              <a:ext uri="{FF2B5EF4-FFF2-40B4-BE49-F238E27FC236}">
                <a16:creationId xmlns="" xmlns:a16="http://schemas.microsoft.com/office/drawing/2014/main" id="{B9338B27-986B-4F48-8808-2D070D7AC65C}"/>
              </a:ext>
            </a:extLst>
          </p:cNvPr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0FA8F3-2A49-4229-88E0-C7A47F23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438652"/>
            <a:ext cx="5635171" cy="540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l">
              <a:defRPr sz="3200" b="1">
                <a:solidFill>
                  <a:schemeClr val="accent2"/>
                </a:solidFill>
                <a:effectLst/>
              </a:defRPr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B4AB908C-E12D-4505-A076-995800A500AB}"/>
              </a:ext>
            </a:extLst>
          </p:cNvPr>
          <p:cNvSpPr/>
          <p:nvPr userDrawn="1"/>
        </p:nvSpPr>
        <p:spPr>
          <a:xfrm rot="3319450">
            <a:off x="84602" y="199320"/>
            <a:ext cx="1018714" cy="10187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38F29069-DCB4-4B3A-B6A5-6CA7C7BA6C98}"/>
              </a:ext>
            </a:extLst>
          </p:cNvPr>
          <p:cNvSpPr/>
          <p:nvPr userDrawn="1"/>
        </p:nvSpPr>
        <p:spPr>
          <a:xfrm rot="3319450">
            <a:off x="-235172" y="199320"/>
            <a:ext cx="1018714" cy="1018714"/>
          </a:xfrm>
          <a:prstGeom prst="roundRect">
            <a:avLst/>
          </a:prstGeom>
          <a:solidFill>
            <a:srgbClr val="2D4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</p:bldLst>
  </p:timing>
  <p:extLst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  <p15:guide id="4" orient="horz" pos="65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郑少PPT" hidden="1">
            <a:extLst>
              <a:ext uri="{FF2B5EF4-FFF2-40B4-BE49-F238E27FC236}">
                <a16:creationId xmlns="" xmlns:a16="http://schemas.microsoft.com/office/drawing/2014/main" id="{683D4E12-2CF8-4B1D-B6D5-FD05C5B0CB23}"/>
              </a:ext>
            </a:extLst>
          </p:cNvPr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extLst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郑少PPT" hidden="1">
            <a:extLst>
              <a:ext uri="{FF2B5EF4-FFF2-40B4-BE49-F238E27FC236}">
                <a16:creationId xmlns="" xmlns:a16="http://schemas.microsoft.com/office/drawing/2014/main" id="{CB12F007-3C65-4AE9-9BA0-C66B306A4891}"/>
              </a:ext>
            </a:extLst>
          </p:cNvPr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PPT 版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6F2E5D7-E092-43FE-BEB2-CEB5816F35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7828BC8A-E710-4C38-B045-60D40DE620EB}"/>
              </a:ext>
            </a:extLst>
          </p:cNvPr>
          <p:cNvGrpSpPr/>
          <p:nvPr userDrawn="1"/>
        </p:nvGrpSpPr>
        <p:grpSpPr>
          <a:xfrm>
            <a:off x="1109678" y="1426808"/>
            <a:ext cx="9972644" cy="4004385"/>
            <a:chOff x="1117424" y="1227345"/>
            <a:chExt cx="7378576" cy="4004385"/>
          </a:xfrm>
        </p:grpSpPr>
        <p:sp>
          <p:nvSpPr>
            <p:cNvPr id="32" name="Text Placeholder 3">
              <a:extLst>
                <a:ext uri="{FF2B5EF4-FFF2-40B4-BE49-F238E27FC236}">
                  <a16:creationId xmlns="" xmlns:a16="http://schemas.microsoft.com/office/drawing/2014/main" id="{86E2F13A-5F5D-4840-A2A3-245DBBF42DDF}"/>
                </a:ext>
              </a:extLst>
            </p:cNvPr>
            <p:cNvSpPr txBox="1"/>
            <p:nvPr userDrawn="1"/>
          </p:nvSpPr>
          <p:spPr>
            <a:xfrm>
              <a:off x="2235163" y="1227345"/>
              <a:ext cx="4932874" cy="333192"/>
            </a:xfrm>
            <a:prstGeom prst="rect">
              <a:avLst/>
            </a:prstGeom>
          </p:spPr>
          <p:txBody>
            <a:bodyPr vert="horz" lIns="0" tIns="40504" rIns="0" bIns="40504" anchor="t">
              <a:normAutofit fontScale="92500" lnSpcReduction="20000"/>
            </a:bodyPr>
            <a:lstStyle>
              <a:lvl1pPr marL="0" indent="0" algn="ctr" defTabSz="404495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None/>
                <a:defRPr sz="1500" b="0" kern="1200">
                  <a:solidFill>
                    <a:schemeClr val="accent3"/>
                  </a:solidFill>
                  <a:latin typeface="Lato Light"/>
                  <a:ea typeface="+mn-ea"/>
                  <a:cs typeface="Lato Light"/>
                </a:defRPr>
              </a:lvl1pPr>
              <a:lvl2pPr marL="658495" indent="-253365" algn="l" defTabSz="404495" rtl="0" eaLnBrk="1" latinLnBrk="0" hangingPunct="1">
                <a:spcBef>
                  <a:spcPct val="20000"/>
                </a:spcBef>
                <a:buFont typeface="Arial"/>
                <a:buChar char="–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2825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17320" indent="-202565" algn="l" defTabSz="404495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2450" indent="-202565" algn="l" defTabSz="404495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2758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63271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3784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4297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zh-TW" sz="2000" b="1">
                  <a:solidFill>
                    <a:srgbClr val="FFFFFF"/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感謝您支持原創設計事業，支持設計版權產品！</a:t>
              </a:r>
            </a:p>
          </p:txBody>
        </p:sp>
        <p:sp>
          <p:nvSpPr>
            <p:cNvPr id="33" name="Text Placeholder 4">
              <a:extLst>
                <a:ext uri="{FF2B5EF4-FFF2-40B4-BE49-F238E27FC236}">
                  <a16:creationId xmlns="" xmlns:a16="http://schemas.microsoft.com/office/drawing/2014/main" id="{F45DB7F8-4F74-4B0A-B895-038FA50F9A1C}"/>
                </a:ext>
              </a:extLst>
            </p:cNvPr>
            <p:cNvSpPr txBox="1"/>
            <p:nvPr userDrawn="1"/>
          </p:nvSpPr>
          <p:spPr>
            <a:xfrm>
              <a:off x="1117424" y="1887820"/>
              <a:ext cx="7378576" cy="3343910"/>
            </a:xfrm>
            <a:prstGeom prst="rect">
              <a:avLst/>
            </a:prstGeom>
          </p:spPr>
          <p:txBody>
            <a:bodyPr vert="horz" lIns="0" tIns="0" rIns="0" bIns="0" anchor="t">
              <a:normAutofit/>
            </a:bodyPr>
            <a:lstStyle>
              <a:lvl1pPr marL="0" indent="0" algn="ctr" defTabSz="40449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658495" indent="-253365" algn="l" defTabSz="404495" rtl="0" eaLnBrk="1" latinLnBrk="0" hangingPunct="1">
                <a:spcBef>
                  <a:spcPct val="20000"/>
                </a:spcBef>
                <a:buFont typeface="Arial"/>
                <a:buChar char="–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2825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17320" indent="-202565" algn="l" defTabSz="404495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2450" indent="-202565" algn="l" defTabSz="404495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2758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63271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3784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42970" indent="-202565" algn="l" defTabSz="404495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04495" rtl="0" eaLnBrk="1" fontAlgn="auto" latinLnBrk="0" hangingPunct="1">
                <a:lnSpc>
                  <a:spcPct val="104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zh-TW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TC"/>
                  <a:ea typeface="Source Han Sans TC"/>
                  <a:cs typeface="+mn-ea"/>
                  <a:sym typeface="+mn-lt"/>
                </a:rPr>
                <a:t>感謝您下載slidesdocs原創PPT模板，為了您和slidesdocs以及原創作者的利益，請勿複製、傳播、銷售，否則將承</a:t>
              </a:r>
            </a:p>
            <a:p>
              <a:pPr marL="0" marR="0" lvl="0" indent="0" algn="l" defTabSz="404495" rtl="0" eaLnBrk="1" fontAlgn="auto" latinLnBrk="0" hangingPunct="1">
                <a:lnSpc>
                  <a:spcPct val="104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zh-TW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TC"/>
                  <a:ea typeface="Source Han Sans TC"/>
                  <a:cs typeface="+mn-ea"/>
                  <a:sym typeface="+mn-lt"/>
                </a:rPr>
                <a:t>Slidesdocs作品取得維權，並傳播下載次數十倍進行索取賠償金！</a:t>
              </a:r>
            </a:p>
            <a:p>
              <a:pPr marL="0" marR="0" lvl="0" indent="0" algn="l" defTabSz="404495" rtl="0" eaLnBrk="1" fontAlgn="auto" latinLnBrk="0" hangingPunct="1">
                <a:lnSpc>
                  <a:spcPct val="104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zh-TW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TC"/>
                  <a:ea typeface="Source Han Sans TC"/>
                  <a:cs typeface="+mn-ea"/>
                  <a:sym typeface="+mn-lt"/>
                </a:rPr>
                <a:t>1.slidesdocs網站出售的PPT模版為免搞笑類（RF：免版稅）正版受《中華人民共和國著作權法》和《世界版權論文》的保護，作品的版權、版權和著作權歸slidesdocs所有，您下載PPT是模版素材使用權。</a:t>
              </a:r>
            </a:p>
            <a:p>
              <a:pPr marL="0" marR="0" lvl="0" indent="0" algn="l" defTabSz="404495" rtl="0" eaLnBrk="1" fontAlgn="auto" latinLnBrk="0" hangingPunct="1">
                <a:lnSpc>
                  <a:spcPct val="104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TC"/>
                  <a:ea typeface="Source Han Sans TC"/>
                  <a:cs typeface="+mn-ea"/>
                  <a:sym typeface="+mn-lt"/>
                </a:rPr>
                <a:t>2、不得將slidesdocs的PPT範本、PPT素材，本身用於再出售，或出租、出借、轉讓、分發、發布或作為禮物供他人使用，不得轉授權、出賣、轉讓協</a:t>
              </a:r>
            </a:p>
            <a:p>
              <a:pPr marL="0" marR="0" lvl="0" indent="0" algn="l" defTabSz="404495" rtl="0" eaLnBrk="1" fontAlgn="auto" latinLnBrk="0" hangingPunct="1">
                <a:lnSpc>
                  <a:spcPct val="104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zh-TW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TC"/>
                  <a:ea typeface="Source Han Sans TC"/>
                  <a:cs typeface="+mn-ea"/>
                  <a:sym typeface="+mn-lt"/>
                </a:rPr>
                <a:t>3.禁止把作品納入商標或服務標記。</a:t>
              </a:r>
            </a:p>
            <a:p>
              <a:pPr marL="0" marR="0" lvl="0" indent="0" algn="l" defTabSz="404495" rtl="0" eaLnBrk="1" fontAlgn="auto" latinLnBrk="0" hangingPunct="1">
                <a:lnSpc>
                  <a:spcPct val="104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zh-TW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TC"/>
                  <a:ea typeface="Source Han Sans TC"/>
                  <a:cs typeface="+mn-ea"/>
                  <a:sym typeface="+mn-lt"/>
                </a:rPr>
                <a:t>4.禁止使用者用下載格式在網路上傳播作品。或者作品可以讓第三方單獨付費或分享免費下載、或透過轉移電話服務系統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4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5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郑少PPT" hidden="1">
            <a:extLst>
              <a:ext uri="{FF2B5EF4-FFF2-40B4-BE49-F238E27FC236}">
                <a16:creationId xmlns="" xmlns:a16="http://schemas.microsoft.com/office/drawing/2014/main" id="{293880B1-84C8-4DB6-9807-D58B9788F884}"/>
              </a:ext>
            </a:extLst>
          </p:cNvPr>
          <p:cNvSpPr/>
          <p:nvPr userDrawn="1"/>
        </p:nvSpPr>
        <p:spPr>
          <a:xfrm>
            <a:off x="4911129" y="3246120"/>
            <a:ext cx="2369742" cy="365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/>
          </a:bodyPr>
          <a:lstStyle/>
          <a:p>
            <a:pPr algn="ctr"/>
            <a:r>
              <a:rPr lang="zh-TW" altLang="zh-TW">
                <a:solidFill>
                  <a:srgbClr val="FFFFFF"/>
                </a:solidFill>
                <a:latin typeface="Source Han Sans TC"/>
                <a:ea typeface="Source Han Sans TC"/>
                <a:cs typeface="Segoe UI Light" panose="020B0502040204020203" pitchFamily="34" charset="0"/>
              </a:rPr>
              <a:t>鄭少PPT</a:t>
            </a:r>
            <a:endParaRPr lang="en-US">
              <a:solidFill>
                <a:srgbClr val="FFFFFF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eb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web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BB490A5-A3B4-483B-9668-AAEDF548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9" r="1199"/>
          <a:stretch>
            <a:fillRect/>
          </a:stretch>
        </p:blipFill>
        <p:spPr>
          <a:xfrm rot="16200000">
            <a:off x="1308373" y="-1308372"/>
            <a:ext cx="6857998" cy="9474742"/>
          </a:xfrm>
          <a:prstGeom prst="rect">
            <a:avLst/>
          </a:prstGeom>
        </p:spPr>
      </p:pic>
      <p:sp>
        <p:nvSpPr>
          <p:cNvPr id="22" name="文本">
            <a:extLst>
              <a:ext uri="{FF2B5EF4-FFF2-40B4-BE49-F238E27FC236}">
                <a16:creationId xmlns="" xmlns:a16="http://schemas.microsoft.com/office/drawing/2014/main" id="{E3D11186-D875-4BF2-AB1F-C59477795CA0}"/>
              </a:ext>
            </a:extLst>
          </p:cNvPr>
          <p:cNvSpPr/>
          <p:nvPr/>
        </p:nvSpPr>
        <p:spPr>
          <a:xfrm>
            <a:off x="4856361" y="1593364"/>
            <a:ext cx="7686675" cy="18440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TW" altLang="en-US" sz="5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rPr>
              <a:t>靜宜大學資訊工程學系</a:t>
            </a:r>
            <a:endParaRPr lang="en-US" sz="54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23" name="文本">
            <a:extLst>
              <a:ext uri="{FF2B5EF4-FFF2-40B4-BE49-F238E27FC236}">
                <a16:creationId xmlns="" xmlns:a16="http://schemas.microsoft.com/office/drawing/2014/main" id="{253D6579-209B-45F2-8A7B-CECB5B60C8BB}"/>
              </a:ext>
            </a:extLst>
          </p:cNvPr>
          <p:cNvSpPr/>
          <p:nvPr/>
        </p:nvSpPr>
        <p:spPr>
          <a:xfrm>
            <a:off x="4914291" y="2646265"/>
            <a:ext cx="5901778" cy="1081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rPr>
              <a:t>利用深度學習於機械手臂</a:t>
            </a:r>
            <a:endParaRPr lang="en-US" altLang="zh-TW" sz="32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  <a:p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rPr>
              <a:t>之智慧煎荷包蛋系統</a:t>
            </a:r>
            <a:endParaRPr lang="en-US" altLang="zh-CN" sz="32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27" name="文本">
            <a:extLst>
              <a:ext uri="{FF2B5EF4-FFF2-40B4-BE49-F238E27FC236}">
                <a16:creationId xmlns="" xmlns:a16="http://schemas.microsoft.com/office/drawing/2014/main" id="{CFA15E6B-B371-46F5-BF49-69C3338A842C}"/>
              </a:ext>
            </a:extLst>
          </p:cNvPr>
          <p:cNvSpPr/>
          <p:nvPr/>
        </p:nvSpPr>
        <p:spPr>
          <a:xfrm>
            <a:off x="5495438" y="3933240"/>
            <a:ext cx="6600155" cy="5378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    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張閔翔    ◆    陳宜煒    ◆    林冠豪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A14D4B08-F5B2-4C31-8977-2D13B69D293E}"/>
              </a:ext>
            </a:extLst>
          </p:cNvPr>
          <p:cNvGrpSpPr/>
          <p:nvPr/>
        </p:nvGrpSpPr>
        <p:grpSpPr>
          <a:xfrm>
            <a:off x="5365755" y="4946388"/>
            <a:ext cx="2369742" cy="405225"/>
            <a:chOff x="3861792" y="4946388"/>
            <a:chExt cx="2369742" cy="405225"/>
          </a:xfrm>
        </p:grpSpPr>
        <p:sp>
          <p:nvSpPr>
            <p:cNvPr id="29" name="矩形: 圆角 28">
              <a:extLst>
                <a:ext uri="{FF2B5EF4-FFF2-40B4-BE49-F238E27FC236}">
                  <a16:creationId xmlns="" xmlns:a16="http://schemas.microsoft.com/office/drawing/2014/main" id="{1BB26B2D-947F-430A-B2A1-25D7845680CF}"/>
                </a:ext>
              </a:extLst>
            </p:cNvPr>
            <p:cNvSpPr/>
            <p:nvPr/>
          </p:nvSpPr>
          <p:spPr>
            <a:xfrm>
              <a:off x="3991475" y="4946388"/>
              <a:ext cx="2110377" cy="4052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latin typeface="+mn-ea"/>
              </a:endParaRPr>
            </a:p>
          </p:txBody>
        </p:sp>
        <p:sp>
          <p:nvSpPr>
            <p:cNvPr id="30" name="文本">
              <a:extLst>
                <a:ext uri="{FF2B5EF4-FFF2-40B4-BE49-F238E27FC236}">
                  <a16:creationId xmlns="" xmlns:a16="http://schemas.microsoft.com/office/drawing/2014/main" id="{FE4E71CC-A43B-44B4-B3D5-ABC52E520396}"/>
                </a:ext>
              </a:extLst>
            </p:cNvPr>
            <p:cNvSpPr/>
            <p:nvPr/>
          </p:nvSpPr>
          <p:spPr>
            <a:xfrm>
              <a:off x="3861792" y="4966120"/>
              <a:ext cx="2369742" cy="36576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TW" altLang="en-US" sz="2000" b="1" dirty="0">
                  <a:solidFill>
                    <a:srgbClr val="FFFFFF"/>
                  </a:solidFill>
                  <a:latin typeface="Source Han Sans TC"/>
                  <a:ea typeface="Source Han Sans TC"/>
                  <a:cs typeface="Segoe UI Light" panose="020B0502040204020203" pitchFamily="34" charset="0"/>
                </a:rPr>
                <a:t>主講人</a:t>
              </a:r>
              <a:r>
                <a:rPr lang="zh-TW" altLang="zh-TW" sz="2000" b="1" dirty="0" smtClean="0">
                  <a:solidFill>
                    <a:srgbClr val="FFFFFF"/>
                  </a:solidFill>
                  <a:latin typeface="Source Han Sans TC"/>
                  <a:ea typeface="Source Han Sans TC"/>
                  <a:cs typeface="Segoe UI Light" panose="020B0502040204020203" pitchFamily="34" charset="0"/>
                </a:rPr>
                <a:t>：</a:t>
              </a:r>
              <a:r>
                <a:rPr lang="zh-TW" altLang="en-US" sz="2000" b="1" dirty="0">
                  <a:solidFill>
                    <a:srgbClr val="FFFFFF"/>
                  </a:solidFill>
                  <a:latin typeface="Source Han Sans TC"/>
                  <a:ea typeface="Source Han Sans TC"/>
                  <a:cs typeface="Segoe UI Light" panose="020B0502040204020203" pitchFamily="34" charset="0"/>
                </a:rPr>
                <a:t>張閔翔</a:t>
              </a:r>
              <a:endParaRPr lang="en-US" sz="2000" b="1" dirty="0">
                <a:solidFill>
                  <a:srgbClr val="FFFFFF"/>
                </a:solidFill>
                <a:latin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74482F29-3C12-4665-831F-F20313B261E9}"/>
              </a:ext>
            </a:extLst>
          </p:cNvPr>
          <p:cNvGrpSpPr/>
          <p:nvPr/>
        </p:nvGrpSpPr>
        <p:grpSpPr>
          <a:xfrm>
            <a:off x="7735496" y="4946388"/>
            <a:ext cx="3080573" cy="405225"/>
            <a:chOff x="5971205" y="4946388"/>
            <a:chExt cx="2369742" cy="405225"/>
          </a:xfrm>
        </p:grpSpPr>
        <p:sp>
          <p:nvSpPr>
            <p:cNvPr id="32" name="矩形: 圆角 31">
              <a:extLst>
                <a:ext uri="{FF2B5EF4-FFF2-40B4-BE49-F238E27FC236}">
                  <a16:creationId xmlns="" xmlns:a16="http://schemas.microsoft.com/office/drawing/2014/main" id="{B2595F6D-039F-47A9-998C-3969326FAE98}"/>
                </a:ext>
              </a:extLst>
            </p:cNvPr>
            <p:cNvSpPr/>
            <p:nvPr/>
          </p:nvSpPr>
          <p:spPr>
            <a:xfrm>
              <a:off x="6100888" y="4946388"/>
              <a:ext cx="2110377" cy="4052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+mn-ea"/>
              </a:endParaRPr>
            </a:p>
          </p:txBody>
        </p:sp>
        <p:sp>
          <p:nvSpPr>
            <p:cNvPr id="33" name="文本">
              <a:extLst>
                <a:ext uri="{FF2B5EF4-FFF2-40B4-BE49-F238E27FC236}">
                  <a16:creationId xmlns="" xmlns:a16="http://schemas.microsoft.com/office/drawing/2014/main" id="{1B72D5D8-1859-406F-8FEB-8933442D7054}"/>
                </a:ext>
              </a:extLst>
            </p:cNvPr>
            <p:cNvSpPr/>
            <p:nvPr/>
          </p:nvSpPr>
          <p:spPr>
            <a:xfrm>
              <a:off x="5971205" y="4966120"/>
              <a:ext cx="2369742" cy="36576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TW" altLang="en-US" sz="2000" b="1" dirty="0">
                  <a:solidFill>
                    <a:srgbClr val="FFFFFF"/>
                  </a:solidFill>
                  <a:latin typeface="Source Han Sans TC"/>
                  <a:ea typeface="Source Han Sans TC"/>
                  <a:cs typeface="Segoe UI Light" panose="020B0502040204020203" pitchFamily="34" charset="0"/>
                </a:rPr>
                <a:t>指導教授：劉志俊 教授</a:t>
              </a:r>
              <a:endParaRPr lang="en-US" sz="2000" b="1" dirty="0">
                <a:solidFill>
                  <a:srgbClr val="FFFFFF"/>
                </a:solidFill>
                <a:latin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211A716A-20A9-8057-84C1-211F63AF517F}"/>
              </a:ext>
            </a:extLst>
          </p:cNvPr>
          <p:cNvSpPr txBox="1"/>
          <p:nvPr/>
        </p:nvSpPr>
        <p:spPr>
          <a:xfrm>
            <a:off x="10551081" y="6386426"/>
            <a:ext cx="15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2024/12/12</a:t>
            </a:r>
            <a:endParaRPr lang="zh-TW" altLang="en-US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0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9566D1C-8720-2DF4-B8F0-474985E8C9B9}"/>
              </a:ext>
            </a:extLst>
          </p:cNvPr>
          <p:cNvSpPr/>
          <p:nvPr/>
        </p:nvSpPr>
        <p:spPr>
          <a:xfrm>
            <a:off x="0" y="1649474"/>
            <a:ext cx="12192000" cy="52909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44" y="564990"/>
            <a:ext cx="9788916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動機：研究目標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311801" y="2781364"/>
            <a:ext cx="6831791" cy="90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CN" altLang="en-US" sz="4400" dirty="0">
              <a:solidFill>
                <a:srgbClr val="002060"/>
              </a:solidFill>
              <a:ea typeface="等线" panose="0201060003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3AAB246F-FF9B-E6CB-F398-651417756F3D}"/>
              </a:ext>
            </a:extLst>
          </p:cNvPr>
          <p:cNvSpPr txBox="1"/>
          <p:nvPr/>
        </p:nvSpPr>
        <p:spPr>
          <a:xfrm>
            <a:off x="3711681" y="2279011"/>
            <a:ext cx="7033757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以深度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學習物件偵測技術辨識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機械手臂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做雞蛋和鍋鏟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的夾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持</a:t>
            </a:r>
            <a:endParaRPr lang="en-US" altLang="zh-TW" sz="3200" dirty="0" smtClean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荷包蛋位置與狀態的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辨識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機械手臂夾持鍋鏟進行荷包蛋翻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面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80213" y="1841202"/>
            <a:ext cx="3308828" cy="50992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A0D7AF86-021B-3ADB-F5B9-50459E98C47B}"/>
              </a:ext>
            </a:extLst>
          </p:cNvPr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6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3A6C829-F055-37F1-6EFF-D2775E7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80EECCF-E004-1ECE-979C-F2147E5C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2" name="文本框">
            <a:extLst>
              <a:ext uri="{FF2B5EF4-FFF2-40B4-BE49-F238E27FC236}">
                <a16:creationId xmlns="" xmlns:a16="http://schemas.microsoft.com/office/drawing/2014/main" id="{91696481-44E7-98D7-5C28-30F91AF7D369}"/>
              </a:ext>
            </a:extLst>
          </p:cNvPr>
          <p:cNvSpPr txBox="1"/>
          <p:nvPr/>
        </p:nvSpPr>
        <p:spPr>
          <a:xfrm>
            <a:off x="4295628" y="3715473"/>
            <a:ext cx="3764928" cy="1620357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72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zh-TW" altLang="zh-TW" sz="7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">
            <a:extLst>
              <a:ext uri="{FF2B5EF4-FFF2-40B4-BE49-F238E27FC236}">
                <a16:creationId xmlns="" xmlns:a16="http://schemas.microsoft.com/office/drawing/2014/main" id="{E26FE50F-A655-002D-EBC9-F08EF8896A3A}"/>
              </a:ext>
            </a:extLst>
          </p:cNvPr>
          <p:cNvSpPr txBox="1"/>
          <p:nvPr/>
        </p:nvSpPr>
        <p:spPr>
          <a:xfrm>
            <a:off x="3927160" y="972273"/>
            <a:ext cx="4337681" cy="27432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altLang="zh-TW" sz="138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zh-TW" sz="138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9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en-US" altLang="zh-TW" sz="39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9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實驗設計</a:t>
            </a:r>
            <a:endParaRPr lang="zh-CN" altLang="en-US" sz="39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2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0D774B-6214-3C60-9802-D68BB7FA4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>
            <a:extLst>
              <a:ext uri="{FF2B5EF4-FFF2-40B4-BE49-F238E27FC236}">
                <a16:creationId xmlns:a16="http://schemas.microsoft.com/office/drawing/2014/main" xmlns="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4" y="553157"/>
            <a:ext cx="5897557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實驗設計：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95A8BC7-FCEF-DF2F-AA8F-399AA56375B1}"/>
              </a:ext>
            </a:extLst>
          </p:cNvPr>
          <p:cNvSpPr txBox="1"/>
          <p:nvPr/>
        </p:nvSpPr>
        <p:spPr>
          <a:xfrm>
            <a:off x="360526" y="920720"/>
            <a:ext cx="114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  <a:endParaRPr lang="zh-TW" altLang="en-US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09FD085-C9D4-574D-3B1E-52FA0F5949F8}"/>
              </a:ext>
            </a:extLst>
          </p:cNvPr>
          <p:cNvSpPr txBox="1"/>
          <p:nvPr/>
        </p:nvSpPr>
        <p:spPr>
          <a:xfrm>
            <a:off x="867731" y="1934614"/>
            <a:ext cx="4859563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雞蛋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偵測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平底鍋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與鍋底位置偵測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鍋鏟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與握把偵測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荷包蛋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偵測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EC695799-C3A7-4E06-48FA-F39FBCAAAD3F}"/>
              </a:ext>
            </a:extLst>
          </p:cNvPr>
          <p:cNvSpPr/>
          <p:nvPr/>
        </p:nvSpPr>
        <p:spPr>
          <a:xfrm rot="11486763">
            <a:off x="3415742" y="2817318"/>
            <a:ext cx="2956304" cy="279858"/>
          </a:xfrm>
          <a:prstGeom prst="rightArrow">
            <a:avLst>
              <a:gd name="adj1" fmla="val 50000"/>
              <a:gd name="adj2" fmla="val 1103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C67C841E-FCAE-F541-1B6A-4EC8CB572B97}"/>
              </a:ext>
            </a:extLst>
          </p:cNvPr>
          <p:cNvSpPr/>
          <p:nvPr/>
        </p:nvSpPr>
        <p:spPr>
          <a:xfrm rot="10617135">
            <a:off x="4623018" y="4332302"/>
            <a:ext cx="1721449" cy="299253"/>
          </a:xfrm>
          <a:prstGeom prst="rightArrow">
            <a:avLst>
              <a:gd name="adj1" fmla="val 50000"/>
              <a:gd name="adj2" fmla="val 1103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CC8C33B6-B9A3-5E4A-C03A-F5668441DFC4}"/>
              </a:ext>
            </a:extLst>
          </p:cNvPr>
          <p:cNvSpPr/>
          <p:nvPr/>
        </p:nvSpPr>
        <p:spPr>
          <a:xfrm rot="10800000">
            <a:off x="4032093" y="5338990"/>
            <a:ext cx="2319112" cy="279858"/>
          </a:xfrm>
          <a:prstGeom prst="rightArrow">
            <a:avLst>
              <a:gd name="adj1" fmla="val 50000"/>
              <a:gd name="adj2" fmla="val 1103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D722C37-DBEE-5595-A030-0043C23DF789}"/>
              </a:ext>
            </a:extLst>
          </p:cNvPr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7">
            <a:extLst>
              <a:ext uri="{FF2B5EF4-FFF2-40B4-BE49-F238E27FC236}">
                <a16:creationId xmlns:a16="http://schemas.microsoft.com/office/drawing/2014/main" xmlns="" id="{C67C841E-FCAE-F541-1B6A-4EC8CB572B97}"/>
              </a:ext>
            </a:extLst>
          </p:cNvPr>
          <p:cNvSpPr/>
          <p:nvPr/>
        </p:nvSpPr>
        <p:spPr>
          <a:xfrm rot="10800000">
            <a:off x="5745563" y="3478913"/>
            <a:ext cx="606585" cy="299253"/>
          </a:xfrm>
          <a:prstGeom prst="rightArrow">
            <a:avLst>
              <a:gd name="adj1" fmla="val 50000"/>
              <a:gd name="adj2" fmla="val 1103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55" y="2114955"/>
            <a:ext cx="5005250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3A6C829-F055-37F1-6EFF-D2775E7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80EECCF-E004-1ECE-979C-F2147E5C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2" name="文本框">
            <a:extLst>
              <a:ext uri="{FF2B5EF4-FFF2-40B4-BE49-F238E27FC236}">
                <a16:creationId xmlns="" xmlns:a16="http://schemas.microsoft.com/office/drawing/2014/main" id="{91696481-44E7-98D7-5C28-30F91AF7D369}"/>
              </a:ext>
            </a:extLst>
          </p:cNvPr>
          <p:cNvSpPr txBox="1"/>
          <p:nvPr/>
        </p:nvSpPr>
        <p:spPr>
          <a:xfrm>
            <a:off x="4295628" y="3715473"/>
            <a:ext cx="3764928" cy="16203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72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endParaRPr lang="zh-TW" altLang="zh-TW" sz="7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">
            <a:extLst>
              <a:ext uri="{FF2B5EF4-FFF2-40B4-BE49-F238E27FC236}">
                <a16:creationId xmlns="" xmlns:a16="http://schemas.microsoft.com/office/drawing/2014/main" id="{E26FE50F-A655-002D-EBC9-F08EF8896A3A}"/>
              </a:ext>
            </a:extLst>
          </p:cNvPr>
          <p:cNvSpPr txBox="1"/>
          <p:nvPr/>
        </p:nvSpPr>
        <p:spPr>
          <a:xfrm>
            <a:off x="3927160" y="972273"/>
            <a:ext cx="4337681" cy="27432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altLang="zh-TW" sz="138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zh-TW" sz="138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9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39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集與</a:t>
            </a:r>
            <a:r>
              <a:rPr lang="zh-TW" altLang="en-US" sz="39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訓練成果</a:t>
            </a:r>
            <a:endParaRPr lang="zh-CN" altLang="en-US" sz="39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8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553157"/>
            <a:ext cx="8581489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實驗資料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1EA5CA2A-6E0B-DB68-5677-713455562837}"/>
              </a:ext>
            </a:extLst>
          </p:cNvPr>
          <p:cNvSpPr txBox="1"/>
          <p:nvPr/>
        </p:nvSpPr>
        <p:spPr>
          <a:xfrm>
            <a:off x="370189" y="1241745"/>
            <a:ext cx="7381648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總數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840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(a)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自行收集：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210	(b)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網路</a:t>
            </a:r>
            <a:r>
              <a:rPr lang="zh-TW" altLang="en-US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資源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210</a:t>
            </a:r>
            <a:endParaRPr lang="en-US" altLang="zh-TW" sz="24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(c)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生成</a:t>
            </a:r>
            <a:r>
              <a:rPr lang="zh-TW" altLang="en-US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式</a:t>
            </a: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AI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210	(d)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相關資料庫：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210</a:t>
            </a:r>
          </a:p>
          <a:p>
            <a:pPr>
              <a:lnSpc>
                <a:spcPct val="150000"/>
              </a:lnSpc>
            </a:pPr>
            <a:endParaRPr lang="en-US" altLang="zh-TW" sz="2400" dirty="0" smtClean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類別：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Spatula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280</a:t>
            </a: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Pan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280</a:t>
            </a:r>
            <a:endParaRPr lang="en-US" altLang="zh-TW" sz="24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Fried egg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140</a:t>
            </a:r>
            <a:r>
              <a:rPr lang="en-US" altLang="zh-TW" sz="24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Egg</a:t>
            </a:r>
            <a:r>
              <a:rPr lang="zh-TW" altLang="en-US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140</a:t>
            </a:r>
            <a:endParaRPr lang="en-US" altLang="zh-TW" sz="24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595A8BC7-FCEF-DF2F-AA8F-399AA56375B1}"/>
              </a:ext>
            </a:extLst>
          </p:cNvPr>
          <p:cNvSpPr txBox="1"/>
          <p:nvPr/>
        </p:nvSpPr>
        <p:spPr>
          <a:xfrm>
            <a:off x="892048" y="595414"/>
            <a:ext cx="594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079412" y="923169"/>
            <a:ext cx="4629988" cy="5094961"/>
            <a:chOff x="1148512" y="0"/>
            <a:chExt cx="6276727" cy="6907076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6" r="16514"/>
            <a:stretch/>
          </p:blipFill>
          <p:spPr>
            <a:xfrm rot="5400000">
              <a:off x="1148512" y="0"/>
              <a:ext cx="1407414" cy="1407414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908"/>
            <a:stretch/>
          </p:blipFill>
          <p:spPr>
            <a:xfrm rot="5400000">
              <a:off x="2774113" y="3"/>
              <a:ext cx="1407414" cy="1407414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512" y="3665733"/>
              <a:ext cx="1406774" cy="1406774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753" y="1832228"/>
              <a:ext cx="1407414" cy="1407414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113" y="3665093"/>
              <a:ext cx="1407414" cy="1407414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649" y="0"/>
              <a:ext cx="1407414" cy="1407414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289" y="1832228"/>
              <a:ext cx="1407414" cy="1407414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649" y="3665093"/>
              <a:ext cx="1407414" cy="1407414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185" y="0"/>
              <a:ext cx="1407414" cy="1407414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6" r="26248"/>
            <a:stretch/>
          </p:blipFill>
          <p:spPr>
            <a:xfrm>
              <a:off x="6017825" y="1832226"/>
              <a:ext cx="1407414" cy="1407414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185" y="3665093"/>
              <a:ext cx="1407414" cy="1407414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512" y="1832228"/>
              <a:ext cx="1407414" cy="1407414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5" r="8221"/>
            <a:stretch/>
          </p:blipFill>
          <p:spPr>
            <a:xfrm>
              <a:off x="1151822" y="5498598"/>
              <a:ext cx="1403464" cy="1408051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6" r="9982"/>
            <a:stretch/>
          </p:blipFill>
          <p:spPr>
            <a:xfrm>
              <a:off x="2774113" y="5498169"/>
              <a:ext cx="1407414" cy="1408907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42"/>
            <a:stretch/>
          </p:blipFill>
          <p:spPr>
            <a:xfrm>
              <a:off x="4395649" y="5499235"/>
              <a:ext cx="1407414" cy="1407414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185" y="5499235"/>
              <a:ext cx="1407414" cy="1407414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>
            <a:off x="8304909" y="1874588"/>
            <a:ext cx="217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(a)</a:t>
            </a:r>
            <a:endParaRPr lang="zh-TW" altLang="en-US" sz="20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304909" y="3226668"/>
            <a:ext cx="217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(b)</a:t>
            </a:r>
            <a:endParaRPr lang="zh-TW" altLang="en-US" sz="20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304909" y="4578121"/>
            <a:ext cx="217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(c)</a:t>
            </a:r>
            <a:endParaRPr lang="zh-TW" altLang="en-US" sz="20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317300" y="5930123"/>
            <a:ext cx="217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(d)</a:t>
            </a:r>
            <a:endParaRPr lang="zh-TW" altLang="en-US" sz="20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449615" y="3484067"/>
            <a:ext cx="5064334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Chinesefoodnet</a:t>
            </a:r>
            <a:r>
              <a:rPr lang="en-US" altLang="zh-TW" sz="20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 (Fried egg</a:t>
            </a:r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)</a:t>
            </a:r>
            <a:r>
              <a:rPr lang="en-US" altLang="zh-TW" sz="2000" baseline="-25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[</a:t>
            </a:r>
            <a:r>
              <a:rPr lang="en-US" altLang="zh-TW" sz="2000" baseline="-250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7</a:t>
            </a:r>
            <a:r>
              <a:rPr lang="en-US" altLang="zh-TW" sz="2000" baseline="-25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CMU-MMAC (Pan</a:t>
            </a:r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)</a:t>
            </a:r>
            <a:r>
              <a:rPr lang="en-US" altLang="zh-TW" sz="2000" baseline="-25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[5]</a:t>
            </a:r>
            <a:endParaRPr lang="en-US" altLang="zh-TW" sz="2000" dirty="0" smtClean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Edinburgh Kitchen Utensil (Spatula</a:t>
            </a:r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)</a:t>
            </a:r>
            <a:r>
              <a:rPr lang="en-US" altLang="zh-TW" sz="2000" baseline="-25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[4]</a:t>
            </a:r>
            <a:endParaRPr lang="en-US" altLang="zh-TW" sz="2000" dirty="0" smtClean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O3_data (Egg</a:t>
            </a:r>
            <a:r>
              <a:rPr lang="en-US" altLang="zh-TW" sz="2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)</a:t>
            </a:r>
            <a:r>
              <a:rPr lang="en-US" altLang="zh-TW" sz="2000" baseline="-250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[6]</a:t>
            </a:r>
            <a:endParaRPr lang="zh-TW" altLang="en-US" sz="20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43" name="箭號: 向右 7">
            <a:extLst>
              <a:ext uri="{FF2B5EF4-FFF2-40B4-BE49-F238E27FC236}">
                <a16:creationId xmlns:a16="http://schemas.microsoft.com/office/drawing/2014/main" xmlns="" id="{C67C841E-FCAE-F541-1B6A-4EC8CB572B97}"/>
              </a:ext>
            </a:extLst>
          </p:cNvPr>
          <p:cNvSpPr/>
          <p:nvPr/>
        </p:nvSpPr>
        <p:spPr>
          <a:xfrm rot="5400000">
            <a:off x="4158501" y="3173923"/>
            <a:ext cx="311308" cy="160445"/>
          </a:xfrm>
          <a:prstGeom prst="rightArrow">
            <a:avLst>
              <a:gd name="adj1" fmla="val 50000"/>
              <a:gd name="adj2" fmla="val 11031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420D774B-6214-3C60-9802-D68BB7FA4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553157"/>
            <a:ext cx="5309406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評估指標：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95A8BC7-FCEF-DF2F-AA8F-399AA56375B1}"/>
              </a:ext>
            </a:extLst>
          </p:cNvPr>
          <p:cNvSpPr txBox="1"/>
          <p:nvPr/>
        </p:nvSpPr>
        <p:spPr>
          <a:xfrm>
            <a:off x="360526" y="920720"/>
            <a:ext cx="114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870990" y="2219659"/>
            <a:ext cx="5496855" cy="3074613"/>
            <a:chOff x="4025811" y="1567051"/>
            <a:chExt cx="4942227" cy="276438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811" y="1567051"/>
              <a:ext cx="3416300" cy="17526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538" y="3518638"/>
              <a:ext cx="4127500" cy="812800"/>
            </a:xfrm>
            <a:prstGeom prst="rect">
              <a:avLst/>
            </a:prstGeom>
          </p:spPr>
        </p:pic>
      </p:grp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3AAB246F-FF9B-E6CB-F398-651417756F3D}"/>
              </a:ext>
            </a:extLst>
          </p:cNvPr>
          <p:cNvSpPr txBox="1"/>
          <p:nvPr/>
        </p:nvSpPr>
        <p:spPr>
          <a:xfrm>
            <a:off x="849043" y="2672483"/>
            <a:ext cx="443048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	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透過指標</a:t>
            </a:r>
            <a:r>
              <a:rPr lang="zh-TW" altLang="en-US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幫助理解</a:t>
            </a:r>
            <a:r>
              <a:rPr lang="zh-TW" altLang="en-US" sz="3200" b="1" dirty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和</a:t>
            </a:r>
            <a:r>
              <a:rPr lang="zh-TW" altLang="en-US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評估模型</a:t>
            </a:r>
            <a:r>
              <a:rPr lang="zh-TW" altLang="en-US" sz="3200" b="1" dirty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的性能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，並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為模型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優化和改進提供依據。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2EC134D8-7F1C-0855-293B-1E64472122AC}"/>
              </a:ext>
            </a:extLst>
          </p:cNvPr>
          <p:cNvSpPr txBox="1"/>
          <p:nvPr/>
        </p:nvSpPr>
        <p:spPr>
          <a:xfrm>
            <a:off x="6191426" y="5946881"/>
            <a:ext cx="55562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▲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模型評估指標計算方法</a:t>
            </a:r>
          </a:p>
          <a:p>
            <a:r>
              <a:rPr lang="zh-TW" altLang="en-US" sz="14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圖片來源：</a:t>
            </a:r>
            <a:r>
              <a:rPr lang="en-US" altLang="zh-TW" sz="1400" dirty="0">
                <a:solidFill>
                  <a:srgbClr val="002060"/>
                </a:solidFill>
                <a:ea typeface="新細明體" panose="02020500000000000000" pitchFamily="18" charset="-120"/>
              </a:rPr>
              <a:t>https://blog.csdn.net/weixin_45731480/article/details/136950188</a:t>
            </a:r>
            <a:endParaRPr lang="zh-TW" altLang="en-US" sz="14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5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0D774B-6214-3C60-9802-D68BB7FA4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字方塊 54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xmlns="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4" y="553157"/>
            <a:ext cx="7818015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模型平均數據結果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66ECBE8B-4F56-35E6-B3C0-76A9959878B8}"/>
              </a:ext>
            </a:extLst>
          </p:cNvPr>
          <p:cNvSpPr txBox="1"/>
          <p:nvPr/>
        </p:nvSpPr>
        <p:spPr>
          <a:xfrm>
            <a:off x="970130" y="597554"/>
            <a:ext cx="114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31406"/>
              </p:ext>
            </p:extLst>
          </p:nvPr>
        </p:nvGraphicFramePr>
        <p:xfrm>
          <a:off x="838200" y="1288282"/>
          <a:ext cx="10195395" cy="51064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9079"/>
                <a:gridCol w="2039079"/>
                <a:gridCol w="2039079"/>
                <a:gridCol w="2039079"/>
                <a:gridCol w="2039079"/>
              </a:tblGrid>
              <a:tr h="1021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 smtClean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全類別平均</a:t>
                      </a:r>
                      <a:endParaRPr lang="zh-TW" altLang="en-US" sz="2400" b="0" kern="12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1" dirty="0">
                          <a:solidFill>
                            <a:srgbClr val="000000"/>
                          </a:solidFill>
                        </a:rPr>
                        <a:t>YOLOv8</a:t>
                      </a:r>
                      <a:endParaRPr lang="zh-TW" altLang="en-US" sz="34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400" b="1" dirty="0">
                          <a:solidFill>
                            <a:srgbClr val="000000"/>
                          </a:solidFill>
                        </a:rPr>
                        <a:t>YOLOv9</a:t>
                      </a:r>
                      <a:endParaRPr lang="zh-TW" altLang="en-US" sz="34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400" b="1" dirty="0" smtClean="0">
                          <a:solidFill>
                            <a:srgbClr val="000000"/>
                          </a:solidFill>
                        </a:rPr>
                        <a:t>YOLOv10</a:t>
                      </a:r>
                      <a:endParaRPr lang="zh-TW" altLang="en-US" sz="34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400" b="1" dirty="0" smtClean="0">
                          <a:solidFill>
                            <a:srgbClr val="C00000"/>
                          </a:solidFill>
                        </a:rPr>
                        <a:t>YOLOv11</a:t>
                      </a:r>
                      <a:endParaRPr lang="zh-TW" altLang="en-US" sz="3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538" marR="87538" marT="43769" marB="43769" anchor="ctr"/>
                </a:tc>
              </a:tr>
              <a:tr h="1021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100" b="1" dirty="0">
                          <a:solidFill>
                            <a:srgbClr val="000000"/>
                          </a:solidFill>
                        </a:rPr>
                        <a:t>Precision</a:t>
                      </a:r>
                      <a:endParaRPr lang="zh-TW" altLang="en-US" sz="31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0.831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0.931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0.879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C00000"/>
                          </a:solidFill>
                        </a:rPr>
                        <a:t>0.921</a:t>
                      </a:r>
                      <a:endParaRPr lang="zh-TW" altLang="en-US" sz="3400" b="0" dirty="0">
                        <a:solidFill>
                          <a:srgbClr val="C00000"/>
                        </a:solidFill>
                      </a:endParaRPr>
                    </a:p>
                  </a:txBody>
                  <a:tcPr marL="87538" marR="87538" marT="43769" marB="43769" anchor="ctr"/>
                </a:tc>
              </a:tr>
              <a:tr h="1021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100" b="1" dirty="0">
                          <a:solidFill>
                            <a:srgbClr val="000000"/>
                          </a:solidFill>
                        </a:rPr>
                        <a:t>Recall</a:t>
                      </a:r>
                      <a:endParaRPr lang="zh-TW" altLang="en-US" sz="31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0.839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0.779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0.739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C00000"/>
                          </a:solidFill>
                        </a:rPr>
                        <a:t>0.823</a:t>
                      </a:r>
                      <a:endParaRPr lang="zh-TW" altLang="en-US" sz="3400" b="0" dirty="0">
                        <a:solidFill>
                          <a:srgbClr val="C00000"/>
                        </a:solidFill>
                      </a:endParaRPr>
                    </a:p>
                  </a:txBody>
                  <a:tcPr marL="87538" marR="87538" marT="43769" marB="43769" anchor="ctr"/>
                </a:tc>
              </a:tr>
              <a:tr h="1021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100" b="1" dirty="0">
                          <a:solidFill>
                            <a:srgbClr val="000000"/>
                          </a:solidFill>
                        </a:rPr>
                        <a:t>F1</a:t>
                      </a:r>
                      <a:endParaRPr lang="zh-TW" altLang="en-US" sz="31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0.835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0.848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0.803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C00000"/>
                          </a:solidFill>
                        </a:rPr>
                        <a:t>0.869</a:t>
                      </a:r>
                      <a:endParaRPr lang="zh-TW" altLang="en-US" sz="3400" b="0" dirty="0">
                        <a:solidFill>
                          <a:srgbClr val="C00000"/>
                        </a:solidFill>
                      </a:endParaRPr>
                    </a:p>
                  </a:txBody>
                  <a:tcPr marL="87538" marR="87538" marT="43769" marB="43769" anchor="ctr"/>
                </a:tc>
              </a:tr>
              <a:tr h="1021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100" b="1" dirty="0">
                          <a:solidFill>
                            <a:srgbClr val="000000"/>
                          </a:solidFill>
                        </a:rPr>
                        <a:t>mAP50</a:t>
                      </a:r>
                      <a:endParaRPr lang="zh-TW" altLang="en-US" sz="3100" b="1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0.859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0.865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000000"/>
                          </a:solidFill>
                        </a:rPr>
                        <a:t>0.815</a:t>
                      </a:r>
                      <a:endParaRPr lang="zh-TW" altLang="en-US" sz="3400" b="0" dirty="0">
                        <a:solidFill>
                          <a:srgbClr val="000000"/>
                        </a:solidFill>
                      </a:endParaRPr>
                    </a:p>
                  </a:txBody>
                  <a:tcPr marL="87538" marR="87538" marT="43769" marB="43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400" b="0" dirty="0" smtClean="0">
                          <a:solidFill>
                            <a:srgbClr val="C00000"/>
                          </a:solidFill>
                        </a:rPr>
                        <a:t>0.863</a:t>
                      </a:r>
                      <a:endParaRPr lang="zh-TW" altLang="en-US" sz="3400" b="0" dirty="0">
                        <a:solidFill>
                          <a:srgbClr val="C00000"/>
                        </a:solidFill>
                      </a:endParaRPr>
                    </a:p>
                  </a:txBody>
                  <a:tcPr marL="87538" marR="87538" marT="43769" marB="43769" anchor="ctr"/>
                </a:tc>
              </a:tr>
            </a:tbl>
          </a:graphicData>
        </a:graphic>
      </p:graphicFrame>
      <p:sp>
        <p:nvSpPr>
          <p:cNvPr id="6" name="Freeform 13"/>
          <p:cNvSpPr/>
          <p:nvPr/>
        </p:nvSpPr>
        <p:spPr>
          <a:xfrm flipH="1">
            <a:off x="10470346" y="1005560"/>
            <a:ext cx="768005" cy="565444"/>
          </a:xfrm>
          <a:custGeom>
            <a:avLst/>
            <a:gdLst/>
            <a:ahLst/>
            <a:cxnLst/>
            <a:rect l="l" t="t" r="r" b="b"/>
            <a:pathLst>
              <a:path w="2345865" h="1727143">
                <a:moveTo>
                  <a:pt x="2345865" y="0"/>
                </a:moveTo>
                <a:lnTo>
                  <a:pt x="0" y="0"/>
                </a:lnTo>
                <a:lnTo>
                  <a:pt x="0" y="1727143"/>
                </a:lnTo>
                <a:lnTo>
                  <a:pt x="2345865" y="1727143"/>
                </a:lnTo>
                <a:lnTo>
                  <a:pt x="2345865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510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0B1B5074-1445-0FDD-AC7F-E93BCC68E2B6}"/>
              </a:ext>
            </a:extLst>
          </p:cNvPr>
          <p:cNvSpPr txBox="1"/>
          <p:nvPr/>
        </p:nvSpPr>
        <p:spPr>
          <a:xfrm>
            <a:off x="263202" y="256050"/>
            <a:ext cx="935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YOLOv11</a:t>
            </a:r>
            <a:r>
              <a:rPr lang="zh-TW" altLang="en-US" sz="48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全</a:t>
            </a:r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類別平均混淆矩陣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66ECBE8B-4F56-35E6-B3C0-76A9959878B8}"/>
              </a:ext>
            </a:extLst>
          </p:cNvPr>
          <p:cNvSpPr txBox="1"/>
          <p:nvPr/>
        </p:nvSpPr>
        <p:spPr>
          <a:xfrm>
            <a:off x="360530" y="597554"/>
            <a:ext cx="114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  <a:endParaRPr lang="zh-TW" altLang="en-US" sz="36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16231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420D774B-6214-3C60-9802-D68BB7FA4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553157"/>
            <a:ext cx="5309406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95A8BC7-FCEF-DF2F-AA8F-399AA56375B1}"/>
              </a:ext>
            </a:extLst>
          </p:cNvPr>
          <p:cNvSpPr txBox="1"/>
          <p:nvPr/>
        </p:nvSpPr>
        <p:spPr>
          <a:xfrm>
            <a:off x="360526" y="920720"/>
            <a:ext cx="114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3AAB246F-FF9B-E6CB-F398-651417756F3D}"/>
              </a:ext>
            </a:extLst>
          </p:cNvPr>
          <p:cNvSpPr txBox="1"/>
          <p:nvPr/>
        </p:nvSpPr>
        <p:spPr>
          <a:xfrm>
            <a:off x="991824" y="1460772"/>
            <a:ext cx="10208342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本研究採用最新</a:t>
            </a:r>
            <a:r>
              <a:rPr lang="en-US" altLang="zh-TW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YOLO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系列之物件偵測技術針對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廚具辨識問題進行比較，</a:t>
            </a:r>
            <a:r>
              <a:rPr lang="zh-TW" altLang="en-US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綜合評比而言</a:t>
            </a:r>
            <a:r>
              <a:rPr lang="en-US" altLang="zh-TW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YOLOv11</a:t>
            </a:r>
            <a:r>
              <a:rPr lang="zh-TW" altLang="en-US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略勝一籌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。雖然初步實驗仍有進步空間，不過也證實了本系統的可行性。</a:t>
            </a:r>
            <a:endParaRPr lang="en-US" altLang="zh-TW" sz="3200" dirty="0" smtClean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針對實驗準確率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與召回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率問題，本研究將以</a:t>
            </a:r>
            <a:r>
              <a:rPr lang="zh-TW" altLang="en-US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擴大資料集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或對訓練影像</a:t>
            </a:r>
            <a:r>
              <a:rPr lang="zh-TW" altLang="en-US" sz="3200" b="1" dirty="0" smtClean="0">
                <a:solidFill>
                  <a:srgbClr val="C00000"/>
                </a:solidFill>
                <a:latin typeface="Microsoft JhengHei"/>
                <a:ea typeface="Microsoft JhengHei"/>
                <a:cs typeface="+mn-lt"/>
              </a:rPr>
              <a:t>進行前處理</a:t>
            </a:r>
            <a:r>
              <a:rPr lang="zh-TW" altLang="en-US" sz="3200" dirty="0" smtClean="0">
                <a:solidFill>
                  <a:srgbClr val="002060"/>
                </a:solidFill>
                <a:latin typeface="Microsoft JhengHei"/>
                <a:ea typeface="Microsoft JhengHei"/>
                <a:cs typeface="+mn-lt"/>
              </a:rPr>
              <a:t>等方式，測試模型辨識效率能否更加提升。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7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0B1B5074-1445-0FDD-AC7F-E93BCC68E2B6}"/>
              </a:ext>
            </a:extLst>
          </p:cNvPr>
          <p:cNvSpPr txBox="1"/>
          <p:nvPr/>
        </p:nvSpPr>
        <p:spPr>
          <a:xfrm>
            <a:off x="237978" y="212834"/>
            <a:ext cx="341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參考文獻：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8F8F8FD0-57DC-2914-0110-5792DA7959E2}"/>
              </a:ext>
            </a:extLst>
          </p:cNvPr>
          <p:cNvSpPr txBox="1"/>
          <p:nvPr/>
        </p:nvSpPr>
        <p:spPr>
          <a:xfrm>
            <a:off x="726637" y="1243885"/>
            <a:ext cx="107387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 	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 </a:t>
            </a:r>
            <a:r>
              <a:rPr lang="en-US" altLang="zh-TW" sz="20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Azir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K. N. F., Baber, C., &amp; </a:t>
            </a:r>
            <a:r>
              <a:rPr lang="en-US" altLang="zh-TW" sz="20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Jusoh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M. (2015). Cooking guide: Direct and indirect 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form 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interaction in the digital kitchen environment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2]	</a:t>
            </a:r>
            <a:r>
              <a:rPr lang="zh-TW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陳楚恬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(2021)</a:t>
            </a:r>
            <a:r>
              <a:rPr lang="zh-TW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，「天天老是在外－剖析外食趨勢」，《政策研究指標資料庫》，</a:t>
            </a:r>
            <a:r>
              <a:rPr lang="zh-TW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國家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研究院科技政策研究與資訊中心，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pride.stpi.narl.org.tw/index/topic</a:t>
            </a:r>
          </a:p>
          <a:p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3]	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Cheng, H., </a:t>
            </a:r>
            <a:r>
              <a:rPr lang="en-US" altLang="zh-TW" sz="20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Jia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R., Li, D., &amp; Li, H. (2019). The rise of robots in China. Journal of 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Economic 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Perspectives, 33(2), 71-88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[4]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Goel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A., &amp; Fisher, R. B. (2016). Classification of kitchen cutlery using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a 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recognition algorithm. Tech rep, University of Edinburgh.</a:t>
            </a:r>
            <a:endParaRPr lang="en-US" altLang="zh-TW" sz="24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[5]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De la Torre, F., Hodgins, J.,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Bargteil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A., Martin, X., Macey, J.,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Collado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A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., &amp; Beltran, P. (2009). Guide to the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carnegie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mellon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university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multimodal 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 (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cmu-mmac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database.</a:t>
            </a:r>
            <a:endParaRPr lang="en-US" altLang="zh-TW" sz="24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[6]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Kotseruba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I.,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Wloka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C.,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Rasouli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A., &amp;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Tsotsos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J. K. (2020). Do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saliency 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 detect odd-one-out targets? New datasets and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evaluations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arXiv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preprint arXiv:2005.06583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	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66ECBE8B-4F56-35E6-B3C0-76A9959878B8}"/>
              </a:ext>
            </a:extLst>
          </p:cNvPr>
          <p:cNvSpPr txBox="1"/>
          <p:nvPr/>
        </p:nvSpPr>
        <p:spPr>
          <a:xfrm>
            <a:off x="360530" y="597554"/>
            <a:ext cx="114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  <a:endParaRPr lang="zh-TW" altLang="en-US" sz="36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5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6F2E9E-731D-4360-8A37-09F75DEB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97" t="5037" r="27744" b="30763"/>
          <a:stretch>
            <a:fillRect/>
          </a:stretch>
        </p:blipFill>
        <p:spPr>
          <a:xfrm rot="16200000" flipH="1" flipV="1">
            <a:off x="2651853" y="-2682150"/>
            <a:ext cx="6888297" cy="12192003"/>
          </a:xfrm>
          <a:prstGeom prst="rect">
            <a:avLst/>
          </a:prstGeom>
        </p:spPr>
      </p:pic>
      <p:sp>
        <p:nvSpPr>
          <p:cNvPr id="24" name="郑少PPT">
            <a:extLst>
              <a:ext uri="{FF2B5EF4-FFF2-40B4-BE49-F238E27FC236}">
                <a16:creationId xmlns="" xmlns:a16="http://schemas.microsoft.com/office/drawing/2014/main" id="{A3471A19-1627-41B3-BD62-7A9B5693F409}"/>
              </a:ext>
            </a:extLst>
          </p:cNvPr>
          <p:cNvSpPr/>
          <p:nvPr/>
        </p:nvSpPr>
        <p:spPr>
          <a:xfrm>
            <a:off x="83905" y="1607127"/>
            <a:ext cx="3922918" cy="22500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n-US" altLang="zh-CN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rPr>
              <a:t>Contents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548902" y="750474"/>
            <a:ext cx="3560519" cy="3696046"/>
            <a:chOff x="7161015" y="1175792"/>
            <a:chExt cx="3560519" cy="3325591"/>
          </a:xfrm>
        </p:grpSpPr>
        <p:sp>
          <p:nvSpPr>
            <p:cNvPr id="26" name="文本">
              <a:extLst>
                <a:ext uri="{FF2B5EF4-FFF2-40B4-BE49-F238E27FC236}">
                  <a16:creationId xmlns="" xmlns:a16="http://schemas.microsoft.com/office/drawing/2014/main" id="{323964A4-339C-4DB4-80C8-E884EE553770}"/>
                </a:ext>
              </a:extLst>
            </p:cNvPr>
            <p:cNvSpPr txBox="1"/>
            <p:nvPr/>
          </p:nvSpPr>
          <p:spPr>
            <a:xfrm>
              <a:off x="8465122" y="1200574"/>
              <a:ext cx="2256412" cy="70062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3600" b="1" dirty="0">
                  <a:latin typeface="Source Han Sans TC"/>
                  <a:ea typeface="+mj-ea"/>
                  <a:sym typeface="Helvetica Light" charset="0"/>
                </a:rPr>
                <a:t>緒論</a:t>
              </a:r>
              <a:endParaRPr lang="en-US" altLang="zh-TW" sz="3600" b="1" dirty="0">
                <a:latin typeface="Source Han Sans TC"/>
                <a:ea typeface="+mj-ea"/>
                <a:sym typeface="Helvetica Light" charset="0"/>
              </a:endParaRPr>
            </a:p>
            <a:p>
              <a:pPr marL="571500" indent="-571500">
                <a:lnSpc>
                  <a:spcPct val="120000"/>
                </a:lnSpc>
                <a:buFont typeface="Wingdings" panose="05000000000000000000" pitchFamily="2" charset="2"/>
                <a:buChar char="l"/>
                <a:defRPr/>
              </a:pPr>
              <a:endParaRPr lang="en-US" altLang="zh-TW" sz="2800" dirty="0">
                <a:latin typeface="Source Han Sans TC"/>
                <a:ea typeface="Source Han Sans TC"/>
              </a:endParaRPr>
            </a:p>
            <a:p>
              <a:pPr marL="571500" indent="-571500">
                <a:lnSpc>
                  <a:spcPct val="120000"/>
                </a:lnSpc>
                <a:buFont typeface="Wingdings" panose="05000000000000000000" pitchFamily="2" charset="2"/>
                <a:buChar char="l"/>
                <a:defRPr/>
              </a:pPr>
              <a:endParaRPr lang="zh-TW" altLang="zh-TW" sz="3600" dirty="0">
                <a:solidFill>
                  <a:srgbClr val="FFFFFF"/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27" name="文本">
              <a:extLst>
                <a:ext uri="{FF2B5EF4-FFF2-40B4-BE49-F238E27FC236}">
                  <a16:creationId xmlns="" xmlns:a16="http://schemas.microsoft.com/office/drawing/2014/main" id="{9E2A3C97-1AE9-4039-92FE-0EFB2C6B6BBE}"/>
                </a:ext>
              </a:extLst>
            </p:cNvPr>
            <p:cNvSpPr/>
            <p:nvPr/>
          </p:nvSpPr>
          <p:spPr>
            <a:xfrm>
              <a:off x="7287406" y="1175792"/>
              <a:ext cx="919106" cy="819508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ctr"/>
              <a:r>
                <a:rPr lang="zh-TW" altLang="zh-TW" sz="6000" b="1" dirty="0">
                  <a:latin typeface="Source Han Sans TC"/>
                  <a:ea typeface="Source Han Sans TC"/>
                  <a:cs typeface="Segoe UI Light" panose="020B0502040204020203" pitchFamily="34" charset="0"/>
                </a:rPr>
                <a:t>01</a:t>
              </a:r>
              <a:endParaRPr lang="en-US" sz="6000" dirty="0">
                <a:latin typeface="+mj-ea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28" name="文本">
              <a:extLst>
                <a:ext uri="{FF2B5EF4-FFF2-40B4-BE49-F238E27FC236}">
                  <a16:creationId xmlns="" xmlns:a16="http://schemas.microsoft.com/office/drawing/2014/main" id="{856F128C-AFE1-48C2-A2BB-D1FE6B94DF4F}"/>
                </a:ext>
              </a:extLst>
            </p:cNvPr>
            <p:cNvSpPr/>
            <p:nvPr/>
          </p:nvSpPr>
          <p:spPr>
            <a:xfrm>
              <a:off x="7161015" y="3681875"/>
              <a:ext cx="1247286" cy="819508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ctr"/>
              <a:r>
                <a:rPr lang="zh-TW" altLang="zh-TW" sz="6000" b="1" dirty="0">
                  <a:latin typeface="Source Han Sans TC"/>
                  <a:ea typeface="Source Han Sans TC"/>
                  <a:cs typeface="Segoe UI Light" panose="020B0502040204020203" pitchFamily="34" charset="0"/>
                </a:rPr>
                <a:t>02</a:t>
              </a:r>
              <a:endParaRPr lang="en-US" sz="6000" dirty="0">
                <a:latin typeface="+mj-ea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29" name="文本">
              <a:extLst>
                <a:ext uri="{FF2B5EF4-FFF2-40B4-BE49-F238E27FC236}">
                  <a16:creationId xmlns="" xmlns:a16="http://schemas.microsoft.com/office/drawing/2014/main" id="{393BAA75-F2D3-4466-A8BF-B0029F8FF390}"/>
                </a:ext>
              </a:extLst>
            </p:cNvPr>
            <p:cNvSpPr txBox="1"/>
            <p:nvPr/>
          </p:nvSpPr>
          <p:spPr>
            <a:xfrm>
              <a:off x="8534365" y="3724967"/>
              <a:ext cx="2117925" cy="7333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3600" b="1" dirty="0">
                  <a:latin typeface="Source Han Sans TC"/>
                  <a:ea typeface="+mj-ea"/>
                  <a:sym typeface="Helvetica Light" charset="0"/>
                </a:rPr>
                <a:t>系統架構</a:t>
              </a:r>
              <a:endParaRPr lang="en-US" altLang="zh-CN" sz="3600" b="1" dirty="0">
                <a:latin typeface="+mj-ea"/>
                <a:ea typeface="+mj-ea"/>
                <a:sym typeface="Helvetica Light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1566663" y="6294092"/>
            <a:ext cx="3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6951" y="1584228"/>
            <a:ext cx="225641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800" dirty="0">
                <a:latin typeface="Source Han Sans TC"/>
                <a:ea typeface="Source Han Sans TC"/>
              </a:rPr>
              <a:t>背景</a:t>
            </a:r>
            <a:endParaRPr lang="en-US" altLang="zh-TW" sz="2800" dirty="0">
              <a:latin typeface="Source Han Sans TC"/>
              <a:ea typeface="Source Han Sans TC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800" dirty="0">
                <a:latin typeface="Source Han Sans TC"/>
                <a:ea typeface="Source Han Sans TC"/>
              </a:rPr>
              <a:t>問題</a:t>
            </a:r>
            <a:endParaRPr lang="en-US" altLang="zh-TW" sz="2800" dirty="0">
              <a:latin typeface="Source Han Sans TC"/>
              <a:ea typeface="Source Han Sans TC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800" dirty="0">
                <a:latin typeface="Source Han Sans TC"/>
                <a:ea typeface="Source Han Sans TC"/>
              </a:rPr>
              <a:t>動機</a:t>
            </a:r>
            <a:endParaRPr lang="en-US" altLang="zh-TW" sz="2800" dirty="0">
              <a:latin typeface="Source Han Sans TC"/>
              <a:ea typeface="Source Han Sans TC"/>
            </a:endParaRPr>
          </a:p>
        </p:txBody>
      </p:sp>
      <p:sp>
        <p:nvSpPr>
          <p:cNvPr id="12" name="文本">
            <a:extLst>
              <a:ext uri="{FF2B5EF4-FFF2-40B4-BE49-F238E27FC236}">
                <a16:creationId xmlns="" xmlns:a16="http://schemas.microsoft.com/office/drawing/2014/main" id="{393BAA75-F2D3-4466-A8BF-B0029F8FF390}"/>
              </a:ext>
            </a:extLst>
          </p:cNvPr>
          <p:cNvSpPr txBox="1"/>
          <p:nvPr/>
        </p:nvSpPr>
        <p:spPr>
          <a:xfrm>
            <a:off x="7922252" y="4617970"/>
            <a:ext cx="2117925" cy="815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3600" b="1" dirty="0" smtClean="0">
                <a:latin typeface="Source Han Sans TC"/>
                <a:ea typeface="+mj-ea"/>
                <a:sym typeface="Helvetica Light" charset="0"/>
              </a:rPr>
              <a:t>實驗</a:t>
            </a:r>
            <a:endParaRPr lang="en-US" altLang="zh-CN" sz="3600" b="1" dirty="0">
              <a:latin typeface="+mj-ea"/>
              <a:ea typeface="+mj-ea"/>
              <a:sym typeface="Helvetica Light"/>
            </a:endParaRPr>
          </a:p>
        </p:txBody>
      </p:sp>
      <p:sp>
        <p:nvSpPr>
          <p:cNvPr id="14" name="文本">
            <a:extLst>
              <a:ext uri="{FF2B5EF4-FFF2-40B4-BE49-F238E27FC236}">
                <a16:creationId xmlns="" xmlns:a16="http://schemas.microsoft.com/office/drawing/2014/main" id="{856F128C-AFE1-48C2-A2BB-D1FE6B94DF4F}"/>
              </a:ext>
            </a:extLst>
          </p:cNvPr>
          <p:cNvSpPr/>
          <p:nvPr/>
        </p:nvSpPr>
        <p:spPr>
          <a:xfrm>
            <a:off x="6548903" y="4570077"/>
            <a:ext cx="1247286" cy="910797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zh-TW" altLang="zh-TW" sz="6000" b="1" dirty="0" smtClean="0">
                <a:latin typeface="Source Han Sans TC"/>
                <a:ea typeface="Source Han Sans TC"/>
                <a:cs typeface="Segoe UI Light" panose="020B0502040204020203" pitchFamily="34" charset="0"/>
              </a:rPr>
              <a:t>0</a:t>
            </a:r>
            <a:r>
              <a:rPr lang="en-US" altLang="zh-TW" sz="6000" b="1" dirty="0" smtClean="0">
                <a:latin typeface="Source Han Sans TC"/>
                <a:ea typeface="Source Han Sans TC"/>
                <a:cs typeface="Segoe UI Light" panose="020B0502040204020203" pitchFamily="34" charset="0"/>
              </a:rPr>
              <a:t>3</a:t>
            </a:r>
            <a:endParaRPr lang="en-US" sz="6000" dirty="0">
              <a:latin typeface="+mj-ea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8" name="文本">
            <a:extLst>
              <a:ext uri="{FF2B5EF4-FFF2-40B4-BE49-F238E27FC236}">
                <a16:creationId xmlns="" xmlns:a16="http://schemas.microsoft.com/office/drawing/2014/main" id="{393BAA75-F2D3-4466-A8BF-B0029F8FF390}"/>
              </a:ext>
            </a:extLst>
          </p:cNvPr>
          <p:cNvSpPr txBox="1"/>
          <p:nvPr/>
        </p:nvSpPr>
        <p:spPr>
          <a:xfrm>
            <a:off x="7922252" y="5608817"/>
            <a:ext cx="2117925" cy="815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3600" b="1" dirty="0">
                <a:latin typeface="Source Han Sans TC"/>
                <a:ea typeface="+mj-ea"/>
                <a:sym typeface="Helvetica Light" charset="0"/>
              </a:rPr>
              <a:t>結論</a:t>
            </a:r>
            <a:endParaRPr lang="en-US" altLang="zh-CN" sz="3600" b="1" dirty="0">
              <a:latin typeface="+mj-ea"/>
              <a:ea typeface="+mj-ea"/>
              <a:sym typeface="Helvetica Light"/>
            </a:endParaRPr>
          </a:p>
        </p:txBody>
      </p:sp>
      <p:sp>
        <p:nvSpPr>
          <p:cNvPr id="20" name="文本">
            <a:extLst>
              <a:ext uri="{FF2B5EF4-FFF2-40B4-BE49-F238E27FC236}">
                <a16:creationId xmlns="" xmlns:a16="http://schemas.microsoft.com/office/drawing/2014/main" id="{856F128C-AFE1-48C2-A2BB-D1FE6B94DF4F}"/>
              </a:ext>
            </a:extLst>
          </p:cNvPr>
          <p:cNvSpPr/>
          <p:nvPr/>
        </p:nvSpPr>
        <p:spPr>
          <a:xfrm>
            <a:off x="6548903" y="5560924"/>
            <a:ext cx="1247286" cy="910797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zh-TW" altLang="zh-TW" sz="6000" b="1" dirty="0" smtClean="0">
                <a:latin typeface="Source Han Sans TC"/>
                <a:ea typeface="Source Han Sans TC"/>
                <a:cs typeface="Segoe UI Light" panose="020B0502040204020203" pitchFamily="34" charset="0"/>
              </a:rPr>
              <a:t>0</a:t>
            </a:r>
            <a:r>
              <a:rPr lang="en-US" altLang="zh-TW" sz="6000" b="1" dirty="0" smtClean="0">
                <a:latin typeface="Source Han Sans TC"/>
                <a:ea typeface="Source Han Sans TC"/>
                <a:cs typeface="Segoe UI Light" panose="020B0502040204020203" pitchFamily="34" charset="0"/>
              </a:rPr>
              <a:t>4</a:t>
            </a:r>
            <a:endParaRPr lang="en-US" sz="6000" dirty="0">
              <a:latin typeface="+mj-ea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461C4B0-F629-4C4A-B71E-A11080F2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9" r="1199"/>
          <a:stretch>
            <a:fillRect/>
          </a:stretch>
        </p:blipFill>
        <p:spPr>
          <a:xfrm rot="16200000">
            <a:off x="1308373" y="-1308372"/>
            <a:ext cx="6857998" cy="9474742"/>
          </a:xfrm>
          <a:prstGeom prst="rect">
            <a:avLst/>
          </a:prstGeom>
        </p:spPr>
      </p:pic>
      <p:sp>
        <p:nvSpPr>
          <p:cNvPr id="23" name="文本">
            <a:extLst>
              <a:ext uri="{FF2B5EF4-FFF2-40B4-BE49-F238E27FC236}">
                <a16:creationId xmlns="" xmlns:a16="http://schemas.microsoft.com/office/drawing/2014/main" id="{0E980361-F45C-4702-8689-72F9A2110DAF}"/>
              </a:ext>
            </a:extLst>
          </p:cNvPr>
          <p:cNvSpPr/>
          <p:nvPr/>
        </p:nvSpPr>
        <p:spPr>
          <a:xfrm>
            <a:off x="5836185" y="3532768"/>
            <a:ext cx="3877543" cy="914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rPr>
              <a:t>感謝聆聽</a:t>
            </a:r>
            <a:endParaRPr lang="zh-TW" altLang="zh-TW" sz="4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9" name="文本">
            <a:extLst>
              <a:ext uri="{FF2B5EF4-FFF2-40B4-BE49-F238E27FC236}">
                <a16:creationId xmlns="" xmlns:a16="http://schemas.microsoft.com/office/drawing/2014/main" id="{0548F814-BC8D-49E6-2C80-ED6EC9B998B5}"/>
              </a:ext>
            </a:extLst>
          </p:cNvPr>
          <p:cNvSpPr/>
          <p:nvPr/>
        </p:nvSpPr>
        <p:spPr>
          <a:xfrm>
            <a:off x="5712255" y="4466901"/>
            <a:ext cx="6600155" cy="304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    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張閔翔    ◆    陳宜煒    ◆    林冠豪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组合 27">
            <a:extLst>
              <a:ext uri="{FF2B5EF4-FFF2-40B4-BE49-F238E27FC236}">
                <a16:creationId xmlns="" xmlns:a16="http://schemas.microsoft.com/office/drawing/2014/main" id="{FCFF299F-7C70-B375-4CEA-CEB6498A3D94}"/>
              </a:ext>
            </a:extLst>
          </p:cNvPr>
          <p:cNvGrpSpPr/>
          <p:nvPr/>
        </p:nvGrpSpPr>
        <p:grpSpPr>
          <a:xfrm>
            <a:off x="5582572" y="5480049"/>
            <a:ext cx="2369742" cy="405225"/>
            <a:chOff x="3861792" y="4946388"/>
            <a:chExt cx="2369742" cy="405225"/>
          </a:xfrm>
        </p:grpSpPr>
        <p:sp>
          <p:nvSpPr>
            <p:cNvPr id="11" name="矩形: 圆角 28">
              <a:extLst>
                <a:ext uri="{FF2B5EF4-FFF2-40B4-BE49-F238E27FC236}">
                  <a16:creationId xmlns="" xmlns:a16="http://schemas.microsoft.com/office/drawing/2014/main" id="{15359158-760D-3077-CB50-40443FEAC107}"/>
                </a:ext>
              </a:extLst>
            </p:cNvPr>
            <p:cNvSpPr/>
            <p:nvPr/>
          </p:nvSpPr>
          <p:spPr>
            <a:xfrm>
              <a:off x="4020749" y="4946388"/>
              <a:ext cx="2110377" cy="4052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latin typeface="+mn-ea"/>
              </a:endParaRPr>
            </a:p>
          </p:txBody>
        </p:sp>
        <p:sp>
          <p:nvSpPr>
            <p:cNvPr id="12" name="文本">
              <a:extLst>
                <a:ext uri="{FF2B5EF4-FFF2-40B4-BE49-F238E27FC236}">
                  <a16:creationId xmlns="" xmlns:a16="http://schemas.microsoft.com/office/drawing/2014/main" id="{3D6030F1-2080-8BD9-1B18-571BEBEE9F06}"/>
                </a:ext>
              </a:extLst>
            </p:cNvPr>
            <p:cNvSpPr/>
            <p:nvPr/>
          </p:nvSpPr>
          <p:spPr>
            <a:xfrm>
              <a:off x="3861792" y="4966120"/>
              <a:ext cx="2369742" cy="36576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TW" altLang="en-US" sz="2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 Light" panose="020B0502040204020203" pitchFamily="34" charset="0"/>
                </a:rPr>
                <a:t>主講人</a:t>
              </a:r>
              <a:r>
                <a:rPr lang="zh-TW" altLang="zh-TW" sz="2000" b="1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 Light" panose="020B0502040204020203" pitchFamily="34" charset="0"/>
                </a:rPr>
                <a:t>：</a:t>
              </a:r>
              <a:r>
                <a:rPr lang="zh-TW" altLang="en-US" sz="2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 Light" panose="020B0502040204020203" pitchFamily="34" charset="0"/>
                </a:rPr>
                <a:t>張閔翔</a:t>
              </a:r>
              <a:endParaRPr lang="en-US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组合 30">
            <a:extLst>
              <a:ext uri="{FF2B5EF4-FFF2-40B4-BE49-F238E27FC236}">
                <a16:creationId xmlns="" xmlns:a16="http://schemas.microsoft.com/office/drawing/2014/main" id="{6B93B2F0-0E87-CB7C-2EA7-8F6F8D9F49A0}"/>
              </a:ext>
            </a:extLst>
          </p:cNvPr>
          <p:cNvGrpSpPr/>
          <p:nvPr/>
        </p:nvGrpSpPr>
        <p:grpSpPr>
          <a:xfrm>
            <a:off x="7952313" y="5480049"/>
            <a:ext cx="3080573" cy="405225"/>
            <a:chOff x="5971205" y="4946388"/>
            <a:chExt cx="2369742" cy="405225"/>
          </a:xfrm>
        </p:grpSpPr>
        <p:sp>
          <p:nvSpPr>
            <p:cNvPr id="14" name="矩形: 圆角 31">
              <a:extLst>
                <a:ext uri="{FF2B5EF4-FFF2-40B4-BE49-F238E27FC236}">
                  <a16:creationId xmlns="" xmlns:a16="http://schemas.microsoft.com/office/drawing/2014/main" id="{DF340EC7-6341-8D58-E8CB-808313B2362C}"/>
                </a:ext>
              </a:extLst>
            </p:cNvPr>
            <p:cNvSpPr/>
            <p:nvPr/>
          </p:nvSpPr>
          <p:spPr>
            <a:xfrm>
              <a:off x="6100888" y="4946388"/>
              <a:ext cx="2110377" cy="4052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+mn-ea"/>
              </a:endParaRPr>
            </a:p>
          </p:txBody>
        </p:sp>
        <p:sp>
          <p:nvSpPr>
            <p:cNvPr id="15" name="文本">
              <a:extLst>
                <a:ext uri="{FF2B5EF4-FFF2-40B4-BE49-F238E27FC236}">
                  <a16:creationId xmlns="" xmlns:a16="http://schemas.microsoft.com/office/drawing/2014/main" id="{9E6E629F-8930-A7EB-3BB6-C94FAA928BB1}"/>
                </a:ext>
              </a:extLst>
            </p:cNvPr>
            <p:cNvSpPr/>
            <p:nvPr/>
          </p:nvSpPr>
          <p:spPr>
            <a:xfrm>
              <a:off x="5971205" y="4966120"/>
              <a:ext cx="2369742" cy="36576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TW" altLang="en-US" sz="2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 Light" panose="020B0502040204020203" pitchFamily="34" charset="0"/>
                </a:rPr>
                <a:t>指導教授：劉志俊 教授</a:t>
              </a:r>
              <a:endParaRPr lang="en-US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211A716A-20A9-8057-84C1-211F63AF517F}"/>
              </a:ext>
            </a:extLst>
          </p:cNvPr>
          <p:cNvSpPr txBox="1"/>
          <p:nvPr/>
        </p:nvSpPr>
        <p:spPr>
          <a:xfrm>
            <a:off x="10551081" y="6386426"/>
            <a:ext cx="15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2024/12/12</a:t>
            </a:r>
            <a:endParaRPr lang="zh-TW" altLang="en-US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本">
            <a:extLst>
              <a:ext uri="{FF2B5EF4-FFF2-40B4-BE49-F238E27FC236}">
                <a16:creationId xmlns="" xmlns:a16="http://schemas.microsoft.com/office/drawing/2014/main" id="{0E980361-F45C-4702-8689-72F9A2110DAF}"/>
              </a:ext>
            </a:extLst>
          </p:cNvPr>
          <p:cNvSpPr/>
          <p:nvPr/>
        </p:nvSpPr>
        <p:spPr>
          <a:xfrm>
            <a:off x="5836185" y="1586360"/>
            <a:ext cx="5600640" cy="21721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zh-TW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 panose="020B0502040204020203" pitchFamily="34" charset="0"/>
              </a:rPr>
              <a:t>Thank you for listening !!</a:t>
            </a:r>
            <a:endParaRPr lang="zh-TW" altLang="zh-TW" sz="6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DC8BD9E-A509-456E-B840-DF3CBF70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2" name="文本框">
            <a:extLst>
              <a:ext uri="{FF2B5EF4-FFF2-40B4-BE49-F238E27FC236}">
                <a16:creationId xmlns="" xmlns:a16="http://schemas.microsoft.com/office/drawing/2014/main" id="{C1563D4D-DA2B-4EE5-BB19-DD8EC276F892}"/>
              </a:ext>
            </a:extLst>
          </p:cNvPr>
          <p:cNvSpPr txBox="1"/>
          <p:nvPr/>
        </p:nvSpPr>
        <p:spPr>
          <a:xfrm>
            <a:off x="4168328" y="3813952"/>
            <a:ext cx="3855344" cy="16203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7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緒論</a:t>
            </a:r>
            <a:endParaRPr lang="zh-TW" altLang="zh-TW" sz="7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">
            <a:extLst>
              <a:ext uri="{FF2B5EF4-FFF2-40B4-BE49-F238E27FC236}">
                <a16:creationId xmlns="" xmlns:a16="http://schemas.microsoft.com/office/drawing/2014/main" id="{4E279C38-2CEA-4F8A-BCF5-0AEEC8299B2E}"/>
              </a:ext>
            </a:extLst>
          </p:cNvPr>
          <p:cNvSpPr txBox="1"/>
          <p:nvPr/>
        </p:nvSpPr>
        <p:spPr>
          <a:xfrm>
            <a:off x="4168328" y="1009792"/>
            <a:ext cx="4067573" cy="280416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zh-TW" altLang="zh-TW" sz="13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zh-TW" altLang="en-US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此問題的產生背景</a:t>
            </a:r>
            <a:endParaRPr lang="zh-CN" altLang="en-US" sz="40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66663" y="6294092"/>
            <a:ext cx="3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3AAB246F-FF9B-E6CB-F398-651417756F3D}"/>
              </a:ext>
            </a:extLst>
          </p:cNvPr>
          <p:cNvSpPr txBox="1"/>
          <p:nvPr/>
        </p:nvSpPr>
        <p:spPr>
          <a:xfrm>
            <a:off x="5829159" y="1751103"/>
            <a:ext cx="6051691" cy="36951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年，麻省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理工學院的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Bonanni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人率先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提出數位廚房的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r>
              <a:rPr lang="en-US" altLang="zh-TW" sz="3200" baseline="-25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，旨在</a:t>
            </a:r>
            <a:r>
              <a:rPr lang="zh-TW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嵌入廚房空間、</a:t>
            </a:r>
            <a:r>
              <a:rPr lang="zh-TW" altLang="zh-TW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</a:t>
            </a:r>
            <a:r>
              <a:rPr lang="zh-TW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和器具等環境技術</a:t>
            </a:r>
            <a:r>
              <a:rPr lang="zh-TW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廚房中的活動變得便利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有效率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553157"/>
            <a:ext cx="9078685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背景：數位廚房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(Digital Kitchen)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566663" y="6294092"/>
            <a:ext cx="3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3FBA237-485C-4294-87D5-4380D1FAB47B}"/>
              </a:ext>
            </a:extLst>
          </p:cNvPr>
          <p:cNvSpPr/>
          <p:nvPr/>
        </p:nvSpPr>
        <p:spPr>
          <a:xfrm>
            <a:off x="772050" y="1615528"/>
            <a:ext cx="4823415" cy="3553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8356" y="5466343"/>
            <a:ext cx="5394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2060"/>
                </a:solidFill>
              </a:rPr>
              <a:t>▲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麻省理工學院</a:t>
            </a:r>
            <a:r>
              <a:rPr lang="zh-TW" altLang="en-US" sz="2400" dirty="0">
                <a:solidFill>
                  <a:srgbClr val="002060"/>
                </a:solidFill>
              </a:rPr>
              <a:t>（</a:t>
            </a:r>
            <a:r>
              <a:rPr lang="en-US" altLang="zh-TW" sz="2400" dirty="0">
                <a:solidFill>
                  <a:srgbClr val="002060"/>
                </a:solidFill>
              </a:rPr>
              <a:t>Massachusetts Institute of Technology, MIT</a:t>
            </a:r>
            <a:r>
              <a:rPr lang="zh-TW" altLang="en-US" sz="2400" dirty="0" smtClean="0">
                <a:solidFill>
                  <a:srgbClr val="002060"/>
                </a:solidFill>
              </a:rPr>
              <a:t>）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r>
              <a:rPr lang="zh-TW" altLang="en-US" sz="12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</a:t>
            </a:r>
            <a:r>
              <a:rPr lang="zh-TW" altLang="en-US" sz="1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zh-TW" altLang="en-US" sz="1200" dirty="0">
                <a:solidFill>
                  <a:srgbClr val="002060"/>
                </a:solidFill>
                <a:ea typeface="新細明體" panose="02020500000000000000" pitchFamily="18" charset="-120"/>
              </a:rPr>
              <a:t>：</a:t>
            </a:r>
            <a:r>
              <a:rPr lang="en-US" altLang="zh-TW" sz="1200" dirty="0">
                <a:solidFill>
                  <a:srgbClr val="002060"/>
                </a:solidFill>
                <a:ea typeface="新細明體" panose="02020500000000000000" pitchFamily="18" charset="-120"/>
              </a:rPr>
              <a:t> https://en.wikipedia.org/wiki/Massachusetts_Institute_of_Technology</a:t>
            </a:r>
            <a:endParaRPr lang="en-US" altLang="zh-TW" sz="1200" dirty="0" smtClean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  <p:pic>
        <p:nvPicPr>
          <p:cNvPr id="2" name="Picture 2" descr="https://upload.wikimedia.org/wikipedia/commons/0/05/MIT_Building_10_and_the_Great_Dome%2C_Cambridge_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6" y="1836420"/>
            <a:ext cx="4820023" cy="36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595A8BC7-FCEF-DF2F-AA8F-399AA56375B1}"/>
              </a:ext>
            </a:extLst>
          </p:cNvPr>
          <p:cNvSpPr txBox="1"/>
          <p:nvPr/>
        </p:nvSpPr>
        <p:spPr>
          <a:xfrm>
            <a:off x="806248" y="923169"/>
            <a:ext cx="972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4" y="553157"/>
            <a:ext cx="10958286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背景：外食人口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People eating outside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11801" y="2781364"/>
            <a:ext cx="6831791" cy="90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CN" altLang="en-US" sz="4400" dirty="0">
              <a:solidFill>
                <a:srgbClr val="002060"/>
              </a:solidFill>
              <a:ea typeface="等线" panose="02010600030101010101" pitchFamily="2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566663" y="6294092"/>
            <a:ext cx="3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863" t="2712" r="764"/>
          <a:stretch/>
        </p:blipFill>
        <p:spPr>
          <a:xfrm>
            <a:off x="333678" y="1601111"/>
            <a:ext cx="8138291" cy="44695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692352" y="6051622"/>
            <a:ext cx="62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▲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我國歷年餐飲業營業額及外食占比</a:t>
            </a:r>
            <a:r>
              <a:rPr lang="zh-TW" altLang="en-US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r>
              <a:rPr lang="en-US" altLang="zh-TW" sz="2400" baseline="-25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60DDC214-0C24-6B06-D14E-6AE4959F401D}"/>
              </a:ext>
            </a:extLst>
          </p:cNvPr>
          <p:cNvSpPr txBox="1"/>
          <p:nvPr/>
        </p:nvSpPr>
        <p:spPr>
          <a:xfrm>
            <a:off x="7147214" y="2114837"/>
            <a:ext cx="4796257" cy="37875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外食一直是與時間賽跑的籌碼，人們因其重口味與營養不均衡而深受其害，於是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數位廚房有研究並實行之必要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19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8FEAD9F6-5880-D7FB-4A83-1686B81A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27AD5BA-A200-35EF-2E08-922A0D26C219}"/>
              </a:ext>
            </a:extLst>
          </p:cNvPr>
          <p:cNvSpPr/>
          <p:nvPr/>
        </p:nvSpPr>
        <p:spPr>
          <a:xfrm>
            <a:off x="0" y="1649474"/>
            <a:ext cx="12192000" cy="52909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16D4A16-D7BD-8116-AE4F-A982EBED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54" y="553157"/>
            <a:ext cx="10176306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問題：技術不純熟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0E14FFF4-6188-BDDC-1E94-BDC680354947}"/>
              </a:ext>
            </a:extLst>
          </p:cNvPr>
          <p:cNvSpPr txBox="1"/>
          <p:nvPr/>
        </p:nvSpPr>
        <p:spPr>
          <a:xfrm>
            <a:off x="4311801" y="2781364"/>
            <a:ext cx="6831791" cy="90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CN" altLang="en-US" sz="4400" dirty="0">
              <a:solidFill>
                <a:srgbClr val="002060"/>
              </a:solidFill>
              <a:ea typeface="等线" panose="02010600030101010101" pitchFamily="2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05825446-5F05-0712-41EF-59CA5A240DF3}"/>
              </a:ext>
            </a:extLst>
          </p:cNvPr>
          <p:cNvSpPr txBox="1"/>
          <p:nvPr/>
        </p:nvSpPr>
        <p:spPr>
          <a:xfrm>
            <a:off x="11566663" y="6294092"/>
            <a:ext cx="3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DCCB03AB-6D89-353F-458A-6468D61DBAAC}"/>
              </a:ext>
            </a:extLst>
          </p:cNvPr>
          <p:cNvSpPr txBox="1"/>
          <p:nvPr/>
        </p:nvSpPr>
        <p:spPr>
          <a:xfrm>
            <a:off x="247107" y="2239896"/>
            <a:ext cx="11696364" cy="9025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sz="4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37994A2A-39E6-BC67-F0A7-8143B1775D16}"/>
              </a:ext>
            </a:extLst>
          </p:cNvPr>
          <p:cNvSpPr txBox="1"/>
          <p:nvPr/>
        </p:nvSpPr>
        <p:spPr>
          <a:xfrm>
            <a:off x="6287442" y="2239896"/>
            <a:ext cx="510325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功能的產品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在市場上的佔比仍然較小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。智慧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化技術需要更多的數據支持和更高的技術成熟度，才能真正實現廣泛應用。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2B5D222-EF19-124B-969A-4F770073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5" y="185654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9566D1C-8720-2DF4-B8F0-474985E8C9B9}"/>
              </a:ext>
            </a:extLst>
          </p:cNvPr>
          <p:cNvSpPr/>
          <p:nvPr/>
        </p:nvSpPr>
        <p:spPr>
          <a:xfrm>
            <a:off x="0" y="1649474"/>
            <a:ext cx="12192000" cy="52909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54" y="553157"/>
            <a:ext cx="10425617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2D45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：價格昂貴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566663" y="6294092"/>
            <a:ext cx="3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01414DA8-0383-AA96-D9FA-B7E58F36367F}"/>
              </a:ext>
            </a:extLst>
          </p:cNvPr>
          <p:cNvSpPr txBox="1"/>
          <p:nvPr/>
        </p:nvSpPr>
        <p:spPr>
          <a:xfrm>
            <a:off x="247107" y="2239896"/>
            <a:ext cx="11696364" cy="9025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sz="4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Moley Robotics showcased its kitchen at this year's virtual CES ">
            <a:extLst>
              <a:ext uri="{FF2B5EF4-FFF2-40B4-BE49-F238E27FC236}">
                <a16:creationId xmlns="" xmlns:a16="http://schemas.microsoft.com/office/drawing/2014/main" id="{F1450044-976D-4558-FCF6-C78D787A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7" y="1677443"/>
            <a:ext cx="6686249" cy="44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468">
            <a:extLst>
              <a:ext uri="{FF2B5EF4-FFF2-40B4-BE49-F238E27FC236}">
                <a16:creationId xmlns="" xmlns:a16="http://schemas.microsoft.com/office/drawing/2014/main" id="{DBCD3670-3045-303B-DA87-A0FCC403CA66}"/>
              </a:ext>
            </a:extLst>
          </p:cNvPr>
          <p:cNvSpPr/>
          <p:nvPr/>
        </p:nvSpPr>
        <p:spPr>
          <a:xfrm>
            <a:off x="7869546" y="2121929"/>
            <a:ext cx="3885521" cy="35685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 numCol="1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Moley R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」安裝費用約為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248,000 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英鎊（約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338,000 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美元，也就是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10,780,679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台幣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2EC134D8-7F1C-0855-293B-1E64472122AC}"/>
              </a:ext>
            </a:extLst>
          </p:cNvPr>
          <p:cNvSpPr txBox="1"/>
          <p:nvPr/>
        </p:nvSpPr>
        <p:spPr>
          <a:xfrm>
            <a:off x="0" y="6087598"/>
            <a:ext cx="80971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▲</a:t>
            </a:r>
            <a:r>
              <a:rPr lang="en-US" altLang="zh-TW" sz="24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Moley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Robotics-the 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world's first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fully robotic 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kitchen</a:t>
            </a:r>
          </a:p>
          <a:p>
            <a:r>
              <a:rPr lang="zh-TW" altLang="en-US" sz="14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1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zh-TW" altLang="en-US" sz="14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400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https</a:t>
            </a:r>
            <a:r>
              <a:rPr lang="en-US" altLang="zh-TW" sz="1400" dirty="0">
                <a:solidFill>
                  <a:srgbClr val="002060"/>
                </a:solidFill>
                <a:ea typeface="新細明體" panose="02020500000000000000" pitchFamily="18" charset="-120"/>
              </a:rPr>
              <a:t>://newatlas.com/robotics/moley-robotic-kitchen-launch/</a:t>
            </a:r>
            <a:endParaRPr lang="zh-TW" altLang="en-US" sz="14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72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3D3021-8B7D-3C15-B2CD-5F05415C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="" xmlns:a16="http://schemas.microsoft.com/office/drawing/2014/main" id="{60C0DD67-2666-489A-BFC1-F55E812E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553157"/>
            <a:ext cx="8581489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動機：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​人工智慧發展迅速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595A8BC7-FCEF-DF2F-AA8F-399AA56375B1}"/>
              </a:ext>
            </a:extLst>
          </p:cNvPr>
          <p:cNvSpPr txBox="1"/>
          <p:nvPr/>
        </p:nvSpPr>
        <p:spPr>
          <a:xfrm>
            <a:off x="806249" y="923169"/>
            <a:ext cx="594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406417F0-D02E-98A4-0158-6827F5B6B542}"/>
              </a:ext>
            </a:extLst>
          </p:cNvPr>
          <p:cNvSpPr txBox="1"/>
          <p:nvPr/>
        </p:nvSpPr>
        <p:spPr>
          <a:xfrm>
            <a:off x="422435" y="1939512"/>
            <a:ext cx="547927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人工智慧的浪潮是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計算能力、數據爆炸、開源生態等多方面因素共同作用的結果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。在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近年來成為變革性的新興技術，並展現出廣泛的應用前景。</a:t>
            </a:r>
          </a:p>
        </p:txBody>
      </p:sp>
      <p:pic>
        <p:nvPicPr>
          <p:cNvPr id="8" name="Picture 2" descr="輝達執行長黃仁勳在GTC大會中無預警宣布推出人形機器人計畫，台上出現一大排人形機器人，讓外界大為驚艷。（美聯社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10" y="1569500"/>
            <a:ext cx="5869244" cy="38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2EC134D8-7F1C-0855-293B-1E64472122AC}"/>
              </a:ext>
            </a:extLst>
          </p:cNvPr>
          <p:cNvSpPr txBox="1"/>
          <p:nvPr/>
        </p:nvSpPr>
        <p:spPr>
          <a:xfrm>
            <a:off x="6290907" y="5469020"/>
            <a:ext cx="55562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▲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輝達（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r>
              <a:rPr lang="zh-TW" altLang="en-US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）舉行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GTC 2024</a:t>
            </a:r>
            <a:r>
              <a:rPr lang="zh-TW" altLang="en-US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4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</a:t>
            </a:r>
            <a:r>
              <a:rPr lang="zh-TW" altLang="en-US" sz="14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</a:t>
            </a:r>
            <a:r>
              <a:rPr lang="en-US" altLang="zh-TW" sz="1400" dirty="0">
                <a:solidFill>
                  <a:srgbClr val="002060"/>
                </a:solidFill>
                <a:ea typeface="新細明體" panose="02020500000000000000" pitchFamily="18" charset="-120"/>
              </a:rPr>
              <a:t>https://money.udn.com/money/story/5612/7842514</a:t>
            </a:r>
            <a:endParaRPr lang="zh-TW" altLang="en-US" sz="14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9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EC3F11-1B01-DEA4-234E-0AAAE474C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A0D7AF86-021B-3ADB-F5B9-50459E98C47B}"/>
              </a:ext>
            </a:extLst>
          </p:cNvPr>
          <p:cNvSpPr txBox="1"/>
          <p:nvPr/>
        </p:nvSpPr>
        <p:spPr>
          <a:xfrm>
            <a:off x="11428505" y="6288535"/>
            <a:ext cx="87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3600" b="1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="" xmlns:a16="http://schemas.microsoft.com/office/drawing/2014/main" id="{E0DE475D-4D09-2FDE-7F33-E0854EF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15" y="553157"/>
            <a:ext cx="8581489" cy="540052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：機械手臂價格降低​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5F67FB7C-83B1-0A5F-3086-3759D83AD656}"/>
              </a:ext>
            </a:extLst>
          </p:cNvPr>
          <p:cNvSpPr txBox="1"/>
          <p:nvPr/>
        </p:nvSpPr>
        <p:spPr>
          <a:xfrm>
            <a:off x="733634" y="938571"/>
            <a:ext cx="1069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螢幕擷取畫面, 字型, 設計 的圖片&#10;&#10;自動產生的描述">
            <a:extLst>
              <a:ext uri="{FF2B5EF4-FFF2-40B4-BE49-F238E27FC236}">
                <a16:creationId xmlns="" xmlns:a16="http://schemas.microsoft.com/office/drawing/2014/main" id="{62958A0D-2888-809F-8C42-B52FB38B7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40" y="1590343"/>
            <a:ext cx="6379807" cy="429603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34F60EEB-C16A-30C4-CE3A-41E37E9F0E8D}"/>
              </a:ext>
            </a:extLst>
          </p:cNvPr>
          <p:cNvSpPr txBox="1"/>
          <p:nvPr/>
        </p:nvSpPr>
        <p:spPr>
          <a:xfrm>
            <a:off x="610938" y="1791242"/>
            <a:ext cx="500190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憑藉著對於工業機器人的大量需求和政府政策推動，</a:t>
            </a:r>
            <a:r>
              <a:rPr lang="zh-TW" altLang="en-US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中國機器人製造商能以較低成本與他國競爭</a:t>
            </a:r>
            <a:r>
              <a:rPr lang="en-US" altLang="zh-TW" sz="3200" baseline="-25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[3</a:t>
            </a:r>
            <a:r>
              <a:rPr lang="en-US" altLang="zh-TW" sz="3200" baseline="-25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，撼動了全球機器人市場。</a:t>
            </a:r>
            <a:endParaRPr lang="zh-TW" altLang="en-US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2EC134D8-7F1C-0855-293B-1E64472122AC}"/>
              </a:ext>
            </a:extLst>
          </p:cNvPr>
          <p:cNvSpPr txBox="1"/>
          <p:nvPr/>
        </p:nvSpPr>
        <p:spPr>
          <a:xfrm>
            <a:off x="6386158" y="5886378"/>
            <a:ext cx="55562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▲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工業機器人市場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Top15</a:t>
            </a:r>
          </a:p>
          <a:p>
            <a:r>
              <a:rPr lang="zh-TW" altLang="en-US" sz="14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圖片來源：</a:t>
            </a:r>
            <a:r>
              <a:rPr lang="en-US" altLang="zh-TW" sz="1400" dirty="0">
                <a:solidFill>
                  <a:srgbClr val="002060"/>
                </a:solidFill>
                <a:ea typeface="新細明體" panose="02020500000000000000" pitchFamily="18" charset="-120"/>
              </a:rPr>
              <a:t>https://ifr.org</a:t>
            </a:r>
            <a:endParaRPr lang="zh-TW" altLang="en-US" sz="1400" dirty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4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003"/>
</p:tagLst>
</file>

<file path=ppt/theme/theme1.xml><?xml version="1.0" encoding="utf-8"?>
<a:theme xmlns:a="http://schemas.openxmlformats.org/drawingml/2006/main" name="郑少PPT">
  <a:themeElements>
    <a:clrScheme name="自定义 258">
      <a:dk1>
        <a:srgbClr val="FFBD18"/>
      </a:dk1>
      <a:lt1>
        <a:srgbClr val="FFFFFF"/>
      </a:lt1>
      <a:dk2>
        <a:srgbClr val="4F4F4F"/>
      </a:dk2>
      <a:lt2>
        <a:srgbClr val="FFFFFF"/>
      </a:lt2>
      <a:accent1>
        <a:srgbClr val="FFBD18"/>
      </a:accent1>
      <a:accent2>
        <a:srgbClr val="2D455B"/>
      </a:accent2>
      <a:accent3>
        <a:srgbClr val="FFBD18"/>
      </a:accent3>
      <a:accent4>
        <a:srgbClr val="2D455B"/>
      </a:accent4>
      <a:accent5>
        <a:srgbClr val="FFBD18"/>
      </a:accent5>
      <a:accent6>
        <a:srgbClr val="2D455B"/>
      </a:accent6>
      <a:hlink>
        <a:srgbClr val="FFFFFF"/>
      </a:hlink>
      <a:folHlink>
        <a:srgbClr val="FFFFFF"/>
      </a:folHlink>
    </a:clrScheme>
    <a:fontScheme name="0000001 思源黑体">
      <a:majorFont>
        <a:latin typeface="等线 Light"/>
        <a:ea typeface="思源黑体 CN Bold"/>
        <a:cs typeface="Arial"/>
      </a:majorFont>
      <a:minorFont>
        <a:latin typeface="等线"/>
        <a:ea typeface="思源黑体 CN Extra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5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34416</TotalTime>
  <Words>671</Words>
  <Application>Microsoft Office PowerPoint</Application>
  <PresentationFormat>寬螢幕</PresentationFormat>
  <Paragraphs>176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5" baseType="lpstr">
      <vt:lpstr>Aptos</vt:lpstr>
      <vt:lpstr>等线</vt:lpstr>
      <vt:lpstr>Helvetica Light</vt:lpstr>
      <vt:lpstr>Source Han Sans TC</vt:lpstr>
      <vt:lpstr>思源黑体 CN Bold</vt:lpstr>
      <vt:lpstr>思源黑体 CN ExtraLight</vt:lpstr>
      <vt:lpstr>Microsoft JhengHei</vt:lpstr>
      <vt:lpstr>Microsoft JhengHei</vt:lpstr>
      <vt:lpstr>新細明體</vt:lpstr>
      <vt:lpstr>標楷體</vt:lpstr>
      <vt:lpstr>Arial</vt:lpstr>
      <vt:lpstr>Calibri</vt:lpstr>
      <vt:lpstr>Segoe UI Light</vt:lpstr>
      <vt:lpstr>Wingdings</vt:lpstr>
      <vt:lpstr>郑少PPT</vt:lpstr>
      <vt:lpstr>PowerPoint 簡報</vt:lpstr>
      <vt:lpstr>PowerPoint 簡報</vt:lpstr>
      <vt:lpstr>PowerPoint 簡報</vt:lpstr>
      <vt:lpstr>背景：數位廚房(Digital Kitchen)</vt:lpstr>
      <vt:lpstr>背景：外食人口(People eating outside)</vt:lpstr>
      <vt:lpstr>問題：技術不純熟</vt:lpstr>
      <vt:lpstr>問題：價格昂貴</vt:lpstr>
      <vt:lpstr>動機：​人工智慧發展迅速</vt:lpstr>
      <vt:lpstr>動機：機械手臂價格降低​</vt:lpstr>
      <vt:lpstr>動機：研究目標 </vt:lpstr>
      <vt:lpstr>PowerPoint 簡報</vt:lpstr>
      <vt:lpstr>系統架構&amp;實驗設計：</vt:lpstr>
      <vt:lpstr>PowerPoint 簡報</vt:lpstr>
      <vt:lpstr>實驗資料集</vt:lpstr>
      <vt:lpstr>模型評估指標：</vt:lpstr>
      <vt:lpstr>模型平均數據結果</vt:lpstr>
      <vt:lpstr>PowerPoint 簡報</vt:lpstr>
      <vt:lpstr>結論：</vt:lpstr>
      <vt:lpstr>PowerPoint 簡報</vt:lpstr>
      <vt:lpstr>PowerPoint 簡報</vt:lpstr>
    </vt:vector>
  </TitlesOfParts>
  <Company>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</dc:title>
  <dc:creator>000</dc:creator>
  <cp:lastModifiedBy>Xiang</cp:lastModifiedBy>
  <cp:revision>2195</cp:revision>
  <dcterms:created xsi:type="dcterms:W3CDTF">2016-07-28T14:37:42Z</dcterms:created>
  <dcterms:modified xsi:type="dcterms:W3CDTF">2024-12-06T08:54:23Z</dcterms:modified>
</cp:coreProperties>
</file>