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27"/>
  </p:notesMasterIdLst>
  <p:handoutMasterIdLst>
    <p:handoutMasterId r:id="rId28"/>
  </p:handoutMasterIdLst>
  <p:sldIdLst>
    <p:sldId id="931" r:id="rId2"/>
    <p:sldId id="985" r:id="rId3"/>
    <p:sldId id="966" r:id="rId4"/>
    <p:sldId id="965" r:id="rId5"/>
    <p:sldId id="967" r:id="rId6"/>
    <p:sldId id="934" r:id="rId7"/>
    <p:sldId id="955" r:id="rId8"/>
    <p:sldId id="957" r:id="rId9"/>
    <p:sldId id="977" r:id="rId10"/>
    <p:sldId id="956" r:id="rId11"/>
    <p:sldId id="958" r:id="rId12"/>
    <p:sldId id="964" r:id="rId13"/>
    <p:sldId id="968" r:id="rId14"/>
    <p:sldId id="971" r:id="rId15"/>
    <p:sldId id="972" r:id="rId16"/>
    <p:sldId id="973" r:id="rId17"/>
    <p:sldId id="975" r:id="rId18"/>
    <p:sldId id="981" r:id="rId19"/>
    <p:sldId id="979" r:id="rId20"/>
    <p:sldId id="980" r:id="rId21"/>
    <p:sldId id="982" r:id="rId22"/>
    <p:sldId id="969" r:id="rId23"/>
    <p:sldId id="983" r:id="rId24"/>
    <p:sldId id="984" r:id="rId25"/>
    <p:sldId id="9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3" clrIdx="0">
    <p:extLst>
      <p:ext uri="{19B8F6BF-5375-455C-9EA6-DF929625EA0E}">
        <p15:presenceInfo xmlns:p15="http://schemas.microsoft.com/office/powerpoint/2012/main" userId=" 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265"/>
    <a:srgbClr val="9BB48A"/>
    <a:srgbClr val="A8BD99"/>
    <a:srgbClr val="8C979C"/>
    <a:srgbClr val="758187"/>
    <a:srgbClr val="9FA7AB"/>
    <a:srgbClr val="91866D"/>
    <a:srgbClr val="786F5A"/>
    <a:srgbClr val="6E99CC"/>
    <a:srgbClr val="8EC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3681" autoAdjust="0"/>
  </p:normalViewPr>
  <p:slideViewPr>
    <p:cSldViewPr snapToGrid="0" snapToObjects="1">
      <p:cViewPr varScale="1">
        <p:scale>
          <a:sx n="61" d="100"/>
          <a:sy n="61" d="100"/>
        </p:scale>
        <p:origin x="744" y="60"/>
      </p:cViewPr>
      <p:guideLst/>
    </p:cSldViewPr>
  </p:slideViewPr>
  <p:outlineViewPr>
    <p:cViewPr>
      <p:scale>
        <a:sx n="33" d="100"/>
        <a:sy n="33" d="100"/>
      </p:scale>
      <p:origin x="0" y="-1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1288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708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05EB2-50DB-4A55-84AA-7D4C621A007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8B359C-9857-4F04-BD83-FDFDC71DAD3D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資料收集</a:t>
          </a:r>
        </a:p>
      </dgm:t>
    </dgm:pt>
    <dgm:pt modelId="{6B959BCC-8728-4558-B3FC-761A1AF3AFAA}" type="parTrans" cxnId="{D4EF2197-AE9A-4A56-B71F-D6FA57EE345F}">
      <dgm:prSet/>
      <dgm:spPr/>
      <dgm:t>
        <a:bodyPr/>
        <a:lstStyle/>
        <a:p>
          <a:endParaRPr lang="zh-TW" altLang="en-US"/>
        </a:p>
      </dgm:t>
    </dgm:pt>
    <dgm:pt modelId="{3F2A0C80-56FF-4121-9B9C-D98814582588}" type="sibTrans" cxnId="{D4EF2197-AE9A-4A56-B71F-D6FA57EE345F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68E7735E-0089-465A-97FE-667A6DB211DD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偵測咖啡壺邊界框</a:t>
          </a:r>
        </a:p>
      </dgm:t>
    </dgm:pt>
    <dgm:pt modelId="{29C94933-7ADF-4CDE-9AA6-9E74E6F24E90}" type="parTrans" cxnId="{ADABB88A-BBBE-45FD-86B9-0BDC4E03F7EC}">
      <dgm:prSet/>
      <dgm:spPr/>
      <dgm:t>
        <a:bodyPr/>
        <a:lstStyle/>
        <a:p>
          <a:endParaRPr lang="zh-TW" altLang="en-US"/>
        </a:p>
      </dgm:t>
    </dgm:pt>
    <dgm:pt modelId="{1918D2C0-AC96-4F0A-A90E-ABD352DD3C32}" type="sibTrans" cxnId="{ADABB88A-BBBE-45FD-86B9-0BDC4E03F7EC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163087A2-F2F3-4EE1-B9A4-EEEBE059FB25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影像灰階化</a:t>
          </a:r>
        </a:p>
      </dgm:t>
    </dgm:pt>
    <dgm:pt modelId="{804BDA46-B2F4-41F2-B04B-3B15B561F34F}" type="parTrans" cxnId="{05BCF408-FDE9-4016-BEDF-851605CD95A0}">
      <dgm:prSet/>
      <dgm:spPr/>
      <dgm:t>
        <a:bodyPr/>
        <a:lstStyle/>
        <a:p>
          <a:endParaRPr lang="zh-TW" altLang="en-US"/>
        </a:p>
      </dgm:t>
    </dgm:pt>
    <dgm:pt modelId="{B0D81929-5990-49F3-AF4B-537D0831225D}" type="sibTrans" cxnId="{05BCF408-FDE9-4016-BEDF-851605CD95A0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71B47C02-12D8-4C5A-840E-3D51CBB612BD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咖啡壺去背</a:t>
          </a:r>
        </a:p>
      </dgm:t>
    </dgm:pt>
    <dgm:pt modelId="{4092A3A2-F4AC-46A2-98A7-096FA1A10424}" type="parTrans" cxnId="{DED5A0B6-60BE-4080-98B2-8BCF3789214D}">
      <dgm:prSet/>
      <dgm:spPr/>
      <dgm:t>
        <a:bodyPr/>
        <a:lstStyle/>
        <a:p>
          <a:endParaRPr lang="zh-TW" altLang="en-US"/>
        </a:p>
      </dgm:t>
    </dgm:pt>
    <dgm:pt modelId="{1F27E10B-60D4-4F91-89D8-0C7625D28F62}" type="sibTrans" cxnId="{DED5A0B6-60BE-4080-98B2-8BCF3789214D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BFFC2240-44E0-458B-B7C6-9A04774EF64A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求灰階咖啡壺影像的重心</a:t>
          </a:r>
        </a:p>
      </dgm:t>
    </dgm:pt>
    <dgm:pt modelId="{84F4319C-D4E5-40E0-8C3B-4EC3D2836D9D}" type="parTrans" cxnId="{3DE64F91-ECDC-41A4-8C0A-EF7DFF30FFFC}">
      <dgm:prSet/>
      <dgm:spPr/>
      <dgm:t>
        <a:bodyPr/>
        <a:lstStyle/>
        <a:p>
          <a:endParaRPr lang="zh-TW" altLang="en-US"/>
        </a:p>
      </dgm:t>
    </dgm:pt>
    <dgm:pt modelId="{9D5847F8-F662-4514-92CD-F0ACB2398FAB}" type="sibTrans" cxnId="{3DE64F91-ECDC-41A4-8C0A-EF7DFF30FFFC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4C8F2DEC-2CE4-402C-A8AF-9BAC0F2CE8B5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擷取咖啡壺部分的圖片</a:t>
          </a:r>
        </a:p>
      </dgm:t>
    </dgm:pt>
    <dgm:pt modelId="{D24B29F0-84ED-43DB-AC51-52CD676CC706}" type="parTrans" cxnId="{A479F321-C6B7-493D-AAB1-31BA5A508676}">
      <dgm:prSet/>
      <dgm:spPr/>
      <dgm:t>
        <a:bodyPr/>
        <a:lstStyle/>
        <a:p>
          <a:endParaRPr lang="zh-TW" altLang="en-US"/>
        </a:p>
      </dgm:t>
    </dgm:pt>
    <dgm:pt modelId="{B422A0D5-73B7-4A04-B2FA-311539F23E86}" type="sibTrans" cxnId="{A479F321-C6B7-493D-AAB1-31BA5A508676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4004E880-D61B-4D7B-AB11-003BA7571C77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偵測咖啡壺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把手邊界框</a:t>
          </a:r>
        </a:p>
      </dgm:t>
    </dgm:pt>
    <dgm:pt modelId="{8C4BADB5-871C-4BA1-BEE7-F10079966448}" type="parTrans" cxnId="{38AC9EAE-9AE3-448C-BDA6-286720A2B2BF}">
      <dgm:prSet/>
      <dgm:spPr/>
      <dgm:t>
        <a:bodyPr/>
        <a:lstStyle/>
        <a:p>
          <a:endParaRPr lang="zh-TW" altLang="en-US"/>
        </a:p>
      </dgm:t>
    </dgm:pt>
    <dgm:pt modelId="{C840FC35-4D87-4D14-97F7-EBA6FA854006}" type="sibTrans" cxnId="{38AC9EAE-9AE3-448C-BDA6-286720A2B2BF}">
      <dgm:prSet/>
      <dgm:spPr>
        <a:solidFill>
          <a:srgbClr val="D3CFA9"/>
        </a:solidFill>
      </dgm:spPr>
      <dgm:t>
        <a:bodyPr/>
        <a:lstStyle/>
        <a:p>
          <a:endParaRPr lang="zh-TW" altLang="en-US"/>
        </a:p>
      </dgm:t>
    </dgm:pt>
    <dgm:pt modelId="{9342618D-65E3-4363-9EC3-D9BE223C7623}">
      <dgm:prSet phldrT="[文字]"/>
      <dgm:spPr>
        <a:solidFill>
          <a:srgbClr val="786F5A"/>
        </a:solidFill>
        <a:ln>
          <a:solidFill>
            <a:srgbClr val="786F5A"/>
          </a:solidFill>
        </a:ln>
      </dgm:spPr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機器手臂握持位置確認</a:t>
          </a:r>
        </a:p>
      </dgm:t>
    </dgm:pt>
    <dgm:pt modelId="{D4E2445F-4423-44B3-B78B-2C9D30DDAF28}" type="parTrans" cxnId="{273A7D56-893D-4A89-A9E7-3BBAA7313683}">
      <dgm:prSet/>
      <dgm:spPr/>
      <dgm:t>
        <a:bodyPr/>
        <a:lstStyle/>
        <a:p>
          <a:endParaRPr lang="zh-TW" altLang="en-US"/>
        </a:p>
      </dgm:t>
    </dgm:pt>
    <dgm:pt modelId="{C65F30AA-788C-42D3-850C-BF0B38CAEC12}" type="sibTrans" cxnId="{273A7D56-893D-4A89-A9E7-3BBAA7313683}">
      <dgm:prSet/>
      <dgm:spPr/>
      <dgm:t>
        <a:bodyPr/>
        <a:lstStyle/>
        <a:p>
          <a:endParaRPr lang="zh-TW" altLang="en-US"/>
        </a:p>
      </dgm:t>
    </dgm:pt>
    <dgm:pt modelId="{48A4CB64-5705-4E11-8BA9-1A495E7DFCFF}" type="pres">
      <dgm:prSet presAssocID="{F1C05EB2-50DB-4A55-84AA-7D4C621A0076}" presName="diagram" presStyleCnt="0">
        <dgm:presLayoutVars>
          <dgm:dir/>
          <dgm:resizeHandles val="exact"/>
        </dgm:presLayoutVars>
      </dgm:prSet>
      <dgm:spPr/>
    </dgm:pt>
    <dgm:pt modelId="{88877269-0099-47EE-BF9C-B16C615F98DC}" type="pres">
      <dgm:prSet presAssocID="{D48B359C-9857-4F04-BD83-FDFDC71DAD3D}" presName="node" presStyleLbl="node1" presStyleIdx="0" presStyleCnt="8">
        <dgm:presLayoutVars>
          <dgm:bulletEnabled val="1"/>
        </dgm:presLayoutVars>
      </dgm:prSet>
      <dgm:spPr/>
    </dgm:pt>
    <dgm:pt modelId="{A6E08EAC-F0E6-4783-8730-CB7E73D42CF7}" type="pres">
      <dgm:prSet presAssocID="{3F2A0C80-56FF-4121-9B9C-D98814582588}" presName="sibTrans" presStyleLbl="sibTrans2D1" presStyleIdx="0" presStyleCnt="7"/>
      <dgm:spPr/>
    </dgm:pt>
    <dgm:pt modelId="{E7723588-57A8-4422-A411-59844A7565ED}" type="pres">
      <dgm:prSet presAssocID="{3F2A0C80-56FF-4121-9B9C-D98814582588}" presName="connectorText" presStyleLbl="sibTrans2D1" presStyleIdx="0" presStyleCnt="7"/>
      <dgm:spPr/>
    </dgm:pt>
    <dgm:pt modelId="{C36F63FF-5758-492C-A8DB-020FAB25856B}" type="pres">
      <dgm:prSet presAssocID="{68E7735E-0089-465A-97FE-667A6DB211DD}" presName="node" presStyleLbl="node1" presStyleIdx="1" presStyleCnt="8">
        <dgm:presLayoutVars>
          <dgm:bulletEnabled val="1"/>
        </dgm:presLayoutVars>
      </dgm:prSet>
      <dgm:spPr/>
    </dgm:pt>
    <dgm:pt modelId="{0EC2196C-5221-49E2-B907-26C776FB20D3}" type="pres">
      <dgm:prSet presAssocID="{1918D2C0-AC96-4F0A-A90E-ABD352DD3C32}" presName="sibTrans" presStyleLbl="sibTrans2D1" presStyleIdx="1" presStyleCnt="7"/>
      <dgm:spPr/>
    </dgm:pt>
    <dgm:pt modelId="{D80C7D00-F797-4679-A3A7-253066958CDF}" type="pres">
      <dgm:prSet presAssocID="{1918D2C0-AC96-4F0A-A90E-ABD352DD3C32}" presName="connectorText" presStyleLbl="sibTrans2D1" presStyleIdx="1" presStyleCnt="7"/>
      <dgm:spPr/>
    </dgm:pt>
    <dgm:pt modelId="{2FC439E0-D978-4A86-9A77-D506EB40DAB9}" type="pres">
      <dgm:prSet presAssocID="{4C8F2DEC-2CE4-402C-A8AF-9BAC0F2CE8B5}" presName="node" presStyleLbl="node1" presStyleIdx="2" presStyleCnt="8">
        <dgm:presLayoutVars>
          <dgm:bulletEnabled val="1"/>
        </dgm:presLayoutVars>
      </dgm:prSet>
      <dgm:spPr/>
    </dgm:pt>
    <dgm:pt modelId="{E686A069-97D1-4EB4-A735-BC40815EE1EC}" type="pres">
      <dgm:prSet presAssocID="{B422A0D5-73B7-4A04-B2FA-311539F23E86}" presName="sibTrans" presStyleLbl="sibTrans2D1" presStyleIdx="2" presStyleCnt="7"/>
      <dgm:spPr/>
    </dgm:pt>
    <dgm:pt modelId="{9C2BE1F8-D4E5-4025-83F5-203217EDB80D}" type="pres">
      <dgm:prSet presAssocID="{B422A0D5-73B7-4A04-B2FA-311539F23E86}" presName="connectorText" presStyleLbl="sibTrans2D1" presStyleIdx="2" presStyleCnt="7"/>
      <dgm:spPr/>
    </dgm:pt>
    <dgm:pt modelId="{ECB0F8C4-33F8-42E2-B559-A471A3764F4A}" type="pres">
      <dgm:prSet presAssocID="{163087A2-F2F3-4EE1-B9A4-EEEBE059FB25}" presName="node" presStyleLbl="node1" presStyleIdx="3" presStyleCnt="8">
        <dgm:presLayoutVars>
          <dgm:bulletEnabled val="1"/>
        </dgm:presLayoutVars>
      </dgm:prSet>
      <dgm:spPr/>
    </dgm:pt>
    <dgm:pt modelId="{2D95D7E4-F01C-4DB6-80CC-007782F93E4E}" type="pres">
      <dgm:prSet presAssocID="{B0D81929-5990-49F3-AF4B-537D0831225D}" presName="sibTrans" presStyleLbl="sibTrans2D1" presStyleIdx="3" presStyleCnt="7"/>
      <dgm:spPr/>
    </dgm:pt>
    <dgm:pt modelId="{098A6682-B2A5-4074-BCFB-2578F013ADDE}" type="pres">
      <dgm:prSet presAssocID="{B0D81929-5990-49F3-AF4B-537D0831225D}" presName="connectorText" presStyleLbl="sibTrans2D1" presStyleIdx="3" presStyleCnt="7"/>
      <dgm:spPr/>
    </dgm:pt>
    <dgm:pt modelId="{38BF8B18-24A9-4071-82F3-2413405BA367}" type="pres">
      <dgm:prSet presAssocID="{71B47C02-12D8-4C5A-840E-3D51CBB612BD}" presName="node" presStyleLbl="node1" presStyleIdx="4" presStyleCnt="8">
        <dgm:presLayoutVars>
          <dgm:bulletEnabled val="1"/>
        </dgm:presLayoutVars>
      </dgm:prSet>
      <dgm:spPr/>
    </dgm:pt>
    <dgm:pt modelId="{7A15B215-EB2C-478E-98C4-C671A9AFEAE1}" type="pres">
      <dgm:prSet presAssocID="{1F27E10B-60D4-4F91-89D8-0C7625D28F62}" presName="sibTrans" presStyleLbl="sibTrans2D1" presStyleIdx="4" presStyleCnt="7"/>
      <dgm:spPr/>
    </dgm:pt>
    <dgm:pt modelId="{8F905D05-3084-4DD9-8124-FA4DCB4A283C}" type="pres">
      <dgm:prSet presAssocID="{1F27E10B-60D4-4F91-89D8-0C7625D28F62}" presName="connectorText" presStyleLbl="sibTrans2D1" presStyleIdx="4" presStyleCnt="7"/>
      <dgm:spPr/>
    </dgm:pt>
    <dgm:pt modelId="{0A45E40A-9182-4C6A-9882-A51F2E4DBEBC}" type="pres">
      <dgm:prSet presAssocID="{BFFC2240-44E0-458B-B7C6-9A04774EF64A}" presName="node" presStyleLbl="node1" presStyleIdx="5" presStyleCnt="8">
        <dgm:presLayoutVars>
          <dgm:bulletEnabled val="1"/>
        </dgm:presLayoutVars>
      </dgm:prSet>
      <dgm:spPr/>
    </dgm:pt>
    <dgm:pt modelId="{2061E0C4-E986-4979-8F89-FAD09C277CFE}" type="pres">
      <dgm:prSet presAssocID="{9D5847F8-F662-4514-92CD-F0ACB2398FAB}" presName="sibTrans" presStyleLbl="sibTrans2D1" presStyleIdx="5" presStyleCnt="7"/>
      <dgm:spPr/>
    </dgm:pt>
    <dgm:pt modelId="{CC73F4FC-87C4-4D3F-BD92-0076BF8EF7B6}" type="pres">
      <dgm:prSet presAssocID="{9D5847F8-F662-4514-92CD-F0ACB2398FAB}" presName="connectorText" presStyleLbl="sibTrans2D1" presStyleIdx="5" presStyleCnt="7"/>
      <dgm:spPr/>
    </dgm:pt>
    <dgm:pt modelId="{82984679-13E1-4E33-8551-08466956F3A9}" type="pres">
      <dgm:prSet presAssocID="{4004E880-D61B-4D7B-AB11-003BA7571C77}" presName="node" presStyleLbl="node1" presStyleIdx="6" presStyleCnt="8">
        <dgm:presLayoutVars>
          <dgm:bulletEnabled val="1"/>
        </dgm:presLayoutVars>
      </dgm:prSet>
      <dgm:spPr/>
    </dgm:pt>
    <dgm:pt modelId="{8EDA8DAB-E6E5-4778-A7DC-E765856B1711}" type="pres">
      <dgm:prSet presAssocID="{C840FC35-4D87-4D14-97F7-EBA6FA854006}" presName="sibTrans" presStyleLbl="sibTrans2D1" presStyleIdx="6" presStyleCnt="7"/>
      <dgm:spPr/>
    </dgm:pt>
    <dgm:pt modelId="{F29D9907-2A67-48FD-8DC1-7025344C1CCD}" type="pres">
      <dgm:prSet presAssocID="{C840FC35-4D87-4D14-97F7-EBA6FA854006}" presName="connectorText" presStyleLbl="sibTrans2D1" presStyleIdx="6" presStyleCnt="7"/>
      <dgm:spPr/>
    </dgm:pt>
    <dgm:pt modelId="{34A22EA5-1267-46BA-85A7-B3D3208FF273}" type="pres">
      <dgm:prSet presAssocID="{9342618D-65E3-4363-9EC3-D9BE223C7623}" presName="node" presStyleLbl="node1" presStyleIdx="7" presStyleCnt="8">
        <dgm:presLayoutVars>
          <dgm:bulletEnabled val="1"/>
        </dgm:presLayoutVars>
      </dgm:prSet>
      <dgm:spPr/>
    </dgm:pt>
  </dgm:ptLst>
  <dgm:cxnLst>
    <dgm:cxn modelId="{AB07FB04-870F-4F7C-9952-78729907D387}" type="presOf" srcId="{B0D81929-5990-49F3-AF4B-537D0831225D}" destId="{098A6682-B2A5-4074-BCFB-2578F013ADDE}" srcOrd="1" destOrd="0" presId="urn:microsoft.com/office/officeart/2005/8/layout/process5"/>
    <dgm:cxn modelId="{3DE35C05-79D4-41EC-A77D-51A0838E8006}" type="presOf" srcId="{B0D81929-5990-49F3-AF4B-537D0831225D}" destId="{2D95D7E4-F01C-4DB6-80CC-007782F93E4E}" srcOrd="0" destOrd="0" presId="urn:microsoft.com/office/officeart/2005/8/layout/process5"/>
    <dgm:cxn modelId="{9C9D5D08-CFD3-4D41-8C61-82D35345F83B}" type="presOf" srcId="{9342618D-65E3-4363-9EC3-D9BE223C7623}" destId="{34A22EA5-1267-46BA-85A7-B3D3208FF273}" srcOrd="0" destOrd="0" presId="urn:microsoft.com/office/officeart/2005/8/layout/process5"/>
    <dgm:cxn modelId="{05BCF408-FDE9-4016-BEDF-851605CD95A0}" srcId="{F1C05EB2-50DB-4A55-84AA-7D4C621A0076}" destId="{163087A2-F2F3-4EE1-B9A4-EEEBE059FB25}" srcOrd="3" destOrd="0" parTransId="{804BDA46-B2F4-41F2-B04B-3B15B561F34F}" sibTransId="{B0D81929-5990-49F3-AF4B-537D0831225D}"/>
    <dgm:cxn modelId="{8079C30D-61A9-4ECD-B23A-2AF53BBA175B}" type="presOf" srcId="{3F2A0C80-56FF-4121-9B9C-D98814582588}" destId="{E7723588-57A8-4422-A411-59844A7565ED}" srcOrd="1" destOrd="0" presId="urn:microsoft.com/office/officeart/2005/8/layout/process5"/>
    <dgm:cxn modelId="{A479F321-C6B7-493D-AAB1-31BA5A508676}" srcId="{F1C05EB2-50DB-4A55-84AA-7D4C621A0076}" destId="{4C8F2DEC-2CE4-402C-A8AF-9BAC0F2CE8B5}" srcOrd="2" destOrd="0" parTransId="{D24B29F0-84ED-43DB-AC51-52CD676CC706}" sibTransId="{B422A0D5-73B7-4A04-B2FA-311539F23E86}"/>
    <dgm:cxn modelId="{4B979C5C-8100-4CFD-BF61-B98D7382FA97}" type="presOf" srcId="{4004E880-D61B-4D7B-AB11-003BA7571C77}" destId="{82984679-13E1-4E33-8551-08466956F3A9}" srcOrd="0" destOrd="0" presId="urn:microsoft.com/office/officeart/2005/8/layout/process5"/>
    <dgm:cxn modelId="{6C4B3964-249A-4F9A-8D41-9E5F7A54D9EC}" type="presOf" srcId="{9D5847F8-F662-4514-92CD-F0ACB2398FAB}" destId="{CC73F4FC-87C4-4D3F-BD92-0076BF8EF7B6}" srcOrd="1" destOrd="0" presId="urn:microsoft.com/office/officeart/2005/8/layout/process5"/>
    <dgm:cxn modelId="{A9237C67-A1A4-4FD2-957B-80999F667937}" type="presOf" srcId="{B422A0D5-73B7-4A04-B2FA-311539F23E86}" destId="{9C2BE1F8-D4E5-4025-83F5-203217EDB80D}" srcOrd="1" destOrd="0" presId="urn:microsoft.com/office/officeart/2005/8/layout/process5"/>
    <dgm:cxn modelId="{E358C24B-6C12-4CB7-BFC8-91CAF5997D1F}" type="presOf" srcId="{B422A0D5-73B7-4A04-B2FA-311539F23E86}" destId="{E686A069-97D1-4EB4-A735-BC40815EE1EC}" srcOrd="0" destOrd="0" presId="urn:microsoft.com/office/officeart/2005/8/layout/process5"/>
    <dgm:cxn modelId="{C4A09A6C-4439-4155-82F2-1E7A6AD0F5F6}" type="presOf" srcId="{4C8F2DEC-2CE4-402C-A8AF-9BAC0F2CE8B5}" destId="{2FC439E0-D978-4A86-9A77-D506EB40DAB9}" srcOrd="0" destOrd="0" presId="urn:microsoft.com/office/officeart/2005/8/layout/process5"/>
    <dgm:cxn modelId="{BF4B204E-BE8D-4808-A069-E821A0AB6EAC}" type="presOf" srcId="{3F2A0C80-56FF-4121-9B9C-D98814582588}" destId="{A6E08EAC-F0E6-4783-8730-CB7E73D42CF7}" srcOrd="0" destOrd="0" presId="urn:microsoft.com/office/officeart/2005/8/layout/process5"/>
    <dgm:cxn modelId="{273A7D56-893D-4A89-A9E7-3BBAA7313683}" srcId="{F1C05EB2-50DB-4A55-84AA-7D4C621A0076}" destId="{9342618D-65E3-4363-9EC3-D9BE223C7623}" srcOrd="7" destOrd="0" parTransId="{D4E2445F-4423-44B3-B78B-2C9D30DDAF28}" sibTransId="{C65F30AA-788C-42D3-850C-BF0B38CAEC12}"/>
    <dgm:cxn modelId="{ADABB88A-BBBE-45FD-86B9-0BDC4E03F7EC}" srcId="{F1C05EB2-50DB-4A55-84AA-7D4C621A0076}" destId="{68E7735E-0089-465A-97FE-667A6DB211DD}" srcOrd="1" destOrd="0" parTransId="{29C94933-7ADF-4CDE-9AA6-9E74E6F24E90}" sibTransId="{1918D2C0-AC96-4F0A-A90E-ABD352DD3C32}"/>
    <dgm:cxn modelId="{46B7D98F-B4C5-4B53-A0D8-177800376578}" type="presOf" srcId="{C840FC35-4D87-4D14-97F7-EBA6FA854006}" destId="{8EDA8DAB-E6E5-4778-A7DC-E765856B1711}" srcOrd="0" destOrd="0" presId="urn:microsoft.com/office/officeart/2005/8/layout/process5"/>
    <dgm:cxn modelId="{3DE64F91-ECDC-41A4-8C0A-EF7DFF30FFFC}" srcId="{F1C05EB2-50DB-4A55-84AA-7D4C621A0076}" destId="{BFFC2240-44E0-458B-B7C6-9A04774EF64A}" srcOrd="5" destOrd="0" parTransId="{84F4319C-D4E5-40E0-8C3B-4EC3D2836D9D}" sibTransId="{9D5847F8-F662-4514-92CD-F0ACB2398FAB}"/>
    <dgm:cxn modelId="{D4EF2197-AE9A-4A56-B71F-D6FA57EE345F}" srcId="{F1C05EB2-50DB-4A55-84AA-7D4C621A0076}" destId="{D48B359C-9857-4F04-BD83-FDFDC71DAD3D}" srcOrd="0" destOrd="0" parTransId="{6B959BCC-8728-4558-B3FC-761A1AF3AFAA}" sibTransId="{3F2A0C80-56FF-4121-9B9C-D98814582588}"/>
    <dgm:cxn modelId="{98721EA7-9CB6-41BB-A0F7-409E78E27F36}" type="presOf" srcId="{68E7735E-0089-465A-97FE-667A6DB211DD}" destId="{C36F63FF-5758-492C-A8DB-020FAB25856B}" srcOrd="0" destOrd="0" presId="urn:microsoft.com/office/officeart/2005/8/layout/process5"/>
    <dgm:cxn modelId="{BA584EA9-811E-4017-A6C1-9CF4F2217E24}" type="presOf" srcId="{71B47C02-12D8-4C5A-840E-3D51CBB612BD}" destId="{38BF8B18-24A9-4071-82F3-2413405BA367}" srcOrd="0" destOrd="0" presId="urn:microsoft.com/office/officeart/2005/8/layout/process5"/>
    <dgm:cxn modelId="{7349BCA9-8DB2-43F5-8A0E-368CD2BF699F}" type="presOf" srcId="{1918D2C0-AC96-4F0A-A90E-ABD352DD3C32}" destId="{D80C7D00-F797-4679-A3A7-253066958CDF}" srcOrd="1" destOrd="0" presId="urn:microsoft.com/office/officeart/2005/8/layout/process5"/>
    <dgm:cxn modelId="{38AC9EAE-9AE3-448C-BDA6-286720A2B2BF}" srcId="{F1C05EB2-50DB-4A55-84AA-7D4C621A0076}" destId="{4004E880-D61B-4D7B-AB11-003BA7571C77}" srcOrd="6" destOrd="0" parTransId="{8C4BADB5-871C-4BA1-BEE7-F10079966448}" sibTransId="{C840FC35-4D87-4D14-97F7-EBA6FA854006}"/>
    <dgm:cxn modelId="{DED5A0B6-60BE-4080-98B2-8BCF3789214D}" srcId="{F1C05EB2-50DB-4A55-84AA-7D4C621A0076}" destId="{71B47C02-12D8-4C5A-840E-3D51CBB612BD}" srcOrd="4" destOrd="0" parTransId="{4092A3A2-F4AC-46A2-98A7-096FA1A10424}" sibTransId="{1F27E10B-60D4-4F91-89D8-0C7625D28F62}"/>
    <dgm:cxn modelId="{8F69FDC7-8A44-4A63-B96E-AAFCA03C2AB0}" type="presOf" srcId="{BFFC2240-44E0-458B-B7C6-9A04774EF64A}" destId="{0A45E40A-9182-4C6A-9882-A51F2E4DBEBC}" srcOrd="0" destOrd="0" presId="urn:microsoft.com/office/officeart/2005/8/layout/process5"/>
    <dgm:cxn modelId="{694C4FC8-7580-402E-88A4-AE5D8142A43D}" type="presOf" srcId="{C840FC35-4D87-4D14-97F7-EBA6FA854006}" destId="{F29D9907-2A67-48FD-8DC1-7025344C1CCD}" srcOrd="1" destOrd="0" presId="urn:microsoft.com/office/officeart/2005/8/layout/process5"/>
    <dgm:cxn modelId="{71E5CFC9-505C-4B30-BC4E-A9F224ECFCFC}" type="presOf" srcId="{1F27E10B-60D4-4F91-89D8-0C7625D28F62}" destId="{8F905D05-3084-4DD9-8124-FA4DCB4A283C}" srcOrd="1" destOrd="0" presId="urn:microsoft.com/office/officeart/2005/8/layout/process5"/>
    <dgm:cxn modelId="{469AC6CB-F0BD-408F-89D5-254E67E2E484}" type="presOf" srcId="{D48B359C-9857-4F04-BD83-FDFDC71DAD3D}" destId="{88877269-0099-47EE-BF9C-B16C615F98DC}" srcOrd="0" destOrd="0" presId="urn:microsoft.com/office/officeart/2005/8/layout/process5"/>
    <dgm:cxn modelId="{FC3DA3CD-F6E7-4642-AAD9-0845DC2EBCD2}" type="presOf" srcId="{1F27E10B-60D4-4F91-89D8-0C7625D28F62}" destId="{7A15B215-EB2C-478E-98C4-C671A9AFEAE1}" srcOrd="0" destOrd="0" presId="urn:microsoft.com/office/officeart/2005/8/layout/process5"/>
    <dgm:cxn modelId="{24046FD2-6BC6-45F9-B504-5ECD1A683A6F}" type="presOf" srcId="{9D5847F8-F662-4514-92CD-F0ACB2398FAB}" destId="{2061E0C4-E986-4979-8F89-FAD09C277CFE}" srcOrd="0" destOrd="0" presId="urn:microsoft.com/office/officeart/2005/8/layout/process5"/>
    <dgm:cxn modelId="{ED10E6E1-81D2-4BA4-8D8A-3B0989415D7E}" type="presOf" srcId="{F1C05EB2-50DB-4A55-84AA-7D4C621A0076}" destId="{48A4CB64-5705-4E11-8BA9-1A495E7DFCFF}" srcOrd="0" destOrd="0" presId="urn:microsoft.com/office/officeart/2005/8/layout/process5"/>
    <dgm:cxn modelId="{9595E9E7-D86D-4F5B-A507-D8B284591027}" type="presOf" srcId="{1918D2C0-AC96-4F0A-A90E-ABD352DD3C32}" destId="{0EC2196C-5221-49E2-B907-26C776FB20D3}" srcOrd="0" destOrd="0" presId="urn:microsoft.com/office/officeart/2005/8/layout/process5"/>
    <dgm:cxn modelId="{B436FCF5-964C-4B6E-9264-31A70383738A}" type="presOf" srcId="{163087A2-F2F3-4EE1-B9A4-EEEBE059FB25}" destId="{ECB0F8C4-33F8-42E2-B559-A471A3764F4A}" srcOrd="0" destOrd="0" presId="urn:microsoft.com/office/officeart/2005/8/layout/process5"/>
    <dgm:cxn modelId="{CA472F97-3854-4D1A-BA61-A6F8BBE181B8}" type="presParOf" srcId="{48A4CB64-5705-4E11-8BA9-1A495E7DFCFF}" destId="{88877269-0099-47EE-BF9C-B16C615F98DC}" srcOrd="0" destOrd="0" presId="urn:microsoft.com/office/officeart/2005/8/layout/process5"/>
    <dgm:cxn modelId="{DB5043B2-E765-49B8-A464-95B1CF560523}" type="presParOf" srcId="{48A4CB64-5705-4E11-8BA9-1A495E7DFCFF}" destId="{A6E08EAC-F0E6-4783-8730-CB7E73D42CF7}" srcOrd="1" destOrd="0" presId="urn:microsoft.com/office/officeart/2005/8/layout/process5"/>
    <dgm:cxn modelId="{432B064D-6BF0-4518-AB07-012681A29C55}" type="presParOf" srcId="{A6E08EAC-F0E6-4783-8730-CB7E73D42CF7}" destId="{E7723588-57A8-4422-A411-59844A7565ED}" srcOrd="0" destOrd="0" presId="urn:microsoft.com/office/officeart/2005/8/layout/process5"/>
    <dgm:cxn modelId="{4AB2F807-055C-4D46-8819-FC6BF33D8D33}" type="presParOf" srcId="{48A4CB64-5705-4E11-8BA9-1A495E7DFCFF}" destId="{C36F63FF-5758-492C-A8DB-020FAB25856B}" srcOrd="2" destOrd="0" presId="urn:microsoft.com/office/officeart/2005/8/layout/process5"/>
    <dgm:cxn modelId="{E27D140F-E70E-47C4-BB44-AAA9EBF79021}" type="presParOf" srcId="{48A4CB64-5705-4E11-8BA9-1A495E7DFCFF}" destId="{0EC2196C-5221-49E2-B907-26C776FB20D3}" srcOrd="3" destOrd="0" presId="urn:microsoft.com/office/officeart/2005/8/layout/process5"/>
    <dgm:cxn modelId="{49075FFB-00B6-496C-A192-AC2E194BF738}" type="presParOf" srcId="{0EC2196C-5221-49E2-B907-26C776FB20D3}" destId="{D80C7D00-F797-4679-A3A7-253066958CDF}" srcOrd="0" destOrd="0" presId="urn:microsoft.com/office/officeart/2005/8/layout/process5"/>
    <dgm:cxn modelId="{5CA7A456-CA75-4EE9-8FBD-2BBDA72EE7C9}" type="presParOf" srcId="{48A4CB64-5705-4E11-8BA9-1A495E7DFCFF}" destId="{2FC439E0-D978-4A86-9A77-D506EB40DAB9}" srcOrd="4" destOrd="0" presId="urn:microsoft.com/office/officeart/2005/8/layout/process5"/>
    <dgm:cxn modelId="{D6FCF80E-98BE-4665-B34D-7E518C0ED714}" type="presParOf" srcId="{48A4CB64-5705-4E11-8BA9-1A495E7DFCFF}" destId="{E686A069-97D1-4EB4-A735-BC40815EE1EC}" srcOrd="5" destOrd="0" presId="urn:microsoft.com/office/officeart/2005/8/layout/process5"/>
    <dgm:cxn modelId="{3370151C-0C53-4E71-A8C1-2DA85CD0C560}" type="presParOf" srcId="{E686A069-97D1-4EB4-A735-BC40815EE1EC}" destId="{9C2BE1F8-D4E5-4025-83F5-203217EDB80D}" srcOrd="0" destOrd="0" presId="urn:microsoft.com/office/officeart/2005/8/layout/process5"/>
    <dgm:cxn modelId="{CAFFDF2D-6F73-41AB-BF48-4645B9AA48ED}" type="presParOf" srcId="{48A4CB64-5705-4E11-8BA9-1A495E7DFCFF}" destId="{ECB0F8C4-33F8-42E2-B559-A471A3764F4A}" srcOrd="6" destOrd="0" presId="urn:microsoft.com/office/officeart/2005/8/layout/process5"/>
    <dgm:cxn modelId="{D0A942A0-3B23-46E6-B267-3078153A3DEE}" type="presParOf" srcId="{48A4CB64-5705-4E11-8BA9-1A495E7DFCFF}" destId="{2D95D7E4-F01C-4DB6-80CC-007782F93E4E}" srcOrd="7" destOrd="0" presId="urn:microsoft.com/office/officeart/2005/8/layout/process5"/>
    <dgm:cxn modelId="{DF5C436D-EA05-4ED9-BC4D-60B9E6AD0FDD}" type="presParOf" srcId="{2D95D7E4-F01C-4DB6-80CC-007782F93E4E}" destId="{098A6682-B2A5-4074-BCFB-2578F013ADDE}" srcOrd="0" destOrd="0" presId="urn:microsoft.com/office/officeart/2005/8/layout/process5"/>
    <dgm:cxn modelId="{E5C18982-6E0F-420F-98B0-E33E539D48B9}" type="presParOf" srcId="{48A4CB64-5705-4E11-8BA9-1A495E7DFCFF}" destId="{38BF8B18-24A9-4071-82F3-2413405BA367}" srcOrd="8" destOrd="0" presId="urn:microsoft.com/office/officeart/2005/8/layout/process5"/>
    <dgm:cxn modelId="{70CF86E5-D256-4DC4-9A60-79ADB2057ADA}" type="presParOf" srcId="{48A4CB64-5705-4E11-8BA9-1A495E7DFCFF}" destId="{7A15B215-EB2C-478E-98C4-C671A9AFEAE1}" srcOrd="9" destOrd="0" presId="urn:microsoft.com/office/officeart/2005/8/layout/process5"/>
    <dgm:cxn modelId="{3EA42538-FB25-4560-9856-94DC1C8F6231}" type="presParOf" srcId="{7A15B215-EB2C-478E-98C4-C671A9AFEAE1}" destId="{8F905D05-3084-4DD9-8124-FA4DCB4A283C}" srcOrd="0" destOrd="0" presId="urn:microsoft.com/office/officeart/2005/8/layout/process5"/>
    <dgm:cxn modelId="{1F563A60-B64A-453E-88FC-E9ABBCEE1697}" type="presParOf" srcId="{48A4CB64-5705-4E11-8BA9-1A495E7DFCFF}" destId="{0A45E40A-9182-4C6A-9882-A51F2E4DBEBC}" srcOrd="10" destOrd="0" presId="urn:microsoft.com/office/officeart/2005/8/layout/process5"/>
    <dgm:cxn modelId="{FCBB265E-7A6D-4E8D-A6D5-0ED3697BEA6E}" type="presParOf" srcId="{48A4CB64-5705-4E11-8BA9-1A495E7DFCFF}" destId="{2061E0C4-E986-4979-8F89-FAD09C277CFE}" srcOrd="11" destOrd="0" presId="urn:microsoft.com/office/officeart/2005/8/layout/process5"/>
    <dgm:cxn modelId="{EF13E935-1D20-4416-8A8D-0418C6B0AAA5}" type="presParOf" srcId="{2061E0C4-E986-4979-8F89-FAD09C277CFE}" destId="{CC73F4FC-87C4-4D3F-BD92-0076BF8EF7B6}" srcOrd="0" destOrd="0" presId="urn:microsoft.com/office/officeart/2005/8/layout/process5"/>
    <dgm:cxn modelId="{1BEBAF09-64A7-4FFE-96FC-75B4BE384229}" type="presParOf" srcId="{48A4CB64-5705-4E11-8BA9-1A495E7DFCFF}" destId="{82984679-13E1-4E33-8551-08466956F3A9}" srcOrd="12" destOrd="0" presId="urn:microsoft.com/office/officeart/2005/8/layout/process5"/>
    <dgm:cxn modelId="{AA073EBF-A109-4FC0-B9FD-82049E46CEA1}" type="presParOf" srcId="{48A4CB64-5705-4E11-8BA9-1A495E7DFCFF}" destId="{8EDA8DAB-E6E5-4778-A7DC-E765856B1711}" srcOrd="13" destOrd="0" presId="urn:microsoft.com/office/officeart/2005/8/layout/process5"/>
    <dgm:cxn modelId="{9FAE7C8B-01FA-486C-A3CE-605384F79BE8}" type="presParOf" srcId="{8EDA8DAB-E6E5-4778-A7DC-E765856B1711}" destId="{F29D9907-2A67-48FD-8DC1-7025344C1CCD}" srcOrd="0" destOrd="0" presId="urn:microsoft.com/office/officeart/2005/8/layout/process5"/>
    <dgm:cxn modelId="{F93765ED-BBDF-4C4A-8E1F-1E2F217FAED2}" type="presParOf" srcId="{48A4CB64-5705-4E11-8BA9-1A495E7DFCFF}" destId="{34A22EA5-1267-46BA-85A7-B3D3208FF27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77269-0099-47EE-BF9C-B16C615F98DC}">
      <dsp:nvSpPr>
        <dsp:cNvPr id="0" name=""/>
        <dsp:cNvSpPr/>
      </dsp:nvSpPr>
      <dsp:spPr>
        <a:xfrm>
          <a:off x="277984" y="1723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</a:t>
          </a:r>
          <a:endParaRPr lang="en-US" altLang="zh-TW" sz="18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資料收集</a:t>
          </a:r>
        </a:p>
      </dsp:txBody>
      <dsp:txXfrm>
        <a:off x="309254" y="32993"/>
        <a:ext cx="1716843" cy="1005090"/>
      </dsp:txXfrm>
    </dsp:sp>
    <dsp:sp modelId="{A6E08EAC-F0E6-4783-8730-CB7E73D42CF7}">
      <dsp:nvSpPr>
        <dsp:cNvPr id="0" name=""/>
        <dsp:cNvSpPr/>
      </dsp:nvSpPr>
      <dsp:spPr>
        <a:xfrm>
          <a:off x="2213953" y="314894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13953" y="403151"/>
        <a:ext cx="264060" cy="264773"/>
      </dsp:txXfrm>
    </dsp:sp>
    <dsp:sp modelId="{C36F63FF-5758-492C-A8DB-020FAB25856B}">
      <dsp:nvSpPr>
        <dsp:cNvPr id="0" name=""/>
        <dsp:cNvSpPr/>
      </dsp:nvSpPr>
      <dsp:spPr>
        <a:xfrm>
          <a:off x="2769121" y="1723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偵測咖啡壺邊界框</a:t>
          </a:r>
        </a:p>
      </dsp:txBody>
      <dsp:txXfrm>
        <a:off x="2800391" y="32993"/>
        <a:ext cx="1716843" cy="1005090"/>
      </dsp:txXfrm>
    </dsp:sp>
    <dsp:sp modelId="{0EC2196C-5221-49E2-B907-26C776FB20D3}">
      <dsp:nvSpPr>
        <dsp:cNvPr id="0" name=""/>
        <dsp:cNvSpPr/>
      </dsp:nvSpPr>
      <dsp:spPr>
        <a:xfrm>
          <a:off x="4705090" y="314894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4705090" y="403151"/>
        <a:ext cx="264060" cy="264773"/>
      </dsp:txXfrm>
    </dsp:sp>
    <dsp:sp modelId="{2FC439E0-D978-4A86-9A77-D506EB40DAB9}">
      <dsp:nvSpPr>
        <dsp:cNvPr id="0" name=""/>
        <dsp:cNvSpPr/>
      </dsp:nvSpPr>
      <dsp:spPr>
        <a:xfrm>
          <a:off x="5260258" y="1723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擷取咖啡壺部分的圖片</a:t>
          </a:r>
        </a:p>
      </dsp:txBody>
      <dsp:txXfrm>
        <a:off x="5291528" y="32993"/>
        <a:ext cx="1716843" cy="1005090"/>
      </dsp:txXfrm>
    </dsp:sp>
    <dsp:sp modelId="{E686A069-97D1-4EB4-A735-BC40815EE1EC}">
      <dsp:nvSpPr>
        <dsp:cNvPr id="0" name=""/>
        <dsp:cNvSpPr/>
      </dsp:nvSpPr>
      <dsp:spPr>
        <a:xfrm rot="5400000">
          <a:off x="5961335" y="1193910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-5400000">
        <a:off x="6017564" y="1225939"/>
        <a:ext cx="264773" cy="264060"/>
      </dsp:txXfrm>
    </dsp:sp>
    <dsp:sp modelId="{ECB0F8C4-33F8-42E2-B559-A471A3764F4A}">
      <dsp:nvSpPr>
        <dsp:cNvPr id="0" name=""/>
        <dsp:cNvSpPr/>
      </dsp:nvSpPr>
      <dsp:spPr>
        <a:xfrm>
          <a:off x="5260258" y="1781106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</a:t>
          </a:r>
          <a:endParaRPr lang="en-US" altLang="zh-TW" sz="18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影像灰階化</a:t>
          </a:r>
        </a:p>
      </dsp:txBody>
      <dsp:txXfrm>
        <a:off x="5291528" y="1812376"/>
        <a:ext cx="1716843" cy="1005090"/>
      </dsp:txXfrm>
    </dsp:sp>
    <dsp:sp modelId="{2D95D7E4-F01C-4DB6-80CC-007782F93E4E}">
      <dsp:nvSpPr>
        <dsp:cNvPr id="0" name=""/>
        <dsp:cNvSpPr/>
      </dsp:nvSpPr>
      <dsp:spPr>
        <a:xfrm rot="10800000">
          <a:off x="4726443" y="2094278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4839612" y="2182535"/>
        <a:ext cx="264060" cy="264773"/>
      </dsp:txXfrm>
    </dsp:sp>
    <dsp:sp modelId="{38BF8B18-24A9-4071-82F3-2413405BA367}">
      <dsp:nvSpPr>
        <dsp:cNvPr id="0" name=""/>
        <dsp:cNvSpPr/>
      </dsp:nvSpPr>
      <dsp:spPr>
        <a:xfrm>
          <a:off x="2769121" y="1781106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咖啡壺去背</a:t>
          </a:r>
        </a:p>
      </dsp:txBody>
      <dsp:txXfrm>
        <a:off x="2800391" y="1812376"/>
        <a:ext cx="1716843" cy="1005090"/>
      </dsp:txXfrm>
    </dsp:sp>
    <dsp:sp modelId="{7A15B215-EB2C-478E-98C4-C671A9AFEAE1}">
      <dsp:nvSpPr>
        <dsp:cNvPr id="0" name=""/>
        <dsp:cNvSpPr/>
      </dsp:nvSpPr>
      <dsp:spPr>
        <a:xfrm rot="10800000">
          <a:off x="2235306" y="2094278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2348475" y="2182535"/>
        <a:ext cx="264060" cy="264773"/>
      </dsp:txXfrm>
    </dsp:sp>
    <dsp:sp modelId="{0A45E40A-9182-4C6A-9882-A51F2E4DBEBC}">
      <dsp:nvSpPr>
        <dsp:cNvPr id="0" name=""/>
        <dsp:cNvSpPr/>
      </dsp:nvSpPr>
      <dsp:spPr>
        <a:xfrm>
          <a:off x="277984" y="1781106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求灰階咖啡壺影像的重心</a:t>
          </a:r>
        </a:p>
      </dsp:txBody>
      <dsp:txXfrm>
        <a:off x="309254" y="1812376"/>
        <a:ext cx="1716843" cy="1005090"/>
      </dsp:txXfrm>
    </dsp:sp>
    <dsp:sp modelId="{2061E0C4-E986-4979-8F89-FAD09C277CFE}">
      <dsp:nvSpPr>
        <dsp:cNvPr id="0" name=""/>
        <dsp:cNvSpPr/>
      </dsp:nvSpPr>
      <dsp:spPr>
        <a:xfrm rot="5400000">
          <a:off x="979061" y="2973293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-5400000">
        <a:off x="1035290" y="3005322"/>
        <a:ext cx="264773" cy="264060"/>
      </dsp:txXfrm>
    </dsp:sp>
    <dsp:sp modelId="{82984679-13E1-4E33-8551-08466956F3A9}">
      <dsp:nvSpPr>
        <dsp:cNvPr id="0" name=""/>
        <dsp:cNvSpPr/>
      </dsp:nvSpPr>
      <dsp:spPr>
        <a:xfrm>
          <a:off x="277984" y="3560490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偵測咖啡壺</a:t>
          </a:r>
          <a:endParaRPr lang="en-US" altLang="zh-TW" sz="18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把手邊界框</a:t>
          </a:r>
        </a:p>
      </dsp:txBody>
      <dsp:txXfrm>
        <a:off x="309254" y="3591760"/>
        <a:ext cx="1716843" cy="1005090"/>
      </dsp:txXfrm>
    </dsp:sp>
    <dsp:sp modelId="{8EDA8DAB-E6E5-4778-A7DC-E765856B1711}">
      <dsp:nvSpPr>
        <dsp:cNvPr id="0" name=""/>
        <dsp:cNvSpPr/>
      </dsp:nvSpPr>
      <dsp:spPr>
        <a:xfrm>
          <a:off x="2213953" y="3873662"/>
          <a:ext cx="377229" cy="441287"/>
        </a:xfrm>
        <a:prstGeom prst="rightArrow">
          <a:avLst>
            <a:gd name="adj1" fmla="val 60000"/>
            <a:gd name="adj2" fmla="val 50000"/>
          </a:avLst>
        </a:prstGeom>
        <a:solidFill>
          <a:srgbClr val="D3CF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13953" y="3961919"/>
        <a:ext cx="264060" cy="264773"/>
      </dsp:txXfrm>
    </dsp:sp>
    <dsp:sp modelId="{34A22EA5-1267-46BA-85A7-B3D3208FF273}">
      <dsp:nvSpPr>
        <dsp:cNvPr id="0" name=""/>
        <dsp:cNvSpPr/>
      </dsp:nvSpPr>
      <dsp:spPr>
        <a:xfrm>
          <a:off x="2769121" y="3560490"/>
          <a:ext cx="1779383" cy="1067630"/>
        </a:xfrm>
        <a:prstGeom prst="roundRect">
          <a:avLst>
            <a:gd name="adj" fmla="val 10000"/>
          </a:avLst>
        </a:prstGeom>
        <a:solidFill>
          <a:srgbClr val="786F5A"/>
        </a:solidFill>
        <a:ln w="12700" cap="flat" cmpd="sng" algn="ctr">
          <a:solidFill>
            <a:srgbClr val="786F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機器手臂握持位置確認</a:t>
          </a:r>
        </a:p>
      </dsp:txBody>
      <dsp:txXfrm>
        <a:off x="2800391" y="3591760"/>
        <a:ext cx="1716843" cy="1005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0E75E3A-C0D6-41DF-A8CE-B80891B9A516}"/>
              </a:ext>
            </a:extLst>
          </p:cNvPr>
          <p:cNvSpPr/>
          <p:nvPr userDrawn="1"/>
        </p:nvSpPr>
        <p:spPr>
          <a:xfrm>
            <a:off x="11642724" y="6308727"/>
            <a:ext cx="368300" cy="3683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C6570-3CA3-47B4-B4B3-7A9929FD6A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DB5CB1-8721-4C17-A53B-54C39B0C7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76771" y="2505193"/>
            <a:ext cx="2489200" cy="2489200"/>
          </a:xfrm>
          <a:custGeom>
            <a:avLst/>
            <a:gdLst>
              <a:gd name="connsiteX0" fmla="*/ 1244600 w 2489200"/>
              <a:gd name="connsiteY0" fmla="*/ 0 h 2489200"/>
              <a:gd name="connsiteX1" fmla="*/ 2489200 w 2489200"/>
              <a:gd name="connsiteY1" fmla="*/ 1244600 h 2489200"/>
              <a:gd name="connsiteX2" fmla="*/ 1244600 w 2489200"/>
              <a:gd name="connsiteY2" fmla="*/ 2489200 h 2489200"/>
              <a:gd name="connsiteX3" fmla="*/ 0 w 2489200"/>
              <a:gd name="connsiteY3" fmla="*/ 1244600 h 2489200"/>
              <a:gd name="connsiteX4" fmla="*/ 1244600 w 2489200"/>
              <a:gd name="connsiteY4" fmla="*/ 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200" h="2489200">
                <a:moveTo>
                  <a:pt x="1244600" y="0"/>
                </a:moveTo>
                <a:cubicBezTo>
                  <a:pt x="1931974" y="0"/>
                  <a:pt x="2489200" y="557226"/>
                  <a:pt x="2489200" y="1244600"/>
                </a:cubicBezTo>
                <a:cubicBezTo>
                  <a:pt x="2489200" y="1931974"/>
                  <a:pt x="1931974" y="2489200"/>
                  <a:pt x="1244600" y="2489200"/>
                </a:cubicBezTo>
                <a:cubicBezTo>
                  <a:pt x="557226" y="2489200"/>
                  <a:pt x="0" y="1931974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146E637-009C-4DD1-BE66-71A94C506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81550" y="0"/>
            <a:ext cx="7410450" cy="6858000"/>
          </a:xfrm>
          <a:custGeom>
            <a:avLst/>
            <a:gdLst>
              <a:gd name="connsiteX0" fmla="*/ 0 w 7410450"/>
              <a:gd name="connsiteY0" fmla="*/ 0 h 6858000"/>
              <a:gd name="connsiteX1" fmla="*/ 7410450 w 7410450"/>
              <a:gd name="connsiteY1" fmla="*/ 0 h 6858000"/>
              <a:gd name="connsiteX2" fmla="*/ 7410450 w 7410450"/>
              <a:gd name="connsiteY2" fmla="*/ 6858000 h 6858000"/>
              <a:gd name="connsiteX3" fmla="*/ 0 w 7410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6858000">
                <a:moveTo>
                  <a:pt x="0" y="0"/>
                </a:moveTo>
                <a:lnTo>
                  <a:pt x="7410450" y="0"/>
                </a:lnTo>
                <a:lnTo>
                  <a:pt x="74104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BBFBA7-335E-4BC6-9B00-9B869EBD79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5D31C6-303C-419B-B637-3BA82C4CF0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291249"/>
              <a:gd name="connsiteY0" fmla="*/ 0 h 3842226"/>
              <a:gd name="connsiteX1" fmla="*/ 11291249 w 11291249"/>
              <a:gd name="connsiteY1" fmla="*/ 0 h 3842226"/>
              <a:gd name="connsiteX2" fmla="*/ 11291249 w 11291249"/>
              <a:gd name="connsiteY2" fmla="*/ 3842226 h 3842226"/>
              <a:gd name="connsiteX3" fmla="*/ 0 w 11291249"/>
              <a:gd name="connsiteY3" fmla="*/ 3842226 h 384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49" h="3842226">
                <a:moveTo>
                  <a:pt x="0" y="0"/>
                </a:moveTo>
                <a:lnTo>
                  <a:pt x="11291249" y="0"/>
                </a:lnTo>
                <a:lnTo>
                  <a:pt x="11291249" y="3842226"/>
                </a:lnTo>
                <a:lnTo>
                  <a:pt x="0" y="38422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908" y="6308727"/>
            <a:ext cx="36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156939B-5C1F-41BF-889A-E167D3CC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65540" y="6359527"/>
            <a:ext cx="4114800" cy="26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>
                    <a:lumMod val="6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/>
              <a:t>www.infographic.com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4048" r:id="rId2"/>
    <p:sldLayoutId id="2147484050" r:id="rId3"/>
    <p:sldLayoutId id="2147484052" r:id="rId4"/>
    <p:sldLayoutId id="2147484049" r:id="rId5"/>
    <p:sldLayoutId id="2147484051" r:id="rId6"/>
    <p:sldLayoutId id="2147484047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一張含有 咖啡杯, 靜物攝影, 資料表, 咖啡 的圖片&#10;&#10;自動產生的描述">
            <a:extLst>
              <a:ext uri="{FF2B5EF4-FFF2-40B4-BE49-F238E27FC236}">
                <a16:creationId xmlns:a16="http://schemas.microsoft.com/office/drawing/2014/main" id="{FEB901B7-02E0-DC2E-6C65-361EE68FF5D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728" b="3728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1BC192-C381-4977-9C39-4AF50451F8B0}"/>
              </a:ext>
            </a:extLst>
          </p:cNvPr>
          <p:cNvSpPr/>
          <p:nvPr/>
        </p:nvSpPr>
        <p:spPr>
          <a:xfrm>
            <a:off x="563562" y="428625"/>
            <a:ext cx="8370887" cy="6000750"/>
          </a:xfrm>
          <a:prstGeom prst="rect">
            <a:avLst/>
          </a:prstGeom>
          <a:solidFill>
            <a:schemeClr val="bg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2343-F1CA-4A66-8977-859D458EB310}"/>
              </a:ext>
            </a:extLst>
          </p:cNvPr>
          <p:cNvSpPr txBox="1"/>
          <p:nvPr/>
        </p:nvSpPr>
        <p:spPr>
          <a:xfrm>
            <a:off x="1286696" y="1726458"/>
            <a:ext cx="5890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結合深度學習與機械手臂技術的智慧手沖咖啡系統</a:t>
            </a:r>
            <a:endParaRPr lang="en-US" altLang="zh-TW" sz="40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3065D-B322-43C2-968B-AF5367FAF9E4}"/>
              </a:ext>
            </a:extLst>
          </p:cNvPr>
          <p:cNvSpPr txBox="1"/>
          <p:nvPr/>
        </p:nvSpPr>
        <p:spPr>
          <a:xfrm>
            <a:off x="1286696" y="3178497"/>
            <a:ext cx="5685604" cy="32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緒論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系統架構</a:t>
            </a:r>
            <a:endParaRPr lang="en-US" altLang="zh-TW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結論與討論</a:t>
            </a:r>
            <a:endParaRPr lang="en-US" altLang="zh-TW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1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B607-FD61-1BDE-8B2D-EABE441C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22170734-6E8C-C55A-A804-4BA166BBBD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961763E2-692B-0457-CDA0-7F4B07E236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3082" y="6308727"/>
            <a:ext cx="563564" cy="365125"/>
          </a:xfrm>
        </p:spPr>
        <p:txBody>
          <a:bodyPr/>
          <a:lstStyle/>
          <a:p>
            <a:r>
              <a:rPr lang="en-US" sz="1100" dirty="0">
                <a:solidFill>
                  <a:schemeClr val="accent5"/>
                </a:solidFill>
              </a:rPr>
              <a:t>9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2E8ED-0ABC-8B84-BC02-914837452474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398CB3D-347E-9754-D925-A16B823F4F51}"/>
              </a:ext>
            </a:extLst>
          </p:cNvPr>
          <p:cNvSpPr txBox="1"/>
          <p:nvPr/>
        </p:nvSpPr>
        <p:spPr>
          <a:xfrm>
            <a:off x="3047999" y="62308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咖啡壺重心計算流程圖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7ABA25EB-D1B8-80D0-FC9A-CE9EEC9D2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240509"/>
              </p:ext>
            </p:extLst>
          </p:nvPr>
        </p:nvGraphicFramePr>
        <p:xfrm>
          <a:off x="2437187" y="1516050"/>
          <a:ext cx="7317626" cy="462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31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63E3-B2EB-3974-E064-DACDE1405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7DAF8ED4-4281-3F01-274C-5E91414967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A7F9F5-A56F-A6CC-5041-117911A372FA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Slide Number Placeholder 129">
            <a:extLst>
              <a:ext uri="{FF2B5EF4-FFF2-40B4-BE49-F238E27FC236}">
                <a16:creationId xmlns:a16="http://schemas.microsoft.com/office/drawing/2014/main" id="{5639296F-C9E8-9186-F2CA-9175200C2878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10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7" name="圖片 6" descr="一張含有 馬克杯, 咖啡杯, 餐碗器皿, 餐具 的圖片&#10;&#10;自動產生的描述">
            <a:extLst>
              <a:ext uri="{FF2B5EF4-FFF2-40B4-BE49-F238E27FC236}">
                <a16:creationId xmlns:a16="http://schemas.microsoft.com/office/drawing/2014/main" id="{97B32F24-42F3-0FAD-ACB0-5E090FD2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0" t="36376" r="1477" b="37711"/>
          <a:stretch/>
        </p:blipFill>
        <p:spPr bwMode="auto">
          <a:xfrm>
            <a:off x="945720" y="4314403"/>
            <a:ext cx="3229830" cy="1764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 descr="一張含有 馬克杯, 咖啡杯, 餐碗器皿, 餐具 的圖片&#10;&#10;自動產生的描述">
            <a:extLst>
              <a:ext uri="{FF2B5EF4-FFF2-40B4-BE49-F238E27FC236}">
                <a16:creationId xmlns:a16="http://schemas.microsoft.com/office/drawing/2014/main" id="{C2313D5C-C5BF-C1D4-AEF8-D5CE75C9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67764" r="49035" b="4096"/>
          <a:stretch/>
        </p:blipFill>
        <p:spPr bwMode="auto">
          <a:xfrm>
            <a:off x="4481085" y="4319098"/>
            <a:ext cx="3229830" cy="1777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 descr="一張含有 杯子, 咖啡 的圖片&#10;&#10;自動產生的描述">
            <a:extLst>
              <a:ext uri="{FF2B5EF4-FFF2-40B4-BE49-F238E27FC236}">
                <a16:creationId xmlns:a16="http://schemas.microsoft.com/office/drawing/2014/main" id="{4183D56C-273F-7D49-683C-C17550B4D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45" y="4319098"/>
            <a:ext cx="3239635" cy="1777499"/>
          </a:xfrm>
          <a:prstGeom prst="rect">
            <a:avLst/>
          </a:prstGeom>
        </p:spPr>
      </p:pic>
      <p:pic>
        <p:nvPicPr>
          <p:cNvPr id="5" name="圖片 4" descr="一張含有 馬克杯, 咖啡杯, 餐碗器皿, 餐具 的圖片&#10;&#10;自動產生的描述">
            <a:extLst>
              <a:ext uri="{FF2B5EF4-FFF2-40B4-BE49-F238E27FC236}">
                <a16:creationId xmlns:a16="http://schemas.microsoft.com/office/drawing/2014/main" id="{6D505B0F-7AED-545E-1144-483002E6E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4619" r="52344" b="70285"/>
          <a:stretch/>
        </p:blipFill>
        <p:spPr bwMode="auto">
          <a:xfrm>
            <a:off x="945720" y="1993087"/>
            <a:ext cx="3229830" cy="1759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 descr="一張含有 馬克杯, 咖啡杯, 餐碗器皿, 餐具 的圖片&#10;&#10;自動產生的描述">
            <a:extLst>
              <a:ext uri="{FF2B5EF4-FFF2-40B4-BE49-F238E27FC236}">
                <a16:creationId xmlns:a16="http://schemas.microsoft.com/office/drawing/2014/main" id="{4E07A6E9-27A8-1FA0-96B5-E21699099F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4410" r="1909" b="70448"/>
          <a:stretch/>
        </p:blipFill>
        <p:spPr bwMode="auto">
          <a:xfrm>
            <a:off x="4481084" y="1974916"/>
            <a:ext cx="3229830" cy="1777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 descr="一張含有 馬克杯, 咖啡杯, 餐碗器皿, 餐具 的圖片&#10;&#10;自動產生的描述">
            <a:extLst>
              <a:ext uri="{FF2B5EF4-FFF2-40B4-BE49-F238E27FC236}">
                <a16:creationId xmlns:a16="http://schemas.microsoft.com/office/drawing/2014/main" id="{CF1D180B-952B-627E-5D62-2208EC310B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36678" r="51393" b="37663"/>
          <a:stretch/>
        </p:blipFill>
        <p:spPr bwMode="auto">
          <a:xfrm>
            <a:off x="8016451" y="1993087"/>
            <a:ext cx="3229829" cy="1782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20DE3A9-56FC-3877-33BB-2215B6AA6DB8}"/>
              </a:ext>
            </a:extLst>
          </p:cNvPr>
          <p:cNvSpPr txBox="1"/>
          <p:nvPr/>
        </p:nvSpPr>
        <p:spPr>
          <a:xfrm>
            <a:off x="3047999" y="62308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咖啡壺重心計算流程圖之示意圖</a:t>
            </a:r>
          </a:p>
        </p:txBody>
      </p:sp>
    </p:spTree>
    <p:extLst>
      <p:ext uri="{BB962C8B-B14F-4D97-AF65-F5344CB8AC3E}">
        <p14:creationId xmlns:p14="http://schemas.microsoft.com/office/powerpoint/2010/main" val="39667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6A34-2053-FBAC-9D29-F1525CD3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1A0B6441-75D6-ABAE-D086-05B9B9911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CB2C5-0B08-3F44-59EE-4C5A3E3A7600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78BB2C-BEFB-E22E-CE57-95AAE4AF5C86}"/>
              </a:ext>
            </a:extLst>
          </p:cNvPr>
          <p:cNvSpPr txBox="1"/>
          <p:nvPr/>
        </p:nvSpPr>
        <p:spPr>
          <a:xfrm>
            <a:off x="3048000" y="570454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機械手臂夾持咖啡壺示意圖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DAEACC3-55A6-615F-9DE2-BBCC0E1E8D43}"/>
              </a:ext>
            </a:extLst>
          </p:cNvPr>
          <p:cNvGrpSpPr/>
          <p:nvPr/>
        </p:nvGrpSpPr>
        <p:grpSpPr>
          <a:xfrm>
            <a:off x="330992" y="2017010"/>
            <a:ext cx="11530015" cy="3554044"/>
            <a:chOff x="486854" y="2054225"/>
            <a:chExt cx="11298352" cy="3363284"/>
          </a:xfrm>
        </p:grpSpPr>
        <p:pic>
          <p:nvPicPr>
            <p:cNvPr id="12" name="圖片 11" descr="一張含有 給排水器具, 下沉、洗碗槽, 水龍頭, 浴室 的圖片&#10;&#10;自動產生的描述">
              <a:extLst>
                <a:ext uri="{FF2B5EF4-FFF2-40B4-BE49-F238E27FC236}">
                  <a16:creationId xmlns:a16="http://schemas.microsoft.com/office/drawing/2014/main" id="{6E091C1D-AC06-9168-09CE-92A6223EB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31" t="50011" r="6617"/>
            <a:stretch/>
          </p:blipFill>
          <p:spPr>
            <a:xfrm>
              <a:off x="9266914" y="2054225"/>
              <a:ext cx="2518292" cy="3359214"/>
            </a:xfrm>
            <a:prstGeom prst="rect">
              <a:avLst/>
            </a:prstGeom>
          </p:spPr>
        </p:pic>
        <p:pic>
          <p:nvPicPr>
            <p:cNvPr id="13" name="圖片 12" descr="一張含有 給排水器具, 下沉、洗碗槽, 水龍頭, 浴室 的圖片&#10;&#10;自動產生的描述">
              <a:extLst>
                <a:ext uri="{FF2B5EF4-FFF2-40B4-BE49-F238E27FC236}">
                  <a16:creationId xmlns:a16="http://schemas.microsoft.com/office/drawing/2014/main" id="{B3B75E40-A9A6-D977-E35B-3F99E89AB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31" r="6617" b="48188"/>
            <a:stretch/>
          </p:blipFill>
          <p:spPr>
            <a:xfrm>
              <a:off x="3468772" y="2079518"/>
              <a:ext cx="2442400" cy="3333920"/>
            </a:xfrm>
            <a:prstGeom prst="rect">
              <a:avLst/>
            </a:prstGeom>
          </p:spPr>
        </p:pic>
        <p:pic>
          <p:nvPicPr>
            <p:cNvPr id="14" name="圖片 13" descr="一張含有 給排水器具, 下沉、洗碗槽, 水龍頭, 浴室 的圖片&#10;&#10;自動產生的描述">
              <a:extLst>
                <a:ext uri="{FF2B5EF4-FFF2-40B4-BE49-F238E27FC236}">
                  <a16:creationId xmlns:a16="http://schemas.microsoft.com/office/drawing/2014/main" id="{B6F68C43-5305-2810-9AF5-D249A3ECE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0" r="54648" b="48125"/>
            <a:stretch/>
          </p:blipFill>
          <p:spPr>
            <a:xfrm>
              <a:off x="486854" y="2079518"/>
              <a:ext cx="2596880" cy="3337991"/>
            </a:xfrm>
            <a:prstGeom prst="rect">
              <a:avLst/>
            </a:prstGeom>
          </p:spPr>
        </p:pic>
        <p:pic>
          <p:nvPicPr>
            <p:cNvPr id="15" name="圖片 14" descr="一張含有 給排水器具, 下沉、洗碗槽, 水龍頭, 浴室 的圖片&#10;&#10;自動產生的描述">
              <a:extLst>
                <a:ext uri="{FF2B5EF4-FFF2-40B4-BE49-F238E27FC236}">
                  <a16:creationId xmlns:a16="http://schemas.microsoft.com/office/drawing/2014/main" id="{85F1DCE5-59DE-1A79-F53E-D42C0E789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0" t="50011" r="55410"/>
            <a:stretch/>
          </p:blipFill>
          <p:spPr>
            <a:xfrm>
              <a:off x="6296210" y="2079518"/>
              <a:ext cx="2515238" cy="3333920"/>
            </a:xfrm>
            <a:prstGeom prst="rect">
              <a:avLst/>
            </a:prstGeom>
          </p:spPr>
        </p:pic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CA1DA1E6-4BB6-4501-492E-88440C769CBD}"/>
                </a:ext>
              </a:extLst>
            </p:cNvPr>
            <p:cNvSpPr/>
            <p:nvPr/>
          </p:nvSpPr>
          <p:spPr>
            <a:xfrm>
              <a:off x="3008671" y="3687809"/>
              <a:ext cx="550606" cy="400110"/>
            </a:xfrm>
            <a:prstGeom prst="rightArrow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82A5C020-DEA7-67EE-5033-D27864D5D200}"/>
                </a:ext>
              </a:extLst>
            </p:cNvPr>
            <p:cNvSpPr/>
            <p:nvPr/>
          </p:nvSpPr>
          <p:spPr>
            <a:xfrm>
              <a:off x="5845281" y="3673059"/>
              <a:ext cx="550606" cy="400110"/>
            </a:xfrm>
            <a:prstGeom prst="rightArrow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945B9B4-36DE-412E-98FB-DA2995D6B120}"/>
                </a:ext>
              </a:extLst>
            </p:cNvPr>
            <p:cNvSpPr/>
            <p:nvPr/>
          </p:nvSpPr>
          <p:spPr>
            <a:xfrm>
              <a:off x="8716308" y="3673062"/>
              <a:ext cx="550606" cy="400110"/>
            </a:xfrm>
            <a:prstGeom prst="rightArrow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Slide Number Placeholder 129">
            <a:extLst>
              <a:ext uri="{FF2B5EF4-FFF2-40B4-BE49-F238E27FC236}">
                <a16:creationId xmlns:a16="http://schemas.microsoft.com/office/drawing/2014/main" id="{2DA4321D-B01C-EC43-4A00-D054DFE5232E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11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6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D640C-7A65-BEEC-6BAB-EBE76B87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一張含有 咖啡杯, 靜物攝影, 資料表, 咖啡 的圖片&#10;&#10;自動產生的描述">
            <a:extLst>
              <a:ext uri="{FF2B5EF4-FFF2-40B4-BE49-F238E27FC236}">
                <a16:creationId xmlns:a16="http://schemas.microsoft.com/office/drawing/2014/main" id="{989B6F90-ACE4-8485-A33E-C8F9D99B77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728" b="3728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8EB298-35A8-CDCF-02A9-B364A7A7A5D9}"/>
              </a:ext>
            </a:extLst>
          </p:cNvPr>
          <p:cNvSpPr/>
          <p:nvPr/>
        </p:nvSpPr>
        <p:spPr>
          <a:xfrm>
            <a:off x="563562" y="428625"/>
            <a:ext cx="8370887" cy="6000750"/>
          </a:xfrm>
          <a:prstGeom prst="rect">
            <a:avLst/>
          </a:prstGeom>
          <a:solidFill>
            <a:srgbClr val="92929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D5600-59C7-989A-7EF8-9BE8F85756B9}"/>
              </a:ext>
            </a:extLst>
          </p:cNvPr>
          <p:cNvSpPr txBox="1"/>
          <p:nvPr/>
        </p:nvSpPr>
        <p:spPr>
          <a:xfrm>
            <a:off x="1184071" y="1608837"/>
            <a:ext cx="875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03 </a:t>
            </a:r>
            <a:r>
              <a:rPr lang="zh-TW" altLang="en-US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77E63E-EB5D-462B-AF5C-43F789118D52}"/>
              </a:ext>
            </a:extLst>
          </p:cNvPr>
          <p:cNvSpPr txBox="1"/>
          <p:nvPr/>
        </p:nvSpPr>
        <p:spPr>
          <a:xfrm>
            <a:off x="2703871" y="286845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Open Sans" panose="020B0606030504020204" pitchFamily="34" charset="0"/>
              </a:rPr>
              <a:t>Experiments and Experimental Results</a:t>
            </a:r>
            <a:endParaRPr lang="pt-BR" altLang="zh-CN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" name="Slide Number Placeholder 129">
            <a:extLst>
              <a:ext uri="{FF2B5EF4-FFF2-40B4-BE49-F238E27FC236}">
                <a16:creationId xmlns:a16="http://schemas.microsoft.com/office/drawing/2014/main" id="{430106D4-E447-5CB8-F834-340FB6B07003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12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0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6EBD1-CFCD-8F1C-B4B5-C1EA701D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803F39E6-D342-9F42-7A60-946D4EC1678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D2BA89-E941-3CEF-C43A-77EB25E57AF2}"/>
              </a:ext>
            </a:extLst>
          </p:cNvPr>
          <p:cNvSpPr txBox="1"/>
          <p:nvPr/>
        </p:nvSpPr>
        <p:spPr>
          <a:xfrm>
            <a:off x="837398" y="723214"/>
            <a:ext cx="45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35560646-5214-5B05-9E16-63EE451C7473}"/>
              </a:ext>
            </a:extLst>
          </p:cNvPr>
          <p:cNvSpPr/>
          <p:nvPr/>
        </p:nvSpPr>
        <p:spPr>
          <a:xfrm>
            <a:off x="3427141" y="706573"/>
            <a:ext cx="5337718" cy="5444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586" extrusionOk="0">
                <a:moveTo>
                  <a:pt x="4903" y="1"/>
                </a:moveTo>
                <a:cubicBezTo>
                  <a:pt x="4460" y="16"/>
                  <a:pt x="4093" y="167"/>
                  <a:pt x="3880" y="394"/>
                </a:cubicBezTo>
                <a:cubicBezTo>
                  <a:pt x="3648" y="643"/>
                  <a:pt x="3613" y="965"/>
                  <a:pt x="3793" y="1221"/>
                </a:cubicBezTo>
                <a:lnTo>
                  <a:pt x="5752" y="3133"/>
                </a:lnTo>
                <a:cubicBezTo>
                  <a:pt x="6005" y="3377"/>
                  <a:pt x="6082" y="3684"/>
                  <a:pt x="5982" y="4061"/>
                </a:cubicBezTo>
                <a:cubicBezTo>
                  <a:pt x="5779" y="4824"/>
                  <a:pt x="4852" y="5709"/>
                  <a:pt x="4039" y="5918"/>
                </a:cubicBezTo>
                <a:cubicBezTo>
                  <a:pt x="3815" y="5976"/>
                  <a:pt x="3515" y="6003"/>
                  <a:pt x="3317" y="5800"/>
                </a:cubicBezTo>
                <a:lnTo>
                  <a:pt x="1398" y="3935"/>
                </a:lnTo>
                <a:lnTo>
                  <a:pt x="1366" y="3912"/>
                </a:lnTo>
                <a:cubicBezTo>
                  <a:pt x="1028" y="3648"/>
                  <a:pt x="657" y="3611"/>
                  <a:pt x="375" y="3809"/>
                </a:cubicBezTo>
                <a:cubicBezTo>
                  <a:pt x="-80" y="4130"/>
                  <a:pt x="-122" y="4940"/>
                  <a:pt x="256" y="6036"/>
                </a:cubicBezTo>
                <a:cubicBezTo>
                  <a:pt x="869" y="7813"/>
                  <a:pt x="2723" y="9419"/>
                  <a:pt x="3841" y="9995"/>
                </a:cubicBezTo>
                <a:cubicBezTo>
                  <a:pt x="4445" y="10305"/>
                  <a:pt x="4977" y="10220"/>
                  <a:pt x="5450" y="10144"/>
                </a:cubicBezTo>
                <a:cubicBezTo>
                  <a:pt x="6026" y="10052"/>
                  <a:pt x="6480" y="9981"/>
                  <a:pt x="7092" y="10483"/>
                </a:cubicBezTo>
                <a:lnTo>
                  <a:pt x="8218" y="11576"/>
                </a:lnTo>
                <a:lnTo>
                  <a:pt x="8718" y="11065"/>
                </a:lnTo>
                <a:lnTo>
                  <a:pt x="7568" y="9955"/>
                </a:lnTo>
                <a:cubicBezTo>
                  <a:pt x="6684" y="9230"/>
                  <a:pt x="5940" y="9355"/>
                  <a:pt x="5339" y="9452"/>
                </a:cubicBezTo>
                <a:cubicBezTo>
                  <a:pt x="4905" y="9521"/>
                  <a:pt x="4560" y="9576"/>
                  <a:pt x="4166" y="9373"/>
                </a:cubicBezTo>
                <a:cubicBezTo>
                  <a:pt x="2993" y="8770"/>
                  <a:pt x="1421" y="7233"/>
                  <a:pt x="930" y="5808"/>
                </a:cubicBezTo>
                <a:cubicBezTo>
                  <a:pt x="590" y="4821"/>
                  <a:pt x="741" y="4430"/>
                  <a:pt x="779" y="4392"/>
                </a:cubicBezTo>
                <a:cubicBezTo>
                  <a:pt x="785" y="4389"/>
                  <a:pt x="838" y="4398"/>
                  <a:pt x="914" y="4455"/>
                </a:cubicBezTo>
                <a:lnTo>
                  <a:pt x="2810" y="6296"/>
                </a:lnTo>
                <a:cubicBezTo>
                  <a:pt x="3144" y="6641"/>
                  <a:pt x="3645" y="6752"/>
                  <a:pt x="4221" y="6603"/>
                </a:cubicBezTo>
                <a:cubicBezTo>
                  <a:pt x="5282" y="6330"/>
                  <a:pt x="6403" y="5249"/>
                  <a:pt x="6672" y="4242"/>
                </a:cubicBezTo>
                <a:cubicBezTo>
                  <a:pt x="6837" y="3623"/>
                  <a:pt x="6686" y="3048"/>
                  <a:pt x="6251" y="2629"/>
                </a:cubicBezTo>
                <a:lnTo>
                  <a:pt x="4427" y="859"/>
                </a:lnTo>
                <a:cubicBezTo>
                  <a:pt x="4464" y="828"/>
                  <a:pt x="4527" y="781"/>
                  <a:pt x="4634" y="748"/>
                </a:cubicBezTo>
                <a:cubicBezTo>
                  <a:pt x="5017" y="632"/>
                  <a:pt x="5545" y="741"/>
                  <a:pt x="6037" y="1032"/>
                </a:cubicBezTo>
                <a:cubicBezTo>
                  <a:pt x="7373" y="1819"/>
                  <a:pt x="9402" y="3876"/>
                  <a:pt x="9479" y="5124"/>
                </a:cubicBezTo>
                <a:cubicBezTo>
                  <a:pt x="9516" y="5435"/>
                  <a:pt x="9489" y="5699"/>
                  <a:pt x="9463" y="5958"/>
                </a:cubicBezTo>
                <a:cubicBezTo>
                  <a:pt x="9405" y="6523"/>
                  <a:pt x="9348" y="7112"/>
                  <a:pt x="10058" y="7791"/>
                </a:cubicBezTo>
                <a:lnTo>
                  <a:pt x="11136" y="8814"/>
                </a:lnTo>
                <a:lnTo>
                  <a:pt x="11628" y="8303"/>
                </a:lnTo>
                <a:lnTo>
                  <a:pt x="10549" y="7280"/>
                </a:lnTo>
                <a:cubicBezTo>
                  <a:pt x="10090" y="6840"/>
                  <a:pt x="10124" y="6550"/>
                  <a:pt x="10177" y="6029"/>
                </a:cubicBezTo>
                <a:cubicBezTo>
                  <a:pt x="10206" y="5745"/>
                  <a:pt x="10238" y="5421"/>
                  <a:pt x="10193" y="5053"/>
                </a:cubicBezTo>
                <a:cubicBezTo>
                  <a:pt x="10093" y="3418"/>
                  <a:pt x="7665" y="1167"/>
                  <a:pt x="6394" y="418"/>
                </a:cubicBezTo>
                <a:cubicBezTo>
                  <a:pt x="5862" y="104"/>
                  <a:pt x="5346" y="-14"/>
                  <a:pt x="4903" y="1"/>
                </a:cubicBezTo>
                <a:close/>
                <a:moveTo>
                  <a:pt x="20002" y="2275"/>
                </a:moveTo>
                <a:lnTo>
                  <a:pt x="19637" y="2393"/>
                </a:lnTo>
                <a:cubicBezTo>
                  <a:pt x="19093" y="2532"/>
                  <a:pt x="18166" y="2803"/>
                  <a:pt x="17964" y="3054"/>
                </a:cubicBezTo>
                <a:lnTo>
                  <a:pt x="7187" y="13717"/>
                </a:lnTo>
                <a:lnTo>
                  <a:pt x="6537" y="13064"/>
                </a:lnTo>
                <a:lnTo>
                  <a:pt x="1485" y="18061"/>
                </a:lnTo>
                <a:cubicBezTo>
                  <a:pt x="810" y="18708"/>
                  <a:pt x="593" y="19556"/>
                  <a:pt x="906" y="20327"/>
                </a:cubicBezTo>
                <a:cubicBezTo>
                  <a:pt x="1213" y="21079"/>
                  <a:pt x="1960" y="21586"/>
                  <a:pt x="2770" y="21586"/>
                </a:cubicBezTo>
                <a:cubicBezTo>
                  <a:pt x="3325" y="21586"/>
                  <a:pt x="3870" y="21360"/>
                  <a:pt x="4348" y="20917"/>
                </a:cubicBezTo>
                <a:lnTo>
                  <a:pt x="9400" y="15912"/>
                </a:lnTo>
                <a:lnTo>
                  <a:pt x="8765" y="15275"/>
                </a:lnTo>
                <a:cubicBezTo>
                  <a:pt x="8765" y="15275"/>
                  <a:pt x="19574" y="4573"/>
                  <a:pt x="19574" y="4573"/>
                </a:cubicBezTo>
                <a:cubicBezTo>
                  <a:pt x="19770" y="4324"/>
                  <a:pt x="20079" y="3098"/>
                  <a:pt x="20137" y="2857"/>
                </a:cubicBezTo>
                <a:lnTo>
                  <a:pt x="20232" y="2487"/>
                </a:lnTo>
                <a:cubicBezTo>
                  <a:pt x="20248" y="2425"/>
                  <a:pt x="20224" y="2358"/>
                  <a:pt x="20177" y="2314"/>
                </a:cubicBezTo>
                <a:cubicBezTo>
                  <a:pt x="20129" y="2271"/>
                  <a:pt x="20064" y="2256"/>
                  <a:pt x="20002" y="2275"/>
                </a:cubicBezTo>
                <a:close/>
                <a:moveTo>
                  <a:pt x="19344" y="2771"/>
                </a:moveTo>
                <a:lnTo>
                  <a:pt x="18622" y="3266"/>
                </a:lnTo>
                <a:cubicBezTo>
                  <a:pt x="18542" y="3322"/>
                  <a:pt x="18527" y="3431"/>
                  <a:pt x="18583" y="3510"/>
                </a:cubicBezTo>
                <a:cubicBezTo>
                  <a:pt x="18638" y="3590"/>
                  <a:pt x="18748" y="3612"/>
                  <a:pt x="18829" y="3558"/>
                </a:cubicBezTo>
                <a:lnTo>
                  <a:pt x="19376" y="3172"/>
                </a:lnTo>
                <a:lnTo>
                  <a:pt x="19043" y="3754"/>
                </a:lnTo>
                <a:cubicBezTo>
                  <a:pt x="18994" y="3838"/>
                  <a:pt x="19022" y="3942"/>
                  <a:pt x="19106" y="3990"/>
                </a:cubicBezTo>
                <a:cubicBezTo>
                  <a:pt x="19134" y="4007"/>
                  <a:pt x="19163" y="4014"/>
                  <a:pt x="19193" y="4014"/>
                </a:cubicBezTo>
                <a:cubicBezTo>
                  <a:pt x="19254" y="4014"/>
                  <a:pt x="19311" y="3983"/>
                  <a:pt x="19344" y="3928"/>
                </a:cubicBezTo>
                <a:lnTo>
                  <a:pt x="19669" y="3377"/>
                </a:lnTo>
                <a:cubicBezTo>
                  <a:pt x="19549" y="3806"/>
                  <a:pt x="19431" y="4163"/>
                  <a:pt x="19376" y="4234"/>
                </a:cubicBezTo>
                <a:lnTo>
                  <a:pt x="8678" y="14826"/>
                </a:lnTo>
                <a:cubicBezTo>
                  <a:pt x="8678" y="14826"/>
                  <a:pt x="7615" y="13772"/>
                  <a:pt x="7615" y="13772"/>
                </a:cubicBezTo>
                <a:lnTo>
                  <a:pt x="18321" y="3172"/>
                </a:lnTo>
                <a:cubicBezTo>
                  <a:pt x="18396" y="3084"/>
                  <a:pt x="18849" y="2918"/>
                  <a:pt x="19344" y="2771"/>
                </a:cubicBezTo>
                <a:close/>
                <a:moveTo>
                  <a:pt x="14174" y="10758"/>
                </a:moveTo>
                <a:lnTo>
                  <a:pt x="13674" y="11262"/>
                </a:lnTo>
                <a:lnTo>
                  <a:pt x="20058" y="17541"/>
                </a:lnTo>
                <a:cubicBezTo>
                  <a:pt x="20543" y="18034"/>
                  <a:pt x="20717" y="18668"/>
                  <a:pt x="20541" y="19288"/>
                </a:cubicBezTo>
                <a:cubicBezTo>
                  <a:pt x="20378" y="19865"/>
                  <a:pt x="19947" y="20303"/>
                  <a:pt x="19415" y="20437"/>
                </a:cubicBezTo>
                <a:cubicBezTo>
                  <a:pt x="18833" y="20583"/>
                  <a:pt x="18190" y="20341"/>
                  <a:pt x="17599" y="19737"/>
                </a:cubicBezTo>
                <a:lnTo>
                  <a:pt x="11279" y="13630"/>
                </a:lnTo>
                <a:lnTo>
                  <a:pt x="10779" y="14142"/>
                </a:lnTo>
                <a:lnTo>
                  <a:pt x="17092" y="20232"/>
                </a:lnTo>
                <a:cubicBezTo>
                  <a:pt x="17705" y="20859"/>
                  <a:pt x="18394" y="21193"/>
                  <a:pt x="19074" y="21193"/>
                </a:cubicBezTo>
                <a:cubicBezTo>
                  <a:pt x="19247" y="21193"/>
                  <a:pt x="19420" y="21172"/>
                  <a:pt x="19590" y="21130"/>
                </a:cubicBezTo>
                <a:cubicBezTo>
                  <a:pt x="20368" y="20934"/>
                  <a:pt x="20999" y="20297"/>
                  <a:pt x="21231" y="19477"/>
                </a:cubicBezTo>
                <a:cubicBezTo>
                  <a:pt x="21478" y="18607"/>
                  <a:pt x="21238" y="17720"/>
                  <a:pt x="20565" y="17038"/>
                </a:cubicBezTo>
                <a:lnTo>
                  <a:pt x="14174" y="10758"/>
                </a:lnTo>
                <a:close/>
                <a:moveTo>
                  <a:pt x="6584" y="14102"/>
                </a:moveTo>
                <a:lnTo>
                  <a:pt x="6822" y="14338"/>
                </a:lnTo>
                <a:cubicBezTo>
                  <a:pt x="6830" y="14354"/>
                  <a:pt x="6841" y="14373"/>
                  <a:pt x="6854" y="14386"/>
                </a:cubicBezTo>
                <a:cubicBezTo>
                  <a:pt x="6867" y="14399"/>
                  <a:pt x="6878" y="14409"/>
                  <a:pt x="6894" y="14417"/>
                </a:cubicBezTo>
                <a:lnTo>
                  <a:pt x="8440" y="15944"/>
                </a:lnTo>
                <a:cubicBezTo>
                  <a:pt x="8440" y="15944"/>
                  <a:pt x="3896" y="20445"/>
                  <a:pt x="3896" y="20445"/>
                </a:cubicBezTo>
                <a:cubicBezTo>
                  <a:pt x="3561" y="20755"/>
                  <a:pt x="3189" y="20917"/>
                  <a:pt x="2818" y="20917"/>
                </a:cubicBezTo>
                <a:cubicBezTo>
                  <a:pt x="2295" y="20917"/>
                  <a:pt x="1811" y="20586"/>
                  <a:pt x="1612" y="20099"/>
                </a:cubicBezTo>
                <a:cubicBezTo>
                  <a:pt x="1408" y="19598"/>
                  <a:pt x="1562" y="19062"/>
                  <a:pt x="2032" y="18611"/>
                </a:cubicBezTo>
                <a:lnTo>
                  <a:pt x="6584" y="14102"/>
                </a:lnTo>
                <a:close/>
                <a:moveTo>
                  <a:pt x="16513" y="16054"/>
                </a:moveTo>
                <a:cubicBezTo>
                  <a:pt x="16259" y="16054"/>
                  <a:pt x="16045" y="16258"/>
                  <a:pt x="16045" y="16510"/>
                </a:cubicBezTo>
                <a:cubicBezTo>
                  <a:pt x="16045" y="16763"/>
                  <a:pt x="16259" y="16967"/>
                  <a:pt x="16513" y="16967"/>
                </a:cubicBezTo>
                <a:cubicBezTo>
                  <a:pt x="16767" y="16967"/>
                  <a:pt x="16973" y="16763"/>
                  <a:pt x="16973" y="16510"/>
                </a:cubicBezTo>
                <a:cubicBezTo>
                  <a:pt x="16973" y="16258"/>
                  <a:pt x="16767" y="16054"/>
                  <a:pt x="16513" y="16054"/>
                </a:cubicBezTo>
                <a:close/>
                <a:moveTo>
                  <a:pt x="17639" y="17140"/>
                </a:moveTo>
                <a:cubicBezTo>
                  <a:pt x="17385" y="17140"/>
                  <a:pt x="17179" y="17344"/>
                  <a:pt x="17179" y="17596"/>
                </a:cubicBezTo>
                <a:cubicBezTo>
                  <a:pt x="17179" y="17849"/>
                  <a:pt x="17385" y="18061"/>
                  <a:pt x="17639" y="18061"/>
                </a:cubicBezTo>
                <a:cubicBezTo>
                  <a:pt x="17893" y="18061"/>
                  <a:pt x="18099" y="17849"/>
                  <a:pt x="18099" y="17596"/>
                </a:cubicBezTo>
                <a:cubicBezTo>
                  <a:pt x="18099" y="17344"/>
                  <a:pt x="17893" y="17140"/>
                  <a:pt x="17639" y="17140"/>
                </a:cubicBezTo>
                <a:close/>
                <a:moveTo>
                  <a:pt x="18765" y="18234"/>
                </a:moveTo>
                <a:cubicBezTo>
                  <a:pt x="18511" y="18234"/>
                  <a:pt x="18305" y="18438"/>
                  <a:pt x="18305" y="18690"/>
                </a:cubicBezTo>
                <a:cubicBezTo>
                  <a:pt x="18305" y="18942"/>
                  <a:pt x="18511" y="19147"/>
                  <a:pt x="18765" y="19147"/>
                </a:cubicBezTo>
                <a:cubicBezTo>
                  <a:pt x="19019" y="19147"/>
                  <a:pt x="19225" y="18942"/>
                  <a:pt x="19225" y="18690"/>
                </a:cubicBezTo>
                <a:cubicBezTo>
                  <a:pt x="19225" y="18438"/>
                  <a:pt x="19019" y="18234"/>
                  <a:pt x="18765" y="18234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FBFD11-1689-B245-0202-D02C998CB3C3}"/>
              </a:ext>
            </a:extLst>
          </p:cNvPr>
          <p:cNvSpPr txBox="1"/>
          <p:nvPr/>
        </p:nvSpPr>
        <p:spPr>
          <a:xfrm>
            <a:off x="1083206" y="1814197"/>
            <a:ext cx="258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001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實驗環境</a:t>
            </a:r>
            <a:endParaRPr lang="zh-TW" altLang="en-US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21931C-2413-09B1-F4BC-B46ABC6D918D}"/>
              </a:ext>
            </a:extLst>
          </p:cNvPr>
          <p:cNvSpPr txBox="1"/>
          <p:nvPr/>
        </p:nvSpPr>
        <p:spPr>
          <a:xfrm>
            <a:off x="1612488" y="2437709"/>
            <a:ext cx="10697497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3.9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3.10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3.12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以及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PyCharm Professional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2023.1.2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i="0" dirty="0" err="1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PyTorch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及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OpenCV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YOLOv5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YOLOv8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硬體配置為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i7-10700 2.90GHz CPU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64 GB RAM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RTX 3080 Ti 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LabelImg</a:t>
            </a:r>
            <a:endParaRPr lang="en-US" altLang="zh-TW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Stable Diffusion</a:t>
            </a:r>
            <a:r>
              <a:rPr lang="zh-TW" altLang="it-IT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it-IT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Deliberate v2</a:t>
            </a:r>
            <a:r>
              <a:rPr lang="zh-TW" altLang="it-IT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模型和</a:t>
            </a:r>
            <a:r>
              <a:rPr lang="it-IT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Image Creator</a:t>
            </a:r>
            <a:endParaRPr lang="zh-TW" altLang="en-US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Slide Number Placeholder 129">
            <a:extLst>
              <a:ext uri="{FF2B5EF4-FFF2-40B4-BE49-F238E27FC236}">
                <a16:creationId xmlns:a16="http://schemas.microsoft.com/office/drawing/2014/main" id="{7C2A0BC5-CD11-0DB9-552E-A98E50803998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13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8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046D-2A78-1CB5-08A1-BF880B23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BAB3DF3A-3B8F-3CB3-4337-0AE21306FC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FFB0D-1591-FC15-1B87-98787CD90A09}"/>
              </a:ext>
            </a:extLst>
          </p:cNvPr>
          <p:cNvSpPr txBox="1"/>
          <p:nvPr/>
        </p:nvSpPr>
        <p:spPr>
          <a:xfrm>
            <a:off x="837398" y="723214"/>
            <a:ext cx="458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F64A57-EAE4-82C6-4D8B-9F991305525C}"/>
              </a:ext>
            </a:extLst>
          </p:cNvPr>
          <p:cNvSpPr txBox="1"/>
          <p:nvPr/>
        </p:nvSpPr>
        <p:spPr>
          <a:xfrm>
            <a:off x="1083206" y="1814197"/>
            <a:ext cx="302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002 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影像資料集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494736-5964-DEBE-B0C2-74B98BB2D5F8}"/>
              </a:ext>
            </a:extLst>
          </p:cNvPr>
          <p:cNvSpPr txBox="1"/>
          <p:nvPr/>
        </p:nvSpPr>
        <p:spPr>
          <a:xfrm>
            <a:off x="1612488" y="2437709"/>
            <a:ext cx="10697497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600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張資料集，來源分為三類：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Google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收集</a:t>
            </a:r>
            <a:endParaRPr lang="en-US" altLang="zh-TW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自行拍攝</a:t>
            </a:r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生成式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AI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生成</a:t>
            </a:r>
            <a:endParaRPr lang="en-US" altLang="zh-TW" sz="2400" b="1" i="0" dirty="0">
              <a:solidFill>
                <a:schemeClr val="bg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zh-TW" altLang="en-US" sz="2400" b="1" i="0" dirty="0">
              <a:solidFill>
                <a:schemeClr val="bg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lang="it-IT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LabelImg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工具進行了人工標記</a:t>
            </a:r>
          </a:p>
        </p:txBody>
      </p:sp>
      <p:pic>
        <p:nvPicPr>
          <p:cNvPr id="5" name="圖形 4" descr="圖像 以實心填滿">
            <a:extLst>
              <a:ext uri="{FF2B5EF4-FFF2-40B4-BE49-F238E27FC236}">
                <a16:creationId xmlns:a16="http://schemas.microsoft.com/office/drawing/2014/main" id="{4576FE2D-428E-C232-014A-71F493C5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7302" y="478638"/>
            <a:ext cx="5900724" cy="5900724"/>
          </a:xfrm>
          <a:prstGeom prst="rect">
            <a:avLst/>
          </a:prstGeom>
        </p:spPr>
      </p:pic>
      <p:sp>
        <p:nvSpPr>
          <p:cNvPr id="2" name="Slide Number Placeholder 129">
            <a:extLst>
              <a:ext uri="{FF2B5EF4-FFF2-40B4-BE49-F238E27FC236}">
                <a16:creationId xmlns:a16="http://schemas.microsoft.com/office/drawing/2014/main" id="{AA49FF7C-8E0A-695F-EB57-7525C56E8AA5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1136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25C8-4A95-59EB-E0CB-5A0E739FA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D8CB77F6-3A5A-B4D4-F8EF-F83AA2483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BC44CF-EA34-FAC6-7160-94632085A64A}"/>
              </a:ext>
            </a:extLst>
          </p:cNvPr>
          <p:cNvSpPr txBox="1"/>
          <p:nvPr/>
        </p:nvSpPr>
        <p:spPr>
          <a:xfrm>
            <a:off x="837398" y="723214"/>
            <a:ext cx="456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CD0A93-4F6C-9C41-DC97-5F153704B456}"/>
              </a:ext>
            </a:extLst>
          </p:cNvPr>
          <p:cNvSpPr txBox="1"/>
          <p:nvPr/>
        </p:nvSpPr>
        <p:spPr>
          <a:xfrm>
            <a:off x="1083205" y="1814197"/>
            <a:ext cx="381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003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實驗效能評估方法</a:t>
            </a:r>
          </a:p>
        </p:txBody>
      </p:sp>
      <p:sp>
        <p:nvSpPr>
          <p:cNvPr id="5" name="Slide Number Placeholder 129">
            <a:extLst>
              <a:ext uri="{FF2B5EF4-FFF2-40B4-BE49-F238E27FC236}">
                <a16:creationId xmlns:a16="http://schemas.microsoft.com/office/drawing/2014/main" id="{31B1DB33-4C19-5441-2302-AB838B2924D6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15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517FB32-BC96-804E-0A36-31F2F8C6E106}"/>
              </a:ext>
            </a:extLst>
          </p:cNvPr>
          <p:cNvGrpSpPr/>
          <p:nvPr/>
        </p:nvGrpSpPr>
        <p:grpSpPr>
          <a:xfrm>
            <a:off x="3429973" y="2649388"/>
            <a:ext cx="5332053" cy="3841901"/>
            <a:chOff x="2989835" y="2512546"/>
            <a:chExt cx="5332053" cy="3841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7B24C70-E366-EFE5-D37F-62122E1CDD0E}"/>
                    </a:ext>
                  </a:extLst>
                </p:cNvPr>
                <p:cNvSpPr txBox="1"/>
                <p:nvPr/>
              </p:nvSpPr>
              <p:spPr>
                <a:xfrm>
                  <a:off x="2989835" y="2512546"/>
                  <a:ext cx="248407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altLang="zh-TW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a14:m>
                  <a:endParaRPr lang="zh-TW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7B24C70-E366-EFE5-D37F-62122E1CD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835" y="2512546"/>
                  <a:ext cx="2484078" cy="5318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A75F32C-A374-C8AA-FEB0-59723406C9B6}"/>
                    </a:ext>
                  </a:extLst>
                </p:cNvPr>
                <p:cNvSpPr txBox="1"/>
                <p:nvPr/>
              </p:nvSpPr>
              <p:spPr>
                <a:xfrm>
                  <a:off x="2989835" y="3316647"/>
                  <a:ext cx="2757999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TW" sz="24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Precision</a:t>
                  </a:r>
                  <a14:m>
                    <m:oMath xmlns:m="http://schemas.openxmlformats.org/officeDocument/2006/math">
                      <m:r>
                        <a:rPr lang="zh-TW" altLang="en-US" sz="24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a14:m>
                  <a:endParaRPr lang="zh-TW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A75F32C-A374-C8AA-FEB0-59723406C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835" y="3316647"/>
                  <a:ext cx="2757999" cy="531812"/>
                </a:xfrm>
                <a:prstGeom prst="rect">
                  <a:avLst/>
                </a:prstGeom>
                <a:blipFill>
                  <a:blip r:embed="rId3"/>
                  <a:stretch>
                    <a:fillRect l="-6416" t="-4598" b="-1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BA0FA37-F22C-624D-0517-9B341CEDDED5}"/>
                    </a:ext>
                  </a:extLst>
                </p:cNvPr>
                <p:cNvSpPr txBox="1"/>
                <p:nvPr/>
              </p:nvSpPr>
              <p:spPr>
                <a:xfrm>
                  <a:off x="2989835" y="4120748"/>
                  <a:ext cx="2433871" cy="533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TW" sz="24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F1</a:t>
                  </a:r>
                  <a:r>
                    <a:rPr lang="zh-TW" altLang="en-US" sz="24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a14:m>
                  <a:endParaRPr lang="zh-TW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BA0FA37-F22C-624D-0517-9B341CEDD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835" y="4120748"/>
                  <a:ext cx="2433871" cy="533608"/>
                </a:xfrm>
                <a:prstGeom prst="rect">
                  <a:avLst/>
                </a:prstGeom>
                <a:blipFill>
                  <a:blip r:embed="rId4"/>
                  <a:stretch>
                    <a:fillRect l="-7268" t="-3409" b="-170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2B788F0-5EF1-CE3E-9DED-BC079C59D8D2}"/>
                    </a:ext>
                  </a:extLst>
                </p:cNvPr>
                <p:cNvSpPr txBox="1"/>
                <p:nvPr/>
              </p:nvSpPr>
              <p:spPr>
                <a:xfrm>
                  <a:off x="2989835" y="4926645"/>
                  <a:ext cx="3097002" cy="542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TW" sz="24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IOU</a:t>
                  </a:r>
                  <a:r>
                    <a:rPr lang="zh-TW" altLang="en-US" sz="24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預測區域</m:t>
                          </m:r>
                          <m:r>
                            <a:rPr lang="zh-TW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TW" alt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真實區域</m:t>
                          </m:r>
                        </m:num>
                        <m:den>
                          <m:r>
                            <a:rPr lang="zh-TW" alt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預測區域</m:t>
                          </m:r>
                          <m:r>
                            <a:rPr lang="zh-TW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TW" alt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真實區域</m:t>
                          </m:r>
                        </m:den>
                      </m:f>
                    </m:oMath>
                  </a14:m>
                  <a:endParaRPr lang="zh-TW" altLang="en-US" sz="24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2B788F0-5EF1-CE3E-9DED-BC079C59D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835" y="4926645"/>
                  <a:ext cx="3097002" cy="542713"/>
                </a:xfrm>
                <a:prstGeom prst="rect">
                  <a:avLst/>
                </a:prstGeom>
                <a:blipFill>
                  <a:blip r:embed="rId5"/>
                  <a:stretch>
                    <a:fillRect l="-5709" t="-7865" b="-112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597F90A-9FEF-E4D0-E055-4E8ACF09FCF1}"/>
                </a:ext>
              </a:extLst>
            </p:cNvPr>
            <p:cNvGrpSpPr/>
            <p:nvPr/>
          </p:nvGrpSpPr>
          <p:grpSpPr>
            <a:xfrm>
              <a:off x="2989835" y="5523450"/>
              <a:ext cx="5332053" cy="830997"/>
              <a:chOff x="1322437" y="5998172"/>
              <a:chExt cx="5332053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AEDC47D2-0149-BC46-FD75-19051BD6358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437" y="6289467"/>
                    <a:ext cx="21036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Ø"/>
                    </a:pPr>
                    <a:r>
                      <a:rPr lang="en-US" altLang="zh-TW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class(IOU</a:t>
                    </a:r>
                    <a14:m>
                      <m:oMath xmlns:m="http://schemas.openxmlformats.org/officeDocument/2006/math">
                        <m:r>
                          <a:rPr lang="zh-TW" altLang="en-US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a14:m>
                    <a:endParaRPr lang="zh-TW" altLang="en-US" sz="24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AEDC47D2-0149-BC46-FD75-19051BD635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2437" y="6289467"/>
                    <a:ext cx="210365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406" t="-26230" r="-290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DA805878-323B-2348-A571-457BCBA1E7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138" y="5998172"/>
                    <a:ext cx="464748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oMath>
                      </m:oMathPara>
                    </a14:m>
                    <a:endParaRPr lang="zh-TW" altLang="en-US" sz="4800" dirty="0">
                      <a:latin typeface="Gulim" panose="020B0503020000020004" pitchFamily="34" charset="-127"/>
                      <a:ea typeface="Gulim" panose="020B0503020000020004" pitchFamily="34" charset="-127"/>
                    </a:endParaRPr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DA805878-323B-2348-A571-457BCBA1E7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0138" y="5998172"/>
                    <a:ext cx="464748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EF14EC6-DAD4-4D1D-0F4B-BFEDDC555ACA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55" y="6154752"/>
                    <a:ext cx="311733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b="1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陽性 </a:t>
                    </a:r>
                    <a:r>
                      <a:rPr lang="en-US" altLang="zh-TW" b="1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→ </a:t>
                    </a:r>
                    <a:r>
                      <a:rPr lang="en-US" altLang="zh-TW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IOU</a:t>
                    </a:r>
                    <a14:m>
                      <m:oMath xmlns:m="http://schemas.openxmlformats.org/officeDocument/2006/math">
                        <m:r>
                          <a:rPr lang="zh-TW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zh-TW" alt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門</m:t>
                        </m:r>
                        <m:r>
                          <a:rPr lang="zh-TW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限</m:t>
                        </m:r>
                        <m:r>
                          <a:rPr lang="zh-TW" alt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值</m:t>
                        </m:r>
                      </m:oMath>
                    </a14:m>
                    <a:endParaRPr lang="en-US" altLang="zh-TW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  <a:p>
                    <a:r>
                      <a:rPr lang="zh-TW" altLang="en-US" b="1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陰性 </a:t>
                    </a:r>
                    <a:r>
                      <a:rPr lang="en-US" altLang="zh-TW" b="1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→ </a:t>
                    </a:r>
                    <a:r>
                      <a:rPr lang="en-US" altLang="zh-TW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IOU</a:t>
                    </a:r>
                    <a14:m>
                      <m:oMath xmlns:m="http://schemas.openxmlformats.org/officeDocument/2006/math">
                        <m:r>
                          <a:rPr lang="zh-TW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zh-TW" alt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門限值</m:t>
                        </m:r>
                      </m:oMath>
                    </a14:m>
                    <a:endParaRPr lang="en-US" altLang="zh-TW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EF14EC6-DAD4-4D1D-0F4B-BFEDDC555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55" y="6154752"/>
                    <a:ext cx="3117335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1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2781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BC96-039E-7821-7091-F2A811BB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AC2A399F-8E2E-BF8E-BCC1-F65FC52F07E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50DC1C-A8F2-02B5-E06E-EE252A21DFEA}"/>
              </a:ext>
            </a:extLst>
          </p:cNvPr>
          <p:cNvSpPr txBox="1"/>
          <p:nvPr/>
        </p:nvSpPr>
        <p:spPr>
          <a:xfrm>
            <a:off x="837399" y="723214"/>
            <a:ext cx="467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8462BD-A241-83B8-6403-757F94DC04A2}"/>
              </a:ext>
            </a:extLst>
          </p:cNvPr>
          <p:cNvSpPr txBox="1"/>
          <p:nvPr/>
        </p:nvSpPr>
        <p:spPr>
          <a:xfrm>
            <a:off x="3837908" y="6037273"/>
            <a:ext cx="451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咖啡壺、咖啡壺把手及咖啡壺嘴偵測結果示意圖</a:t>
            </a:r>
          </a:p>
        </p:txBody>
      </p:sp>
      <p:pic>
        <p:nvPicPr>
          <p:cNvPr id="9" name="圖片 8" descr="一張含有 水壺, 廚房用具, 投手, 餐具 的圖片&#10;&#10;自動產生的描述">
            <a:extLst>
              <a:ext uri="{FF2B5EF4-FFF2-40B4-BE49-F238E27FC236}">
                <a16:creationId xmlns:a16="http://schemas.microsoft.com/office/drawing/2014/main" id="{639D3C66-7248-85F3-9798-B01EE2BF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8" r="5341"/>
          <a:stretch/>
        </p:blipFill>
        <p:spPr>
          <a:xfrm>
            <a:off x="1421218" y="2285419"/>
            <a:ext cx="4674781" cy="2977281"/>
          </a:xfrm>
          <a:prstGeom prst="rect">
            <a:avLst/>
          </a:prstGeom>
        </p:spPr>
      </p:pic>
      <p:pic>
        <p:nvPicPr>
          <p:cNvPr id="11" name="圖片 10" descr="一張含有 靜物攝影, 水壺, 投手, 廚房用具 的圖片&#10;&#10;自動產生的描述">
            <a:extLst>
              <a:ext uri="{FF2B5EF4-FFF2-40B4-BE49-F238E27FC236}">
                <a16:creationId xmlns:a16="http://schemas.microsoft.com/office/drawing/2014/main" id="{F415E3BC-0D93-AA6C-7283-964B718C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18" y="1431100"/>
            <a:ext cx="4201633" cy="4201633"/>
          </a:xfrm>
          <a:prstGeom prst="rect">
            <a:avLst/>
          </a:prstGeom>
        </p:spPr>
      </p:pic>
      <p:sp>
        <p:nvSpPr>
          <p:cNvPr id="2" name="Slide Number Placeholder 129">
            <a:extLst>
              <a:ext uri="{FF2B5EF4-FFF2-40B4-BE49-F238E27FC236}">
                <a16:creationId xmlns:a16="http://schemas.microsoft.com/office/drawing/2014/main" id="{A35365D0-83E1-3793-08C7-3B1AE8A90742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16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F136-23C5-986D-F5E3-A91C83B7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57DBFF11-86A0-A535-11B5-471171AA80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14A8A2-5781-5BE9-225B-524632681187}"/>
              </a:ext>
            </a:extLst>
          </p:cNvPr>
          <p:cNvSpPr txBox="1"/>
          <p:nvPr/>
        </p:nvSpPr>
        <p:spPr>
          <a:xfrm>
            <a:off x="837398" y="723214"/>
            <a:ext cx="463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7D1569-C6B8-AAFB-5864-7D2D5317FBBF}"/>
              </a:ext>
            </a:extLst>
          </p:cNvPr>
          <p:cNvSpPr txBox="1"/>
          <p:nvPr/>
        </p:nvSpPr>
        <p:spPr>
          <a:xfrm>
            <a:off x="2184314" y="5965509"/>
            <a:ext cx="78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YOLOv5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YOLOv8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YOLOv9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四種物件偵測技術對</a:t>
            </a:r>
            <a:r>
              <a:rPr lang="zh-TW" altLang="en-US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咖啡壺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偵測的效能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5A6F26-C8B0-41BC-75B9-8378D5677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29712"/>
              </p:ext>
            </p:extLst>
          </p:nvPr>
        </p:nvGraphicFramePr>
        <p:xfrm>
          <a:off x="1152450" y="2332879"/>
          <a:ext cx="9887102" cy="34461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21838">
                  <a:extLst>
                    <a:ext uri="{9D8B030D-6E8A-4147-A177-3AD203B41FA5}">
                      <a16:colId xmlns:a16="http://schemas.microsoft.com/office/drawing/2014/main" val="230635499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519968757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4188844745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175444777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280765027"/>
                    </a:ext>
                  </a:extLst>
                </a:gridCol>
              </a:tblGrid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咖啡壺偵測模型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YOLOv5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YOLOv7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YOLOv8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YOLOv9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7784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精確率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0.990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150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召回率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752414"/>
                  </a:ext>
                </a:extLst>
              </a:tr>
              <a:tr h="702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F1</a:t>
                      </a:r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分數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0.989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0.988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912851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mAP@.5</a:t>
                      </a:r>
                      <a:endParaRPr lang="zh-TW" altLang="en-US" sz="23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0.995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0.996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0.995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0.995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69055"/>
                  </a:ext>
                </a:extLst>
              </a:tr>
            </a:tbl>
          </a:graphicData>
        </a:graphic>
      </p:graphicFrame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8080AEE4-796E-E7EF-4BF5-2037FF5E75DE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17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D880D-90EC-4AB9-1D3E-B36A7727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59D2503C-3628-8EFA-7D82-F3CFF733B7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AB001-6BE1-B559-8923-1C78EBC27E62}"/>
              </a:ext>
            </a:extLst>
          </p:cNvPr>
          <p:cNvSpPr txBox="1"/>
          <p:nvPr/>
        </p:nvSpPr>
        <p:spPr>
          <a:xfrm>
            <a:off x="837399" y="723214"/>
            <a:ext cx="452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400DE0-ED65-821E-8F29-BFF973A623D8}"/>
              </a:ext>
            </a:extLst>
          </p:cNvPr>
          <p:cNvSpPr txBox="1"/>
          <p:nvPr/>
        </p:nvSpPr>
        <p:spPr>
          <a:xfrm>
            <a:off x="2184314" y="5965509"/>
            <a:ext cx="78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YOLOv5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YOLOv8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YOLOv9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四種物件偵測技術對</a:t>
            </a:r>
            <a:r>
              <a:rPr lang="zh-TW" altLang="en-US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咖啡壺把手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偵測的效能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009B3B-AA02-5C2F-6A54-269C5756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69931"/>
              </p:ext>
            </p:extLst>
          </p:nvPr>
        </p:nvGraphicFramePr>
        <p:xfrm>
          <a:off x="1152450" y="2332879"/>
          <a:ext cx="9887102" cy="34461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21838">
                  <a:extLst>
                    <a:ext uri="{9D8B030D-6E8A-4147-A177-3AD203B41FA5}">
                      <a16:colId xmlns:a16="http://schemas.microsoft.com/office/drawing/2014/main" val="230635499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519968757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4188844745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175444777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280765027"/>
                    </a:ext>
                  </a:extLst>
                </a:gridCol>
              </a:tblGrid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咖啡壺把手偵測模型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YOLOv5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YOLOv7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YOLOv8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YOLOv9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7784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精確率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0.973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150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召回率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0.944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0.937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752414"/>
                  </a:ext>
                </a:extLst>
              </a:tr>
              <a:tr h="702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F1</a:t>
                      </a:r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分數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0.978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0.961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0.955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912851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mAP@.5</a:t>
                      </a:r>
                      <a:endParaRPr lang="zh-TW" altLang="en-US" sz="23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0.972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0.982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69055"/>
                  </a:ext>
                </a:extLst>
              </a:tr>
            </a:tbl>
          </a:graphicData>
        </a:graphic>
      </p:graphicFrame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2D265228-D46B-6F48-2E04-649BDABB1AE0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18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0EE7A-B08F-4872-253B-56F2841C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0">
            <a:extLst>
              <a:ext uri="{FF2B5EF4-FFF2-40B4-BE49-F238E27FC236}">
                <a16:creationId xmlns:a16="http://schemas.microsoft.com/office/drawing/2014/main" id="{C4D53124-20F1-36B0-8CE3-C9969CB258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6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43A91E7E-6CFB-65D8-32BA-3540318ED9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6618" y="6313092"/>
            <a:ext cx="563564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圖片 3" descr="一張含有 文字, 字型 的圖片&#10;&#10;自動產生的描述">
            <a:extLst>
              <a:ext uri="{FF2B5EF4-FFF2-40B4-BE49-F238E27FC236}">
                <a16:creationId xmlns:a16="http://schemas.microsoft.com/office/drawing/2014/main" id="{F2CAA3B8-4AD6-1289-AB23-796522DC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29" y="172881"/>
            <a:ext cx="4566942" cy="65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4EE9-9A04-03D4-3905-C588BF22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2A2CB749-4E79-838A-935A-71C381AE32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4760B-F618-26FB-C3C2-C3D71BCC4437}"/>
              </a:ext>
            </a:extLst>
          </p:cNvPr>
          <p:cNvSpPr txBox="1"/>
          <p:nvPr/>
        </p:nvSpPr>
        <p:spPr>
          <a:xfrm>
            <a:off x="837398" y="723214"/>
            <a:ext cx="459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BBD81E-657C-BFC2-58D3-826C6F7959B4}"/>
              </a:ext>
            </a:extLst>
          </p:cNvPr>
          <p:cNvSpPr txBox="1"/>
          <p:nvPr/>
        </p:nvSpPr>
        <p:spPr>
          <a:xfrm>
            <a:off x="2184314" y="5965509"/>
            <a:ext cx="78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YOLOv5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YOLOv8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YOLOv9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四種物件偵測技術對</a:t>
            </a:r>
            <a:r>
              <a:rPr lang="zh-TW" altLang="en-US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咖啡壺嘴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偵測的效能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371C49-FD0F-8A88-C502-143631C02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8508"/>
              </p:ext>
            </p:extLst>
          </p:nvPr>
        </p:nvGraphicFramePr>
        <p:xfrm>
          <a:off x="1152450" y="2332879"/>
          <a:ext cx="9887102" cy="34461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21838">
                  <a:extLst>
                    <a:ext uri="{9D8B030D-6E8A-4147-A177-3AD203B41FA5}">
                      <a16:colId xmlns:a16="http://schemas.microsoft.com/office/drawing/2014/main" val="230635499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519968757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4188844745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175444777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280765027"/>
                    </a:ext>
                  </a:extLst>
                </a:gridCol>
              </a:tblGrid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咖啡壺嘴偵測模型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YOLOv5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YOLOv7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YOLOv8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YOLOv9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7784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精確率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0.884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0.894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0.891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0.909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150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召回率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0.829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0.877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0.805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0.793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752414"/>
                  </a:ext>
                </a:extLst>
              </a:tr>
              <a:tr h="702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F1</a:t>
                      </a:r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分數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0.856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0.885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0.846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0.847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912851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mAP@.5</a:t>
                      </a:r>
                      <a:endParaRPr lang="zh-TW" altLang="en-US" sz="23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0.858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0.975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0.834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0.860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69055"/>
                  </a:ext>
                </a:extLst>
              </a:tr>
            </a:tbl>
          </a:graphicData>
        </a:graphic>
      </p:graphicFrame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6E3C167B-BA47-5D65-93EA-17A3B847E214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19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9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598E5-A72B-A665-BDC9-596942DF8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2E87D334-EA6B-DDED-0416-3EF51ECEAC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929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5F7964-EF87-1D70-9DAA-5F74369ABA13}"/>
              </a:ext>
            </a:extLst>
          </p:cNvPr>
          <p:cNvSpPr txBox="1"/>
          <p:nvPr/>
        </p:nvSpPr>
        <p:spPr>
          <a:xfrm>
            <a:off x="837398" y="723214"/>
            <a:ext cx="4491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實驗與實驗結果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DAD6D7-AB50-60D2-D3DB-72E0F16A3F0F}"/>
              </a:ext>
            </a:extLst>
          </p:cNvPr>
          <p:cNvSpPr txBox="1"/>
          <p:nvPr/>
        </p:nvSpPr>
        <p:spPr>
          <a:xfrm>
            <a:off x="1219079" y="5965509"/>
            <a:ext cx="975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YOLOv5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YOLOv8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</a:t>
            </a:r>
            <a:r>
              <a:rPr lang="en-US" altLang="zh-TW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YOLOv9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四種物件偵測技術對</a:t>
            </a:r>
            <a:r>
              <a:rPr lang="zh-TW" altLang="zh-TW" sz="1600" b="1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咖啡壺、咖啡壺把手、咖啡壺嘴</a:t>
            </a:r>
            <a:r>
              <a:rPr lang="zh-TW" altLang="en-US" sz="16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偵測的效能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853CE2-D447-7A6B-0950-0DEF3117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00777"/>
              </p:ext>
            </p:extLst>
          </p:nvPr>
        </p:nvGraphicFramePr>
        <p:xfrm>
          <a:off x="1152450" y="2332879"/>
          <a:ext cx="9887102" cy="34461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21838">
                  <a:extLst>
                    <a:ext uri="{9D8B030D-6E8A-4147-A177-3AD203B41FA5}">
                      <a16:colId xmlns:a16="http://schemas.microsoft.com/office/drawing/2014/main" val="230635499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519968757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4188844745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1754447770"/>
                    </a:ext>
                  </a:extLst>
                </a:gridCol>
                <a:gridCol w="1691316">
                  <a:extLst>
                    <a:ext uri="{9D8B030D-6E8A-4147-A177-3AD203B41FA5}">
                      <a16:colId xmlns:a16="http://schemas.microsoft.com/office/drawing/2014/main" val="2280765027"/>
                    </a:ext>
                  </a:extLst>
                </a:gridCol>
              </a:tblGrid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三個模型平均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YOLOv5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YOLOv7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YOLOv8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b="1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YOLOv9</a:t>
                      </a:r>
                      <a:endParaRPr lang="zh-TW" altLang="en-US" sz="2300" b="1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7784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精確率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0.951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0.949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0.959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1509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召回率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0.926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0.952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0.916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0.910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752414"/>
                  </a:ext>
                </a:extLst>
              </a:tr>
              <a:tr h="702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F1</a:t>
                      </a:r>
                      <a:r>
                        <a:rPr lang="zh-TW" altLang="en-US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分數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0.938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0.950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0.936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0.934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912851"/>
                  </a:ext>
                </a:extLst>
              </a:tr>
              <a:tr h="68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mAP@.5</a:t>
                      </a:r>
                      <a:endParaRPr lang="zh-TW" altLang="en-US" sz="23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0.942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0.951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0.936 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0.944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69055"/>
                  </a:ext>
                </a:extLst>
              </a:tr>
            </a:tbl>
          </a:graphicData>
        </a:graphic>
      </p:graphicFrame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1EC85612-0D78-A13B-C273-E1875E682943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20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568D-DEAC-39E3-53B5-705C6BD02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一張含有 咖啡杯, 靜物攝影, 資料表, 咖啡 的圖片&#10;&#10;自動產生的描述">
            <a:extLst>
              <a:ext uri="{FF2B5EF4-FFF2-40B4-BE49-F238E27FC236}">
                <a16:creationId xmlns:a16="http://schemas.microsoft.com/office/drawing/2014/main" id="{971E27E6-D74C-D528-DD9B-FFD47F31B7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728" b="3728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89A780-70B8-699E-4D55-D9092EAE0AD1}"/>
              </a:ext>
            </a:extLst>
          </p:cNvPr>
          <p:cNvSpPr/>
          <p:nvPr/>
        </p:nvSpPr>
        <p:spPr>
          <a:xfrm>
            <a:off x="563562" y="428625"/>
            <a:ext cx="8370887" cy="6000750"/>
          </a:xfrm>
          <a:prstGeom prst="rect">
            <a:avLst/>
          </a:prstGeom>
          <a:solidFill>
            <a:srgbClr val="9BB48A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B8353-6154-4356-5028-B0DCA47FA81F}"/>
              </a:ext>
            </a:extLst>
          </p:cNvPr>
          <p:cNvSpPr txBox="1"/>
          <p:nvPr/>
        </p:nvSpPr>
        <p:spPr>
          <a:xfrm>
            <a:off x="1184072" y="1608837"/>
            <a:ext cx="678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04 </a:t>
            </a:r>
            <a:r>
              <a:rPr lang="zh-TW" altLang="en-US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結論與討論</a:t>
            </a:r>
            <a:endParaRPr lang="en-US" altLang="zh-TW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0A7446-ACED-494B-85E8-C247F8A39A7E}"/>
              </a:ext>
            </a:extLst>
          </p:cNvPr>
          <p:cNvSpPr txBox="1"/>
          <p:nvPr/>
        </p:nvSpPr>
        <p:spPr>
          <a:xfrm>
            <a:off x="2703871" y="286845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Open Sans" panose="020B0606030504020204" pitchFamily="34" charset="0"/>
              </a:rPr>
              <a:t>Conclusion and Dicscussing</a:t>
            </a:r>
          </a:p>
        </p:txBody>
      </p:sp>
      <p:sp>
        <p:nvSpPr>
          <p:cNvPr id="4" name="Slide Number Placeholder 129">
            <a:extLst>
              <a:ext uri="{FF2B5EF4-FFF2-40B4-BE49-F238E27FC236}">
                <a16:creationId xmlns:a16="http://schemas.microsoft.com/office/drawing/2014/main" id="{47FA2817-8F92-BB2E-2166-9C7AB9DC90E8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21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3422-CD1F-F5DF-DE77-DEC7DD7C3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BA6198F8-D3B6-7980-7AF0-6C3475C646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48A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C857CE-DF7C-F4C0-DE65-62C39D81CC95}"/>
              </a:ext>
            </a:extLst>
          </p:cNvPr>
          <p:cNvSpPr txBox="1"/>
          <p:nvPr/>
        </p:nvSpPr>
        <p:spPr>
          <a:xfrm>
            <a:off x="837399" y="723214"/>
            <a:ext cx="363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04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結論與討論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1E72C32F-EF8B-40C3-E3AE-1C2C89B00643}"/>
              </a:ext>
            </a:extLst>
          </p:cNvPr>
          <p:cNvSpPr/>
          <p:nvPr/>
        </p:nvSpPr>
        <p:spPr>
          <a:xfrm>
            <a:off x="3676064" y="629006"/>
            <a:ext cx="4839871" cy="5599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0886" y="0"/>
                </a:moveTo>
                <a:cubicBezTo>
                  <a:pt x="10757" y="0"/>
                  <a:pt x="10649" y="93"/>
                  <a:pt x="10649" y="205"/>
                </a:cubicBezTo>
                <a:lnTo>
                  <a:pt x="10649" y="1891"/>
                </a:lnTo>
                <a:cubicBezTo>
                  <a:pt x="10649" y="2003"/>
                  <a:pt x="10757" y="2096"/>
                  <a:pt x="10886" y="2096"/>
                </a:cubicBezTo>
                <a:cubicBezTo>
                  <a:pt x="11015" y="2096"/>
                  <a:pt x="11114" y="2003"/>
                  <a:pt x="11114" y="1891"/>
                </a:cubicBezTo>
                <a:lnTo>
                  <a:pt x="11114" y="205"/>
                </a:lnTo>
                <a:cubicBezTo>
                  <a:pt x="11114" y="93"/>
                  <a:pt x="11015" y="0"/>
                  <a:pt x="10886" y="0"/>
                </a:cubicBezTo>
                <a:close/>
                <a:moveTo>
                  <a:pt x="10413" y="2403"/>
                </a:moveTo>
                <a:cubicBezTo>
                  <a:pt x="6339" y="2403"/>
                  <a:pt x="3026" y="5275"/>
                  <a:pt x="3026" y="8806"/>
                </a:cubicBezTo>
                <a:cubicBezTo>
                  <a:pt x="3026" y="11028"/>
                  <a:pt x="4328" y="13060"/>
                  <a:pt x="6499" y="14234"/>
                </a:cubicBezTo>
                <a:lnTo>
                  <a:pt x="6704" y="14350"/>
                </a:lnTo>
                <a:cubicBezTo>
                  <a:pt x="7029" y="14535"/>
                  <a:pt x="7114" y="14588"/>
                  <a:pt x="7137" y="14657"/>
                </a:cubicBezTo>
                <a:cubicBezTo>
                  <a:pt x="7186" y="14804"/>
                  <a:pt x="7143" y="15173"/>
                  <a:pt x="7082" y="15736"/>
                </a:cubicBezTo>
                <a:cubicBezTo>
                  <a:pt x="7061" y="15926"/>
                  <a:pt x="7044" y="16149"/>
                  <a:pt x="7019" y="16398"/>
                </a:cubicBezTo>
                <a:cubicBezTo>
                  <a:pt x="7008" y="16511"/>
                  <a:pt x="7049" y="16621"/>
                  <a:pt x="7137" y="16705"/>
                </a:cubicBezTo>
                <a:cubicBezTo>
                  <a:pt x="7226" y="16789"/>
                  <a:pt x="7352" y="16835"/>
                  <a:pt x="7484" y="16835"/>
                </a:cubicBezTo>
                <a:lnTo>
                  <a:pt x="13351" y="16835"/>
                </a:lnTo>
                <a:cubicBezTo>
                  <a:pt x="13482" y="16835"/>
                  <a:pt x="13601" y="16789"/>
                  <a:pt x="13689" y="16705"/>
                </a:cubicBezTo>
                <a:cubicBezTo>
                  <a:pt x="13778" y="16621"/>
                  <a:pt x="13827" y="16511"/>
                  <a:pt x="13815" y="16398"/>
                </a:cubicBezTo>
                <a:cubicBezTo>
                  <a:pt x="13790" y="16149"/>
                  <a:pt x="13765" y="15926"/>
                  <a:pt x="13744" y="15736"/>
                </a:cubicBezTo>
                <a:cubicBezTo>
                  <a:pt x="13683" y="15173"/>
                  <a:pt x="13640" y="14804"/>
                  <a:pt x="13689" y="14657"/>
                </a:cubicBezTo>
                <a:cubicBezTo>
                  <a:pt x="13712" y="14588"/>
                  <a:pt x="13797" y="14535"/>
                  <a:pt x="14122" y="14350"/>
                </a:cubicBezTo>
                <a:lnTo>
                  <a:pt x="14311" y="14241"/>
                </a:lnTo>
                <a:cubicBezTo>
                  <a:pt x="16496" y="13060"/>
                  <a:pt x="17800" y="11028"/>
                  <a:pt x="17800" y="8806"/>
                </a:cubicBezTo>
                <a:cubicBezTo>
                  <a:pt x="17800" y="5275"/>
                  <a:pt x="14487" y="2403"/>
                  <a:pt x="10413" y="2403"/>
                </a:cubicBezTo>
                <a:close/>
                <a:moveTo>
                  <a:pt x="183" y="3256"/>
                </a:moveTo>
                <a:cubicBezTo>
                  <a:pt x="125" y="3269"/>
                  <a:pt x="67" y="3297"/>
                  <a:pt x="34" y="3345"/>
                </a:cubicBezTo>
                <a:cubicBezTo>
                  <a:pt x="-33" y="3441"/>
                  <a:pt x="2" y="3567"/>
                  <a:pt x="112" y="3625"/>
                </a:cubicBezTo>
                <a:lnTo>
                  <a:pt x="3436" y="5359"/>
                </a:lnTo>
                <a:cubicBezTo>
                  <a:pt x="3474" y="5379"/>
                  <a:pt x="3513" y="5386"/>
                  <a:pt x="3554" y="5386"/>
                </a:cubicBezTo>
                <a:cubicBezTo>
                  <a:pt x="3633" y="5386"/>
                  <a:pt x="3707" y="5354"/>
                  <a:pt x="3751" y="5291"/>
                </a:cubicBezTo>
                <a:cubicBezTo>
                  <a:pt x="3818" y="5195"/>
                  <a:pt x="3783" y="5069"/>
                  <a:pt x="3672" y="5011"/>
                </a:cubicBezTo>
                <a:lnTo>
                  <a:pt x="357" y="3277"/>
                </a:lnTo>
                <a:cubicBezTo>
                  <a:pt x="301" y="3248"/>
                  <a:pt x="241" y="3244"/>
                  <a:pt x="183" y="3256"/>
                </a:cubicBezTo>
                <a:close/>
                <a:moveTo>
                  <a:pt x="10484" y="3277"/>
                </a:moveTo>
                <a:cubicBezTo>
                  <a:pt x="14042" y="3277"/>
                  <a:pt x="16942" y="5784"/>
                  <a:pt x="16942" y="8868"/>
                </a:cubicBezTo>
                <a:cubicBezTo>
                  <a:pt x="16942" y="10807"/>
                  <a:pt x="15800" y="12581"/>
                  <a:pt x="13878" y="13619"/>
                </a:cubicBezTo>
                <a:lnTo>
                  <a:pt x="13681" y="13735"/>
                </a:lnTo>
                <a:cubicBezTo>
                  <a:pt x="12710" y="14289"/>
                  <a:pt x="12736" y="14501"/>
                  <a:pt x="12886" y="15879"/>
                </a:cubicBezTo>
                <a:cubicBezTo>
                  <a:pt x="12893" y="15946"/>
                  <a:pt x="12902" y="16017"/>
                  <a:pt x="12910" y="16091"/>
                </a:cubicBezTo>
                <a:lnTo>
                  <a:pt x="8066" y="16091"/>
                </a:lnTo>
                <a:cubicBezTo>
                  <a:pt x="8074" y="16017"/>
                  <a:pt x="8083" y="15946"/>
                  <a:pt x="8090" y="15879"/>
                </a:cubicBezTo>
                <a:cubicBezTo>
                  <a:pt x="8240" y="14501"/>
                  <a:pt x="8258" y="14289"/>
                  <a:pt x="7287" y="13735"/>
                </a:cubicBezTo>
                <a:lnTo>
                  <a:pt x="7082" y="13612"/>
                </a:lnTo>
                <a:cubicBezTo>
                  <a:pt x="5174" y="12581"/>
                  <a:pt x="4034" y="10807"/>
                  <a:pt x="4034" y="8868"/>
                </a:cubicBezTo>
                <a:cubicBezTo>
                  <a:pt x="4034" y="5784"/>
                  <a:pt x="6926" y="3277"/>
                  <a:pt x="10484" y="3277"/>
                </a:cubicBezTo>
                <a:close/>
                <a:moveTo>
                  <a:pt x="21360" y="3775"/>
                </a:moveTo>
                <a:cubicBezTo>
                  <a:pt x="21302" y="3762"/>
                  <a:pt x="21242" y="3767"/>
                  <a:pt x="21186" y="3796"/>
                </a:cubicBezTo>
                <a:lnTo>
                  <a:pt x="17721" y="5577"/>
                </a:lnTo>
                <a:cubicBezTo>
                  <a:pt x="17610" y="5634"/>
                  <a:pt x="17569" y="5754"/>
                  <a:pt x="17635" y="5851"/>
                </a:cubicBezTo>
                <a:cubicBezTo>
                  <a:pt x="17678" y="5914"/>
                  <a:pt x="17759" y="5953"/>
                  <a:pt x="17839" y="5953"/>
                </a:cubicBezTo>
                <a:cubicBezTo>
                  <a:pt x="17880" y="5953"/>
                  <a:pt x="17920" y="5945"/>
                  <a:pt x="17958" y="5926"/>
                </a:cubicBezTo>
                <a:lnTo>
                  <a:pt x="21423" y="4144"/>
                </a:lnTo>
                <a:cubicBezTo>
                  <a:pt x="21534" y="4087"/>
                  <a:pt x="21567" y="3967"/>
                  <a:pt x="21501" y="3871"/>
                </a:cubicBezTo>
                <a:cubicBezTo>
                  <a:pt x="21468" y="3823"/>
                  <a:pt x="21418" y="3788"/>
                  <a:pt x="21360" y="3775"/>
                </a:cubicBezTo>
                <a:close/>
                <a:moveTo>
                  <a:pt x="11043" y="4506"/>
                </a:moveTo>
                <a:cubicBezTo>
                  <a:pt x="10875" y="4506"/>
                  <a:pt x="10744" y="4626"/>
                  <a:pt x="10744" y="4772"/>
                </a:cubicBezTo>
                <a:cubicBezTo>
                  <a:pt x="10744" y="4918"/>
                  <a:pt x="10875" y="5038"/>
                  <a:pt x="11043" y="5038"/>
                </a:cubicBezTo>
                <a:cubicBezTo>
                  <a:pt x="13365" y="5038"/>
                  <a:pt x="15256" y="6677"/>
                  <a:pt x="15256" y="8690"/>
                </a:cubicBezTo>
                <a:cubicBezTo>
                  <a:pt x="15256" y="8837"/>
                  <a:pt x="15395" y="8950"/>
                  <a:pt x="15563" y="8950"/>
                </a:cubicBezTo>
                <a:cubicBezTo>
                  <a:pt x="15732" y="8950"/>
                  <a:pt x="15871" y="8837"/>
                  <a:pt x="15871" y="8690"/>
                </a:cubicBezTo>
                <a:cubicBezTo>
                  <a:pt x="15871" y="6386"/>
                  <a:pt x="13702" y="4506"/>
                  <a:pt x="11043" y="4506"/>
                </a:cubicBezTo>
                <a:close/>
                <a:moveTo>
                  <a:pt x="2790" y="10322"/>
                </a:moveTo>
                <a:cubicBezTo>
                  <a:pt x="2733" y="10308"/>
                  <a:pt x="2673" y="10309"/>
                  <a:pt x="2617" y="10336"/>
                </a:cubicBezTo>
                <a:lnTo>
                  <a:pt x="798" y="11203"/>
                </a:lnTo>
                <a:cubicBezTo>
                  <a:pt x="684" y="11257"/>
                  <a:pt x="641" y="11384"/>
                  <a:pt x="703" y="11483"/>
                </a:cubicBezTo>
                <a:cubicBezTo>
                  <a:pt x="746" y="11550"/>
                  <a:pt x="825" y="11585"/>
                  <a:pt x="908" y="11585"/>
                </a:cubicBezTo>
                <a:cubicBezTo>
                  <a:pt x="946" y="11585"/>
                  <a:pt x="990" y="11575"/>
                  <a:pt x="1026" y="11558"/>
                </a:cubicBezTo>
                <a:lnTo>
                  <a:pt x="2837" y="10691"/>
                </a:lnTo>
                <a:cubicBezTo>
                  <a:pt x="2950" y="10637"/>
                  <a:pt x="2994" y="10516"/>
                  <a:pt x="2932" y="10418"/>
                </a:cubicBezTo>
                <a:cubicBezTo>
                  <a:pt x="2901" y="10368"/>
                  <a:pt x="2848" y="10336"/>
                  <a:pt x="2790" y="10322"/>
                </a:cubicBezTo>
                <a:close/>
                <a:moveTo>
                  <a:pt x="18076" y="11011"/>
                </a:moveTo>
                <a:cubicBezTo>
                  <a:pt x="18018" y="11025"/>
                  <a:pt x="17966" y="11058"/>
                  <a:pt x="17934" y="11107"/>
                </a:cubicBezTo>
                <a:cubicBezTo>
                  <a:pt x="17870" y="11205"/>
                  <a:pt x="17908" y="11332"/>
                  <a:pt x="18021" y="11387"/>
                </a:cubicBezTo>
                <a:lnTo>
                  <a:pt x="19840" y="12274"/>
                </a:lnTo>
                <a:cubicBezTo>
                  <a:pt x="19876" y="12292"/>
                  <a:pt x="19919" y="12302"/>
                  <a:pt x="19958" y="12302"/>
                </a:cubicBezTo>
                <a:cubicBezTo>
                  <a:pt x="20039" y="12302"/>
                  <a:pt x="20112" y="12265"/>
                  <a:pt x="20155" y="12199"/>
                </a:cubicBezTo>
                <a:cubicBezTo>
                  <a:pt x="20218" y="12102"/>
                  <a:pt x="20181" y="11974"/>
                  <a:pt x="20068" y="11919"/>
                </a:cubicBezTo>
                <a:lnTo>
                  <a:pt x="18249" y="11032"/>
                </a:lnTo>
                <a:cubicBezTo>
                  <a:pt x="18193" y="11005"/>
                  <a:pt x="18133" y="10998"/>
                  <a:pt x="18076" y="11011"/>
                </a:cubicBezTo>
                <a:close/>
                <a:moveTo>
                  <a:pt x="7334" y="17476"/>
                </a:moveTo>
                <a:cubicBezTo>
                  <a:pt x="7126" y="17476"/>
                  <a:pt x="6943" y="17597"/>
                  <a:pt x="6885" y="17770"/>
                </a:cubicBezTo>
                <a:cubicBezTo>
                  <a:pt x="6691" y="18344"/>
                  <a:pt x="6740" y="19552"/>
                  <a:pt x="8200" y="20173"/>
                </a:cubicBezTo>
                <a:cubicBezTo>
                  <a:pt x="8608" y="21218"/>
                  <a:pt x="9631" y="21595"/>
                  <a:pt x="10523" y="21600"/>
                </a:cubicBezTo>
                <a:cubicBezTo>
                  <a:pt x="10527" y="21600"/>
                  <a:pt x="10560" y="21600"/>
                  <a:pt x="10563" y="21600"/>
                </a:cubicBezTo>
                <a:cubicBezTo>
                  <a:pt x="11427" y="21600"/>
                  <a:pt x="12460" y="21225"/>
                  <a:pt x="12870" y="20173"/>
                </a:cubicBezTo>
                <a:cubicBezTo>
                  <a:pt x="14330" y="19552"/>
                  <a:pt x="14371" y="18344"/>
                  <a:pt x="14177" y="17770"/>
                </a:cubicBezTo>
                <a:cubicBezTo>
                  <a:pt x="14119" y="17597"/>
                  <a:pt x="13936" y="17476"/>
                  <a:pt x="13729" y="17476"/>
                </a:cubicBezTo>
                <a:lnTo>
                  <a:pt x="7334" y="17476"/>
                </a:lnTo>
                <a:close/>
                <a:moveTo>
                  <a:pt x="7562" y="18350"/>
                </a:moveTo>
                <a:lnTo>
                  <a:pt x="13138" y="18350"/>
                </a:lnTo>
                <a:cubicBezTo>
                  <a:pt x="13144" y="18695"/>
                  <a:pt x="13005" y="19252"/>
                  <a:pt x="12122" y="19565"/>
                </a:cubicBezTo>
                <a:cubicBezTo>
                  <a:pt x="11985" y="19614"/>
                  <a:pt x="11883" y="19714"/>
                  <a:pt x="11846" y="19838"/>
                </a:cubicBezTo>
                <a:cubicBezTo>
                  <a:pt x="11597" y="20685"/>
                  <a:pt x="10856" y="20837"/>
                  <a:pt x="10468" y="20856"/>
                </a:cubicBezTo>
                <a:cubicBezTo>
                  <a:pt x="10456" y="20855"/>
                  <a:pt x="10441" y="20849"/>
                  <a:pt x="10429" y="20849"/>
                </a:cubicBezTo>
                <a:lnTo>
                  <a:pt x="10271" y="20849"/>
                </a:lnTo>
                <a:cubicBezTo>
                  <a:pt x="10259" y="20849"/>
                  <a:pt x="10244" y="20855"/>
                  <a:pt x="10232" y="20856"/>
                </a:cubicBezTo>
                <a:cubicBezTo>
                  <a:pt x="9844" y="20837"/>
                  <a:pt x="9111" y="20685"/>
                  <a:pt x="8862" y="19838"/>
                </a:cubicBezTo>
                <a:cubicBezTo>
                  <a:pt x="8825" y="19714"/>
                  <a:pt x="8723" y="19614"/>
                  <a:pt x="8586" y="19565"/>
                </a:cubicBezTo>
                <a:cubicBezTo>
                  <a:pt x="7702" y="19252"/>
                  <a:pt x="7556" y="18694"/>
                  <a:pt x="7562" y="1835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E11D8D-A1A3-149D-B23E-64BC757B135A}"/>
              </a:ext>
            </a:extLst>
          </p:cNvPr>
          <p:cNvSpPr txBox="1"/>
          <p:nvPr/>
        </p:nvSpPr>
        <p:spPr>
          <a:xfrm>
            <a:off x="1945758" y="2254102"/>
            <a:ext cx="888881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實驗結果顯示，</a:t>
            </a:r>
            <a:r>
              <a:rPr lang="en-US" altLang="zh-TW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YOLOv7 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對咖啡壺的</a:t>
            </a:r>
            <a:r>
              <a:rPr lang="zh-TW" altLang="en-US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辨識效能最佳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對於咖啡壺壺嘴的偵測效能跟咖啡壺及咖啡壺把手的辨識效能相比，尚有改善空間。</a:t>
            </a:r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初步實驗結果顯示本研究所提出的智慧手沖咖啡系統，使用深度學習技術進行通用咖啡壺辨識具有很高的可行性。</a:t>
            </a:r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58E16FA1-89A3-9696-B60F-0CEDCA092428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22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3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FD0C-8BCE-0AA5-D3D4-58B11A36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20DD284C-F99F-2A70-DC1B-D7622144F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48A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6F2D0-8F14-591A-01B4-C9C75BBBC8D3}"/>
              </a:ext>
            </a:extLst>
          </p:cNvPr>
          <p:cNvSpPr txBox="1"/>
          <p:nvPr/>
        </p:nvSpPr>
        <p:spPr>
          <a:xfrm>
            <a:off x="837399" y="723214"/>
            <a:ext cx="362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04 </a:t>
            </a:r>
            <a:r>
              <a:rPr lang="zh-TW" altLang="en-US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結論與討論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7F9EEC41-90E4-9781-B1C3-8DD2983EF55E}"/>
              </a:ext>
            </a:extLst>
          </p:cNvPr>
          <p:cNvSpPr/>
          <p:nvPr/>
        </p:nvSpPr>
        <p:spPr>
          <a:xfrm>
            <a:off x="3676064" y="629006"/>
            <a:ext cx="4839871" cy="5599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0886" y="0"/>
                </a:moveTo>
                <a:cubicBezTo>
                  <a:pt x="10757" y="0"/>
                  <a:pt x="10649" y="93"/>
                  <a:pt x="10649" y="205"/>
                </a:cubicBezTo>
                <a:lnTo>
                  <a:pt x="10649" y="1891"/>
                </a:lnTo>
                <a:cubicBezTo>
                  <a:pt x="10649" y="2003"/>
                  <a:pt x="10757" y="2096"/>
                  <a:pt x="10886" y="2096"/>
                </a:cubicBezTo>
                <a:cubicBezTo>
                  <a:pt x="11015" y="2096"/>
                  <a:pt x="11114" y="2003"/>
                  <a:pt x="11114" y="1891"/>
                </a:cubicBezTo>
                <a:lnTo>
                  <a:pt x="11114" y="205"/>
                </a:lnTo>
                <a:cubicBezTo>
                  <a:pt x="11114" y="93"/>
                  <a:pt x="11015" y="0"/>
                  <a:pt x="10886" y="0"/>
                </a:cubicBezTo>
                <a:close/>
                <a:moveTo>
                  <a:pt x="10413" y="2403"/>
                </a:moveTo>
                <a:cubicBezTo>
                  <a:pt x="6339" y="2403"/>
                  <a:pt x="3026" y="5275"/>
                  <a:pt x="3026" y="8806"/>
                </a:cubicBezTo>
                <a:cubicBezTo>
                  <a:pt x="3026" y="11028"/>
                  <a:pt x="4328" y="13060"/>
                  <a:pt x="6499" y="14234"/>
                </a:cubicBezTo>
                <a:lnTo>
                  <a:pt x="6704" y="14350"/>
                </a:lnTo>
                <a:cubicBezTo>
                  <a:pt x="7029" y="14535"/>
                  <a:pt x="7114" y="14588"/>
                  <a:pt x="7137" y="14657"/>
                </a:cubicBezTo>
                <a:cubicBezTo>
                  <a:pt x="7186" y="14804"/>
                  <a:pt x="7143" y="15173"/>
                  <a:pt x="7082" y="15736"/>
                </a:cubicBezTo>
                <a:cubicBezTo>
                  <a:pt x="7061" y="15926"/>
                  <a:pt x="7044" y="16149"/>
                  <a:pt x="7019" y="16398"/>
                </a:cubicBezTo>
                <a:cubicBezTo>
                  <a:pt x="7008" y="16511"/>
                  <a:pt x="7049" y="16621"/>
                  <a:pt x="7137" y="16705"/>
                </a:cubicBezTo>
                <a:cubicBezTo>
                  <a:pt x="7226" y="16789"/>
                  <a:pt x="7352" y="16835"/>
                  <a:pt x="7484" y="16835"/>
                </a:cubicBezTo>
                <a:lnTo>
                  <a:pt x="13351" y="16835"/>
                </a:lnTo>
                <a:cubicBezTo>
                  <a:pt x="13482" y="16835"/>
                  <a:pt x="13601" y="16789"/>
                  <a:pt x="13689" y="16705"/>
                </a:cubicBezTo>
                <a:cubicBezTo>
                  <a:pt x="13778" y="16621"/>
                  <a:pt x="13827" y="16511"/>
                  <a:pt x="13815" y="16398"/>
                </a:cubicBezTo>
                <a:cubicBezTo>
                  <a:pt x="13790" y="16149"/>
                  <a:pt x="13765" y="15926"/>
                  <a:pt x="13744" y="15736"/>
                </a:cubicBezTo>
                <a:cubicBezTo>
                  <a:pt x="13683" y="15173"/>
                  <a:pt x="13640" y="14804"/>
                  <a:pt x="13689" y="14657"/>
                </a:cubicBezTo>
                <a:cubicBezTo>
                  <a:pt x="13712" y="14588"/>
                  <a:pt x="13797" y="14535"/>
                  <a:pt x="14122" y="14350"/>
                </a:cubicBezTo>
                <a:lnTo>
                  <a:pt x="14311" y="14241"/>
                </a:lnTo>
                <a:cubicBezTo>
                  <a:pt x="16496" y="13060"/>
                  <a:pt x="17800" y="11028"/>
                  <a:pt x="17800" y="8806"/>
                </a:cubicBezTo>
                <a:cubicBezTo>
                  <a:pt x="17800" y="5275"/>
                  <a:pt x="14487" y="2403"/>
                  <a:pt x="10413" y="2403"/>
                </a:cubicBezTo>
                <a:close/>
                <a:moveTo>
                  <a:pt x="183" y="3256"/>
                </a:moveTo>
                <a:cubicBezTo>
                  <a:pt x="125" y="3269"/>
                  <a:pt x="67" y="3297"/>
                  <a:pt x="34" y="3345"/>
                </a:cubicBezTo>
                <a:cubicBezTo>
                  <a:pt x="-33" y="3441"/>
                  <a:pt x="2" y="3567"/>
                  <a:pt x="112" y="3625"/>
                </a:cubicBezTo>
                <a:lnTo>
                  <a:pt x="3436" y="5359"/>
                </a:lnTo>
                <a:cubicBezTo>
                  <a:pt x="3474" y="5379"/>
                  <a:pt x="3513" y="5386"/>
                  <a:pt x="3554" y="5386"/>
                </a:cubicBezTo>
                <a:cubicBezTo>
                  <a:pt x="3633" y="5386"/>
                  <a:pt x="3707" y="5354"/>
                  <a:pt x="3751" y="5291"/>
                </a:cubicBezTo>
                <a:cubicBezTo>
                  <a:pt x="3818" y="5195"/>
                  <a:pt x="3783" y="5069"/>
                  <a:pt x="3672" y="5011"/>
                </a:cubicBezTo>
                <a:lnTo>
                  <a:pt x="357" y="3277"/>
                </a:lnTo>
                <a:cubicBezTo>
                  <a:pt x="301" y="3248"/>
                  <a:pt x="241" y="3244"/>
                  <a:pt x="183" y="3256"/>
                </a:cubicBezTo>
                <a:close/>
                <a:moveTo>
                  <a:pt x="10484" y="3277"/>
                </a:moveTo>
                <a:cubicBezTo>
                  <a:pt x="14042" y="3277"/>
                  <a:pt x="16942" y="5784"/>
                  <a:pt x="16942" y="8868"/>
                </a:cubicBezTo>
                <a:cubicBezTo>
                  <a:pt x="16942" y="10807"/>
                  <a:pt x="15800" y="12581"/>
                  <a:pt x="13878" y="13619"/>
                </a:cubicBezTo>
                <a:lnTo>
                  <a:pt x="13681" y="13735"/>
                </a:lnTo>
                <a:cubicBezTo>
                  <a:pt x="12710" y="14289"/>
                  <a:pt x="12736" y="14501"/>
                  <a:pt x="12886" y="15879"/>
                </a:cubicBezTo>
                <a:cubicBezTo>
                  <a:pt x="12893" y="15946"/>
                  <a:pt x="12902" y="16017"/>
                  <a:pt x="12910" y="16091"/>
                </a:cubicBezTo>
                <a:lnTo>
                  <a:pt x="8066" y="16091"/>
                </a:lnTo>
                <a:cubicBezTo>
                  <a:pt x="8074" y="16017"/>
                  <a:pt x="8083" y="15946"/>
                  <a:pt x="8090" y="15879"/>
                </a:cubicBezTo>
                <a:cubicBezTo>
                  <a:pt x="8240" y="14501"/>
                  <a:pt x="8258" y="14289"/>
                  <a:pt x="7287" y="13735"/>
                </a:cubicBezTo>
                <a:lnTo>
                  <a:pt x="7082" y="13612"/>
                </a:lnTo>
                <a:cubicBezTo>
                  <a:pt x="5174" y="12581"/>
                  <a:pt x="4034" y="10807"/>
                  <a:pt x="4034" y="8868"/>
                </a:cubicBezTo>
                <a:cubicBezTo>
                  <a:pt x="4034" y="5784"/>
                  <a:pt x="6926" y="3277"/>
                  <a:pt x="10484" y="3277"/>
                </a:cubicBezTo>
                <a:close/>
                <a:moveTo>
                  <a:pt x="21360" y="3775"/>
                </a:moveTo>
                <a:cubicBezTo>
                  <a:pt x="21302" y="3762"/>
                  <a:pt x="21242" y="3767"/>
                  <a:pt x="21186" y="3796"/>
                </a:cubicBezTo>
                <a:lnTo>
                  <a:pt x="17721" y="5577"/>
                </a:lnTo>
                <a:cubicBezTo>
                  <a:pt x="17610" y="5634"/>
                  <a:pt x="17569" y="5754"/>
                  <a:pt x="17635" y="5851"/>
                </a:cubicBezTo>
                <a:cubicBezTo>
                  <a:pt x="17678" y="5914"/>
                  <a:pt x="17759" y="5953"/>
                  <a:pt x="17839" y="5953"/>
                </a:cubicBezTo>
                <a:cubicBezTo>
                  <a:pt x="17880" y="5953"/>
                  <a:pt x="17920" y="5945"/>
                  <a:pt x="17958" y="5926"/>
                </a:cubicBezTo>
                <a:lnTo>
                  <a:pt x="21423" y="4144"/>
                </a:lnTo>
                <a:cubicBezTo>
                  <a:pt x="21534" y="4087"/>
                  <a:pt x="21567" y="3967"/>
                  <a:pt x="21501" y="3871"/>
                </a:cubicBezTo>
                <a:cubicBezTo>
                  <a:pt x="21468" y="3823"/>
                  <a:pt x="21418" y="3788"/>
                  <a:pt x="21360" y="3775"/>
                </a:cubicBezTo>
                <a:close/>
                <a:moveTo>
                  <a:pt x="11043" y="4506"/>
                </a:moveTo>
                <a:cubicBezTo>
                  <a:pt x="10875" y="4506"/>
                  <a:pt x="10744" y="4626"/>
                  <a:pt x="10744" y="4772"/>
                </a:cubicBezTo>
                <a:cubicBezTo>
                  <a:pt x="10744" y="4918"/>
                  <a:pt x="10875" y="5038"/>
                  <a:pt x="11043" y="5038"/>
                </a:cubicBezTo>
                <a:cubicBezTo>
                  <a:pt x="13365" y="5038"/>
                  <a:pt x="15256" y="6677"/>
                  <a:pt x="15256" y="8690"/>
                </a:cubicBezTo>
                <a:cubicBezTo>
                  <a:pt x="15256" y="8837"/>
                  <a:pt x="15395" y="8950"/>
                  <a:pt x="15563" y="8950"/>
                </a:cubicBezTo>
                <a:cubicBezTo>
                  <a:pt x="15732" y="8950"/>
                  <a:pt x="15871" y="8837"/>
                  <a:pt x="15871" y="8690"/>
                </a:cubicBezTo>
                <a:cubicBezTo>
                  <a:pt x="15871" y="6386"/>
                  <a:pt x="13702" y="4506"/>
                  <a:pt x="11043" y="4506"/>
                </a:cubicBezTo>
                <a:close/>
                <a:moveTo>
                  <a:pt x="2790" y="10322"/>
                </a:moveTo>
                <a:cubicBezTo>
                  <a:pt x="2733" y="10308"/>
                  <a:pt x="2673" y="10309"/>
                  <a:pt x="2617" y="10336"/>
                </a:cubicBezTo>
                <a:lnTo>
                  <a:pt x="798" y="11203"/>
                </a:lnTo>
                <a:cubicBezTo>
                  <a:pt x="684" y="11257"/>
                  <a:pt x="641" y="11384"/>
                  <a:pt x="703" y="11483"/>
                </a:cubicBezTo>
                <a:cubicBezTo>
                  <a:pt x="746" y="11550"/>
                  <a:pt x="825" y="11585"/>
                  <a:pt x="908" y="11585"/>
                </a:cubicBezTo>
                <a:cubicBezTo>
                  <a:pt x="946" y="11585"/>
                  <a:pt x="990" y="11575"/>
                  <a:pt x="1026" y="11558"/>
                </a:cubicBezTo>
                <a:lnTo>
                  <a:pt x="2837" y="10691"/>
                </a:lnTo>
                <a:cubicBezTo>
                  <a:pt x="2950" y="10637"/>
                  <a:pt x="2994" y="10516"/>
                  <a:pt x="2932" y="10418"/>
                </a:cubicBezTo>
                <a:cubicBezTo>
                  <a:pt x="2901" y="10368"/>
                  <a:pt x="2848" y="10336"/>
                  <a:pt x="2790" y="10322"/>
                </a:cubicBezTo>
                <a:close/>
                <a:moveTo>
                  <a:pt x="18076" y="11011"/>
                </a:moveTo>
                <a:cubicBezTo>
                  <a:pt x="18018" y="11025"/>
                  <a:pt x="17966" y="11058"/>
                  <a:pt x="17934" y="11107"/>
                </a:cubicBezTo>
                <a:cubicBezTo>
                  <a:pt x="17870" y="11205"/>
                  <a:pt x="17908" y="11332"/>
                  <a:pt x="18021" y="11387"/>
                </a:cubicBezTo>
                <a:lnTo>
                  <a:pt x="19840" y="12274"/>
                </a:lnTo>
                <a:cubicBezTo>
                  <a:pt x="19876" y="12292"/>
                  <a:pt x="19919" y="12302"/>
                  <a:pt x="19958" y="12302"/>
                </a:cubicBezTo>
                <a:cubicBezTo>
                  <a:pt x="20039" y="12302"/>
                  <a:pt x="20112" y="12265"/>
                  <a:pt x="20155" y="12199"/>
                </a:cubicBezTo>
                <a:cubicBezTo>
                  <a:pt x="20218" y="12102"/>
                  <a:pt x="20181" y="11974"/>
                  <a:pt x="20068" y="11919"/>
                </a:cubicBezTo>
                <a:lnTo>
                  <a:pt x="18249" y="11032"/>
                </a:lnTo>
                <a:cubicBezTo>
                  <a:pt x="18193" y="11005"/>
                  <a:pt x="18133" y="10998"/>
                  <a:pt x="18076" y="11011"/>
                </a:cubicBezTo>
                <a:close/>
                <a:moveTo>
                  <a:pt x="7334" y="17476"/>
                </a:moveTo>
                <a:cubicBezTo>
                  <a:pt x="7126" y="17476"/>
                  <a:pt x="6943" y="17597"/>
                  <a:pt x="6885" y="17770"/>
                </a:cubicBezTo>
                <a:cubicBezTo>
                  <a:pt x="6691" y="18344"/>
                  <a:pt x="6740" y="19552"/>
                  <a:pt x="8200" y="20173"/>
                </a:cubicBezTo>
                <a:cubicBezTo>
                  <a:pt x="8608" y="21218"/>
                  <a:pt x="9631" y="21595"/>
                  <a:pt x="10523" y="21600"/>
                </a:cubicBezTo>
                <a:cubicBezTo>
                  <a:pt x="10527" y="21600"/>
                  <a:pt x="10560" y="21600"/>
                  <a:pt x="10563" y="21600"/>
                </a:cubicBezTo>
                <a:cubicBezTo>
                  <a:pt x="11427" y="21600"/>
                  <a:pt x="12460" y="21225"/>
                  <a:pt x="12870" y="20173"/>
                </a:cubicBezTo>
                <a:cubicBezTo>
                  <a:pt x="14330" y="19552"/>
                  <a:pt x="14371" y="18344"/>
                  <a:pt x="14177" y="17770"/>
                </a:cubicBezTo>
                <a:cubicBezTo>
                  <a:pt x="14119" y="17597"/>
                  <a:pt x="13936" y="17476"/>
                  <a:pt x="13729" y="17476"/>
                </a:cubicBezTo>
                <a:lnTo>
                  <a:pt x="7334" y="17476"/>
                </a:lnTo>
                <a:close/>
                <a:moveTo>
                  <a:pt x="7562" y="18350"/>
                </a:moveTo>
                <a:lnTo>
                  <a:pt x="13138" y="18350"/>
                </a:lnTo>
                <a:cubicBezTo>
                  <a:pt x="13144" y="18695"/>
                  <a:pt x="13005" y="19252"/>
                  <a:pt x="12122" y="19565"/>
                </a:cubicBezTo>
                <a:cubicBezTo>
                  <a:pt x="11985" y="19614"/>
                  <a:pt x="11883" y="19714"/>
                  <a:pt x="11846" y="19838"/>
                </a:cubicBezTo>
                <a:cubicBezTo>
                  <a:pt x="11597" y="20685"/>
                  <a:pt x="10856" y="20837"/>
                  <a:pt x="10468" y="20856"/>
                </a:cubicBezTo>
                <a:cubicBezTo>
                  <a:pt x="10456" y="20855"/>
                  <a:pt x="10441" y="20849"/>
                  <a:pt x="10429" y="20849"/>
                </a:cubicBezTo>
                <a:lnTo>
                  <a:pt x="10271" y="20849"/>
                </a:lnTo>
                <a:cubicBezTo>
                  <a:pt x="10259" y="20849"/>
                  <a:pt x="10244" y="20855"/>
                  <a:pt x="10232" y="20856"/>
                </a:cubicBezTo>
                <a:cubicBezTo>
                  <a:pt x="9844" y="20837"/>
                  <a:pt x="9111" y="20685"/>
                  <a:pt x="8862" y="19838"/>
                </a:cubicBezTo>
                <a:cubicBezTo>
                  <a:pt x="8825" y="19714"/>
                  <a:pt x="8723" y="19614"/>
                  <a:pt x="8586" y="19565"/>
                </a:cubicBezTo>
                <a:cubicBezTo>
                  <a:pt x="7702" y="19252"/>
                  <a:pt x="7556" y="18694"/>
                  <a:pt x="7562" y="1835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4C8368-5CA2-729E-72BD-E6CEF8182DE0}"/>
              </a:ext>
            </a:extLst>
          </p:cNvPr>
          <p:cNvSpPr txBox="1"/>
          <p:nvPr/>
        </p:nvSpPr>
        <p:spPr>
          <a:xfrm>
            <a:off x="1945758" y="2254102"/>
            <a:ext cx="888881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在未來工作方面，我們將進一步</a:t>
            </a:r>
            <a:r>
              <a:rPr lang="zh-TW" altLang="en-US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擴展系統功能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，包括加入注水、悶蒸、沖泡等步驟。</a:t>
            </a:r>
          </a:p>
          <a:p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持續</a:t>
            </a:r>
            <a:r>
              <a:rPr lang="zh-TW" altLang="en-US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優化系統</a:t>
            </a: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，提升系統辨識效能。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帶來更加便捷和更加良好的咖啡體驗，同時也將推動整個咖啡產業的向前發展。</a:t>
            </a:r>
          </a:p>
          <a:p>
            <a:endParaRPr lang="zh-TW" altLang="en-US" dirty="0"/>
          </a:p>
        </p:txBody>
      </p:sp>
      <p:sp>
        <p:nvSpPr>
          <p:cNvPr id="3" name="Slide Number Placeholder 129">
            <a:extLst>
              <a:ext uri="{FF2B5EF4-FFF2-40B4-BE49-F238E27FC236}">
                <a16:creationId xmlns:a16="http://schemas.microsoft.com/office/drawing/2014/main" id="{E45C669C-16B9-B123-0596-0B93220988F8}"/>
              </a:ext>
            </a:extLst>
          </p:cNvPr>
          <p:cNvSpPr txBox="1">
            <a:spLocks/>
          </p:cNvSpPr>
          <p:nvPr/>
        </p:nvSpPr>
        <p:spPr>
          <a:xfrm>
            <a:off x="11463082" y="6308727"/>
            <a:ext cx="563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5"/>
                </a:solidFill>
              </a:rPr>
              <a:t>23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1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BC144-DEB6-DA2C-E6E3-9C751D7D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B559F49F-6C83-18C1-033D-F1DF411D8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8725"/>
            <a:ext cx="563563" cy="365125"/>
          </a:xfrm>
        </p:spPr>
        <p:txBody>
          <a:bodyPr/>
          <a:lstStyle/>
          <a:p>
            <a:fld id="{E97ECB15-F748-C140-A5C3-CF0090C943B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BBAEB-A2EB-A07C-17E2-AB77ABA881AB}"/>
              </a:ext>
            </a:extLst>
          </p:cNvPr>
          <p:cNvSpPr/>
          <p:nvPr/>
        </p:nvSpPr>
        <p:spPr>
          <a:xfrm>
            <a:off x="-4939138" y="-482773"/>
            <a:ext cx="11005431" cy="11005431"/>
          </a:xfrm>
          <a:prstGeom prst="ellipse">
            <a:avLst/>
          </a:prstGeom>
          <a:solidFill>
            <a:srgbClr val="D8CFB6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5BAE0-2880-2288-5C1F-0A14F1A3E78F}"/>
              </a:ext>
            </a:extLst>
          </p:cNvPr>
          <p:cNvSpPr txBox="1"/>
          <p:nvPr/>
        </p:nvSpPr>
        <p:spPr>
          <a:xfrm>
            <a:off x="2096587" y="3009063"/>
            <a:ext cx="793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報告結束，謝謝。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2C804-E2B1-F236-A2AB-50C137B32970}"/>
              </a:ext>
            </a:extLst>
          </p:cNvPr>
          <p:cNvSpPr/>
          <p:nvPr/>
        </p:nvSpPr>
        <p:spPr>
          <a:xfrm>
            <a:off x="7802908" y="2184399"/>
            <a:ext cx="5073650" cy="5073650"/>
          </a:xfrm>
          <a:prstGeom prst="ellipse">
            <a:avLst/>
          </a:prstGeom>
          <a:solidFill>
            <a:srgbClr val="D8CFB6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B5909F-6A0F-AE65-46D3-7CF8504657EB}"/>
              </a:ext>
            </a:extLst>
          </p:cNvPr>
          <p:cNvSpPr/>
          <p:nvPr/>
        </p:nvSpPr>
        <p:spPr>
          <a:xfrm>
            <a:off x="8153400" y="1255271"/>
            <a:ext cx="2489200" cy="2489200"/>
          </a:xfrm>
          <a:prstGeom prst="ellipse">
            <a:avLst/>
          </a:prstGeom>
          <a:solidFill>
            <a:srgbClr val="B9AF9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67D503-2C0F-21FB-656A-4280DBBD662F}"/>
              </a:ext>
            </a:extLst>
          </p:cNvPr>
          <p:cNvSpPr/>
          <p:nvPr/>
        </p:nvSpPr>
        <p:spPr>
          <a:xfrm>
            <a:off x="-1696155" y="2664360"/>
            <a:ext cx="4711167" cy="4711167"/>
          </a:xfrm>
          <a:prstGeom prst="ellipse">
            <a:avLst/>
          </a:prstGeom>
          <a:solidFill>
            <a:srgbClr val="929292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441E-4DD1-FB17-DD7E-72302BF3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一張含有 咖啡杯, 靜物攝影, 資料表, 咖啡 的圖片&#10;&#10;自動產生的描述">
            <a:extLst>
              <a:ext uri="{FF2B5EF4-FFF2-40B4-BE49-F238E27FC236}">
                <a16:creationId xmlns:a16="http://schemas.microsoft.com/office/drawing/2014/main" id="{E475D9D4-C218-D770-4F74-83B02631BA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728" b="3728"/>
          <a:stretch>
            <a:fillRect/>
          </a:stretch>
        </p:blipFill>
        <p:spPr/>
      </p:pic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D5ED88F2-B7A2-7E6B-3C27-35FCA03459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1716" y="6315961"/>
            <a:ext cx="563563" cy="36512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096F-CA05-A6B3-FE2E-752AA649B057}"/>
              </a:ext>
            </a:extLst>
          </p:cNvPr>
          <p:cNvSpPr/>
          <p:nvPr/>
        </p:nvSpPr>
        <p:spPr>
          <a:xfrm>
            <a:off x="563562" y="428625"/>
            <a:ext cx="8370887" cy="6000750"/>
          </a:xfrm>
          <a:prstGeom prst="rect">
            <a:avLst/>
          </a:prstGeom>
          <a:solidFill>
            <a:srgbClr val="8EC0B5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DB970-3894-8912-3895-A1BFAF29F886}"/>
              </a:ext>
            </a:extLst>
          </p:cNvPr>
          <p:cNvSpPr txBox="1"/>
          <p:nvPr/>
        </p:nvSpPr>
        <p:spPr>
          <a:xfrm>
            <a:off x="1184072" y="1608837"/>
            <a:ext cx="589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01 </a:t>
            </a:r>
            <a:r>
              <a:rPr kumimoji="0" lang="zh-TW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緒論</a:t>
            </a:r>
            <a:endParaRPr kumimoji="0" lang="en-US" altLang="zh-TW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F4449D-0912-5280-AB87-6DBCCFFF1980}"/>
              </a:ext>
            </a:extLst>
          </p:cNvPr>
          <p:cNvSpPr txBox="1"/>
          <p:nvPr/>
        </p:nvSpPr>
        <p:spPr>
          <a:xfrm>
            <a:off x="2703871" y="286845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Open Sans" panose="020B0606030504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91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8AFE-BC7D-C853-1617-0836BFC0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0">
            <a:extLst>
              <a:ext uri="{FF2B5EF4-FFF2-40B4-BE49-F238E27FC236}">
                <a16:creationId xmlns:a16="http://schemas.microsoft.com/office/drawing/2014/main" id="{A153963A-381E-D269-144A-ABAD5A66A1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C0B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D6015F9C-9C02-7F89-BC10-BB6DB4D99E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5824" y="6308727"/>
            <a:ext cx="563564" cy="365125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889A30-CC5A-FC94-842A-0CD6818139AB}"/>
              </a:ext>
            </a:extLst>
          </p:cNvPr>
          <p:cNvSpPr txBox="1"/>
          <p:nvPr/>
        </p:nvSpPr>
        <p:spPr>
          <a:xfrm>
            <a:off x="836781" y="685149"/>
            <a:ext cx="676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 </a:t>
            </a:r>
            <a:r>
              <a:rPr lang="zh-TW" altLang="en-US" sz="40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緒論</a:t>
            </a:r>
            <a:endParaRPr lang="en-US" sz="3600" b="1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4B62F1D-54BA-E628-7949-58615A7A7EA5}"/>
              </a:ext>
            </a:extLst>
          </p:cNvPr>
          <p:cNvGrpSpPr/>
          <p:nvPr/>
        </p:nvGrpSpPr>
        <p:grpSpPr>
          <a:xfrm>
            <a:off x="1048080" y="2040555"/>
            <a:ext cx="9753649" cy="3986900"/>
            <a:chOff x="2125940" y="2694896"/>
            <a:chExt cx="7670992" cy="3081405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04CD2D74-677D-3688-BB45-C6FE296C4B2C}"/>
                </a:ext>
              </a:extLst>
            </p:cNvPr>
            <p:cNvGrpSpPr/>
            <p:nvPr/>
          </p:nvGrpSpPr>
          <p:grpSpPr>
            <a:xfrm>
              <a:off x="2125940" y="2694896"/>
              <a:ext cx="7670992" cy="3081405"/>
              <a:chOff x="821031" y="2481746"/>
              <a:chExt cx="7670992" cy="30814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5EFBCA9-3FAB-3BE3-F81C-E374DFD2F53E}"/>
                  </a:ext>
                </a:extLst>
              </p:cNvPr>
              <p:cNvGrpSpPr/>
              <p:nvPr/>
            </p:nvGrpSpPr>
            <p:grpSpPr>
              <a:xfrm>
                <a:off x="821031" y="2481747"/>
                <a:ext cx="2709777" cy="2595079"/>
                <a:chOff x="529285" y="2481747"/>
                <a:chExt cx="2709777" cy="259507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E3D061B-E11A-E9D8-4A7F-8B865CE942DF}"/>
                    </a:ext>
                  </a:extLst>
                </p:cNvPr>
                <p:cNvSpPr/>
                <p:nvPr/>
              </p:nvSpPr>
              <p:spPr>
                <a:xfrm>
                  <a:off x="1271670" y="2481747"/>
                  <a:ext cx="1235710" cy="1235710"/>
                </a:xfrm>
                <a:prstGeom prst="ellipse">
                  <a:avLst/>
                </a:prstGeom>
                <a:solidFill>
                  <a:srgbClr val="9292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FB3A1F3-2C42-768A-6B3E-90BF8DAF3468}"/>
                    </a:ext>
                  </a:extLst>
                </p:cNvPr>
                <p:cNvGrpSpPr/>
                <p:nvPr/>
              </p:nvGrpSpPr>
              <p:grpSpPr>
                <a:xfrm>
                  <a:off x="529285" y="4088446"/>
                  <a:ext cx="2709777" cy="988380"/>
                  <a:chOff x="4135728" y="4684347"/>
                  <a:chExt cx="2709777" cy="988380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E3CC5D-CCC9-5916-09DF-3321179A943D}"/>
                      </a:ext>
                    </a:extLst>
                  </p:cNvPr>
                  <p:cNvSpPr txBox="1"/>
                  <p:nvPr/>
                </p:nvSpPr>
                <p:spPr>
                  <a:xfrm>
                    <a:off x="4628769" y="4684347"/>
                    <a:ext cx="17343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rPr>
                      <a:t>市場概況</a:t>
                    </a:r>
                    <a:endParaRPr kumimoji="0" lang="en-US" altLang="zh-TW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154039C-0252-7355-C755-E03BB8D680C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5728" y="5272617"/>
                    <a:ext cx="27097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marR="0" lvl="0" indent="-28575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rPr>
                      <a:t>年消費量</a:t>
                    </a:r>
                    <a:r>
                      <a:rPr kumimoji="0" lang="en-US" altLang="zh-TW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rPr>
                      <a:t>28.5 </a:t>
                    </a:r>
                    <a:r>
                      <a: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rPr>
                      <a:t>億杯</a:t>
                    </a:r>
                    <a:endParaRPr kumimoji="0" lang="en-US" altLang="zh-TW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endParaRPr>
                  </a:p>
                </p:txBody>
              </p:sp>
            </p:grp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B79D5-F5D5-669D-8D20-F072C868A996}"/>
                  </a:ext>
                </a:extLst>
              </p:cNvPr>
              <p:cNvSpPr/>
              <p:nvPr/>
            </p:nvSpPr>
            <p:spPr>
              <a:xfrm>
                <a:off x="4173235" y="2481746"/>
                <a:ext cx="1235710" cy="1235710"/>
              </a:xfrm>
              <a:prstGeom prst="ellipse">
                <a:avLst/>
              </a:prstGeom>
              <a:solidFill>
                <a:srgbClr val="7581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71BF11E-5FE2-FDD8-AAD5-86C0A5A5371A}"/>
                  </a:ext>
                </a:extLst>
              </p:cNvPr>
              <p:cNvGrpSpPr/>
              <p:nvPr/>
            </p:nvGrpSpPr>
            <p:grpSpPr>
              <a:xfrm>
                <a:off x="3623842" y="4088446"/>
                <a:ext cx="2423280" cy="1385789"/>
                <a:chOff x="4328719" y="4684347"/>
                <a:chExt cx="2423280" cy="13857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08BD7C-43AB-72CF-4AD7-920143CF33C6}"/>
                    </a:ext>
                  </a:extLst>
                </p:cNvPr>
                <p:cNvSpPr txBox="1"/>
                <p:nvPr/>
              </p:nvSpPr>
              <p:spPr>
                <a:xfrm>
                  <a:off x="4328719" y="4684347"/>
                  <a:ext cx="2423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專業知識不足</a:t>
                  </a:r>
                  <a:endPara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F897F5-C835-9134-9DF0-E8A0F4DFADED}"/>
                    </a:ext>
                  </a:extLst>
                </p:cNvPr>
                <p:cNvSpPr txBox="1"/>
                <p:nvPr/>
              </p:nvSpPr>
              <p:spPr>
                <a:xfrm>
                  <a:off x="4399269" y="5118537"/>
                  <a:ext cx="2282182" cy="951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zh-TW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手沖咖啡製作者稀缺</a:t>
                  </a:r>
                  <a:endPara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zh-TW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品質不一致</a:t>
                  </a:r>
                  <a:endPara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455453C-35E1-ABD0-95EF-CF0CBE2E4F64}"/>
                  </a:ext>
                </a:extLst>
              </p:cNvPr>
              <p:cNvGrpSpPr/>
              <p:nvPr/>
            </p:nvGrpSpPr>
            <p:grpSpPr>
              <a:xfrm>
                <a:off x="6309798" y="4088446"/>
                <a:ext cx="2182225" cy="1406701"/>
                <a:chOff x="4404855" y="4684347"/>
                <a:chExt cx="2182225" cy="140670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B02E65-D379-C0B9-9622-FFAF51ABF46C}"/>
                    </a:ext>
                  </a:extLst>
                </p:cNvPr>
                <p:cNvSpPr txBox="1"/>
                <p:nvPr/>
              </p:nvSpPr>
              <p:spPr>
                <a:xfrm>
                  <a:off x="4632965" y="4684347"/>
                  <a:ext cx="17343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研究目標</a:t>
                  </a:r>
                  <a:endPara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662B22D-0479-C584-29E2-8A3890B02AEF}"/>
                    </a:ext>
                  </a:extLst>
                </p:cNvPr>
                <p:cNvSpPr txBox="1"/>
                <p:nvPr/>
              </p:nvSpPr>
              <p:spPr>
                <a:xfrm>
                  <a:off x="4404855" y="5139449"/>
                  <a:ext cx="2182225" cy="951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zh-TW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辨識咖啡壺及其位置</a:t>
                  </a:r>
                  <a:endPara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zh-TW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n-cs"/>
                    </a:rPr>
                    <a:t>自動化機械手臂沖泡</a:t>
                  </a:r>
                  <a:endPara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endParaRP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CF0244-230E-0646-7E00-89DE7D8C65D0}"/>
                  </a:ext>
                </a:extLst>
              </p:cNvPr>
              <p:cNvSpPr/>
              <p:nvPr/>
            </p:nvSpPr>
            <p:spPr>
              <a:xfrm>
                <a:off x="6783056" y="2481747"/>
                <a:ext cx="1235710" cy="1235710"/>
              </a:xfrm>
              <a:prstGeom prst="ellipse">
                <a:avLst/>
              </a:prstGeom>
              <a:solidFill>
                <a:srgbClr val="B6AF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3101680-8F8F-EEB4-5053-0606DFC46844}"/>
                  </a:ext>
                </a:extLst>
              </p:cNvPr>
              <p:cNvCxnSpPr/>
              <p:nvPr/>
            </p:nvCxnSpPr>
            <p:spPr>
              <a:xfrm>
                <a:off x="3486181" y="2612571"/>
                <a:ext cx="0" cy="29505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5214E28-1534-C0DC-20F9-05F9D3B0A522}"/>
                  </a:ext>
                </a:extLst>
              </p:cNvPr>
              <p:cNvCxnSpPr/>
              <p:nvPr/>
            </p:nvCxnSpPr>
            <p:spPr>
              <a:xfrm>
                <a:off x="6096001" y="2612571"/>
                <a:ext cx="0" cy="29505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圖形 24" descr="上升趨勢的橫條圖 以實心填滿">
                <a:extLst>
                  <a:ext uri="{FF2B5EF4-FFF2-40B4-BE49-F238E27FC236}">
                    <a16:creationId xmlns:a16="http://schemas.microsoft.com/office/drawing/2014/main" id="{8DB52B0F-BF96-99DB-2714-4D456CD4A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9889" y="2690629"/>
                <a:ext cx="872062" cy="872062"/>
              </a:xfrm>
              <a:prstGeom prst="rect">
                <a:avLst/>
              </a:prstGeom>
            </p:spPr>
          </p:pic>
          <p:pic>
            <p:nvPicPr>
              <p:cNvPr id="44" name="圖形 43" descr="靶心 以實心填滿">
                <a:extLst>
                  <a:ext uri="{FF2B5EF4-FFF2-40B4-BE49-F238E27FC236}">
                    <a16:creationId xmlns:a16="http://schemas.microsoft.com/office/drawing/2014/main" id="{C5292F79-4F2B-8E7F-F759-8306D35E0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8598" y="2678580"/>
                <a:ext cx="804626" cy="804626"/>
              </a:xfrm>
              <a:prstGeom prst="rect">
                <a:avLst/>
              </a:prstGeom>
            </p:spPr>
          </p:pic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CC8D625-D0D9-9345-DD0E-E910BF7400BC}"/>
                </a:ext>
              </a:extLst>
            </p:cNvPr>
            <p:cNvGrpSpPr/>
            <p:nvPr/>
          </p:nvGrpSpPr>
          <p:grpSpPr>
            <a:xfrm>
              <a:off x="5679275" y="2824300"/>
              <a:ext cx="839148" cy="861237"/>
              <a:chOff x="4370551" y="2608126"/>
              <a:chExt cx="839148" cy="86123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C675127-11A2-8CB5-787B-DAE4720D9ED1}"/>
                  </a:ext>
                </a:extLst>
              </p:cNvPr>
              <p:cNvGrpSpPr/>
              <p:nvPr/>
            </p:nvGrpSpPr>
            <p:grpSpPr>
              <a:xfrm>
                <a:off x="4583375" y="2838774"/>
                <a:ext cx="415433" cy="585470"/>
                <a:chOff x="6600826" y="4344988"/>
                <a:chExt cx="682625" cy="962025"/>
              </a:xfrm>
              <a:solidFill>
                <a:schemeClr val="bg1"/>
              </a:solidFill>
            </p:grpSpPr>
            <p:sp>
              <p:nvSpPr>
                <p:cNvPr id="27" name="Freeform 8">
                  <a:extLst>
                    <a:ext uri="{FF2B5EF4-FFF2-40B4-BE49-F238E27FC236}">
                      <a16:creationId xmlns:a16="http://schemas.microsoft.com/office/drawing/2014/main" id="{A6A9FBD8-CB5C-E955-7665-F3E67DE2DD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72288" y="5246688"/>
                  <a:ext cx="136525" cy="60325"/>
                </a:xfrm>
                <a:custGeom>
                  <a:avLst/>
                  <a:gdLst>
                    <a:gd name="T0" fmla="*/ 28 w 36"/>
                    <a:gd name="T1" fmla="*/ 0 h 16"/>
                    <a:gd name="T2" fmla="*/ 9 w 36"/>
                    <a:gd name="T3" fmla="*/ 0 h 16"/>
                    <a:gd name="T4" fmla="*/ 0 w 36"/>
                    <a:gd name="T5" fmla="*/ 8 h 16"/>
                    <a:gd name="T6" fmla="*/ 9 w 36"/>
                    <a:gd name="T7" fmla="*/ 16 h 16"/>
                    <a:gd name="T8" fmla="*/ 28 w 36"/>
                    <a:gd name="T9" fmla="*/ 16 h 16"/>
                    <a:gd name="T10" fmla="*/ 36 w 36"/>
                    <a:gd name="T11" fmla="*/ 8 h 16"/>
                    <a:gd name="T12" fmla="*/ 28 w 36"/>
                    <a:gd name="T13" fmla="*/ 0 h 16"/>
                    <a:gd name="T14" fmla="*/ 28 w 36"/>
                    <a:gd name="T15" fmla="*/ 0 h 16"/>
                    <a:gd name="T16" fmla="*/ 28 w 36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16">
                      <a:moveTo>
                        <a:pt x="2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3"/>
                        <a:pt x="4" y="16"/>
                        <a:pt x="9" y="16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33" y="16"/>
                        <a:pt x="36" y="13"/>
                        <a:pt x="36" y="8"/>
                      </a:cubicBezTo>
                      <a:cubicBezTo>
                        <a:pt x="36" y="4"/>
                        <a:pt x="33" y="0"/>
                        <a:pt x="28" y="0"/>
                      </a:cubicBezTo>
                      <a:close/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F041FE0-DEDF-95D5-42E1-959082798C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726" y="5159375"/>
                  <a:ext cx="247650" cy="65088"/>
                </a:xfrm>
                <a:custGeom>
                  <a:avLst/>
                  <a:gdLst>
                    <a:gd name="T0" fmla="*/ 58 w 66"/>
                    <a:gd name="T1" fmla="*/ 0 h 17"/>
                    <a:gd name="T2" fmla="*/ 9 w 66"/>
                    <a:gd name="T3" fmla="*/ 0 h 17"/>
                    <a:gd name="T4" fmla="*/ 0 w 66"/>
                    <a:gd name="T5" fmla="*/ 8 h 17"/>
                    <a:gd name="T6" fmla="*/ 9 w 66"/>
                    <a:gd name="T7" fmla="*/ 17 h 17"/>
                    <a:gd name="T8" fmla="*/ 58 w 66"/>
                    <a:gd name="T9" fmla="*/ 17 h 17"/>
                    <a:gd name="T10" fmla="*/ 66 w 66"/>
                    <a:gd name="T11" fmla="*/ 8 h 17"/>
                    <a:gd name="T12" fmla="*/ 58 w 66"/>
                    <a:gd name="T13" fmla="*/ 0 h 17"/>
                    <a:gd name="T14" fmla="*/ 58 w 66"/>
                    <a:gd name="T15" fmla="*/ 0 h 17"/>
                    <a:gd name="T16" fmla="*/ 58 w 66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7">
                      <a:moveTo>
                        <a:pt x="5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63" y="17"/>
                        <a:pt x="66" y="13"/>
                        <a:pt x="66" y="8"/>
                      </a:cubicBezTo>
                      <a:cubicBezTo>
                        <a:pt x="66" y="4"/>
                        <a:pt x="63" y="0"/>
                        <a:pt x="58" y="0"/>
                      </a:cubicBezTo>
                      <a:close/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3549B4EB-8326-31E8-B42A-625FB4E31A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0826" y="4344988"/>
                  <a:ext cx="682625" cy="781050"/>
                </a:xfrm>
                <a:custGeom>
                  <a:avLst/>
                  <a:gdLst>
                    <a:gd name="T0" fmla="*/ 169 w 181"/>
                    <a:gd name="T1" fmla="*/ 45 h 207"/>
                    <a:gd name="T2" fmla="*/ 136 w 181"/>
                    <a:gd name="T3" fmla="*/ 12 h 207"/>
                    <a:gd name="T4" fmla="*/ 90 w 181"/>
                    <a:gd name="T5" fmla="*/ 0 h 207"/>
                    <a:gd name="T6" fmla="*/ 26 w 181"/>
                    <a:gd name="T7" fmla="*/ 26 h 207"/>
                    <a:gd name="T8" fmla="*/ 0 w 181"/>
                    <a:gd name="T9" fmla="*/ 89 h 207"/>
                    <a:gd name="T10" fmla="*/ 7 w 181"/>
                    <a:gd name="T11" fmla="*/ 123 h 207"/>
                    <a:gd name="T12" fmla="*/ 30 w 181"/>
                    <a:gd name="T13" fmla="*/ 165 h 207"/>
                    <a:gd name="T14" fmla="*/ 38 w 181"/>
                    <a:gd name="T15" fmla="*/ 183 h 207"/>
                    <a:gd name="T16" fmla="*/ 48 w 181"/>
                    <a:gd name="T17" fmla="*/ 204 h 207"/>
                    <a:gd name="T18" fmla="*/ 55 w 181"/>
                    <a:gd name="T19" fmla="*/ 207 h 207"/>
                    <a:gd name="T20" fmla="*/ 129 w 181"/>
                    <a:gd name="T21" fmla="*/ 207 h 207"/>
                    <a:gd name="T22" fmla="*/ 136 w 181"/>
                    <a:gd name="T23" fmla="*/ 203 h 207"/>
                    <a:gd name="T24" fmla="*/ 143 w 181"/>
                    <a:gd name="T25" fmla="*/ 186 h 207"/>
                    <a:gd name="T26" fmla="*/ 150 w 181"/>
                    <a:gd name="T27" fmla="*/ 169 h 207"/>
                    <a:gd name="T28" fmla="*/ 173 w 181"/>
                    <a:gd name="T29" fmla="*/ 124 h 207"/>
                    <a:gd name="T30" fmla="*/ 181 w 181"/>
                    <a:gd name="T31" fmla="*/ 89 h 207"/>
                    <a:gd name="T32" fmla="*/ 169 w 181"/>
                    <a:gd name="T33" fmla="*/ 45 h 207"/>
                    <a:gd name="T34" fmla="*/ 157 w 181"/>
                    <a:gd name="T35" fmla="*/ 120 h 207"/>
                    <a:gd name="T36" fmla="*/ 136 w 181"/>
                    <a:gd name="T37" fmla="*/ 160 h 207"/>
                    <a:gd name="T38" fmla="*/ 128 w 181"/>
                    <a:gd name="T39" fmla="*/ 181 h 207"/>
                    <a:gd name="T40" fmla="*/ 124 w 181"/>
                    <a:gd name="T41" fmla="*/ 191 h 207"/>
                    <a:gd name="T42" fmla="*/ 60 w 181"/>
                    <a:gd name="T43" fmla="*/ 191 h 207"/>
                    <a:gd name="T44" fmla="*/ 53 w 181"/>
                    <a:gd name="T45" fmla="*/ 177 h 207"/>
                    <a:gd name="T46" fmla="*/ 44 w 181"/>
                    <a:gd name="T47" fmla="*/ 156 h 207"/>
                    <a:gd name="T48" fmla="*/ 23 w 181"/>
                    <a:gd name="T49" fmla="*/ 118 h 207"/>
                    <a:gd name="T50" fmla="*/ 16 w 181"/>
                    <a:gd name="T51" fmla="*/ 89 h 207"/>
                    <a:gd name="T52" fmla="*/ 90 w 181"/>
                    <a:gd name="T53" fmla="*/ 16 h 207"/>
                    <a:gd name="T54" fmla="*/ 128 w 181"/>
                    <a:gd name="T55" fmla="*/ 26 h 207"/>
                    <a:gd name="T56" fmla="*/ 155 w 181"/>
                    <a:gd name="T57" fmla="*/ 53 h 207"/>
                    <a:gd name="T58" fmla="*/ 165 w 181"/>
                    <a:gd name="T59" fmla="*/ 89 h 207"/>
                    <a:gd name="T60" fmla="*/ 157 w 181"/>
                    <a:gd name="T61" fmla="*/ 120 h 207"/>
                    <a:gd name="T62" fmla="*/ 157 w 181"/>
                    <a:gd name="T63" fmla="*/ 120 h 207"/>
                    <a:gd name="T64" fmla="*/ 157 w 181"/>
                    <a:gd name="T65" fmla="*/ 12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81" h="207">
                      <a:moveTo>
                        <a:pt x="169" y="45"/>
                      </a:moveTo>
                      <a:cubicBezTo>
                        <a:pt x="161" y="31"/>
                        <a:pt x="150" y="20"/>
                        <a:pt x="136" y="12"/>
                      </a:cubicBezTo>
                      <a:cubicBezTo>
                        <a:pt x="122" y="4"/>
                        <a:pt x="107" y="0"/>
                        <a:pt x="90" y="0"/>
                      </a:cubicBezTo>
                      <a:cubicBezTo>
                        <a:pt x="66" y="0"/>
                        <a:pt x="42" y="10"/>
                        <a:pt x="26" y="26"/>
                      </a:cubicBezTo>
                      <a:cubicBezTo>
                        <a:pt x="10" y="42"/>
                        <a:pt x="0" y="65"/>
                        <a:pt x="0" y="89"/>
                      </a:cubicBezTo>
                      <a:cubicBezTo>
                        <a:pt x="0" y="100"/>
                        <a:pt x="2" y="112"/>
                        <a:pt x="7" y="123"/>
                      </a:cubicBezTo>
                      <a:cubicBezTo>
                        <a:pt x="12" y="134"/>
                        <a:pt x="20" y="148"/>
                        <a:pt x="30" y="165"/>
                      </a:cubicBezTo>
                      <a:cubicBezTo>
                        <a:pt x="32" y="169"/>
                        <a:pt x="35" y="175"/>
                        <a:pt x="38" y="183"/>
                      </a:cubicBezTo>
                      <a:cubicBezTo>
                        <a:pt x="42" y="193"/>
                        <a:pt x="45" y="200"/>
                        <a:pt x="48" y="204"/>
                      </a:cubicBezTo>
                      <a:cubicBezTo>
                        <a:pt x="50" y="206"/>
                        <a:pt x="52" y="207"/>
                        <a:pt x="55" y="207"/>
                      </a:cubicBezTo>
                      <a:cubicBezTo>
                        <a:pt x="129" y="207"/>
                        <a:pt x="129" y="207"/>
                        <a:pt x="129" y="207"/>
                      </a:cubicBezTo>
                      <a:cubicBezTo>
                        <a:pt x="132" y="207"/>
                        <a:pt x="134" y="206"/>
                        <a:pt x="136" y="203"/>
                      </a:cubicBezTo>
                      <a:cubicBezTo>
                        <a:pt x="138" y="200"/>
                        <a:pt x="140" y="194"/>
                        <a:pt x="143" y="186"/>
                      </a:cubicBezTo>
                      <a:cubicBezTo>
                        <a:pt x="146" y="178"/>
                        <a:pt x="148" y="172"/>
                        <a:pt x="150" y="169"/>
                      </a:cubicBezTo>
                      <a:cubicBezTo>
                        <a:pt x="160" y="151"/>
                        <a:pt x="168" y="136"/>
                        <a:pt x="173" y="124"/>
                      </a:cubicBezTo>
                      <a:cubicBezTo>
                        <a:pt x="178" y="112"/>
                        <a:pt x="181" y="100"/>
                        <a:pt x="181" y="89"/>
                      </a:cubicBezTo>
                      <a:cubicBezTo>
                        <a:pt x="181" y="73"/>
                        <a:pt x="177" y="58"/>
                        <a:pt x="169" y="45"/>
                      </a:cubicBezTo>
                      <a:close/>
                      <a:moveTo>
                        <a:pt x="157" y="120"/>
                      </a:moveTo>
                      <a:cubicBezTo>
                        <a:pt x="152" y="131"/>
                        <a:pt x="146" y="144"/>
                        <a:pt x="136" y="160"/>
                      </a:cubicBezTo>
                      <a:cubicBezTo>
                        <a:pt x="133" y="166"/>
                        <a:pt x="130" y="172"/>
                        <a:pt x="128" y="181"/>
                      </a:cubicBezTo>
                      <a:cubicBezTo>
                        <a:pt x="126" y="184"/>
                        <a:pt x="125" y="188"/>
                        <a:pt x="124" y="191"/>
                      </a:cubicBezTo>
                      <a:cubicBezTo>
                        <a:pt x="60" y="191"/>
                        <a:pt x="60" y="191"/>
                        <a:pt x="60" y="191"/>
                      </a:cubicBezTo>
                      <a:cubicBezTo>
                        <a:pt x="57" y="187"/>
                        <a:pt x="56" y="182"/>
                        <a:pt x="53" y="177"/>
                      </a:cubicBezTo>
                      <a:cubicBezTo>
                        <a:pt x="49" y="167"/>
                        <a:pt x="46" y="160"/>
                        <a:pt x="44" y="156"/>
                      </a:cubicBezTo>
                      <a:cubicBezTo>
                        <a:pt x="34" y="141"/>
                        <a:pt x="28" y="128"/>
                        <a:pt x="23" y="118"/>
                      </a:cubicBezTo>
                      <a:cubicBezTo>
                        <a:pt x="18" y="108"/>
                        <a:pt x="16" y="98"/>
                        <a:pt x="16" y="89"/>
                      </a:cubicBezTo>
                      <a:cubicBezTo>
                        <a:pt x="16" y="50"/>
                        <a:pt x="51" y="16"/>
                        <a:pt x="90" y="16"/>
                      </a:cubicBezTo>
                      <a:cubicBezTo>
                        <a:pt x="104" y="16"/>
                        <a:pt x="116" y="20"/>
                        <a:pt x="128" y="26"/>
                      </a:cubicBezTo>
                      <a:cubicBezTo>
                        <a:pt x="139" y="33"/>
                        <a:pt x="148" y="42"/>
                        <a:pt x="155" y="53"/>
                      </a:cubicBezTo>
                      <a:cubicBezTo>
                        <a:pt x="161" y="64"/>
                        <a:pt x="165" y="76"/>
                        <a:pt x="165" y="89"/>
                      </a:cubicBezTo>
                      <a:cubicBezTo>
                        <a:pt x="165" y="98"/>
                        <a:pt x="162" y="108"/>
                        <a:pt x="157" y="120"/>
                      </a:cubicBezTo>
                      <a:close/>
                      <a:moveTo>
                        <a:pt x="157" y="120"/>
                      </a:moveTo>
                      <a:cubicBezTo>
                        <a:pt x="157" y="120"/>
                        <a:pt x="157" y="120"/>
                        <a:pt x="157" y="12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乘號 40">
                <a:extLst>
                  <a:ext uri="{FF2B5EF4-FFF2-40B4-BE49-F238E27FC236}">
                    <a16:creationId xmlns:a16="http://schemas.microsoft.com/office/drawing/2014/main" id="{19B336AC-5A5A-D136-A7EB-6B01F9DAA35F}"/>
                  </a:ext>
                </a:extLst>
              </p:cNvPr>
              <p:cNvSpPr/>
              <p:nvPr/>
            </p:nvSpPr>
            <p:spPr>
              <a:xfrm>
                <a:off x="4370551" y="2608126"/>
                <a:ext cx="839148" cy="861237"/>
              </a:xfrm>
              <a:prstGeom prst="mathMultiply">
                <a:avLst>
                  <a:gd name="adj1" fmla="val 6315"/>
                </a:avLst>
              </a:prstGeom>
              <a:solidFill>
                <a:schemeClr val="bg1"/>
              </a:solidFill>
              <a:ln>
                <a:solidFill>
                  <a:srgbClr val="75818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6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E52A-29F5-E954-1213-934FDBB6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一張含有 咖啡杯, 靜物攝影, 資料表, 咖啡 的圖片&#10;&#10;自動產生的描述">
            <a:extLst>
              <a:ext uri="{FF2B5EF4-FFF2-40B4-BE49-F238E27FC236}">
                <a16:creationId xmlns:a16="http://schemas.microsoft.com/office/drawing/2014/main" id="{DA80C60C-3CE6-C387-EF07-6B2007C5DD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728" b="3728"/>
          <a:stretch>
            <a:fillRect/>
          </a:stretch>
        </p:blipFill>
        <p:spPr/>
      </p:pic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43AD9DB9-5DF6-7106-617C-427D3D93E0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5314" y="6316304"/>
            <a:ext cx="563563" cy="365125"/>
          </a:xfrm>
        </p:spPr>
        <p:txBody>
          <a:bodyPr/>
          <a:lstStyle/>
          <a:p>
            <a:r>
              <a:rPr lang="en-US" sz="1100" dirty="0">
                <a:solidFill>
                  <a:schemeClr val="accent5"/>
                </a:solidFill>
              </a:rPr>
              <a:t>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F25DF6-8BC1-87D6-43B8-C527E03DA05E}"/>
              </a:ext>
            </a:extLst>
          </p:cNvPr>
          <p:cNvSpPr/>
          <p:nvPr/>
        </p:nvSpPr>
        <p:spPr>
          <a:xfrm>
            <a:off x="563562" y="428625"/>
            <a:ext cx="8370887" cy="6000750"/>
          </a:xfrm>
          <a:prstGeom prst="rect">
            <a:avLst/>
          </a:prstGeom>
          <a:solidFill>
            <a:srgbClr val="B9AF9D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0D48-C850-F697-46A7-7B4B06CAA152}"/>
              </a:ext>
            </a:extLst>
          </p:cNvPr>
          <p:cNvSpPr txBox="1"/>
          <p:nvPr/>
        </p:nvSpPr>
        <p:spPr>
          <a:xfrm>
            <a:off x="1184072" y="1608837"/>
            <a:ext cx="678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02 </a:t>
            </a:r>
            <a:r>
              <a:rPr lang="zh-TW" altLang="en-US" sz="72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系統架構</a:t>
            </a:r>
            <a:endParaRPr kumimoji="0" lang="en-US" altLang="zh-TW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E01FF9-40A4-44B2-EAF7-3D4E1A2CC112}"/>
              </a:ext>
            </a:extLst>
          </p:cNvPr>
          <p:cNvSpPr txBox="1"/>
          <p:nvPr/>
        </p:nvSpPr>
        <p:spPr>
          <a:xfrm>
            <a:off x="2703871" y="286845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Open Sans" panose="020B0606030504020204" pitchFamily="34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243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E6E53810-6EA8-D6F7-2590-8E83588D20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CCBB0F54-9770-4586-9E2E-C9CA13858F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43418" y="6326140"/>
            <a:ext cx="563564" cy="36512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D38D81-3233-4EBC-B1F3-A1A46DC6F5E4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34C9DA2-A3BD-0DAA-2BCE-1B50692DCB94}"/>
              </a:ext>
            </a:extLst>
          </p:cNvPr>
          <p:cNvSpPr txBox="1"/>
          <p:nvPr/>
        </p:nvSpPr>
        <p:spPr>
          <a:xfrm>
            <a:off x="3047999" y="618686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智慧手沖咖啡系統之系統架構</a:t>
            </a:r>
            <a:r>
              <a:rPr lang="zh-TW" altLang="en-US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sz="1600" b="1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D2741A8-6787-BE5E-C8AC-9713A9EF0D86}"/>
              </a:ext>
            </a:extLst>
          </p:cNvPr>
          <p:cNvGrpSpPr/>
          <p:nvPr/>
        </p:nvGrpSpPr>
        <p:grpSpPr>
          <a:xfrm>
            <a:off x="1349464" y="1752963"/>
            <a:ext cx="8873001" cy="4283680"/>
            <a:chOff x="803478" y="1401871"/>
            <a:chExt cx="9670384" cy="4668638"/>
          </a:xfrm>
        </p:grpSpPr>
        <p:sp>
          <p:nvSpPr>
            <p:cNvPr id="6" name="箭號: 向下 37">
              <a:extLst>
                <a:ext uri="{FF2B5EF4-FFF2-40B4-BE49-F238E27FC236}">
                  <a16:creationId xmlns:a16="http://schemas.microsoft.com/office/drawing/2014/main" id="{0B2C1C1C-FCD9-6714-27EB-F873C2EB07D1}"/>
                </a:ext>
              </a:extLst>
            </p:cNvPr>
            <p:cNvSpPr/>
            <p:nvPr/>
          </p:nvSpPr>
          <p:spPr>
            <a:xfrm>
              <a:off x="4765862" y="2362759"/>
              <a:ext cx="321894" cy="249136"/>
            </a:xfrm>
            <a:prstGeom prst="downArrow">
              <a:avLst/>
            </a:prstGeom>
            <a:solidFill>
              <a:srgbClr val="8C979C"/>
            </a:solidFill>
            <a:ln>
              <a:solidFill>
                <a:srgbClr val="8C97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箭號: 向下 37">
              <a:extLst>
                <a:ext uri="{FF2B5EF4-FFF2-40B4-BE49-F238E27FC236}">
                  <a16:creationId xmlns:a16="http://schemas.microsoft.com/office/drawing/2014/main" id="{9C593E30-BF3C-3BEC-B7D4-40AD1D181D68}"/>
                </a:ext>
              </a:extLst>
            </p:cNvPr>
            <p:cNvSpPr/>
            <p:nvPr/>
          </p:nvSpPr>
          <p:spPr>
            <a:xfrm>
              <a:off x="4774451" y="4899457"/>
              <a:ext cx="300969" cy="231030"/>
            </a:xfrm>
            <a:prstGeom prst="downArrow">
              <a:avLst/>
            </a:prstGeom>
            <a:solidFill>
              <a:srgbClr val="8C979C"/>
            </a:solidFill>
            <a:ln>
              <a:solidFill>
                <a:srgbClr val="8C97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37">
              <a:extLst>
                <a:ext uri="{FF2B5EF4-FFF2-40B4-BE49-F238E27FC236}">
                  <a16:creationId xmlns:a16="http://schemas.microsoft.com/office/drawing/2014/main" id="{8BA4AD92-D410-FDE5-857B-AE339AECC2D2}"/>
                </a:ext>
              </a:extLst>
            </p:cNvPr>
            <p:cNvSpPr/>
            <p:nvPr/>
          </p:nvSpPr>
          <p:spPr>
            <a:xfrm>
              <a:off x="4760605" y="3642637"/>
              <a:ext cx="321894" cy="249136"/>
            </a:xfrm>
            <a:prstGeom prst="downArrow">
              <a:avLst/>
            </a:prstGeom>
            <a:solidFill>
              <a:srgbClr val="8C979C"/>
            </a:solidFill>
            <a:ln>
              <a:solidFill>
                <a:srgbClr val="8C97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FB6785D-33F0-6BAE-583B-EECC2EEC9149}"/>
                </a:ext>
              </a:extLst>
            </p:cNvPr>
            <p:cNvGrpSpPr/>
            <p:nvPr/>
          </p:nvGrpSpPr>
          <p:grpSpPr>
            <a:xfrm>
              <a:off x="803478" y="1401871"/>
              <a:ext cx="9670384" cy="4668638"/>
              <a:chOff x="-662835" y="50373"/>
              <a:chExt cx="12087537" cy="6776152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C5A34A78-4FF2-EC66-29B4-97281C9EB366}"/>
                  </a:ext>
                </a:extLst>
              </p:cNvPr>
              <p:cNvGrpSpPr/>
              <p:nvPr/>
            </p:nvGrpSpPr>
            <p:grpSpPr>
              <a:xfrm>
                <a:off x="-662835" y="137275"/>
                <a:ext cx="2321587" cy="1764240"/>
                <a:chOff x="2684189" y="548505"/>
                <a:chExt cx="2104697" cy="583324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2" name="矩形: 圓角 63">
                  <a:extLst>
                    <a:ext uri="{FF2B5EF4-FFF2-40B4-BE49-F238E27FC236}">
                      <a16:creationId xmlns:a16="http://schemas.microsoft.com/office/drawing/2014/main" id="{E997649F-4FD7-86D3-5166-59EF2F196D7A}"/>
                    </a:ext>
                  </a:extLst>
                </p:cNvPr>
                <p:cNvSpPr/>
                <p:nvPr/>
              </p:nvSpPr>
              <p:spPr>
                <a:xfrm>
                  <a:off x="2684189" y="548505"/>
                  <a:ext cx="2104697" cy="583324"/>
                </a:xfrm>
                <a:prstGeom prst="roundRect">
                  <a:avLst/>
                </a:prstGeom>
                <a:solidFill>
                  <a:srgbClr val="6E99CC"/>
                </a:solidFill>
                <a:ln w="38100">
                  <a:solidFill>
                    <a:srgbClr val="6E99C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6BB3930F-FCC8-78EF-F334-5FD227607083}"/>
                    </a:ext>
                  </a:extLst>
                </p:cNvPr>
                <p:cNvSpPr txBox="1"/>
                <p:nvPr/>
              </p:nvSpPr>
              <p:spPr>
                <a:xfrm>
                  <a:off x="2703513" y="653051"/>
                  <a:ext cx="2027952" cy="402433"/>
                </a:xfrm>
                <a:prstGeom prst="rect">
                  <a:avLst/>
                </a:prstGeom>
                <a:solidFill>
                  <a:srgbClr val="6E99CC"/>
                </a:solidFill>
                <a:ln>
                  <a:solidFill>
                    <a:srgbClr val="6E99C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手沖咖啡壺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資料集</a:t>
                  </a: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2ED24B3-9576-2EC5-10A1-2603BC2904BE}"/>
                  </a:ext>
                </a:extLst>
              </p:cNvPr>
              <p:cNvGrpSpPr/>
              <p:nvPr/>
            </p:nvGrpSpPr>
            <p:grpSpPr>
              <a:xfrm>
                <a:off x="3302128" y="50373"/>
                <a:ext cx="2373349" cy="1308007"/>
                <a:chOff x="3455361" y="623660"/>
                <a:chExt cx="2350662" cy="1092117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60" name="矩形: 圓角 17">
                  <a:extLst>
                    <a:ext uri="{FF2B5EF4-FFF2-40B4-BE49-F238E27FC236}">
                      <a16:creationId xmlns:a16="http://schemas.microsoft.com/office/drawing/2014/main" id="{E52E9949-3EE3-CA33-C8D7-E157C85B03EC}"/>
                    </a:ext>
                  </a:extLst>
                </p:cNvPr>
                <p:cNvSpPr/>
                <p:nvPr/>
              </p:nvSpPr>
              <p:spPr>
                <a:xfrm>
                  <a:off x="3455361" y="623660"/>
                  <a:ext cx="2350662" cy="1092117"/>
                </a:xfrm>
                <a:prstGeom prst="roundRect">
                  <a:avLst/>
                </a:prstGeom>
                <a:solidFill>
                  <a:srgbClr val="8C979C"/>
                </a:solidFill>
                <a:ln w="38100">
                  <a:solidFill>
                    <a:srgbClr val="8C979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BDFA6DDC-3C4E-57A4-8884-6FFD8EB5B1B9}"/>
                    </a:ext>
                  </a:extLst>
                </p:cNvPr>
                <p:cNvSpPr txBox="1"/>
                <p:nvPr/>
              </p:nvSpPr>
              <p:spPr>
                <a:xfrm>
                  <a:off x="3706206" y="659853"/>
                  <a:ext cx="1806429" cy="1007051"/>
                </a:xfrm>
                <a:prstGeom prst="rect">
                  <a:avLst/>
                </a:prstGeom>
                <a:solidFill>
                  <a:srgbClr val="8C979C"/>
                </a:solidFill>
                <a:ln>
                  <a:solidFill>
                    <a:srgbClr val="8C979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咖啡壺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偵測</a:t>
                  </a:r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A6B2A59B-E4D4-E5A0-C463-549C1698D24D}"/>
                  </a:ext>
                </a:extLst>
              </p:cNvPr>
              <p:cNvGrpSpPr/>
              <p:nvPr/>
            </p:nvGrpSpPr>
            <p:grpSpPr>
              <a:xfrm>
                <a:off x="3302129" y="1929666"/>
                <a:ext cx="2369117" cy="1308007"/>
                <a:chOff x="3459553" y="623660"/>
                <a:chExt cx="2346470" cy="109211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8" name="矩形: 圓角 17">
                  <a:extLst>
                    <a:ext uri="{FF2B5EF4-FFF2-40B4-BE49-F238E27FC236}">
                      <a16:creationId xmlns:a16="http://schemas.microsoft.com/office/drawing/2014/main" id="{7EE28ADB-1A72-4221-6078-4753361AFB71}"/>
                    </a:ext>
                  </a:extLst>
                </p:cNvPr>
                <p:cNvSpPr/>
                <p:nvPr/>
              </p:nvSpPr>
              <p:spPr>
                <a:xfrm>
                  <a:off x="3459553" y="623660"/>
                  <a:ext cx="2346470" cy="1092117"/>
                </a:xfrm>
                <a:prstGeom prst="roundRect">
                  <a:avLst/>
                </a:prstGeom>
                <a:solidFill>
                  <a:srgbClr val="8C979C"/>
                </a:solidFill>
                <a:ln w="38100">
                  <a:solidFill>
                    <a:srgbClr val="8C979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39417338-025A-C542-10F9-DA7D8677326B}"/>
                    </a:ext>
                  </a:extLst>
                </p:cNvPr>
                <p:cNvSpPr txBox="1"/>
                <p:nvPr/>
              </p:nvSpPr>
              <p:spPr>
                <a:xfrm>
                  <a:off x="3549307" y="638610"/>
                  <a:ext cx="2153240" cy="1056900"/>
                </a:xfrm>
                <a:prstGeom prst="rect">
                  <a:avLst/>
                </a:prstGeom>
                <a:solidFill>
                  <a:srgbClr val="8C979C"/>
                </a:solidFill>
                <a:ln>
                  <a:solidFill>
                    <a:srgbClr val="8C979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咖啡壺把手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4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偵測</a:t>
                  </a:r>
                </a:p>
              </p:txBody>
            </p: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9546D47C-A339-E580-CFFA-BC03F7CF5F5D}"/>
                  </a:ext>
                </a:extLst>
              </p:cNvPr>
              <p:cNvGrpSpPr/>
              <p:nvPr/>
            </p:nvGrpSpPr>
            <p:grpSpPr>
              <a:xfrm>
                <a:off x="3302128" y="3729256"/>
                <a:ext cx="2373349" cy="1308007"/>
                <a:chOff x="3476631" y="623660"/>
                <a:chExt cx="2350662" cy="109211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6" name="矩形: 圓角 17">
                  <a:extLst>
                    <a:ext uri="{FF2B5EF4-FFF2-40B4-BE49-F238E27FC236}">
                      <a16:creationId xmlns:a16="http://schemas.microsoft.com/office/drawing/2014/main" id="{CDA2DB7F-2378-6464-9E65-C2948A9329DA}"/>
                    </a:ext>
                  </a:extLst>
                </p:cNvPr>
                <p:cNvSpPr/>
                <p:nvPr/>
              </p:nvSpPr>
              <p:spPr>
                <a:xfrm>
                  <a:off x="3476631" y="623660"/>
                  <a:ext cx="2350662" cy="1092117"/>
                </a:xfrm>
                <a:prstGeom prst="roundRect">
                  <a:avLst/>
                </a:prstGeom>
                <a:solidFill>
                  <a:srgbClr val="8C979C"/>
                </a:solidFill>
                <a:ln w="38100">
                  <a:solidFill>
                    <a:srgbClr val="8C979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5A56A40-849F-7B49-58D1-F65BCC21FA68}"/>
                    </a:ext>
                  </a:extLst>
                </p:cNvPr>
                <p:cNvSpPr txBox="1"/>
                <p:nvPr/>
              </p:nvSpPr>
              <p:spPr>
                <a:xfrm>
                  <a:off x="3727477" y="679029"/>
                  <a:ext cx="1806430" cy="1016250"/>
                </a:xfrm>
                <a:prstGeom prst="rect">
                  <a:avLst/>
                </a:prstGeom>
                <a:solidFill>
                  <a:srgbClr val="8C979C"/>
                </a:solidFill>
                <a:ln>
                  <a:solidFill>
                    <a:srgbClr val="8C979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咖啡壺嘴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偵測</a:t>
                  </a:r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33A041B-5A60-69E3-CBED-2E04F09535E6}"/>
                  </a:ext>
                </a:extLst>
              </p:cNvPr>
              <p:cNvGrpSpPr/>
              <p:nvPr/>
            </p:nvGrpSpPr>
            <p:grpSpPr>
              <a:xfrm>
                <a:off x="3302128" y="5518518"/>
                <a:ext cx="2373346" cy="1308007"/>
                <a:chOff x="3455363" y="623660"/>
                <a:chExt cx="2350659" cy="109211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: 圓角 17">
                  <a:extLst>
                    <a:ext uri="{FF2B5EF4-FFF2-40B4-BE49-F238E27FC236}">
                      <a16:creationId xmlns:a16="http://schemas.microsoft.com/office/drawing/2014/main" id="{EBC63152-6F8D-721A-DD43-5829C5A51A55}"/>
                    </a:ext>
                  </a:extLst>
                </p:cNvPr>
                <p:cNvSpPr/>
                <p:nvPr/>
              </p:nvSpPr>
              <p:spPr>
                <a:xfrm>
                  <a:off x="3455363" y="623660"/>
                  <a:ext cx="2350659" cy="1092117"/>
                </a:xfrm>
                <a:prstGeom prst="roundRect">
                  <a:avLst/>
                </a:prstGeom>
                <a:solidFill>
                  <a:srgbClr val="8C979C"/>
                </a:solidFill>
                <a:ln w="38100">
                  <a:solidFill>
                    <a:srgbClr val="8C979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C5BA2D75-F5A7-22D0-71B4-ECC6450E502B}"/>
                    </a:ext>
                  </a:extLst>
                </p:cNvPr>
                <p:cNvSpPr txBox="1"/>
                <p:nvPr/>
              </p:nvSpPr>
              <p:spPr>
                <a:xfrm>
                  <a:off x="3727475" y="668884"/>
                  <a:ext cx="1806431" cy="1007051"/>
                </a:xfrm>
                <a:prstGeom prst="rect">
                  <a:avLst/>
                </a:prstGeom>
                <a:solidFill>
                  <a:srgbClr val="8C979C"/>
                </a:solidFill>
                <a:ln>
                  <a:solidFill>
                    <a:srgbClr val="8C979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咖啡粉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偵測</a:t>
                  </a:r>
                </a:p>
              </p:txBody>
            </p: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17ABB0C-4376-D93B-4231-00E0499734D0}"/>
                  </a:ext>
                </a:extLst>
              </p:cNvPr>
              <p:cNvGrpSpPr/>
              <p:nvPr/>
            </p:nvGrpSpPr>
            <p:grpSpPr>
              <a:xfrm>
                <a:off x="6242702" y="1923607"/>
                <a:ext cx="2342721" cy="1308007"/>
                <a:chOff x="3025666" y="584051"/>
                <a:chExt cx="2372582" cy="135467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2" name="矩形: 圓角 26">
                  <a:extLst>
                    <a:ext uri="{FF2B5EF4-FFF2-40B4-BE49-F238E27FC236}">
                      <a16:creationId xmlns:a16="http://schemas.microsoft.com/office/drawing/2014/main" id="{C9258841-8CC3-103F-B026-1B2FF720525D}"/>
                    </a:ext>
                  </a:extLst>
                </p:cNvPr>
                <p:cNvSpPr/>
                <p:nvPr/>
              </p:nvSpPr>
              <p:spPr>
                <a:xfrm>
                  <a:off x="3025666" y="584051"/>
                  <a:ext cx="2372582" cy="135467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F6AA13A4-F850-6C00-3D57-73072C73A908}"/>
                    </a:ext>
                  </a:extLst>
                </p:cNvPr>
                <p:cNvSpPr txBox="1"/>
                <p:nvPr/>
              </p:nvSpPr>
              <p:spPr>
                <a:xfrm>
                  <a:off x="3076866" y="608871"/>
                  <a:ext cx="2233854" cy="131098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機械手臂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夾持點計</a:t>
                  </a:r>
                  <a:r>
                    <a:rPr lang="zh-TW" altLang="en-US" sz="24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算</a:t>
                  </a:r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3B6F3E1-CA0D-73F5-3BBD-AF055E620EBB}"/>
                  </a:ext>
                </a:extLst>
              </p:cNvPr>
              <p:cNvGrpSpPr/>
              <p:nvPr/>
            </p:nvGrpSpPr>
            <p:grpSpPr>
              <a:xfrm>
                <a:off x="6242704" y="61798"/>
                <a:ext cx="2342721" cy="1308007"/>
                <a:chOff x="3477130" y="484189"/>
                <a:chExt cx="2218641" cy="135107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0" name="矩形: 圓角 20">
                  <a:extLst>
                    <a:ext uri="{FF2B5EF4-FFF2-40B4-BE49-F238E27FC236}">
                      <a16:creationId xmlns:a16="http://schemas.microsoft.com/office/drawing/2014/main" id="{C37B83ED-52D1-5D95-9B6E-9D8A896DBBF7}"/>
                    </a:ext>
                  </a:extLst>
                </p:cNvPr>
                <p:cNvSpPr/>
                <p:nvPr/>
              </p:nvSpPr>
              <p:spPr>
                <a:xfrm>
                  <a:off x="3477130" y="484189"/>
                  <a:ext cx="2218641" cy="135107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DF425C72-CEC9-3244-1524-DBFB97A0589C}"/>
                    </a:ext>
                  </a:extLst>
                </p:cNvPr>
                <p:cNvSpPr txBox="1"/>
                <p:nvPr/>
              </p:nvSpPr>
              <p:spPr>
                <a:xfrm>
                  <a:off x="3664847" y="530840"/>
                  <a:ext cx="1836682" cy="124584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咖啡壺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重心計算</a:t>
                  </a:r>
                </a:p>
              </p:txBody>
            </p:sp>
          </p:grpSp>
          <p:sp>
            <p:nvSpPr>
              <p:cNvPr id="19" name="箭號: 向下 74">
                <a:extLst>
                  <a:ext uri="{FF2B5EF4-FFF2-40B4-BE49-F238E27FC236}">
                    <a16:creationId xmlns:a16="http://schemas.microsoft.com/office/drawing/2014/main" id="{D3B2B0F3-19EF-4445-28B1-271CF2FEA23A}"/>
                  </a:ext>
                </a:extLst>
              </p:cNvPr>
              <p:cNvSpPr/>
              <p:nvPr/>
            </p:nvSpPr>
            <p:spPr>
              <a:xfrm>
                <a:off x="252855" y="2120446"/>
                <a:ext cx="456831" cy="528991"/>
              </a:xfrm>
              <a:prstGeom prst="downArrow">
                <a:avLst/>
              </a:prstGeom>
              <a:solidFill>
                <a:srgbClr val="6E99CC"/>
              </a:solidFill>
              <a:ln>
                <a:solidFill>
                  <a:srgbClr val="6E99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0EBBF7B5-A184-4ACC-567F-0AFDA7717DE8}"/>
                  </a:ext>
                </a:extLst>
              </p:cNvPr>
              <p:cNvGrpSpPr/>
              <p:nvPr/>
            </p:nvGrpSpPr>
            <p:grpSpPr>
              <a:xfrm>
                <a:off x="2430378" y="453473"/>
                <a:ext cx="835289" cy="5930554"/>
                <a:chOff x="2430378" y="453473"/>
                <a:chExt cx="835289" cy="5930554"/>
              </a:xfrm>
            </p:grpSpPr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04011031-9A0E-6BE8-0F3A-1FFC1CE7C873}"/>
                    </a:ext>
                  </a:extLst>
                </p:cNvPr>
                <p:cNvGrpSpPr/>
                <p:nvPr/>
              </p:nvGrpSpPr>
              <p:grpSpPr>
                <a:xfrm>
                  <a:off x="2683151" y="453473"/>
                  <a:ext cx="582516" cy="5930554"/>
                  <a:chOff x="2683151" y="453473"/>
                  <a:chExt cx="582516" cy="5930554"/>
                </a:xfrm>
              </p:grpSpPr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99AD4459-44FE-8AED-E1A1-0CDC1A30573B}"/>
                      </a:ext>
                    </a:extLst>
                  </p:cNvPr>
                  <p:cNvSpPr/>
                  <p:nvPr/>
                </p:nvSpPr>
                <p:spPr>
                  <a:xfrm>
                    <a:off x="2683151" y="527011"/>
                    <a:ext cx="208123" cy="5779588"/>
                  </a:xfrm>
                  <a:prstGeom prst="rect">
                    <a:avLst/>
                  </a:prstGeom>
                  <a:solidFill>
                    <a:srgbClr val="6E99CC"/>
                  </a:solidFill>
                  <a:ln>
                    <a:solidFill>
                      <a:srgbClr val="6E99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箭號: 向下 74">
                    <a:extLst>
                      <a:ext uri="{FF2B5EF4-FFF2-40B4-BE49-F238E27FC236}">
                        <a16:creationId xmlns:a16="http://schemas.microsoft.com/office/drawing/2014/main" id="{310C8C11-2E5D-75FB-D7F2-D87BAAE9CE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64160" y="429826"/>
                    <a:ext cx="354726" cy="402019"/>
                  </a:xfrm>
                  <a:prstGeom prst="downArrow">
                    <a:avLst/>
                  </a:prstGeom>
                  <a:solidFill>
                    <a:srgbClr val="6E99CC"/>
                  </a:solidFill>
                  <a:ln>
                    <a:solidFill>
                      <a:srgbClr val="6E99C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7" name="箭號: 向下 74">
                    <a:extLst>
                      <a:ext uri="{FF2B5EF4-FFF2-40B4-BE49-F238E27FC236}">
                        <a16:creationId xmlns:a16="http://schemas.microsoft.com/office/drawing/2014/main" id="{D2982C00-7208-5C52-A649-8665A2F2F4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87294" y="2369850"/>
                    <a:ext cx="354725" cy="402020"/>
                  </a:xfrm>
                  <a:prstGeom prst="downArrow">
                    <a:avLst/>
                  </a:prstGeom>
                  <a:solidFill>
                    <a:srgbClr val="6E99CC"/>
                  </a:solidFill>
                  <a:ln>
                    <a:solidFill>
                      <a:srgbClr val="6E99C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8" name="箭號: 向下 74">
                    <a:extLst>
                      <a:ext uri="{FF2B5EF4-FFF2-40B4-BE49-F238E27FC236}">
                        <a16:creationId xmlns:a16="http://schemas.microsoft.com/office/drawing/2014/main" id="{CFEA57C4-547F-E26F-08C2-28981C457F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3384" y="4182250"/>
                    <a:ext cx="354726" cy="402020"/>
                  </a:xfrm>
                  <a:prstGeom prst="downArrow">
                    <a:avLst/>
                  </a:prstGeom>
                  <a:solidFill>
                    <a:srgbClr val="6E99CC"/>
                  </a:solidFill>
                  <a:ln>
                    <a:solidFill>
                      <a:srgbClr val="6E99C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9" name="箭號: 向下 74">
                    <a:extLst>
                      <a:ext uri="{FF2B5EF4-FFF2-40B4-BE49-F238E27FC236}">
                        <a16:creationId xmlns:a16="http://schemas.microsoft.com/office/drawing/2014/main" id="{B82269B9-C1A3-3B77-17DD-E9F7A81238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62730" y="6005654"/>
                    <a:ext cx="354726" cy="402020"/>
                  </a:xfrm>
                  <a:prstGeom prst="downArrow">
                    <a:avLst/>
                  </a:prstGeom>
                  <a:solidFill>
                    <a:srgbClr val="6E99CC"/>
                  </a:solidFill>
                  <a:ln>
                    <a:solidFill>
                      <a:srgbClr val="6E99C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65FC090-2F90-7145-6025-3251FEC07A36}"/>
                    </a:ext>
                  </a:extLst>
                </p:cNvPr>
                <p:cNvSpPr/>
                <p:nvPr/>
              </p:nvSpPr>
              <p:spPr>
                <a:xfrm>
                  <a:off x="2430378" y="3729256"/>
                  <a:ext cx="353245" cy="230859"/>
                </a:xfrm>
                <a:prstGeom prst="rect">
                  <a:avLst/>
                </a:prstGeom>
                <a:solidFill>
                  <a:srgbClr val="6E99CC"/>
                </a:solidFill>
                <a:ln>
                  <a:solidFill>
                    <a:srgbClr val="6E99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54F98759-C56A-054C-2696-6BB2EF727A78}"/>
                  </a:ext>
                </a:extLst>
              </p:cNvPr>
              <p:cNvGrpSpPr/>
              <p:nvPr/>
            </p:nvGrpSpPr>
            <p:grpSpPr>
              <a:xfrm>
                <a:off x="6242700" y="3829606"/>
                <a:ext cx="2290277" cy="1300845"/>
                <a:chOff x="3564318" y="598168"/>
                <a:chExt cx="1907501" cy="1020866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41" name="矩形: 圓角 23">
                  <a:extLst>
                    <a:ext uri="{FF2B5EF4-FFF2-40B4-BE49-F238E27FC236}">
                      <a16:creationId xmlns:a16="http://schemas.microsoft.com/office/drawing/2014/main" id="{389D9968-7743-06CD-D05A-FBFA1A63F11F}"/>
                    </a:ext>
                  </a:extLst>
                </p:cNvPr>
                <p:cNvSpPr/>
                <p:nvPr/>
              </p:nvSpPr>
              <p:spPr>
                <a:xfrm>
                  <a:off x="3564318" y="598168"/>
                  <a:ext cx="1907501" cy="102086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9E04755A-D67F-212E-5B5A-C6055915F61C}"/>
                    </a:ext>
                  </a:extLst>
                </p:cNvPr>
                <p:cNvSpPr txBox="1"/>
                <p:nvPr/>
              </p:nvSpPr>
              <p:spPr>
                <a:xfrm>
                  <a:off x="3693126" y="632485"/>
                  <a:ext cx="1673521" cy="9465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移動路徑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估算</a:t>
                  </a:r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3CEF9B15-FC73-AB92-F4AE-F17C90AD9412}"/>
                  </a:ext>
                </a:extLst>
              </p:cNvPr>
              <p:cNvGrpSpPr/>
              <p:nvPr/>
            </p:nvGrpSpPr>
            <p:grpSpPr>
              <a:xfrm>
                <a:off x="9181012" y="1923605"/>
                <a:ext cx="2243690" cy="1308007"/>
                <a:chOff x="3492062" y="584052"/>
                <a:chExt cx="2104697" cy="122894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39" name="矩形: 圓角 32">
                  <a:extLst>
                    <a:ext uri="{FF2B5EF4-FFF2-40B4-BE49-F238E27FC236}">
                      <a16:creationId xmlns:a16="http://schemas.microsoft.com/office/drawing/2014/main" id="{DE5B8034-B7E3-6E37-CE1B-FAA98892D0FF}"/>
                    </a:ext>
                  </a:extLst>
                </p:cNvPr>
                <p:cNvSpPr/>
                <p:nvPr/>
              </p:nvSpPr>
              <p:spPr>
                <a:xfrm>
                  <a:off x="3492062" y="584052"/>
                  <a:ext cx="2104697" cy="1228940"/>
                </a:xfrm>
                <a:prstGeom prst="roundRect">
                  <a:avLst/>
                </a:prstGeom>
                <a:solidFill>
                  <a:srgbClr val="91866D"/>
                </a:solidFill>
                <a:ln w="38100">
                  <a:solidFill>
                    <a:srgbClr val="91866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C80C58C9-464C-EAB2-F9F4-F1A5E2E4B1D4}"/>
                    </a:ext>
                  </a:extLst>
                </p:cNvPr>
                <p:cNvSpPr txBox="1"/>
                <p:nvPr/>
              </p:nvSpPr>
              <p:spPr>
                <a:xfrm>
                  <a:off x="3620090" y="625573"/>
                  <a:ext cx="1836682" cy="1133216"/>
                </a:xfrm>
                <a:prstGeom prst="rect">
                  <a:avLst/>
                </a:prstGeom>
                <a:solidFill>
                  <a:srgbClr val="91866D"/>
                </a:solidFill>
                <a:ln>
                  <a:solidFill>
                    <a:srgbClr val="91866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手臂移動與夾持</a:t>
                  </a:r>
                </a:p>
              </p:txBody>
            </p: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6F93952D-106E-AE5A-DA0B-80CD1920E2BC}"/>
                  </a:ext>
                </a:extLst>
              </p:cNvPr>
              <p:cNvGrpSpPr/>
              <p:nvPr/>
            </p:nvGrpSpPr>
            <p:grpSpPr>
              <a:xfrm>
                <a:off x="9181012" y="3825391"/>
                <a:ext cx="2243690" cy="1396424"/>
                <a:chOff x="9898232" y="3784459"/>
                <a:chExt cx="2243690" cy="1211872"/>
              </a:xfrm>
            </p:grpSpPr>
            <p:sp>
              <p:nvSpPr>
                <p:cNvPr id="37" name="矩形: 圓角 2">
                  <a:extLst>
                    <a:ext uri="{FF2B5EF4-FFF2-40B4-BE49-F238E27FC236}">
                      <a16:creationId xmlns:a16="http://schemas.microsoft.com/office/drawing/2014/main" id="{1B46EABC-5865-AC8B-C64B-78C982A2DB2D}"/>
                    </a:ext>
                  </a:extLst>
                </p:cNvPr>
                <p:cNvSpPr/>
                <p:nvPr/>
              </p:nvSpPr>
              <p:spPr>
                <a:xfrm>
                  <a:off x="9898232" y="3784459"/>
                  <a:ext cx="2243690" cy="1211872"/>
                </a:xfrm>
                <a:prstGeom prst="roundRect">
                  <a:avLst/>
                </a:prstGeom>
                <a:solidFill>
                  <a:srgbClr val="91866D"/>
                </a:solidFill>
                <a:ln w="38100">
                  <a:solidFill>
                    <a:srgbClr val="91866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F05549E7-DA0F-7D20-553B-A6F19C54B98C}"/>
                    </a:ext>
                  </a:extLst>
                </p:cNvPr>
                <p:cNvSpPr txBox="1"/>
                <p:nvPr/>
              </p:nvSpPr>
              <p:spPr>
                <a:xfrm>
                  <a:off x="9928986" y="3837493"/>
                  <a:ext cx="2169433" cy="1046723"/>
                </a:xfrm>
                <a:prstGeom prst="rect">
                  <a:avLst/>
                </a:prstGeom>
                <a:solidFill>
                  <a:srgbClr val="91866D"/>
                </a:solidFill>
                <a:ln>
                  <a:solidFill>
                    <a:srgbClr val="91866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移動至</a:t>
                  </a:r>
                  <a:endParaRPr lang="en-US" altLang="zh-TW" sz="2200" b="1" dirty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咖啡粉上方</a:t>
                  </a:r>
                </a:p>
              </p:txBody>
            </p: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E3FA614B-32D2-C8F3-B3A3-CF63C7850633}"/>
                  </a:ext>
                </a:extLst>
              </p:cNvPr>
              <p:cNvGrpSpPr/>
              <p:nvPr/>
            </p:nvGrpSpPr>
            <p:grpSpPr>
              <a:xfrm>
                <a:off x="9181012" y="5881209"/>
                <a:ext cx="2243690" cy="690441"/>
                <a:chOff x="3579044" y="584051"/>
                <a:chExt cx="2017715" cy="690441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34" name="矩形: 圓角 8">
                  <a:extLst>
                    <a:ext uri="{FF2B5EF4-FFF2-40B4-BE49-F238E27FC236}">
                      <a16:creationId xmlns:a16="http://schemas.microsoft.com/office/drawing/2014/main" id="{591101EF-A1EA-2783-79AB-B0BF4A98E2C4}"/>
                    </a:ext>
                  </a:extLst>
                </p:cNvPr>
                <p:cNvSpPr/>
                <p:nvPr/>
              </p:nvSpPr>
              <p:spPr>
                <a:xfrm>
                  <a:off x="3579044" y="584051"/>
                  <a:ext cx="2017715" cy="690441"/>
                </a:xfrm>
                <a:prstGeom prst="roundRect">
                  <a:avLst/>
                </a:prstGeom>
                <a:solidFill>
                  <a:srgbClr val="91866D"/>
                </a:solidFill>
                <a:ln w="38100">
                  <a:solidFill>
                    <a:srgbClr val="91866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3A665ADC-9CE9-1E52-3EB2-5E990A08173B}"/>
                    </a:ext>
                  </a:extLst>
                </p:cNvPr>
                <p:cNvSpPr txBox="1"/>
                <p:nvPr/>
              </p:nvSpPr>
              <p:spPr>
                <a:xfrm>
                  <a:off x="3829252" y="588471"/>
                  <a:ext cx="1505837" cy="681600"/>
                </a:xfrm>
                <a:prstGeom prst="rect">
                  <a:avLst/>
                </a:prstGeom>
                <a:solidFill>
                  <a:srgbClr val="91866D"/>
                </a:solidFill>
                <a:ln>
                  <a:solidFill>
                    <a:srgbClr val="91866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200" b="1" dirty="0">
                      <a:solidFill>
                        <a:schemeClr val="bg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rPr>
                    <a:t>注水</a:t>
                  </a:r>
                </a:p>
              </p:txBody>
            </p:sp>
          </p:grpSp>
          <p:sp>
            <p:nvSpPr>
              <p:cNvPr id="26" name="箭號: 上彎 30">
                <a:extLst>
                  <a:ext uri="{FF2B5EF4-FFF2-40B4-BE49-F238E27FC236}">
                    <a16:creationId xmlns:a16="http://schemas.microsoft.com/office/drawing/2014/main" id="{B8C9B4BD-3884-26EE-8F78-954686FCE4D3}"/>
                  </a:ext>
                </a:extLst>
              </p:cNvPr>
              <p:cNvSpPr/>
              <p:nvPr/>
            </p:nvSpPr>
            <p:spPr>
              <a:xfrm>
                <a:off x="5764541" y="5341445"/>
                <a:ext cx="1934745" cy="965153"/>
              </a:xfrm>
              <a:prstGeom prst="bentUpArrow">
                <a:avLst>
                  <a:gd name="adj1" fmla="val 17459"/>
                  <a:gd name="adj2" fmla="val 16578"/>
                  <a:gd name="adj3" fmla="val 15629"/>
                </a:avLst>
              </a:prstGeom>
              <a:solidFill>
                <a:srgbClr val="8C979C"/>
              </a:solidFill>
              <a:ln>
                <a:solidFill>
                  <a:srgbClr val="8C97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箭號: 向下 47">
                <a:extLst>
                  <a:ext uri="{FF2B5EF4-FFF2-40B4-BE49-F238E27FC236}">
                    <a16:creationId xmlns:a16="http://schemas.microsoft.com/office/drawing/2014/main" id="{7A1A25E2-43C7-2D40-88B0-A39137F3EE7E}"/>
                  </a:ext>
                </a:extLst>
              </p:cNvPr>
              <p:cNvSpPr/>
              <p:nvPr/>
            </p:nvSpPr>
            <p:spPr>
              <a:xfrm rot="16200000">
                <a:off x="8705855" y="2376599"/>
                <a:ext cx="354725" cy="402020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箭號: 向下 47">
                <a:extLst>
                  <a:ext uri="{FF2B5EF4-FFF2-40B4-BE49-F238E27FC236}">
                    <a16:creationId xmlns:a16="http://schemas.microsoft.com/office/drawing/2014/main" id="{F64EC7DD-C4A1-D66E-9059-A51A16EBD7DA}"/>
                  </a:ext>
                </a:extLst>
              </p:cNvPr>
              <p:cNvSpPr/>
              <p:nvPr/>
            </p:nvSpPr>
            <p:spPr>
              <a:xfrm rot="16200000">
                <a:off x="8705856" y="4182248"/>
                <a:ext cx="354725" cy="402020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箭號: 向下 44">
                <a:extLst>
                  <a:ext uri="{FF2B5EF4-FFF2-40B4-BE49-F238E27FC236}">
                    <a16:creationId xmlns:a16="http://schemas.microsoft.com/office/drawing/2014/main" id="{10E9D862-1DCA-AB4D-F036-E48F62B5A95B}"/>
                  </a:ext>
                </a:extLst>
              </p:cNvPr>
              <p:cNvSpPr/>
              <p:nvPr/>
            </p:nvSpPr>
            <p:spPr>
              <a:xfrm rot="16200000">
                <a:off x="5781728" y="503365"/>
                <a:ext cx="354725" cy="402020"/>
              </a:xfrm>
              <a:prstGeom prst="downArrow">
                <a:avLst/>
              </a:prstGeom>
              <a:solidFill>
                <a:srgbClr val="8C979C"/>
              </a:solidFill>
              <a:ln>
                <a:solidFill>
                  <a:srgbClr val="8C97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箭號: 向下 44">
                <a:extLst>
                  <a:ext uri="{FF2B5EF4-FFF2-40B4-BE49-F238E27FC236}">
                    <a16:creationId xmlns:a16="http://schemas.microsoft.com/office/drawing/2014/main" id="{B11AF116-BE6D-8D7F-8479-9381C7A1CB2A}"/>
                  </a:ext>
                </a:extLst>
              </p:cNvPr>
              <p:cNvSpPr/>
              <p:nvPr/>
            </p:nvSpPr>
            <p:spPr>
              <a:xfrm rot="16200000">
                <a:off x="5804889" y="2373710"/>
                <a:ext cx="354725" cy="402020"/>
              </a:xfrm>
              <a:prstGeom prst="downArrow">
                <a:avLst/>
              </a:prstGeom>
              <a:solidFill>
                <a:srgbClr val="8C979C"/>
              </a:solidFill>
              <a:ln>
                <a:solidFill>
                  <a:srgbClr val="8C97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箭號: 向下 44">
                <a:extLst>
                  <a:ext uri="{FF2B5EF4-FFF2-40B4-BE49-F238E27FC236}">
                    <a16:creationId xmlns:a16="http://schemas.microsoft.com/office/drawing/2014/main" id="{82045C79-5660-634F-04F0-348419745057}"/>
                  </a:ext>
                </a:extLst>
              </p:cNvPr>
              <p:cNvSpPr/>
              <p:nvPr/>
            </p:nvSpPr>
            <p:spPr>
              <a:xfrm rot="16200000">
                <a:off x="5797823" y="4182250"/>
                <a:ext cx="354725" cy="402020"/>
              </a:xfrm>
              <a:prstGeom prst="downArrow">
                <a:avLst/>
              </a:prstGeom>
              <a:solidFill>
                <a:srgbClr val="8C979C"/>
              </a:solidFill>
              <a:ln>
                <a:solidFill>
                  <a:srgbClr val="8C97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箭號: 向下 37">
                <a:extLst>
                  <a:ext uri="{FF2B5EF4-FFF2-40B4-BE49-F238E27FC236}">
                    <a16:creationId xmlns:a16="http://schemas.microsoft.com/office/drawing/2014/main" id="{0D1F5447-897C-4D21-F356-0C166055DA6B}"/>
                  </a:ext>
                </a:extLst>
              </p:cNvPr>
              <p:cNvSpPr/>
              <p:nvPr/>
            </p:nvSpPr>
            <p:spPr>
              <a:xfrm>
                <a:off x="10101680" y="5373648"/>
                <a:ext cx="402353" cy="361601"/>
              </a:xfrm>
              <a:prstGeom prst="downArrow">
                <a:avLst/>
              </a:prstGeom>
              <a:solidFill>
                <a:srgbClr val="91866D"/>
              </a:solidFill>
              <a:ln>
                <a:solidFill>
                  <a:srgbClr val="918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箭號: 向下 37">
                <a:extLst>
                  <a:ext uri="{FF2B5EF4-FFF2-40B4-BE49-F238E27FC236}">
                    <a16:creationId xmlns:a16="http://schemas.microsoft.com/office/drawing/2014/main" id="{343D2035-F753-0C1B-C4F0-087F85C08FEF}"/>
                  </a:ext>
                </a:extLst>
              </p:cNvPr>
              <p:cNvSpPr/>
              <p:nvPr/>
            </p:nvSpPr>
            <p:spPr>
              <a:xfrm>
                <a:off x="10095308" y="3347566"/>
                <a:ext cx="402353" cy="361601"/>
              </a:xfrm>
              <a:prstGeom prst="downArrow">
                <a:avLst/>
              </a:prstGeom>
              <a:solidFill>
                <a:srgbClr val="91866D"/>
              </a:solidFill>
              <a:ln>
                <a:solidFill>
                  <a:srgbClr val="918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1" name="箭號: 向下 37">
              <a:extLst>
                <a:ext uri="{FF2B5EF4-FFF2-40B4-BE49-F238E27FC236}">
                  <a16:creationId xmlns:a16="http://schemas.microsoft.com/office/drawing/2014/main" id="{DB479933-92F2-7F8D-1375-7219D5E46FB8}"/>
                </a:ext>
              </a:extLst>
            </p:cNvPr>
            <p:cNvSpPr/>
            <p:nvPr/>
          </p:nvSpPr>
          <p:spPr>
            <a:xfrm>
              <a:off x="7104283" y="2361923"/>
              <a:ext cx="321894" cy="249136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箭號: 向下 37">
              <a:extLst>
                <a:ext uri="{FF2B5EF4-FFF2-40B4-BE49-F238E27FC236}">
                  <a16:creationId xmlns:a16="http://schemas.microsoft.com/office/drawing/2014/main" id="{6ED95635-DD6A-7966-98F6-E74D233018B2}"/>
                </a:ext>
              </a:extLst>
            </p:cNvPr>
            <p:cNvSpPr/>
            <p:nvPr/>
          </p:nvSpPr>
          <p:spPr>
            <a:xfrm>
              <a:off x="7104280" y="3678671"/>
              <a:ext cx="321894" cy="249136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3" name="圖片 132" descr="一張含有 藝術, 對稱, 圓形, 樣式 的圖片&#10;&#10;自動產生的描述">
            <a:extLst>
              <a:ext uri="{FF2B5EF4-FFF2-40B4-BE49-F238E27FC236}">
                <a16:creationId xmlns:a16="http://schemas.microsoft.com/office/drawing/2014/main" id="{FAB579B0-2AB8-F508-CE2E-557EFA39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2" y="3567276"/>
            <a:ext cx="2668234" cy="20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9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407F-B9ED-CEDF-C616-E09BEBE3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68BE17A9-3C56-9580-9065-A523D6162A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39902619-2C5F-090E-C8FE-B86C3DE355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3250" y="6308727"/>
            <a:ext cx="563564" cy="365125"/>
          </a:xfrm>
        </p:spPr>
        <p:txBody>
          <a:bodyPr/>
          <a:lstStyle/>
          <a:p>
            <a:r>
              <a:rPr lang="en-US" sz="1100" dirty="0">
                <a:solidFill>
                  <a:schemeClr val="accent5"/>
                </a:solidFill>
              </a:rPr>
              <a:t>6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67264-3E8F-34E0-CAA6-82B39A2DFA51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A64B74B-5806-97CE-8C31-999E59C0A6CE}"/>
              </a:ext>
            </a:extLst>
          </p:cNvPr>
          <p:cNvSpPr txBox="1"/>
          <p:nvPr/>
        </p:nvSpPr>
        <p:spPr>
          <a:xfrm>
            <a:off x="3047999" y="62308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咖啡壺資料集示意圖</a:t>
            </a:r>
            <a:endParaRPr lang="zh-TW" altLang="en-US" sz="1600" b="1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一張含有 廚房用具, 鍋, 靜物攝影, 茶壺 的圖片&#10;&#10;自動產生的描述">
            <a:extLst>
              <a:ext uri="{FF2B5EF4-FFF2-40B4-BE49-F238E27FC236}">
                <a16:creationId xmlns:a16="http://schemas.microsoft.com/office/drawing/2014/main" id="{92E12C5E-8FB3-CC1A-E288-A3D62928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10" y="1740605"/>
            <a:ext cx="4201633" cy="4201633"/>
          </a:xfrm>
          <a:prstGeom prst="rect">
            <a:avLst/>
          </a:prstGeom>
        </p:spPr>
      </p:pic>
      <p:pic>
        <p:nvPicPr>
          <p:cNvPr id="10" name="圖片 9" descr="一張含有 餐具, 室內, 餐碗器皿, 馬克杯 的圖片&#10;&#10;自動產生的描述">
            <a:extLst>
              <a:ext uri="{FF2B5EF4-FFF2-40B4-BE49-F238E27FC236}">
                <a16:creationId xmlns:a16="http://schemas.microsoft.com/office/drawing/2014/main" id="{CECDE58F-9F8D-397E-57B1-C691917B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4" y="2349208"/>
            <a:ext cx="5305647" cy="29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9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EC0C-301E-A212-5CBE-2DF9A253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B0B2D72F-B643-91DF-E99B-30E54550A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1C110C0E-6925-4F4C-C12A-126591362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43418" y="6308727"/>
            <a:ext cx="563564" cy="365125"/>
          </a:xfrm>
        </p:spPr>
        <p:txBody>
          <a:bodyPr/>
          <a:lstStyle/>
          <a:p>
            <a:r>
              <a:rPr lang="en-US" sz="1100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D38340-9F92-477A-DDA5-915CEA219446}"/>
              </a:ext>
            </a:extLst>
          </p:cNvPr>
          <p:cNvSpPr txBox="1"/>
          <p:nvPr/>
        </p:nvSpPr>
        <p:spPr>
          <a:xfrm>
            <a:off x="837399" y="723214"/>
            <a:ext cx="318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241F4A-95A0-57A8-1083-EA094411C1F0}"/>
              </a:ext>
            </a:extLst>
          </p:cNvPr>
          <p:cNvSpPr txBox="1"/>
          <p:nvPr/>
        </p:nvSpPr>
        <p:spPr>
          <a:xfrm>
            <a:off x="3047999" y="62308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600" b="1" kern="100" dirty="0">
                <a:solidFill>
                  <a:schemeClr val="accent5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咖啡壺、壺把、壺嘴邊界框標記示意圖</a:t>
            </a:r>
            <a:endParaRPr lang="zh-TW" altLang="en-US" sz="1600" b="1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A631D1-A84A-74C2-9B56-25356D99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03" y="1701637"/>
            <a:ext cx="7244593" cy="4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D798-31E1-1BDB-A049-6C5F0D30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0">
            <a:extLst>
              <a:ext uri="{FF2B5EF4-FFF2-40B4-BE49-F238E27FC236}">
                <a16:creationId xmlns:a16="http://schemas.microsoft.com/office/drawing/2014/main" id="{BC1A0F0C-72A7-8661-274F-5AD7112C8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AF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52E3F48D-4C4C-C88E-F1A0-35443D662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5824" y="6308727"/>
            <a:ext cx="563564" cy="365125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F103C-65E8-8C43-F62E-FB87C3F0EE52}"/>
              </a:ext>
            </a:extLst>
          </p:cNvPr>
          <p:cNvSpPr txBox="1"/>
          <p:nvPr/>
        </p:nvSpPr>
        <p:spPr>
          <a:xfrm>
            <a:off x="836781" y="685149"/>
            <a:ext cx="676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02 </a:t>
            </a:r>
            <a:r>
              <a:rPr lang="zh-TW" altLang="zh-TW" sz="40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系統架構</a:t>
            </a:r>
            <a:endParaRPr lang="en-US" altLang="zh-TW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758E6D-578A-DD24-A51F-5ABD593E4426}"/>
              </a:ext>
            </a:extLst>
          </p:cNvPr>
          <p:cNvSpPr txBox="1"/>
          <p:nvPr/>
        </p:nvSpPr>
        <p:spPr>
          <a:xfrm>
            <a:off x="836781" y="1700981"/>
            <a:ext cx="231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kern="10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模型訓練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B8E8E9B-E931-A44D-8BCA-A66978C107C7}"/>
              </a:ext>
            </a:extLst>
          </p:cNvPr>
          <p:cNvGrpSpPr/>
          <p:nvPr/>
        </p:nvGrpSpPr>
        <p:grpSpPr>
          <a:xfrm>
            <a:off x="1949450" y="3065458"/>
            <a:ext cx="8293100" cy="2489200"/>
            <a:chOff x="1949450" y="1790700"/>
            <a:chExt cx="8293100" cy="2489200"/>
          </a:xfrm>
        </p:grpSpPr>
        <p:sp>
          <p:nvSpPr>
            <p:cNvPr id="45" name="Oval 58">
              <a:extLst>
                <a:ext uri="{FF2B5EF4-FFF2-40B4-BE49-F238E27FC236}">
                  <a16:creationId xmlns:a16="http://schemas.microsoft.com/office/drawing/2014/main" id="{0554AEF8-C767-B86C-D705-B66668E05634}"/>
                </a:ext>
              </a:extLst>
            </p:cNvPr>
            <p:cNvSpPr/>
            <p:nvPr/>
          </p:nvSpPr>
          <p:spPr>
            <a:xfrm>
              <a:off x="7753350" y="1790700"/>
              <a:ext cx="2489200" cy="2489200"/>
            </a:xfrm>
            <a:prstGeom prst="ellipse">
              <a:avLst/>
            </a:prstGeom>
            <a:solidFill>
              <a:srgbClr val="9BB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57">
              <a:extLst>
                <a:ext uri="{FF2B5EF4-FFF2-40B4-BE49-F238E27FC236}">
                  <a16:creationId xmlns:a16="http://schemas.microsoft.com/office/drawing/2014/main" id="{6D9A116F-6437-8878-9B6A-354EA5AEB5E1}"/>
                </a:ext>
              </a:extLst>
            </p:cNvPr>
            <p:cNvSpPr/>
            <p:nvPr/>
          </p:nvSpPr>
          <p:spPr>
            <a:xfrm>
              <a:off x="5818716" y="1790700"/>
              <a:ext cx="2489200" cy="2489200"/>
            </a:xfrm>
            <a:prstGeom prst="ellipse">
              <a:avLst/>
            </a:prstGeom>
            <a:solidFill>
              <a:srgbClr val="66B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56">
              <a:extLst>
                <a:ext uri="{FF2B5EF4-FFF2-40B4-BE49-F238E27FC236}">
                  <a16:creationId xmlns:a16="http://schemas.microsoft.com/office/drawing/2014/main" id="{1B6FB9E3-1918-D27A-C321-CD272C236904}"/>
                </a:ext>
              </a:extLst>
            </p:cNvPr>
            <p:cNvSpPr/>
            <p:nvPr/>
          </p:nvSpPr>
          <p:spPr>
            <a:xfrm>
              <a:off x="3884083" y="1790700"/>
              <a:ext cx="2489200" cy="2489200"/>
            </a:xfrm>
            <a:prstGeom prst="ellipse">
              <a:avLst/>
            </a:prstGeom>
            <a:solidFill>
              <a:srgbClr val="5A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">
              <a:extLst>
                <a:ext uri="{FF2B5EF4-FFF2-40B4-BE49-F238E27FC236}">
                  <a16:creationId xmlns:a16="http://schemas.microsoft.com/office/drawing/2014/main" id="{E925C4E0-0AD5-E636-C3C4-95150A82C613}"/>
                </a:ext>
              </a:extLst>
            </p:cNvPr>
            <p:cNvSpPr/>
            <p:nvPr/>
          </p:nvSpPr>
          <p:spPr>
            <a:xfrm>
              <a:off x="1949450" y="1790700"/>
              <a:ext cx="2489200" cy="2489200"/>
            </a:xfrm>
            <a:prstGeom prst="ellipse">
              <a:avLst/>
            </a:prstGeom>
            <a:solidFill>
              <a:srgbClr val="386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B1CFF91-DB90-1B93-7BA6-BD5674B79E9A}"/>
              </a:ext>
            </a:extLst>
          </p:cNvPr>
          <p:cNvSpPr txBox="1"/>
          <p:nvPr/>
        </p:nvSpPr>
        <p:spPr>
          <a:xfrm>
            <a:off x="2207980" y="4017670"/>
            <a:ext cx="1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YOLOv5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B2EEACE-2EC2-B2ED-4755-8009D08C6973}"/>
              </a:ext>
            </a:extLst>
          </p:cNvPr>
          <p:cNvSpPr txBox="1"/>
          <p:nvPr/>
        </p:nvSpPr>
        <p:spPr>
          <a:xfrm>
            <a:off x="6358466" y="4017669"/>
            <a:ext cx="194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YOLOv8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D74F307-B2C8-7FF6-F49E-073DE781C0D9}"/>
              </a:ext>
            </a:extLst>
          </p:cNvPr>
          <p:cNvSpPr txBox="1"/>
          <p:nvPr/>
        </p:nvSpPr>
        <p:spPr>
          <a:xfrm>
            <a:off x="8307916" y="4017670"/>
            <a:ext cx="194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YOLOv9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3B80B8D-9352-369E-3A9A-78EC913FC351}"/>
              </a:ext>
            </a:extLst>
          </p:cNvPr>
          <p:cNvSpPr txBox="1"/>
          <p:nvPr/>
        </p:nvSpPr>
        <p:spPr>
          <a:xfrm>
            <a:off x="4414848" y="4017668"/>
            <a:ext cx="201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YOLOv7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0243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6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52C3CB"/>
      </a:accent1>
      <a:accent2>
        <a:srgbClr val="1BA4BE"/>
      </a:accent2>
      <a:accent3>
        <a:srgbClr val="0084A9"/>
      </a:accent3>
      <a:accent4>
        <a:srgbClr val="006F9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31674</TotalTime>
  <Words>752</Words>
  <Application>Microsoft Office PowerPoint</Application>
  <PresentationFormat>寬螢幕</PresentationFormat>
  <Paragraphs>245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Gulim</vt:lpstr>
      <vt:lpstr>Microsoft JhengHei UI</vt:lpstr>
      <vt:lpstr>微軟正黑體</vt:lpstr>
      <vt:lpstr>Arial</vt:lpstr>
      <vt:lpstr>Calibri</vt:lpstr>
      <vt:lpstr>Cambria Math</vt:lpstr>
      <vt:lpstr>Montserrat</vt:lpstr>
      <vt:lpstr>Montserrat Light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洪訢瑀</cp:lastModifiedBy>
  <cp:revision>4860</cp:revision>
  <dcterms:created xsi:type="dcterms:W3CDTF">2015-09-24T05:44:04Z</dcterms:created>
  <dcterms:modified xsi:type="dcterms:W3CDTF">2024-12-04T06:13:30Z</dcterms:modified>
</cp:coreProperties>
</file>