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64f8312db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64f8312d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6164967d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6164967d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64f8312db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164f8312db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6164967d5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6164967d5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505ab6333_0_1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1505ab6333_0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505ab6333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1505ab6333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505ab6333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1505ab6333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64f8312db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64f8312db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6164967d5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6164967d5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1505ab6333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1505ab6333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505ab6333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505ab6333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831230c3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831230c3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831230c3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831230c3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505ab6333_0_1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505ab6333_0_1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1831230c3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1831230c3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1505ab6333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1505ab6333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1505ab6333_0_1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1505ab6333_0_1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1505ab6333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1505ab6333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505ab6333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505ab6333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16fd06de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16fd06de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505ab6333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505ab6333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505ab6333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505ab6333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6164967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6164967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bb0328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bb0328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505ab6333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505ab6333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64f8312d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64f8312d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6164967d5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6164967d5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youtube.com/watch?v=-5j4cOY6kzY" TargetMode="External"/><Relationship Id="rId4" Type="http://schemas.openxmlformats.org/officeDocument/2006/relationships/image" Target="../media/image7.jpg"/><Relationship Id="rId5" Type="http://schemas.openxmlformats.org/officeDocument/2006/relationships/hyperlink" Target="https://youtu.be/-5j4cOY6kz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8457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/>
              <a:t>線上編譯器</a:t>
            </a:r>
            <a:endParaRPr sz="7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24475" y="3240375"/>
            <a:ext cx="3867000" cy="12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資工四A 曾偉哲 411030371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資工四A </a:t>
            </a:r>
            <a:r>
              <a:rPr lang="zh-TW" sz="2300"/>
              <a:t>林祐德 411018345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資工四B 張燿棕 </a:t>
            </a:r>
            <a:r>
              <a:rPr lang="zh-TW" sz="2300"/>
              <a:t>411030460</a:t>
            </a:r>
            <a:endParaRPr sz="23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4199975" y="2316300"/>
            <a:ext cx="35160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指導教授 : 謝孟諺教授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流程圖</a:t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1254300" y="1161050"/>
            <a:ext cx="1440000" cy="540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使用者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2874550" y="1161050"/>
            <a:ext cx="1440000" cy="5400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後端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4494800" y="1161050"/>
            <a:ext cx="1440000" cy="540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主機檔案目錄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7" name="Google Shape;257;p22"/>
          <p:cNvCxnSpPr/>
          <p:nvPr/>
        </p:nvCxnSpPr>
        <p:spPr>
          <a:xfrm>
            <a:off x="1972225" y="2198925"/>
            <a:ext cx="1590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2"/>
          <p:cNvCxnSpPr/>
          <p:nvPr/>
        </p:nvCxnSpPr>
        <p:spPr>
          <a:xfrm rot="10800000">
            <a:off x="1993650" y="4800600"/>
            <a:ext cx="1581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2"/>
          <p:cNvCxnSpPr>
            <a:stCxn id="254" idx="2"/>
          </p:cNvCxnSpPr>
          <p:nvPr/>
        </p:nvCxnSpPr>
        <p:spPr>
          <a:xfrm>
            <a:off x="1974300" y="1701050"/>
            <a:ext cx="0" cy="3345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2"/>
          <p:cNvCxnSpPr>
            <a:stCxn id="255" idx="2"/>
          </p:cNvCxnSpPr>
          <p:nvPr/>
        </p:nvCxnSpPr>
        <p:spPr>
          <a:xfrm>
            <a:off x="3594550" y="1701050"/>
            <a:ext cx="0" cy="35724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2"/>
          <p:cNvCxnSpPr>
            <a:stCxn id="256" idx="2"/>
          </p:cNvCxnSpPr>
          <p:nvPr/>
        </p:nvCxnSpPr>
        <p:spPr>
          <a:xfrm>
            <a:off x="5214800" y="1701050"/>
            <a:ext cx="0" cy="3651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2" name="Google Shape;262;p22"/>
          <p:cNvSpPr txBox="1"/>
          <p:nvPr/>
        </p:nvSpPr>
        <p:spPr>
          <a:xfrm>
            <a:off x="395550" y="1796225"/>
            <a:ext cx="584400" cy="27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編譯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與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執行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流程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1888975" y="1701050"/>
            <a:ext cx="17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整個檔案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4" name="Google Shape;264;p22"/>
          <p:cNvGrpSpPr/>
          <p:nvPr/>
        </p:nvGrpSpPr>
        <p:grpSpPr>
          <a:xfrm>
            <a:off x="3526125" y="1934850"/>
            <a:ext cx="1757100" cy="502600"/>
            <a:chOff x="3526125" y="1934850"/>
            <a:chExt cx="1757100" cy="502600"/>
          </a:xfrm>
        </p:grpSpPr>
        <p:cxnSp>
          <p:nvCxnSpPr>
            <p:cNvPr id="265" name="Google Shape;265;p22"/>
            <p:cNvCxnSpPr/>
            <p:nvPr/>
          </p:nvCxnSpPr>
          <p:spPr>
            <a:xfrm>
              <a:off x="3609375" y="2437450"/>
              <a:ext cx="15906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6" name="Google Shape;266;p22"/>
            <p:cNvSpPr txBox="1"/>
            <p:nvPr/>
          </p:nvSpPr>
          <p:spPr>
            <a:xfrm>
              <a:off x="3526125" y="1934850"/>
              <a:ext cx="17571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90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儲存檔案</a:t>
              </a:r>
              <a:endParaRPr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267" name="Google Shape;267;p22"/>
          <p:cNvCxnSpPr/>
          <p:nvPr/>
        </p:nvCxnSpPr>
        <p:spPr>
          <a:xfrm>
            <a:off x="5234225" y="2789500"/>
            <a:ext cx="682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2"/>
          <p:cNvCxnSpPr/>
          <p:nvPr/>
        </p:nvCxnSpPr>
        <p:spPr>
          <a:xfrm rot="10800000">
            <a:off x="5907750" y="2770375"/>
            <a:ext cx="0" cy="48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2"/>
          <p:cNvCxnSpPr/>
          <p:nvPr/>
        </p:nvCxnSpPr>
        <p:spPr>
          <a:xfrm rot="10800000">
            <a:off x="5248925" y="3245250"/>
            <a:ext cx="678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22"/>
          <p:cNvSpPr txBox="1"/>
          <p:nvPr/>
        </p:nvSpPr>
        <p:spPr>
          <a:xfrm>
            <a:off x="5936450" y="2773975"/>
            <a:ext cx="17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編譯後儲存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1" name="Google Shape;271;p22"/>
          <p:cNvCxnSpPr/>
          <p:nvPr/>
        </p:nvCxnSpPr>
        <p:spPr>
          <a:xfrm>
            <a:off x="5234225" y="3551500"/>
            <a:ext cx="682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2"/>
          <p:cNvCxnSpPr/>
          <p:nvPr/>
        </p:nvCxnSpPr>
        <p:spPr>
          <a:xfrm rot="10800000">
            <a:off x="5907750" y="3532375"/>
            <a:ext cx="0" cy="48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2"/>
          <p:cNvCxnSpPr/>
          <p:nvPr/>
        </p:nvCxnSpPr>
        <p:spPr>
          <a:xfrm rot="10800000">
            <a:off x="5248925" y="4007250"/>
            <a:ext cx="678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22"/>
          <p:cNvSpPr txBox="1"/>
          <p:nvPr/>
        </p:nvSpPr>
        <p:spPr>
          <a:xfrm>
            <a:off x="5936450" y="3535975"/>
            <a:ext cx="17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執行檔案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5" name="Google Shape;275;p22"/>
          <p:cNvCxnSpPr/>
          <p:nvPr/>
        </p:nvCxnSpPr>
        <p:spPr>
          <a:xfrm rot="10800000">
            <a:off x="3613725" y="4412675"/>
            <a:ext cx="1581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2"/>
          <p:cNvSpPr txBox="1"/>
          <p:nvPr/>
        </p:nvSpPr>
        <p:spPr>
          <a:xfrm>
            <a:off x="3526125" y="3877950"/>
            <a:ext cx="17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回傳執行輸出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流程圖</a:t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521600" y="1380475"/>
            <a:ext cx="1368600" cy="3131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使用者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3414813" y="1380475"/>
            <a:ext cx="1368600" cy="3131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後端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4" name="Google Shape;284;p23"/>
          <p:cNvCxnSpPr/>
          <p:nvPr/>
        </p:nvCxnSpPr>
        <p:spPr>
          <a:xfrm>
            <a:off x="1972225" y="1929650"/>
            <a:ext cx="131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3"/>
          <p:cNvSpPr txBox="1"/>
          <p:nvPr/>
        </p:nvSpPr>
        <p:spPr>
          <a:xfrm>
            <a:off x="1820875" y="1307850"/>
            <a:ext cx="16137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整個檔案</a:t>
            </a:r>
            <a:endParaRPr sz="2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6308050" y="1396250"/>
            <a:ext cx="1368600" cy="3115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主機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檔案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目錄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7" name="Google Shape;287;p23"/>
          <p:cNvCxnSpPr/>
          <p:nvPr/>
        </p:nvCxnSpPr>
        <p:spPr>
          <a:xfrm>
            <a:off x="4890225" y="2260263"/>
            <a:ext cx="131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23"/>
          <p:cNvSpPr txBox="1"/>
          <p:nvPr/>
        </p:nvSpPr>
        <p:spPr>
          <a:xfrm>
            <a:off x="4667175" y="1714663"/>
            <a:ext cx="17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儲存檔案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529550" y="1396250"/>
            <a:ext cx="13110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編譯</a:t>
            </a:r>
            <a:endParaRPr sz="2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與</a:t>
            </a:r>
            <a:endParaRPr sz="2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執行</a:t>
            </a:r>
            <a:endParaRPr sz="2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0" name="Google Shape;290;p23"/>
          <p:cNvCxnSpPr/>
          <p:nvPr/>
        </p:nvCxnSpPr>
        <p:spPr>
          <a:xfrm>
            <a:off x="4890225" y="2946063"/>
            <a:ext cx="131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23"/>
          <p:cNvSpPr txBox="1"/>
          <p:nvPr/>
        </p:nvSpPr>
        <p:spPr>
          <a:xfrm>
            <a:off x="4667175" y="2476663"/>
            <a:ext cx="175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儲存</a:t>
            </a:r>
            <a:r>
              <a:rPr lang="zh-TW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編譯後</a:t>
            </a:r>
            <a:r>
              <a:rPr lang="zh-TW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檔案</a:t>
            </a:r>
            <a:endParaRPr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4081775" y="3108568"/>
            <a:ext cx="1185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執行檔案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3" name="Google Shape;293;p23"/>
          <p:cNvCxnSpPr/>
          <p:nvPr/>
        </p:nvCxnSpPr>
        <p:spPr>
          <a:xfrm rot="10800000">
            <a:off x="4862250" y="3748075"/>
            <a:ext cx="1317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3"/>
          <p:cNvSpPr txBox="1"/>
          <p:nvPr/>
        </p:nvSpPr>
        <p:spPr>
          <a:xfrm>
            <a:off x="4645800" y="3781225"/>
            <a:ext cx="17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執行結果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5" name="Google Shape;295;p23"/>
          <p:cNvCxnSpPr/>
          <p:nvPr/>
        </p:nvCxnSpPr>
        <p:spPr>
          <a:xfrm rot="10800000">
            <a:off x="1965625" y="4129075"/>
            <a:ext cx="1317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/>
          <p:nvPr/>
        </p:nvSpPr>
        <p:spPr>
          <a:xfrm>
            <a:off x="2625900" y="932450"/>
            <a:ext cx="1440000" cy="540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使用者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5236750" y="932450"/>
            <a:ext cx="1440000" cy="5400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後端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2" name="Google Shape;302;p24"/>
          <p:cNvCxnSpPr/>
          <p:nvPr/>
        </p:nvCxnSpPr>
        <p:spPr>
          <a:xfrm>
            <a:off x="3345900" y="2808525"/>
            <a:ext cx="2576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4"/>
          <p:cNvCxnSpPr/>
          <p:nvPr/>
        </p:nvCxnSpPr>
        <p:spPr>
          <a:xfrm rot="10800000">
            <a:off x="3346025" y="3276600"/>
            <a:ext cx="2593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4"/>
          <p:cNvCxnSpPr>
            <a:stCxn id="300" idx="2"/>
          </p:cNvCxnSpPr>
          <p:nvPr/>
        </p:nvCxnSpPr>
        <p:spPr>
          <a:xfrm>
            <a:off x="3345900" y="1472450"/>
            <a:ext cx="0" cy="4012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4"/>
          <p:cNvCxnSpPr>
            <a:stCxn id="301" idx="2"/>
          </p:cNvCxnSpPr>
          <p:nvPr/>
        </p:nvCxnSpPr>
        <p:spPr>
          <a:xfrm>
            <a:off x="5956750" y="1472450"/>
            <a:ext cx="0" cy="35724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6" name="Google Shape;306;p24"/>
          <p:cNvSpPr txBox="1"/>
          <p:nvPr/>
        </p:nvSpPr>
        <p:spPr>
          <a:xfrm>
            <a:off x="395550" y="1796225"/>
            <a:ext cx="5844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編譯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與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執行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流程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3346025" y="2234450"/>
            <a:ext cx="259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socket 雙向連接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流程圖</a:t>
            </a:r>
            <a:endParaRPr/>
          </a:p>
        </p:txBody>
      </p:sp>
      <p:sp>
        <p:nvSpPr>
          <p:cNvPr id="313" name="Google Shape;313;p25"/>
          <p:cNvSpPr/>
          <p:nvPr/>
        </p:nvSpPr>
        <p:spPr>
          <a:xfrm>
            <a:off x="1498075" y="1380475"/>
            <a:ext cx="1368600" cy="3131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使用者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5569313" y="1380475"/>
            <a:ext cx="1368600" cy="3131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後端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25"/>
          <p:cNvSpPr txBox="1"/>
          <p:nvPr/>
        </p:nvSpPr>
        <p:spPr>
          <a:xfrm>
            <a:off x="1526875" y="1396250"/>
            <a:ext cx="13110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聊天</a:t>
            </a:r>
            <a:endParaRPr sz="2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25"/>
          <p:cNvSpPr txBox="1"/>
          <p:nvPr/>
        </p:nvSpPr>
        <p:spPr>
          <a:xfrm>
            <a:off x="3396750" y="1307850"/>
            <a:ext cx="16137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socket 雙向串接</a:t>
            </a:r>
            <a:endParaRPr sz="2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7" name="Google Shape;317;p25"/>
          <p:cNvCxnSpPr/>
          <p:nvPr/>
        </p:nvCxnSpPr>
        <p:spPr>
          <a:xfrm>
            <a:off x="3133200" y="2365388"/>
            <a:ext cx="2169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5"/>
          <p:cNvCxnSpPr/>
          <p:nvPr/>
        </p:nvCxnSpPr>
        <p:spPr>
          <a:xfrm rot="10800000">
            <a:off x="3115200" y="2784688"/>
            <a:ext cx="2187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資料庫架構</a:t>
            </a:r>
            <a:endParaRPr/>
          </a:p>
        </p:txBody>
      </p:sp>
      <p:sp>
        <p:nvSpPr>
          <p:cNvPr id="324" name="Google Shape;32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50" y="1567550"/>
            <a:ext cx="7677299" cy="27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功能實現與技術細節</a:t>
            </a:r>
            <a:endParaRPr/>
          </a:p>
        </p:txBody>
      </p:sp>
      <p:sp>
        <p:nvSpPr>
          <p:cNvPr id="331" name="Google Shape;33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登入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檔案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編譯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資料庫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登入系統</a:t>
            </a:r>
            <a:endParaRPr/>
          </a:p>
        </p:txBody>
      </p:sp>
      <p:sp>
        <p:nvSpPr>
          <p:cNvPr id="337" name="Google Shape;33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使用 GitHub OAuth2.0 的服務，使用者只要有 GitHub 帳號就可以快速登入。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/>
              <a:t>註：homepage URL 不能是私有網段，而 callback 與 homepage 網域應該是一樣的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登入系統</a:t>
            </a:r>
            <a:endParaRPr/>
          </a:p>
        </p:txBody>
      </p:sp>
      <p:sp>
        <p:nvSpPr>
          <p:cNvPr id="343" name="Google Shape;343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使用 GitHub OAuth2.0 的服務，使用者只要有 GitHub 帳號就可以快速登入。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/>
              <a:t>註：homepage URL 不能是私有網段，而 callback 與 homepage 網域應該是一樣的</a:t>
            </a:r>
            <a:endParaRPr sz="1500"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1999" cy="51010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29"/>
          <p:cNvGrpSpPr/>
          <p:nvPr/>
        </p:nvGrpSpPr>
        <p:grpSpPr>
          <a:xfrm>
            <a:off x="4686300" y="3307075"/>
            <a:ext cx="2705100" cy="1684025"/>
            <a:chOff x="4686300" y="3307075"/>
            <a:chExt cx="2705100" cy="1684025"/>
          </a:xfrm>
        </p:grpSpPr>
        <p:sp>
          <p:nvSpPr>
            <p:cNvPr id="346" name="Google Shape;346;p29"/>
            <p:cNvSpPr/>
            <p:nvPr/>
          </p:nvSpPr>
          <p:spPr>
            <a:xfrm>
              <a:off x="4724400" y="4495800"/>
              <a:ext cx="2667000" cy="495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686300" y="3307075"/>
              <a:ext cx="2667000" cy="495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48" name="Google Shape;348;p29"/>
          <p:cNvGrpSpPr/>
          <p:nvPr/>
        </p:nvGrpSpPr>
        <p:grpSpPr>
          <a:xfrm>
            <a:off x="3489975" y="350400"/>
            <a:ext cx="1841325" cy="685800"/>
            <a:chOff x="3489975" y="350400"/>
            <a:chExt cx="1841325" cy="685800"/>
          </a:xfrm>
        </p:grpSpPr>
        <p:cxnSp>
          <p:nvCxnSpPr>
            <p:cNvPr id="349" name="Google Shape;349;p29"/>
            <p:cNvCxnSpPr/>
            <p:nvPr/>
          </p:nvCxnSpPr>
          <p:spPr>
            <a:xfrm>
              <a:off x="3489975" y="350400"/>
              <a:ext cx="10287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0" name="Google Shape;350;p29"/>
            <p:cNvCxnSpPr/>
            <p:nvPr/>
          </p:nvCxnSpPr>
          <p:spPr>
            <a:xfrm>
              <a:off x="4302600" y="1036200"/>
              <a:ext cx="10287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登入系統</a:t>
            </a:r>
            <a:endParaRPr/>
          </a:p>
        </p:txBody>
      </p:sp>
      <p:sp>
        <p:nvSpPr>
          <p:cNvPr id="356" name="Google Shape;356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使用 GitHub OAuth2.0 的服務，使用者只要有 GitHub 帳號就可以快速登入。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/>
              <a:t>註：homepage URL 不能是私有網段，而 callback 與 homepage 網</a:t>
            </a:r>
            <a:r>
              <a:rPr lang="zh-TW"/>
              <a:t>域應該是一樣的</a:t>
            </a:r>
            <a:endParaRPr/>
          </a:p>
        </p:txBody>
      </p:sp>
      <p:pic>
        <p:nvPicPr>
          <p:cNvPr id="357" name="Google Shape;3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050" y="152550"/>
            <a:ext cx="5234175" cy="47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檔案</a:t>
            </a:r>
            <a:endParaRPr/>
          </a:p>
        </p:txBody>
      </p:sp>
      <p:sp>
        <p:nvSpPr>
          <p:cNvPr id="363" name="Google Shape;36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可以藉由其他人檔案 Id 去開啟檔案。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編譯器部分帶有，語法高量、補全、報錯提示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481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引言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338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在現代軟體開發中，編譯器是每個程式開發者必須掌握的重要工具之一。然而，對於很多初學者或沒有編程經驗的人來說，配置編譯環境常常是一個繁瑣且容易出錯的過程。為了解決這一問題，我們開發了一個線上Web編譯器平台，旨在幫助使用者無需繁瑣的環境設置即可快速編譯和執行程式碼。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通過集成GitHub登入、即時編譯並執行的功能以及即時聊天窗的交流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我們希望提供一個簡單、便捷的入門工具。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檔案</a:t>
            </a:r>
            <a:endParaRPr/>
          </a:p>
        </p:txBody>
      </p:sp>
      <p:pic>
        <p:nvPicPr>
          <p:cNvPr id="369" name="Google Shape;3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725" y="932425"/>
            <a:ext cx="7987698" cy="377532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2"/>
          <p:cNvSpPr/>
          <p:nvPr/>
        </p:nvSpPr>
        <p:spPr>
          <a:xfrm>
            <a:off x="1021950" y="864750"/>
            <a:ext cx="1336500" cy="3169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32"/>
          <p:cNvSpPr/>
          <p:nvPr/>
        </p:nvSpPr>
        <p:spPr>
          <a:xfrm>
            <a:off x="2432175" y="932425"/>
            <a:ext cx="5777100" cy="208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檔案</a:t>
            </a:r>
            <a:endParaRPr/>
          </a:p>
        </p:txBody>
      </p:sp>
      <p:pic>
        <p:nvPicPr>
          <p:cNvPr id="377" name="Google Shape;3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575" y="988575"/>
            <a:ext cx="747869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3"/>
          <p:cNvSpPr/>
          <p:nvPr/>
        </p:nvSpPr>
        <p:spPr>
          <a:xfrm>
            <a:off x="7993575" y="988575"/>
            <a:ext cx="690300" cy="201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379;p33"/>
          <p:cNvSpPr/>
          <p:nvPr/>
        </p:nvSpPr>
        <p:spPr>
          <a:xfrm>
            <a:off x="2330125" y="988575"/>
            <a:ext cx="374100" cy="201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編譯</a:t>
            </a:r>
            <a:endParaRPr/>
          </a:p>
        </p:txBody>
      </p:sp>
      <p:sp>
        <p:nvSpPr>
          <p:cNvPr id="385" name="Google Shape;385;p34"/>
          <p:cNvSpPr txBox="1"/>
          <p:nvPr>
            <p:ph idx="1" type="body"/>
          </p:nvPr>
        </p:nvSpPr>
        <p:spPr>
          <a:xfrm>
            <a:off x="1297500" y="1567550"/>
            <a:ext cx="7250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語</a:t>
            </a:r>
            <a:r>
              <a:rPr lang="zh-TW" sz="1800"/>
              <a:t>言有</a:t>
            </a:r>
            <a:r>
              <a:rPr lang="zh-TW" sz="1800"/>
              <a:t> </a:t>
            </a:r>
            <a:r>
              <a:rPr lang="zh-TW" sz="1800"/>
              <a:t>C, C++, JavaScript, Python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編譯式語言會需要，先編譯再執行，後來決定會將主機編譯後的檔案在執行後刪除。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可以用 scanf 去讀取輸入，但是在 input 的時候需要一次輸入全部參數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可以回傳抱錯訊息，並利用正則替換回檔名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編譯</a:t>
            </a:r>
            <a:endParaRPr/>
          </a:p>
        </p:txBody>
      </p:sp>
      <p:pic>
        <p:nvPicPr>
          <p:cNvPr id="391" name="Google Shape;3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3375"/>
            <a:ext cx="7470456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5"/>
          <p:cNvSpPr/>
          <p:nvPr/>
        </p:nvSpPr>
        <p:spPr>
          <a:xfrm>
            <a:off x="4683450" y="3124400"/>
            <a:ext cx="3652800" cy="1369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35"/>
          <p:cNvSpPr/>
          <p:nvPr/>
        </p:nvSpPr>
        <p:spPr>
          <a:xfrm>
            <a:off x="2471250" y="3124400"/>
            <a:ext cx="2156700" cy="1369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聊天</a:t>
            </a:r>
            <a:endParaRPr/>
          </a:p>
        </p:txBody>
      </p:sp>
      <p:sp>
        <p:nvSpPr>
          <p:cNvPr id="399" name="Google Shape;399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/>
              <a:t>使用 web socket 做到雙向串接，讓伺服器端可以主動丟出資料，並使前端畫面更新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</a:t>
            </a:r>
            <a:endParaRPr/>
          </a:p>
        </p:txBody>
      </p:sp>
      <p:sp>
        <p:nvSpPr>
          <p:cNvPr id="405" name="Google Shape;405;p3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使用 docker 架設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透過 docker compose 去做 docker 設定，這樣不會發生下 docker 指令下錯的情況發生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/>
              <a:t>另外設有 phpMyAdmin 做 GUI 修改，與查找資料</a:t>
            </a:r>
            <a:endParaRPr sz="1500"/>
          </a:p>
        </p:txBody>
      </p:sp>
      <p:pic>
        <p:nvPicPr>
          <p:cNvPr id="406" name="Google Shape;4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750" y="2760425"/>
            <a:ext cx="5322799" cy="23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成果展示</a:t>
            </a:r>
            <a:endParaRPr/>
          </a:p>
        </p:txBody>
      </p:sp>
      <p:pic>
        <p:nvPicPr>
          <p:cNvPr id="412" name="Google Shape;412;p38" title="專題口試_範例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6350" y="954200"/>
            <a:ext cx="5751300" cy="32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8"/>
          <p:cNvSpPr txBox="1"/>
          <p:nvPr/>
        </p:nvSpPr>
        <p:spPr>
          <a:xfrm>
            <a:off x="0" y="4325925"/>
            <a:ext cx="91092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影片連結</a:t>
            </a:r>
            <a:r>
              <a:rPr lang="zh-TW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(https://youtu.be/-5j4cOY6kzY)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未來展望</a:t>
            </a:r>
            <a:endParaRPr/>
          </a:p>
        </p:txBody>
      </p:sp>
      <p:sp>
        <p:nvSpPr>
          <p:cNvPr id="419" name="Google Shape;419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社群協作與分享功能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性能優化與擴展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移動端支持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集成 AI 輔助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/>
          <p:nvPr>
            <p:ph type="title"/>
          </p:nvPr>
        </p:nvSpPr>
        <p:spPr>
          <a:xfrm>
            <a:off x="1678350" y="2114700"/>
            <a:ext cx="5787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latin typeface="Arial"/>
                <a:ea typeface="Arial"/>
                <a:cs typeface="Arial"/>
                <a:sym typeface="Arial"/>
              </a:rPr>
              <a:t>感謝各位評審教授的聆聽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540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問題陳述 &amp; </a:t>
            </a:r>
            <a:r>
              <a:rPr lang="zh-TW"/>
              <a:t>設計目標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454400"/>
            <a:ext cx="72945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對於剛入門的程式設計學習者來說，配置開發環境和除錯是一大挑戰。許多初學者不熟悉如何設置編譯器和IDE，這會佔用大量學習時間，且容易出錯。同時，在遇到程式碼錯誤時，學習者常需要請教他人，然而傳統開發環境的分享和協作過程繁瑣，需要頻繁切換視窗，降低了效率。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因此，我們的目標是提供一個簡單、便捷的線上編譯平台，讓使用者無需配置環境，即可快速編譯、執行程式碼，並輕鬆與他人分享和協作。這將極大提升學習者的編程體驗，讓他們專注於程式設計本身，而非環境配置和除錯。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496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核心功能 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登入 : 串接 github 的 Oauth2，本地沒有新建帳號等等的，如果</a:t>
            </a:r>
            <a:r>
              <a:rPr lang="zh-TW" sz="1800"/>
              <a:t>資料庫</a:t>
            </a:r>
            <a:r>
              <a:rPr lang="zh-TW" sz="1800"/>
              <a:t>沒有此 github user 會自動創建。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編譯 : 修改完程式之後需要可以編譯並執行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可以使用特定字串同步檔案內容至畫面，並且可以修改與編譯。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架構圖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200" y="928875"/>
            <a:ext cx="6700049" cy="41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流程圖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1254300" y="1161050"/>
            <a:ext cx="1440000" cy="540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使用者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2874550" y="1161050"/>
            <a:ext cx="1440000" cy="5400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後端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4494800" y="1161050"/>
            <a:ext cx="1440000" cy="540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GitHub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6115050" y="1161050"/>
            <a:ext cx="1440000" cy="540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資料庫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0" name="Google Shape;170;p18"/>
          <p:cNvCxnSpPr/>
          <p:nvPr/>
        </p:nvCxnSpPr>
        <p:spPr>
          <a:xfrm>
            <a:off x="1972225" y="2122725"/>
            <a:ext cx="1590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8"/>
          <p:cNvSpPr txBox="1"/>
          <p:nvPr/>
        </p:nvSpPr>
        <p:spPr>
          <a:xfrm>
            <a:off x="395550" y="1796225"/>
            <a:ext cx="5844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登入流程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3526125" y="1960438"/>
            <a:ext cx="17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OAuth 2.0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3" name="Google Shape;173;p18"/>
          <p:cNvCxnSpPr/>
          <p:nvPr/>
        </p:nvCxnSpPr>
        <p:spPr>
          <a:xfrm rot="10800000">
            <a:off x="3621200" y="2811063"/>
            <a:ext cx="1593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8"/>
          <p:cNvCxnSpPr/>
          <p:nvPr/>
        </p:nvCxnSpPr>
        <p:spPr>
          <a:xfrm rot="10800000">
            <a:off x="1993650" y="4191000"/>
            <a:ext cx="1581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8"/>
          <p:cNvSpPr txBox="1"/>
          <p:nvPr/>
        </p:nvSpPr>
        <p:spPr>
          <a:xfrm>
            <a:off x="4949075" y="2926988"/>
            <a:ext cx="17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寫入 DB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5051475" y="3492713"/>
            <a:ext cx="17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回傳 userId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7" name="Google Shape;177;p18"/>
          <p:cNvCxnSpPr>
            <a:stCxn id="166" idx="2"/>
          </p:cNvCxnSpPr>
          <p:nvPr/>
        </p:nvCxnSpPr>
        <p:spPr>
          <a:xfrm>
            <a:off x="1974300" y="1701050"/>
            <a:ext cx="0" cy="3345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8"/>
          <p:cNvCxnSpPr>
            <a:stCxn id="167" idx="2"/>
          </p:cNvCxnSpPr>
          <p:nvPr/>
        </p:nvCxnSpPr>
        <p:spPr>
          <a:xfrm>
            <a:off x="3594550" y="1701050"/>
            <a:ext cx="0" cy="35724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8"/>
          <p:cNvCxnSpPr>
            <a:stCxn id="168" idx="2"/>
          </p:cNvCxnSpPr>
          <p:nvPr/>
        </p:nvCxnSpPr>
        <p:spPr>
          <a:xfrm>
            <a:off x="5214800" y="1701050"/>
            <a:ext cx="0" cy="3651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8"/>
          <p:cNvCxnSpPr>
            <a:stCxn id="169" idx="2"/>
          </p:cNvCxnSpPr>
          <p:nvPr/>
        </p:nvCxnSpPr>
        <p:spPr>
          <a:xfrm>
            <a:off x="6835050" y="1701050"/>
            <a:ext cx="0" cy="3660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8"/>
          <p:cNvCxnSpPr/>
          <p:nvPr/>
        </p:nvCxnSpPr>
        <p:spPr>
          <a:xfrm>
            <a:off x="3609375" y="2437450"/>
            <a:ext cx="1590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8"/>
          <p:cNvCxnSpPr/>
          <p:nvPr/>
        </p:nvCxnSpPr>
        <p:spPr>
          <a:xfrm>
            <a:off x="3609375" y="3373700"/>
            <a:ext cx="3199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8"/>
          <p:cNvCxnSpPr/>
          <p:nvPr/>
        </p:nvCxnSpPr>
        <p:spPr>
          <a:xfrm rot="10800000">
            <a:off x="3621350" y="3893525"/>
            <a:ext cx="3187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系統架構圖 </a:t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1261175" y="1222925"/>
            <a:ext cx="1368600" cy="3131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前端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3623700" y="1222925"/>
            <a:ext cx="1368600" cy="3131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後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端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6308025" y="2810275"/>
            <a:ext cx="1368600" cy="1701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資料庫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6308025" y="986775"/>
            <a:ext cx="1368600" cy="1701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GitHub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1261225" y="1222925"/>
            <a:ext cx="1368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nextJs</a:t>
            </a:r>
            <a:endParaRPr sz="34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3623700" y="1268650"/>
            <a:ext cx="1368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nestJs</a:t>
            </a:r>
            <a:endParaRPr sz="34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6308025" y="986775"/>
            <a:ext cx="1368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OAuth 2.0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6308025" y="2810275"/>
            <a:ext cx="1368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MySql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流程圖</a:t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1254300" y="1161050"/>
            <a:ext cx="1440000" cy="540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使用者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2874550" y="1161050"/>
            <a:ext cx="1440000" cy="5400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後端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4494800" y="1161050"/>
            <a:ext cx="1440000" cy="540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資料庫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6115050" y="1161050"/>
            <a:ext cx="1440000" cy="540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主機檔案目錄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6" name="Google Shape;206;p20"/>
          <p:cNvCxnSpPr/>
          <p:nvPr/>
        </p:nvCxnSpPr>
        <p:spPr>
          <a:xfrm>
            <a:off x="1972225" y="2198925"/>
            <a:ext cx="1590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0"/>
          <p:cNvSpPr txBox="1"/>
          <p:nvPr/>
        </p:nvSpPr>
        <p:spPr>
          <a:xfrm>
            <a:off x="3526125" y="1960438"/>
            <a:ext cx="17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user_id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8" name="Google Shape;208;p20"/>
          <p:cNvCxnSpPr/>
          <p:nvPr/>
        </p:nvCxnSpPr>
        <p:spPr>
          <a:xfrm rot="10800000">
            <a:off x="3621200" y="2734863"/>
            <a:ext cx="1593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0"/>
          <p:cNvCxnSpPr/>
          <p:nvPr/>
        </p:nvCxnSpPr>
        <p:spPr>
          <a:xfrm rot="10800000">
            <a:off x="1993650" y="4953000"/>
            <a:ext cx="1581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0"/>
          <p:cNvSpPr txBox="1"/>
          <p:nvPr/>
        </p:nvSpPr>
        <p:spPr>
          <a:xfrm>
            <a:off x="4949075" y="3688988"/>
            <a:ext cx="17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file_id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5051475" y="4254713"/>
            <a:ext cx="17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回傳</a:t>
            </a: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檔案內容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2" name="Google Shape;212;p20"/>
          <p:cNvCxnSpPr>
            <a:stCxn id="202" idx="2"/>
          </p:cNvCxnSpPr>
          <p:nvPr/>
        </p:nvCxnSpPr>
        <p:spPr>
          <a:xfrm>
            <a:off x="1974300" y="1701050"/>
            <a:ext cx="0" cy="3345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0"/>
          <p:cNvCxnSpPr>
            <a:stCxn id="203" idx="2"/>
          </p:cNvCxnSpPr>
          <p:nvPr/>
        </p:nvCxnSpPr>
        <p:spPr>
          <a:xfrm>
            <a:off x="3594550" y="1701050"/>
            <a:ext cx="0" cy="35724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0"/>
          <p:cNvCxnSpPr>
            <a:stCxn id="204" idx="2"/>
          </p:cNvCxnSpPr>
          <p:nvPr/>
        </p:nvCxnSpPr>
        <p:spPr>
          <a:xfrm>
            <a:off x="5214800" y="1701050"/>
            <a:ext cx="0" cy="3651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0"/>
          <p:cNvCxnSpPr>
            <a:stCxn id="205" idx="2"/>
          </p:cNvCxnSpPr>
          <p:nvPr/>
        </p:nvCxnSpPr>
        <p:spPr>
          <a:xfrm>
            <a:off x="6835050" y="1701050"/>
            <a:ext cx="0" cy="3660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0"/>
          <p:cNvCxnSpPr/>
          <p:nvPr/>
        </p:nvCxnSpPr>
        <p:spPr>
          <a:xfrm>
            <a:off x="3609375" y="2437450"/>
            <a:ext cx="1590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0"/>
          <p:cNvCxnSpPr/>
          <p:nvPr/>
        </p:nvCxnSpPr>
        <p:spPr>
          <a:xfrm>
            <a:off x="3609375" y="4135700"/>
            <a:ext cx="3199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0"/>
          <p:cNvCxnSpPr/>
          <p:nvPr/>
        </p:nvCxnSpPr>
        <p:spPr>
          <a:xfrm rot="10800000">
            <a:off x="3621350" y="4655525"/>
            <a:ext cx="3187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0"/>
          <p:cNvSpPr txBox="1"/>
          <p:nvPr/>
        </p:nvSpPr>
        <p:spPr>
          <a:xfrm>
            <a:off x="395550" y="1796225"/>
            <a:ext cx="5844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檔案管理</a:t>
            </a:r>
            <a:r>
              <a:rPr lang="zh-TW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流程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1888975" y="1701050"/>
            <a:ext cx="17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查找</a:t>
            </a: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名稱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1" name="Google Shape;221;p20"/>
          <p:cNvCxnSpPr/>
          <p:nvPr/>
        </p:nvCxnSpPr>
        <p:spPr>
          <a:xfrm rot="10800000">
            <a:off x="1993475" y="3038850"/>
            <a:ext cx="1581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0"/>
          <p:cNvSpPr txBox="1"/>
          <p:nvPr/>
        </p:nvSpPr>
        <p:spPr>
          <a:xfrm>
            <a:off x="1888975" y="3339725"/>
            <a:ext cx="17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查找</a:t>
            </a: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檔案內容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3" name="Google Shape;223;p20"/>
          <p:cNvCxnSpPr/>
          <p:nvPr/>
        </p:nvCxnSpPr>
        <p:spPr>
          <a:xfrm>
            <a:off x="1974300" y="3816725"/>
            <a:ext cx="1590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流程圖</a:t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521600" y="1380475"/>
            <a:ext cx="1368600" cy="3131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使用者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3414813" y="1380475"/>
            <a:ext cx="1368600" cy="3131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後端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6424275" y="1277450"/>
            <a:ext cx="1368600" cy="14568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資料庫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2" name="Google Shape;232;p21"/>
          <p:cNvCxnSpPr/>
          <p:nvPr/>
        </p:nvCxnSpPr>
        <p:spPr>
          <a:xfrm>
            <a:off x="1972225" y="1701050"/>
            <a:ext cx="131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1"/>
          <p:cNvCxnSpPr/>
          <p:nvPr/>
        </p:nvCxnSpPr>
        <p:spPr>
          <a:xfrm>
            <a:off x="4948350" y="2082050"/>
            <a:ext cx="131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1"/>
          <p:cNvSpPr txBox="1"/>
          <p:nvPr/>
        </p:nvSpPr>
        <p:spPr>
          <a:xfrm>
            <a:off x="4725300" y="1532650"/>
            <a:ext cx="17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user_id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5" name="Google Shape;235;p21"/>
          <p:cNvCxnSpPr/>
          <p:nvPr/>
        </p:nvCxnSpPr>
        <p:spPr>
          <a:xfrm rot="10800000">
            <a:off x="4941750" y="2371175"/>
            <a:ext cx="1317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1"/>
          <p:cNvSpPr txBox="1"/>
          <p:nvPr/>
        </p:nvSpPr>
        <p:spPr>
          <a:xfrm>
            <a:off x="723950" y="1548650"/>
            <a:ext cx="9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檔案</a:t>
            </a:r>
            <a:endParaRPr sz="2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1749175" y="1138225"/>
            <a:ext cx="17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檔案名稱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4725300" y="2404325"/>
            <a:ext cx="17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檔案名稱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6424275" y="2967199"/>
            <a:ext cx="1368600" cy="14568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主機檔案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目錄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0" name="Google Shape;240;p21"/>
          <p:cNvCxnSpPr/>
          <p:nvPr/>
        </p:nvCxnSpPr>
        <p:spPr>
          <a:xfrm>
            <a:off x="-33625" y="2846300"/>
            <a:ext cx="92001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1"/>
          <p:cNvCxnSpPr/>
          <p:nvPr/>
        </p:nvCxnSpPr>
        <p:spPr>
          <a:xfrm rot="10800000">
            <a:off x="1993700" y="2642825"/>
            <a:ext cx="1317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1"/>
          <p:cNvCxnSpPr/>
          <p:nvPr/>
        </p:nvCxnSpPr>
        <p:spPr>
          <a:xfrm>
            <a:off x="1997000" y="3444150"/>
            <a:ext cx="131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1"/>
          <p:cNvSpPr txBox="1"/>
          <p:nvPr/>
        </p:nvSpPr>
        <p:spPr>
          <a:xfrm>
            <a:off x="1773950" y="2881325"/>
            <a:ext cx="17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檔案內容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4" name="Google Shape;244;p21"/>
          <p:cNvCxnSpPr/>
          <p:nvPr/>
        </p:nvCxnSpPr>
        <p:spPr>
          <a:xfrm>
            <a:off x="4945050" y="3583950"/>
            <a:ext cx="131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1"/>
          <p:cNvSpPr txBox="1"/>
          <p:nvPr/>
        </p:nvSpPr>
        <p:spPr>
          <a:xfrm>
            <a:off x="4722000" y="3034550"/>
            <a:ext cx="17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file_id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6" name="Google Shape;246;p21"/>
          <p:cNvCxnSpPr/>
          <p:nvPr/>
        </p:nvCxnSpPr>
        <p:spPr>
          <a:xfrm rot="10800000">
            <a:off x="4938450" y="3873075"/>
            <a:ext cx="1317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1"/>
          <p:cNvSpPr txBox="1"/>
          <p:nvPr/>
        </p:nvSpPr>
        <p:spPr>
          <a:xfrm>
            <a:off x="4722000" y="3906225"/>
            <a:ext cx="17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檔案</a:t>
            </a:r>
            <a:r>
              <a:rPr lang="zh-TW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內容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8" name="Google Shape;248;p21"/>
          <p:cNvCxnSpPr/>
          <p:nvPr/>
        </p:nvCxnSpPr>
        <p:spPr>
          <a:xfrm rot="10800000">
            <a:off x="1990400" y="4177875"/>
            <a:ext cx="1317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