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57" r:id="rId4"/>
    <p:sldId id="258" r:id="rId5"/>
    <p:sldId id="259" r:id="rId6"/>
    <p:sldId id="260" r:id="rId7"/>
    <p:sldId id="264" r:id="rId8"/>
    <p:sldId id="261" r:id="rId9"/>
    <p:sldId id="266" r:id="rId10"/>
    <p:sldId id="288" r:id="rId11"/>
    <p:sldId id="269" r:id="rId12"/>
    <p:sldId id="268" r:id="rId13"/>
    <p:sldId id="272" r:id="rId14"/>
    <p:sldId id="287" r:id="rId15"/>
    <p:sldId id="286" r:id="rId16"/>
    <p:sldId id="274" r:id="rId17"/>
    <p:sldId id="276" r:id="rId18"/>
    <p:sldId id="278" r:id="rId19"/>
    <p:sldId id="279"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15" autoAdjust="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38716-E264-4BE5-BD1D-28C47C7ED3B2}" type="datetimeFigureOut">
              <a:rPr lang="zh-TW" altLang="en-US" smtClean="0"/>
              <a:t>2024/11/21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DCD1-7A7B-46E8-8797-3CBB06648017}" type="slidenum">
              <a:rPr lang="zh-TW" altLang="en-US" smtClean="0"/>
              <a:t>‹#›</a:t>
            </a:fld>
            <a:endParaRPr lang="zh-TW" altLang="en-US"/>
          </a:p>
        </p:txBody>
      </p:sp>
    </p:spTree>
    <p:extLst>
      <p:ext uri="{BB962C8B-B14F-4D97-AF65-F5344CB8AC3E}">
        <p14:creationId xmlns:p14="http://schemas.microsoft.com/office/powerpoint/2010/main" val="3325560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8E122-2DDB-811E-5E7F-FD7BA9B73BC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259C1B2-2B61-1D10-49FC-963A4819B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9409FA9-FA65-A191-CBC3-A5FF3507B583}"/>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5" name="頁尾版面配置區 4">
            <a:extLst>
              <a:ext uri="{FF2B5EF4-FFF2-40B4-BE49-F238E27FC236}">
                <a16:creationId xmlns:a16="http://schemas.microsoft.com/office/drawing/2014/main" id="{52C8A629-6EF0-5007-BEFA-0D476269A21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A191C2-29AF-41F8-D7BA-A7542751BA62}"/>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52010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4C105-8A07-8890-E9F4-69A98D6B18A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F2F0037-5899-236B-A994-6B1FBC9D663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89A3EA8-91B9-A4C9-3DDA-6489F3D5B0D4}"/>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5" name="頁尾版面配置區 4">
            <a:extLst>
              <a:ext uri="{FF2B5EF4-FFF2-40B4-BE49-F238E27FC236}">
                <a16:creationId xmlns:a16="http://schemas.microsoft.com/office/drawing/2014/main" id="{C8FBB221-A33F-47CF-FEC2-6A929B22E8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4A95AB-4B0C-5245-1C46-03560E3F87BF}"/>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131915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5C0CCE4-3CE1-CC0D-6E89-3E5479B202E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54A5C45-480E-CB12-DDCB-F50F65BE1C7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EFDC9B-6F4D-46C3-193C-D90B9DDB339D}"/>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5" name="頁尾版面配置區 4">
            <a:extLst>
              <a:ext uri="{FF2B5EF4-FFF2-40B4-BE49-F238E27FC236}">
                <a16:creationId xmlns:a16="http://schemas.microsoft.com/office/drawing/2014/main" id="{6423F171-98F6-9C40-2FA2-97DEA303A80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0E1F00-BF21-F74D-B1D2-0D8E390F3247}"/>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190811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9336FE-E14D-AF7D-EC78-8F951915DBA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4F3F777-D1C8-8000-7F32-104F1C98136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0B68D3-99EF-261A-A2F6-1C02E8F6B678}"/>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5" name="頁尾版面配置區 4">
            <a:extLst>
              <a:ext uri="{FF2B5EF4-FFF2-40B4-BE49-F238E27FC236}">
                <a16:creationId xmlns:a16="http://schemas.microsoft.com/office/drawing/2014/main" id="{AF6E940A-B0DE-3153-9CE3-72EDE7202DC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F50760-69ED-2502-F8C7-FDA21C73BD0B}"/>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406480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614663-8EA9-18CD-2BE4-F5E13315914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2D71EC4-09C4-4321-177B-FFD9136EA9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C57A36F-7515-2225-25F3-3CEC20F23125}"/>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5" name="頁尾版面配置區 4">
            <a:extLst>
              <a:ext uri="{FF2B5EF4-FFF2-40B4-BE49-F238E27FC236}">
                <a16:creationId xmlns:a16="http://schemas.microsoft.com/office/drawing/2014/main" id="{FA27D984-BBA1-F1C5-06CA-AD209E17939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1302E2-EF90-ECE5-4365-9ED6A472B64E}"/>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246757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84AC58-65E1-95B6-0036-8EB4F538DFB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1CED32F-AB88-8AB1-6E0B-2179B5170F7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25500CE-C061-D91F-C3A2-A86CA8DBC6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AE003E4-A83D-8F42-057D-7288D451F0EA}"/>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6" name="頁尾版面配置區 5">
            <a:extLst>
              <a:ext uri="{FF2B5EF4-FFF2-40B4-BE49-F238E27FC236}">
                <a16:creationId xmlns:a16="http://schemas.microsoft.com/office/drawing/2014/main" id="{35E1B0F7-AB5A-6FB2-94D7-D40613EE18B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218F8F-E587-0266-9E25-B8E2CBC89196}"/>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378647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3754CB-79AD-DB4F-B117-F254D929D1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80E6163-E833-D348-49F3-B54BFFCBCB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EBE3A18-E2CC-8B47-A942-50AC2C2A049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04C3693-8658-7DF2-72FE-EDB8903A8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915F1A6-A7AA-68B6-5DB3-BA670B00627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48DCA76-6870-4EB5-235F-447BA116C5FB}"/>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8" name="頁尾版面配置區 7">
            <a:extLst>
              <a:ext uri="{FF2B5EF4-FFF2-40B4-BE49-F238E27FC236}">
                <a16:creationId xmlns:a16="http://schemas.microsoft.com/office/drawing/2014/main" id="{AB58B56C-B5E4-BFBF-266F-B0643BD12E0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E2D486A-E75A-8D36-9353-470743D54D80}"/>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200819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F69E8-DB6C-D5E3-CFC5-CC71E39994C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ABB9599-2877-DAE2-6945-E30726755E35}"/>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4" name="頁尾版面配置區 3">
            <a:extLst>
              <a:ext uri="{FF2B5EF4-FFF2-40B4-BE49-F238E27FC236}">
                <a16:creationId xmlns:a16="http://schemas.microsoft.com/office/drawing/2014/main" id="{7EBB3F87-C49C-504F-9CE4-D4A855BE96A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6C22D76-A74A-B15C-8284-C63A9AF3825C}"/>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393686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53D5524-5969-D524-9068-68B577820C87}"/>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3" name="頁尾版面配置區 2">
            <a:extLst>
              <a:ext uri="{FF2B5EF4-FFF2-40B4-BE49-F238E27FC236}">
                <a16:creationId xmlns:a16="http://schemas.microsoft.com/office/drawing/2014/main" id="{412C050A-9003-C302-C06C-DCBCB4DD121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AE887F2-95AD-5BDB-D930-BD7D954DEA85}"/>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169230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5A4F0-9186-1D4E-249F-F17E2F60A40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8A6B2BE-C894-9014-2748-B9DDC09A9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B4D6EB4-689A-B5D5-FD19-4E41C020C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ACDC6B3-0577-3578-7F95-1BB4EA97651A}"/>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6" name="頁尾版面配置區 5">
            <a:extLst>
              <a:ext uri="{FF2B5EF4-FFF2-40B4-BE49-F238E27FC236}">
                <a16:creationId xmlns:a16="http://schemas.microsoft.com/office/drawing/2014/main" id="{0F04E23D-7D9B-E1FD-EABD-88FF590118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E81D8A3-1A51-64CD-F010-F5EDBF672F37}"/>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404711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1173F-09DB-006F-D991-DC1822A1A26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D4196CD-152C-8938-2AF5-1C855DD4C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18EE64F-6489-1DBB-FDE7-3C3F55EDD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EA392BE-6E7F-8EF8-36D7-CE0F68FA749F}"/>
              </a:ext>
            </a:extLst>
          </p:cNvPr>
          <p:cNvSpPr>
            <a:spLocks noGrp="1"/>
          </p:cNvSpPr>
          <p:nvPr>
            <p:ph type="dt" sz="half" idx="10"/>
          </p:nvPr>
        </p:nvSpPr>
        <p:spPr/>
        <p:txBody>
          <a:bodyPr/>
          <a:lstStyle/>
          <a:p>
            <a:fld id="{68B93398-904D-40A1-A8C2-B6D847AE3471}" type="datetimeFigureOut">
              <a:rPr lang="zh-TW" altLang="en-US" smtClean="0"/>
              <a:t>2024/11/21</a:t>
            </a:fld>
            <a:endParaRPr lang="zh-TW" altLang="en-US"/>
          </a:p>
        </p:txBody>
      </p:sp>
      <p:sp>
        <p:nvSpPr>
          <p:cNvPr id="6" name="頁尾版面配置區 5">
            <a:extLst>
              <a:ext uri="{FF2B5EF4-FFF2-40B4-BE49-F238E27FC236}">
                <a16:creationId xmlns:a16="http://schemas.microsoft.com/office/drawing/2014/main" id="{4A5DE3C6-4C44-F886-FAB6-EAF4CC7171B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0FB8290-8208-1596-E2CA-66B87244F013}"/>
              </a:ext>
            </a:extLst>
          </p:cNvPr>
          <p:cNvSpPr>
            <a:spLocks noGrp="1"/>
          </p:cNvSpPr>
          <p:nvPr>
            <p:ph type="sldNum" sz="quarter" idx="12"/>
          </p:nvPr>
        </p:nvSpPr>
        <p:spPr/>
        <p:txBody>
          <a:body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312822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4A5960E-A217-3181-E401-94C249192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7B071F4-106D-12B8-5B3D-8011C47E6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7B90F89-AD4F-85A5-1314-80813DE2F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B93398-904D-40A1-A8C2-B6D847AE3471}" type="datetimeFigureOut">
              <a:rPr lang="zh-TW" altLang="en-US" smtClean="0"/>
              <a:t>2024/11/21</a:t>
            </a:fld>
            <a:endParaRPr lang="zh-TW" altLang="en-US"/>
          </a:p>
        </p:txBody>
      </p:sp>
      <p:sp>
        <p:nvSpPr>
          <p:cNvPr id="5" name="頁尾版面配置區 4">
            <a:extLst>
              <a:ext uri="{FF2B5EF4-FFF2-40B4-BE49-F238E27FC236}">
                <a16:creationId xmlns:a16="http://schemas.microsoft.com/office/drawing/2014/main" id="{558D8181-2D63-E2F5-B4D1-AA4BD2B47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5F9BBD9-0A38-F5C6-D000-B5EB05BC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A5B723-891D-4DD3-9C11-703DE9CBC0A1}" type="slidenum">
              <a:rPr lang="zh-TW" altLang="en-US" smtClean="0"/>
              <a:t>‹#›</a:t>
            </a:fld>
            <a:endParaRPr lang="zh-TW" altLang="en-US"/>
          </a:p>
        </p:txBody>
      </p:sp>
    </p:spTree>
    <p:extLst>
      <p:ext uri="{BB962C8B-B14F-4D97-AF65-F5344CB8AC3E}">
        <p14:creationId xmlns:p14="http://schemas.microsoft.com/office/powerpoint/2010/main" val="2782583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penai.com/index/chatgpt/" TargetMode="External"/><Relationship Id="rId2" Type="http://schemas.openxmlformats.org/officeDocument/2006/relationships/hyperlink" Target="https://www.microsoft.com/zh-t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標題 1">
            <a:extLst>
              <a:ext uri="{FF2B5EF4-FFF2-40B4-BE49-F238E27FC236}">
                <a16:creationId xmlns:a16="http://schemas.microsoft.com/office/drawing/2014/main" id="{55A48E77-696A-83B9-D310-205FF817D1E2}"/>
              </a:ext>
            </a:extLst>
          </p:cNvPr>
          <p:cNvSpPr>
            <a:spLocks noGrp="1"/>
          </p:cNvSpPr>
          <p:nvPr>
            <p:ph type="ctrTitle"/>
          </p:nvPr>
        </p:nvSpPr>
        <p:spPr>
          <a:xfrm>
            <a:off x="1179226" y="1594707"/>
            <a:ext cx="9833548" cy="1325563"/>
          </a:xfrm>
        </p:spPr>
        <p:txBody>
          <a:bodyPr vert="horz" lIns="91440" tIns="45720" rIns="91440" bIns="45720" rtlCol="0" anchor="b">
            <a:noAutofit/>
          </a:bodyPr>
          <a:lstStyle/>
          <a:p>
            <a:r>
              <a:rPr lang="zh-TW" altLang="en-US" sz="4800" kern="1200" dirty="0">
                <a:solidFill>
                  <a:schemeClr val="tx2"/>
                </a:solidFill>
                <a:latin typeface="+mj-lt"/>
                <a:ea typeface="+mj-ea"/>
                <a:cs typeface="+mj-cs"/>
              </a:rPr>
              <a:t>靜宜大學資工系</a:t>
            </a:r>
            <a:br>
              <a:rPr lang="en-US" altLang="zh-TW" sz="4800" kern="1200" dirty="0">
                <a:solidFill>
                  <a:schemeClr val="tx2"/>
                </a:solidFill>
                <a:latin typeface="+mj-lt"/>
                <a:ea typeface="+mj-ea"/>
                <a:cs typeface="+mj-cs"/>
              </a:rPr>
            </a:br>
            <a:r>
              <a:rPr lang="zh-TW" altLang="en-US" sz="4800" kern="1200" dirty="0">
                <a:solidFill>
                  <a:schemeClr val="tx2"/>
                </a:solidFill>
                <a:latin typeface="+mj-lt"/>
                <a:ea typeface="+mj-ea"/>
                <a:cs typeface="+mj-cs"/>
              </a:rPr>
              <a:t>資訊工程學系</a:t>
            </a:r>
            <a:br>
              <a:rPr lang="en-US" altLang="zh-TW" sz="4800" kern="1200" dirty="0">
                <a:solidFill>
                  <a:schemeClr val="tx2"/>
                </a:solidFill>
                <a:latin typeface="+mj-lt"/>
                <a:ea typeface="+mj-ea"/>
                <a:cs typeface="+mj-cs"/>
              </a:rPr>
            </a:br>
            <a:r>
              <a:rPr lang="zh-TW" altLang="en-US" sz="4800" kern="1200" dirty="0">
                <a:solidFill>
                  <a:schemeClr val="tx2"/>
                </a:solidFill>
                <a:latin typeface="+mj-lt"/>
                <a:ea typeface="+mj-ea"/>
                <a:cs typeface="+mj-cs"/>
              </a:rPr>
              <a:t>畢業專題 </a:t>
            </a:r>
            <a:r>
              <a:rPr lang="en-US" altLang="zh-TW" sz="4800" kern="1200" dirty="0">
                <a:solidFill>
                  <a:schemeClr val="tx2"/>
                </a:solidFill>
                <a:latin typeface="+mj-lt"/>
                <a:ea typeface="+mj-ea"/>
                <a:cs typeface="+mj-cs"/>
              </a:rPr>
              <a:t>: </a:t>
            </a:r>
            <a:r>
              <a:rPr lang="zh-TW" altLang="en-US" sz="4800" kern="1200" dirty="0">
                <a:solidFill>
                  <a:schemeClr val="tx2"/>
                </a:solidFill>
                <a:latin typeface="+mj-lt"/>
                <a:ea typeface="+mj-ea"/>
                <a:cs typeface="+mj-cs"/>
              </a:rPr>
              <a:t>食得其所</a:t>
            </a:r>
          </a:p>
        </p:txBody>
      </p:sp>
      <p:grpSp>
        <p:nvGrpSpPr>
          <p:cNvPr id="39"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副標題 2">
            <a:extLst>
              <a:ext uri="{FF2B5EF4-FFF2-40B4-BE49-F238E27FC236}">
                <a16:creationId xmlns:a16="http://schemas.microsoft.com/office/drawing/2014/main" id="{6AB9B47A-FC45-87EB-B3BE-886985C42ADA}"/>
              </a:ext>
            </a:extLst>
          </p:cNvPr>
          <p:cNvSpPr>
            <a:spLocks noGrp="1"/>
          </p:cNvSpPr>
          <p:nvPr>
            <p:ph type="subTitle" idx="1"/>
          </p:nvPr>
        </p:nvSpPr>
        <p:spPr>
          <a:xfrm>
            <a:off x="1179226" y="3329677"/>
            <a:ext cx="9833548" cy="2457269"/>
          </a:xfrm>
        </p:spPr>
        <p:txBody>
          <a:bodyPr vert="horz" lIns="91440" tIns="45720" rIns="91440" bIns="45720" rtlCol="0">
            <a:noAutofit/>
          </a:bodyPr>
          <a:lstStyle/>
          <a:p>
            <a:pPr indent="-228600">
              <a:buFont typeface="Arial" panose="020B0604020202020204" pitchFamily="34" charset="0"/>
              <a:buChar char="•"/>
            </a:pPr>
            <a:r>
              <a:rPr lang="zh-TW" altLang="en-US" dirty="0">
                <a:solidFill>
                  <a:schemeClr val="tx2"/>
                </a:solidFill>
              </a:rPr>
              <a:t>學生</a:t>
            </a:r>
            <a:r>
              <a:rPr lang="en-US" altLang="zh-TW" dirty="0">
                <a:solidFill>
                  <a:schemeClr val="tx2"/>
                </a:solidFill>
              </a:rPr>
              <a:t>:     411004053 </a:t>
            </a:r>
            <a:r>
              <a:rPr lang="zh-TW" altLang="en-US" dirty="0">
                <a:solidFill>
                  <a:schemeClr val="tx2"/>
                </a:solidFill>
              </a:rPr>
              <a:t>葉峻豪 </a:t>
            </a:r>
            <a:endParaRPr lang="en-US" altLang="zh-TW" dirty="0">
              <a:solidFill>
                <a:schemeClr val="tx2"/>
              </a:solidFill>
            </a:endParaRPr>
          </a:p>
          <a:p>
            <a:r>
              <a:rPr lang="zh-TW" altLang="en-US" dirty="0">
                <a:solidFill>
                  <a:schemeClr val="tx2"/>
                </a:solidFill>
              </a:rPr>
              <a:t>     </a:t>
            </a:r>
            <a:r>
              <a:rPr lang="en-US" altLang="zh-TW" dirty="0">
                <a:solidFill>
                  <a:schemeClr val="tx2"/>
                </a:solidFill>
              </a:rPr>
              <a:t>                411004037 </a:t>
            </a:r>
            <a:r>
              <a:rPr lang="zh-TW" altLang="en-US" dirty="0">
                <a:solidFill>
                  <a:schemeClr val="tx2"/>
                </a:solidFill>
              </a:rPr>
              <a:t>吳東翰 </a:t>
            </a:r>
            <a:endParaRPr lang="en-US" altLang="zh-TW" dirty="0">
              <a:solidFill>
                <a:schemeClr val="tx2"/>
              </a:solidFill>
            </a:endParaRPr>
          </a:p>
          <a:p>
            <a:r>
              <a:rPr lang="zh-TW" altLang="en-US" dirty="0">
                <a:solidFill>
                  <a:schemeClr val="tx2"/>
                </a:solidFill>
              </a:rPr>
              <a:t>     </a:t>
            </a:r>
            <a:r>
              <a:rPr lang="en-US" altLang="zh-TW" dirty="0">
                <a:solidFill>
                  <a:schemeClr val="tx2"/>
                </a:solidFill>
              </a:rPr>
              <a:t>                411004079 </a:t>
            </a:r>
            <a:r>
              <a:rPr lang="zh-TW" altLang="en-US" dirty="0">
                <a:solidFill>
                  <a:schemeClr val="tx2"/>
                </a:solidFill>
              </a:rPr>
              <a:t>黃昱傑 </a:t>
            </a:r>
            <a:endParaRPr lang="en-US" altLang="zh-TW" dirty="0">
              <a:solidFill>
                <a:schemeClr val="tx2"/>
              </a:solidFill>
            </a:endParaRPr>
          </a:p>
          <a:p>
            <a:r>
              <a:rPr lang="zh-TW" altLang="en-US" dirty="0">
                <a:solidFill>
                  <a:schemeClr val="tx2"/>
                </a:solidFill>
              </a:rPr>
              <a:t>     </a:t>
            </a:r>
            <a:r>
              <a:rPr lang="en-US" altLang="zh-TW" dirty="0">
                <a:solidFill>
                  <a:schemeClr val="tx2"/>
                </a:solidFill>
              </a:rPr>
              <a:t>                411030478 </a:t>
            </a:r>
            <a:r>
              <a:rPr lang="zh-TW" altLang="en-US" dirty="0">
                <a:solidFill>
                  <a:schemeClr val="tx2"/>
                </a:solidFill>
              </a:rPr>
              <a:t>朱奕吉 </a:t>
            </a:r>
            <a:endParaRPr lang="en-US" altLang="zh-TW" dirty="0">
              <a:solidFill>
                <a:schemeClr val="tx2"/>
              </a:solidFill>
            </a:endParaRPr>
          </a:p>
          <a:p>
            <a:r>
              <a:rPr lang="zh-TW" altLang="en-US" dirty="0">
                <a:solidFill>
                  <a:schemeClr val="tx2"/>
                </a:solidFill>
              </a:rPr>
              <a:t>     </a:t>
            </a:r>
            <a:r>
              <a:rPr lang="en-US" altLang="zh-TW" dirty="0">
                <a:solidFill>
                  <a:schemeClr val="tx2"/>
                </a:solidFill>
              </a:rPr>
              <a:t>                411030575 </a:t>
            </a:r>
            <a:r>
              <a:rPr lang="zh-TW" altLang="en-US" dirty="0">
                <a:solidFill>
                  <a:schemeClr val="tx2"/>
                </a:solidFill>
              </a:rPr>
              <a:t>葉宇軒</a:t>
            </a:r>
            <a:endParaRPr lang="en-US" altLang="zh-TW" dirty="0">
              <a:solidFill>
                <a:schemeClr val="tx2"/>
              </a:solidFill>
            </a:endParaRPr>
          </a:p>
          <a:p>
            <a:pPr indent="-228600">
              <a:buFont typeface="Arial" panose="020B0604020202020204" pitchFamily="34" charset="0"/>
              <a:buChar char="•"/>
            </a:pPr>
            <a:r>
              <a:rPr lang="zh-TW" altLang="en-US" dirty="0">
                <a:solidFill>
                  <a:schemeClr val="tx2"/>
                </a:solidFill>
              </a:rPr>
              <a:t>指導教授   </a:t>
            </a:r>
            <a:r>
              <a:rPr lang="en-US" altLang="zh-TW" dirty="0">
                <a:solidFill>
                  <a:schemeClr val="tx2"/>
                </a:solidFill>
              </a:rPr>
              <a:t>:    </a:t>
            </a:r>
            <a:r>
              <a:rPr lang="zh-TW" altLang="en-US" dirty="0">
                <a:solidFill>
                  <a:schemeClr val="tx2"/>
                </a:solidFill>
              </a:rPr>
              <a:t>滕元翔    老師</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4335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DFE9AF-9FC5-EABD-5A13-134F3FEB22D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D0C81D8-AA76-FEEF-02BA-77006FE15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9259558-3AB0-9316-07F3-90937E886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80B1EEC-848B-87E1-BD7F-E41C8D0FA4AC}"/>
              </a:ext>
            </a:extLst>
          </p:cNvPr>
          <p:cNvSpPr>
            <a:spLocks noGrp="1"/>
          </p:cNvSpPr>
          <p:nvPr>
            <p:ph type="title"/>
          </p:nvPr>
        </p:nvSpPr>
        <p:spPr>
          <a:xfrm>
            <a:off x="960707" y="427939"/>
            <a:ext cx="10640754" cy="775845"/>
          </a:xfrm>
        </p:spPr>
        <p:txBody>
          <a:bodyPr vert="horz" lIns="91440" tIns="45720" rIns="91440" bIns="45720" rtlCol="0" anchor="b">
            <a:normAutofit/>
          </a:bodyPr>
          <a:lstStyle/>
          <a:p>
            <a:pPr algn="ctr"/>
            <a:r>
              <a:rPr lang="en-US" altLang="zh-TW" sz="4200" dirty="0"/>
              <a:t>11</a:t>
            </a:r>
            <a:r>
              <a:rPr lang="zh-TW" altLang="en-US" sz="4200" dirty="0"/>
              <a:t>月天氣預測</a:t>
            </a:r>
            <a:r>
              <a:rPr lang="en-US" altLang="zh-TW" sz="4200" dirty="0"/>
              <a:t>(</a:t>
            </a:r>
            <a:r>
              <a:rPr lang="zh-TW" altLang="en-US" sz="4200" dirty="0"/>
              <a:t>降雨機率、溫度</a:t>
            </a:r>
            <a:r>
              <a:rPr lang="en-US" altLang="zh-TW" sz="4200" dirty="0"/>
              <a:t>)</a:t>
            </a:r>
            <a:endParaRPr lang="zh-TW" altLang="en-US" sz="4200" kern="1200" dirty="0">
              <a:solidFill>
                <a:schemeClr val="tx2"/>
              </a:solidFill>
              <a:latin typeface="+mj-lt"/>
              <a:ea typeface="+mj-ea"/>
              <a:cs typeface="+mj-cs"/>
            </a:endParaRPr>
          </a:p>
        </p:txBody>
      </p:sp>
      <p:grpSp>
        <p:nvGrpSpPr>
          <p:cNvPr id="20" name="Group 19">
            <a:extLst>
              <a:ext uri="{FF2B5EF4-FFF2-40B4-BE49-F238E27FC236}">
                <a16:creationId xmlns:a16="http://schemas.microsoft.com/office/drawing/2014/main" id="{68E90A3D-B0A5-489F-4184-676BAF800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1" name="Freeform: Shape 20">
              <a:extLst>
                <a:ext uri="{FF2B5EF4-FFF2-40B4-BE49-F238E27FC236}">
                  <a16:creationId xmlns:a16="http://schemas.microsoft.com/office/drawing/2014/main" id="{8288942A-58F5-067C-AE7F-834219629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B1AC49A-C197-F53C-7823-51E2141A5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54B10BE-3433-9CCA-61D2-F683E2E0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D983879-C508-1EF5-B231-D097D6687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E1F1DBDD-D98D-6C99-6920-C981BD3A6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7" name="Freeform: Shape 26">
              <a:extLst>
                <a:ext uri="{FF2B5EF4-FFF2-40B4-BE49-F238E27FC236}">
                  <a16:creationId xmlns:a16="http://schemas.microsoft.com/office/drawing/2014/main" id="{25013123-3637-BA0F-B6B8-4134CAD34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707615-F019-2701-95A4-029EE2C93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FED4C38-6FEF-1D40-53A8-FB24C04AD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6EA0B908-52CA-46D1-40EF-FBF7DB8E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內容版面配置區 4">
            <a:extLst>
              <a:ext uri="{FF2B5EF4-FFF2-40B4-BE49-F238E27FC236}">
                <a16:creationId xmlns:a16="http://schemas.microsoft.com/office/drawing/2014/main" id="{C0A96AED-E887-7CAF-CD5E-140E35B81774}"/>
              </a:ext>
            </a:extLst>
          </p:cNvPr>
          <p:cNvPicPr>
            <a:picLocks noChangeAspect="1"/>
          </p:cNvPicPr>
          <p:nvPr/>
        </p:nvPicPr>
        <p:blipFill>
          <a:blip r:embed="rId2"/>
          <a:stretch>
            <a:fillRect/>
          </a:stretch>
        </p:blipFill>
        <p:spPr>
          <a:xfrm>
            <a:off x="2402730" y="1499157"/>
            <a:ext cx="7881493" cy="5174517"/>
          </a:xfrm>
          <a:prstGeom prst="rect">
            <a:avLst/>
          </a:prstGeom>
        </p:spPr>
      </p:pic>
    </p:spTree>
    <p:extLst>
      <p:ext uri="{BB962C8B-B14F-4D97-AF65-F5344CB8AC3E}">
        <p14:creationId xmlns:p14="http://schemas.microsoft.com/office/powerpoint/2010/main" val="24376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C458E7-C238-0ABC-6CDB-E5CC42E444E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2D61DA-6EDF-7BDA-CE5B-83E6F976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043475-0CA1-0F61-0FAA-263F9E757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B1FA981-AE37-E0D2-C346-0C8AEDF17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40BE1B9F-5F93-09E0-66E0-C5DE48C86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6D9834-635B-1630-FE65-50CC9BD67E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8A79624-7CC7-58EA-C554-198FB5B49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20A432D-5DD5-6A61-E3DA-4F8EFFCD3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5E02B40C-807D-5C2D-65AD-9226F8B4C1EA}"/>
              </a:ext>
            </a:extLst>
          </p:cNvPr>
          <p:cNvSpPr>
            <a:spLocks noGrp="1"/>
          </p:cNvSpPr>
          <p:nvPr>
            <p:ph type="title"/>
          </p:nvPr>
        </p:nvSpPr>
        <p:spPr>
          <a:xfrm>
            <a:off x="-52623" y="1441113"/>
            <a:ext cx="4715746" cy="4371974"/>
          </a:xfrm>
        </p:spPr>
        <p:txBody>
          <a:bodyPr>
            <a:normAutofit/>
          </a:bodyPr>
          <a:lstStyle/>
          <a:p>
            <a:pPr algn="ctr"/>
            <a:r>
              <a:rPr lang="zh-TW" altLang="en-US" sz="4800" dirty="0"/>
              <a:t>技術介紹</a:t>
            </a:r>
            <a:endParaRPr lang="zh-TW" altLang="en-US" sz="4800" dirty="0">
              <a:solidFill>
                <a:schemeClr val="tx2"/>
              </a:solidFill>
            </a:endParaRPr>
          </a:p>
        </p:txBody>
      </p:sp>
      <p:sp>
        <p:nvSpPr>
          <p:cNvPr id="7" name="內容版面配置區 6">
            <a:extLst>
              <a:ext uri="{FF2B5EF4-FFF2-40B4-BE49-F238E27FC236}">
                <a16:creationId xmlns:a16="http://schemas.microsoft.com/office/drawing/2014/main" id="{9A10B2AE-65AB-0DEF-D42D-3813C6924988}"/>
              </a:ext>
            </a:extLst>
          </p:cNvPr>
          <p:cNvSpPr>
            <a:spLocks noGrp="1"/>
          </p:cNvSpPr>
          <p:nvPr>
            <p:ph idx="1"/>
          </p:nvPr>
        </p:nvSpPr>
        <p:spPr>
          <a:xfrm>
            <a:off x="5659119" y="1361440"/>
            <a:ext cx="5858429" cy="4815523"/>
          </a:xfrm>
        </p:spPr>
        <p:txBody>
          <a:bodyPr/>
          <a:lstStyle/>
          <a:p>
            <a:r>
              <a:rPr lang="zh-TW" altLang="en-US" sz="2400" dirty="0"/>
              <a:t>利用天氣預報</a:t>
            </a:r>
            <a:r>
              <a:rPr lang="en-US" altLang="zh-TW" sz="2400" dirty="0"/>
              <a:t>(</a:t>
            </a:r>
            <a:r>
              <a:rPr lang="zh-TW" altLang="en-US" sz="2400" dirty="0"/>
              <a:t>當月季節、降雨機率、溫度</a:t>
            </a:r>
            <a:r>
              <a:rPr lang="en-US" altLang="zh-TW" sz="2400" dirty="0"/>
              <a:t>)</a:t>
            </a:r>
            <a:r>
              <a:rPr lang="zh-TW" altLang="en-US" sz="2400" dirty="0"/>
              <a:t>，例如預測溫度如</a:t>
            </a:r>
            <a:r>
              <a:rPr lang="en-US" altLang="zh-TW" sz="2400" dirty="0"/>
              <a:t>(25~30)</a:t>
            </a:r>
            <a:r>
              <a:rPr lang="zh-TW" altLang="en-US" sz="2400" dirty="0"/>
              <a:t>，抓去數據中相同溫度之數據，當季參考值為</a:t>
            </a:r>
            <a:r>
              <a:rPr lang="en-US" altLang="zh-TW" sz="2400" dirty="0"/>
              <a:t>50%</a:t>
            </a:r>
            <a:r>
              <a:rPr lang="zh-TW" altLang="en-US" sz="2400" dirty="0"/>
              <a:t>、前一季與下一季參考為</a:t>
            </a:r>
            <a:r>
              <a:rPr lang="en-US" altLang="zh-TW" sz="2400" dirty="0"/>
              <a:t>20%</a:t>
            </a:r>
            <a:r>
              <a:rPr lang="zh-TW" altLang="en-US" sz="2400" dirty="0"/>
              <a:t>，其餘之季為</a:t>
            </a:r>
            <a:r>
              <a:rPr lang="en-US" altLang="zh-TW" sz="2400" dirty="0"/>
              <a:t>10%</a:t>
            </a:r>
            <a:r>
              <a:rPr lang="zh-TW" altLang="en-US" sz="2400" dirty="0"/>
              <a:t>。</a:t>
            </a:r>
            <a:endParaRPr lang="en-US" altLang="zh-TW" sz="2400" dirty="0"/>
          </a:p>
          <a:p>
            <a:r>
              <a:rPr lang="zh-TW" altLang="en-US" sz="2400" dirty="0"/>
              <a:t>利用降雨機率，例如降雨機率</a:t>
            </a:r>
            <a:r>
              <a:rPr lang="en-US" altLang="zh-TW" sz="2400" dirty="0"/>
              <a:t>60%</a:t>
            </a:r>
            <a:r>
              <a:rPr lang="zh-TW" altLang="en-US" sz="2400" dirty="0"/>
              <a:t>，將下雨天之數據佔參考值</a:t>
            </a:r>
            <a:r>
              <a:rPr lang="en-US" altLang="zh-TW" sz="2400" dirty="0"/>
              <a:t>60%</a:t>
            </a:r>
            <a:r>
              <a:rPr lang="zh-TW" altLang="en-US" sz="2400" dirty="0"/>
              <a:t>，晴天之數據參考值佔</a:t>
            </a:r>
            <a:r>
              <a:rPr lang="en-US" altLang="zh-TW" sz="2400" dirty="0"/>
              <a:t>40%</a:t>
            </a:r>
            <a:r>
              <a:rPr lang="zh-TW" altLang="en-US" sz="2400" dirty="0"/>
              <a:t>。</a:t>
            </a:r>
            <a:endParaRPr lang="en-US" altLang="zh-TW" sz="2400" dirty="0"/>
          </a:p>
          <a:p>
            <a:r>
              <a:rPr lang="zh-TW" altLang="en-US" sz="2400" dirty="0"/>
              <a:t>將以上數據進行計算，推測下週各日應食材進貨量，再將其統計推算出最後當週餐點進貨量。</a:t>
            </a:r>
            <a:endParaRPr lang="en-US" altLang="zh-TW" sz="2400" dirty="0"/>
          </a:p>
        </p:txBody>
      </p:sp>
    </p:spTree>
    <p:extLst>
      <p:ext uri="{BB962C8B-B14F-4D97-AF65-F5344CB8AC3E}">
        <p14:creationId xmlns:p14="http://schemas.microsoft.com/office/powerpoint/2010/main" val="137720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53A53B-5514-DB86-A777-367F36F04FF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07869-C610-FDC2-1BE4-45D7854B9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913FC6-911C-BFCF-F276-70DE5387D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68C1A9F-313B-1B8C-25EA-8C663B9996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F80A8712-A757-8C78-D8CB-BD498A7D7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9041A3-2404-0604-6788-3386973F0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F78F276-3759-7C1E-D4FA-B2C90AC20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1E94D19-82F2-BACE-4661-148DC5B1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5E370381-7934-6BA7-196B-F3C9B773A58D}"/>
              </a:ext>
            </a:extLst>
          </p:cNvPr>
          <p:cNvSpPr>
            <a:spLocks noGrp="1"/>
          </p:cNvSpPr>
          <p:nvPr>
            <p:ph type="title"/>
          </p:nvPr>
        </p:nvSpPr>
        <p:spPr>
          <a:xfrm>
            <a:off x="898025" y="1414085"/>
            <a:ext cx="3855720" cy="4371974"/>
          </a:xfrm>
        </p:spPr>
        <p:txBody>
          <a:bodyPr>
            <a:normAutofit/>
          </a:bodyPr>
          <a:lstStyle/>
          <a:p>
            <a:r>
              <a:rPr lang="zh-TW" altLang="en-US" sz="4800" dirty="0"/>
              <a:t>技術介紹</a:t>
            </a:r>
            <a:endParaRPr lang="zh-TW" altLang="en-US" sz="4800" dirty="0">
              <a:solidFill>
                <a:schemeClr val="tx2"/>
              </a:solidFill>
            </a:endParaRPr>
          </a:p>
        </p:txBody>
      </p:sp>
      <p:sp>
        <p:nvSpPr>
          <p:cNvPr id="3" name="內容版面配置區 2">
            <a:extLst>
              <a:ext uri="{FF2B5EF4-FFF2-40B4-BE49-F238E27FC236}">
                <a16:creationId xmlns:a16="http://schemas.microsoft.com/office/drawing/2014/main" id="{5F612C9F-2C37-5473-AB79-A3F4E50CB0D4}"/>
              </a:ext>
            </a:extLst>
          </p:cNvPr>
          <p:cNvSpPr>
            <a:spLocks noGrp="1"/>
          </p:cNvSpPr>
          <p:nvPr>
            <p:ph idx="1"/>
          </p:nvPr>
        </p:nvSpPr>
        <p:spPr>
          <a:xfrm>
            <a:off x="7635841" y="413438"/>
            <a:ext cx="2437589" cy="829575"/>
          </a:xfrm>
        </p:spPr>
        <p:txBody>
          <a:bodyPr anchor="ctr">
            <a:noAutofit/>
          </a:bodyPr>
          <a:lstStyle/>
          <a:p>
            <a:pPr marL="0" indent="0">
              <a:buNone/>
            </a:pPr>
            <a:r>
              <a:rPr lang="zh-TW" altLang="en-US" sz="4000"/>
              <a:t>決策樹</a:t>
            </a:r>
            <a:endParaRPr lang="en-US" altLang="zh-TW" sz="4000" dirty="0"/>
          </a:p>
        </p:txBody>
      </p:sp>
      <p:sp>
        <p:nvSpPr>
          <p:cNvPr id="4" name="矩形: 圓角 3">
            <a:extLst>
              <a:ext uri="{FF2B5EF4-FFF2-40B4-BE49-F238E27FC236}">
                <a16:creationId xmlns:a16="http://schemas.microsoft.com/office/drawing/2014/main" id="{C29B114B-DD3B-3723-73FC-737011DDA8C6}"/>
              </a:ext>
            </a:extLst>
          </p:cNvPr>
          <p:cNvSpPr/>
          <p:nvPr/>
        </p:nvSpPr>
        <p:spPr>
          <a:xfrm>
            <a:off x="7635841" y="1329818"/>
            <a:ext cx="1692458" cy="653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天氣預報數據</a:t>
            </a:r>
            <a:endParaRPr lang="en-US" altLang="zh-TW" dirty="0"/>
          </a:p>
          <a:p>
            <a:pPr algn="ctr"/>
            <a:r>
              <a:rPr lang="zh-TW" altLang="en-US" dirty="0"/>
              <a:t>以夏天為例</a:t>
            </a:r>
          </a:p>
        </p:txBody>
      </p:sp>
      <p:sp>
        <p:nvSpPr>
          <p:cNvPr id="7" name="矩形: 圓角 6">
            <a:extLst>
              <a:ext uri="{FF2B5EF4-FFF2-40B4-BE49-F238E27FC236}">
                <a16:creationId xmlns:a16="http://schemas.microsoft.com/office/drawing/2014/main" id="{720A7EDC-6965-6243-434A-8EB958162F6C}"/>
              </a:ext>
            </a:extLst>
          </p:cNvPr>
          <p:cNvSpPr/>
          <p:nvPr/>
        </p:nvSpPr>
        <p:spPr>
          <a:xfrm>
            <a:off x="6069418" y="3627100"/>
            <a:ext cx="748193" cy="3928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春</a:t>
            </a:r>
          </a:p>
        </p:txBody>
      </p:sp>
      <p:sp>
        <p:nvSpPr>
          <p:cNvPr id="11" name="矩形: 圓角 10">
            <a:extLst>
              <a:ext uri="{FF2B5EF4-FFF2-40B4-BE49-F238E27FC236}">
                <a16:creationId xmlns:a16="http://schemas.microsoft.com/office/drawing/2014/main" id="{74B44624-3E01-8DFA-DBE8-E125FA293D7E}"/>
              </a:ext>
            </a:extLst>
          </p:cNvPr>
          <p:cNvSpPr/>
          <p:nvPr/>
        </p:nvSpPr>
        <p:spPr>
          <a:xfrm>
            <a:off x="7378357" y="3608788"/>
            <a:ext cx="748193" cy="3928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夏</a:t>
            </a:r>
          </a:p>
        </p:txBody>
      </p:sp>
      <p:sp>
        <p:nvSpPr>
          <p:cNvPr id="17" name="矩形: 圓角 16">
            <a:extLst>
              <a:ext uri="{FF2B5EF4-FFF2-40B4-BE49-F238E27FC236}">
                <a16:creationId xmlns:a16="http://schemas.microsoft.com/office/drawing/2014/main" id="{D2B2A8B6-79DA-3E1E-2C09-41F436C7BEE9}"/>
              </a:ext>
            </a:extLst>
          </p:cNvPr>
          <p:cNvSpPr/>
          <p:nvPr/>
        </p:nvSpPr>
        <p:spPr>
          <a:xfrm>
            <a:off x="8625776" y="3608787"/>
            <a:ext cx="748193" cy="3928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秋</a:t>
            </a:r>
          </a:p>
        </p:txBody>
      </p:sp>
      <p:sp>
        <p:nvSpPr>
          <p:cNvPr id="18" name="矩形: 圓角 17">
            <a:extLst>
              <a:ext uri="{FF2B5EF4-FFF2-40B4-BE49-F238E27FC236}">
                <a16:creationId xmlns:a16="http://schemas.microsoft.com/office/drawing/2014/main" id="{1387FA0E-CFE3-7906-3EC2-E495BE845D88}"/>
              </a:ext>
            </a:extLst>
          </p:cNvPr>
          <p:cNvSpPr/>
          <p:nvPr/>
        </p:nvSpPr>
        <p:spPr>
          <a:xfrm>
            <a:off x="9934715" y="3608786"/>
            <a:ext cx="748193" cy="3928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冬</a:t>
            </a:r>
          </a:p>
        </p:txBody>
      </p:sp>
      <p:sp>
        <p:nvSpPr>
          <p:cNvPr id="19" name="矩形: 圓角 18">
            <a:extLst>
              <a:ext uri="{FF2B5EF4-FFF2-40B4-BE49-F238E27FC236}">
                <a16:creationId xmlns:a16="http://schemas.microsoft.com/office/drawing/2014/main" id="{EBEBD97E-CD1D-7EE1-AE78-170709602B80}"/>
              </a:ext>
            </a:extLst>
          </p:cNvPr>
          <p:cNvSpPr/>
          <p:nvPr/>
        </p:nvSpPr>
        <p:spPr>
          <a:xfrm>
            <a:off x="7949538" y="2227395"/>
            <a:ext cx="1087458" cy="5659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季節</a:t>
            </a:r>
            <a:endParaRPr lang="en-US" altLang="zh-TW" dirty="0"/>
          </a:p>
          <a:p>
            <a:pPr algn="ctr"/>
            <a:r>
              <a:rPr lang="en-US" altLang="zh-TW" dirty="0"/>
              <a:t>(</a:t>
            </a:r>
            <a:r>
              <a:rPr lang="zh-TW" altLang="en-US" dirty="0"/>
              <a:t>夏</a:t>
            </a:r>
            <a:r>
              <a:rPr lang="en-US" altLang="zh-TW" dirty="0"/>
              <a:t>)</a:t>
            </a:r>
            <a:endParaRPr lang="zh-TW" altLang="en-US" dirty="0"/>
          </a:p>
        </p:txBody>
      </p:sp>
      <p:sp>
        <p:nvSpPr>
          <p:cNvPr id="20" name="矩形: 圓角 19">
            <a:extLst>
              <a:ext uri="{FF2B5EF4-FFF2-40B4-BE49-F238E27FC236}">
                <a16:creationId xmlns:a16="http://schemas.microsoft.com/office/drawing/2014/main" id="{4D719B6A-B289-FCB0-ED27-C712D35431CF}"/>
              </a:ext>
            </a:extLst>
          </p:cNvPr>
          <p:cNvSpPr/>
          <p:nvPr/>
        </p:nvSpPr>
        <p:spPr>
          <a:xfrm>
            <a:off x="7752454" y="4498698"/>
            <a:ext cx="1575845" cy="6539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降雨機率</a:t>
            </a:r>
            <a:r>
              <a:rPr lang="en-US" altLang="zh-TW" dirty="0"/>
              <a:t>(60%)</a:t>
            </a:r>
            <a:endParaRPr lang="zh-TW" altLang="en-US" dirty="0"/>
          </a:p>
        </p:txBody>
      </p:sp>
      <p:sp>
        <p:nvSpPr>
          <p:cNvPr id="21" name="矩形: 圓角 20">
            <a:extLst>
              <a:ext uri="{FF2B5EF4-FFF2-40B4-BE49-F238E27FC236}">
                <a16:creationId xmlns:a16="http://schemas.microsoft.com/office/drawing/2014/main" id="{D4A9BE24-AC9C-772F-DF6D-A0BCACF990D8}"/>
              </a:ext>
            </a:extLst>
          </p:cNvPr>
          <p:cNvSpPr/>
          <p:nvPr/>
        </p:nvSpPr>
        <p:spPr>
          <a:xfrm>
            <a:off x="9061754" y="5759471"/>
            <a:ext cx="1097439" cy="544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下雨天</a:t>
            </a:r>
          </a:p>
        </p:txBody>
      </p:sp>
      <p:sp>
        <p:nvSpPr>
          <p:cNvPr id="22" name="矩形: 圓角 21">
            <a:extLst>
              <a:ext uri="{FF2B5EF4-FFF2-40B4-BE49-F238E27FC236}">
                <a16:creationId xmlns:a16="http://schemas.microsoft.com/office/drawing/2014/main" id="{F2FE9BE2-403E-DB82-E729-E138A9E11F9F}"/>
              </a:ext>
            </a:extLst>
          </p:cNvPr>
          <p:cNvSpPr/>
          <p:nvPr/>
        </p:nvSpPr>
        <p:spPr>
          <a:xfrm>
            <a:off x="6946866" y="5759131"/>
            <a:ext cx="1091812" cy="5445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晴天</a:t>
            </a:r>
          </a:p>
        </p:txBody>
      </p:sp>
      <p:cxnSp>
        <p:nvCxnSpPr>
          <p:cNvPr id="24" name="直線單箭頭接點 23">
            <a:extLst>
              <a:ext uri="{FF2B5EF4-FFF2-40B4-BE49-F238E27FC236}">
                <a16:creationId xmlns:a16="http://schemas.microsoft.com/office/drawing/2014/main" id="{50612498-DCAE-A245-61BA-5D38637592F4}"/>
              </a:ext>
            </a:extLst>
          </p:cNvPr>
          <p:cNvCxnSpPr>
            <a:cxnSpLocks/>
            <a:stCxn id="19" idx="2"/>
          </p:cNvCxnSpPr>
          <p:nvPr/>
        </p:nvCxnSpPr>
        <p:spPr>
          <a:xfrm flipH="1">
            <a:off x="6494200" y="2793349"/>
            <a:ext cx="1999067" cy="393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線單箭頭接點 25">
            <a:extLst>
              <a:ext uri="{FF2B5EF4-FFF2-40B4-BE49-F238E27FC236}">
                <a16:creationId xmlns:a16="http://schemas.microsoft.com/office/drawing/2014/main" id="{5D3FBCE7-228F-9EB9-B8DB-5F4A73596DB3}"/>
              </a:ext>
            </a:extLst>
          </p:cNvPr>
          <p:cNvCxnSpPr>
            <a:cxnSpLocks/>
            <a:stCxn id="19" idx="2"/>
          </p:cNvCxnSpPr>
          <p:nvPr/>
        </p:nvCxnSpPr>
        <p:spPr>
          <a:xfrm flipH="1">
            <a:off x="7752453" y="2793349"/>
            <a:ext cx="740814" cy="353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直線單箭頭接點 28">
            <a:extLst>
              <a:ext uri="{FF2B5EF4-FFF2-40B4-BE49-F238E27FC236}">
                <a16:creationId xmlns:a16="http://schemas.microsoft.com/office/drawing/2014/main" id="{5034F4D7-DD3C-381E-4948-7279EDA2AC3D}"/>
              </a:ext>
            </a:extLst>
          </p:cNvPr>
          <p:cNvCxnSpPr>
            <a:cxnSpLocks/>
            <a:stCxn id="19" idx="2"/>
          </p:cNvCxnSpPr>
          <p:nvPr/>
        </p:nvCxnSpPr>
        <p:spPr>
          <a:xfrm>
            <a:off x="8493267" y="2793349"/>
            <a:ext cx="506605" cy="348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線單箭頭接點 31">
            <a:extLst>
              <a:ext uri="{FF2B5EF4-FFF2-40B4-BE49-F238E27FC236}">
                <a16:creationId xmlns:a16="http://schemas.microsoft.com/office/drawing/2014/main" id="{8EAB8D7F-ABD2-1A40-E387-4837F4973B4D}"/>
              </a:ext>
            </a:extLst>
          </p:cNvPr>
          <p:cNvCxnSpPr>
            <a:cxnSpLocks/>
            <a:stCxn id="19" idx="2"/>
          </p:cNvCxnSpPr>
          <p:nvPr/>
        </p:nvCxnSpPr>
        <p:spPr>
          <a:xfrm>
            <a:off x="8493267" y="2793349"/>
            <a:ext cx="1815544" cy="318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文字方塊 35">
            <a:extLst>
              <a:ext uri="{FF2B5EF4-FFF2-40B4-BE49-F238E27FC236}">
                <a16:creationId xmlns:a16="http://schemas.microsoft.com/office/drawing/2014/main" id="{22D19372-29A2-6990-1AFB-74D00344DB30}"/>
              </a:ext>
            </a:extLst>
          </p:cNvPr>
          <p:cNvSpPr txBox="1"/>
          <p:nvPr/>
        </p:nvSpPr>
        <p:spPr>
          <a:xfrm>
            <a:off x="7459691" y="3230900"/>
            <a:ext cx="721764" cy="369332"/>
          </a:xfrm>
          <a:prstGeom prst="rect">
            <a:avLst/>
          </a:prstGeom>
          <a:noFill/>
        </p:spPr>
        <p:txBody>
          <a:bodyPr wrap="square" rtlCol="0">
            <a:spAutoFit/>
          </a:bodyPr>
          <a:lstStyle/>
          <a:p>
            <a:r>
              <a:rPr lang="en-US" altLang="zh-TW" dirty="0"/>
              <a:t>50%</a:t>
            </a:r>
            <a:endParaRPr lang="zh-TW" altLang="en-US" dirty="0"/>
          </a:p>
        </p:txBody>
      </p:sp>
      <p:sp>
        <p:nvSpPr>
          <p:cNvPr id="37" name="文字方塊 36">
            <a:extLst>
              <a:ext uri="{FF2B5EF4-FFF2-40B4-BE49-F238E27FC236}">
                <a16:creationId xmlns:a16="http://schemas.microsoft.com/office/drawing/2014/main" id="{F07B3371-5FC7-9E55-09B4-48F2E8E16B6A}"/>
              </a:ext>
            </a:extLst>
          </p:cNvPr>
          <p:cNvSpPr txBox="1"/>
          <p:nvPr/>
        </p:nvSpPr>
        <p:spPr>
          <a:xfrm>
            <a:off x="6157367" y="3232217"/>
            <a:ext cx="721764" cy="369332"/>
          </a:xfrm>
          <a:prstGeom prst="rect">
            <a:avLst/>
          </a:prstGeom>
          <a:noFill/>
        </p:spPr>
        <p:txBody>
          <a:bodyPr wrap="square" rtlCol="0">
            <a:spAutoFit/>
          </a:bodyPr>
          <a:lstStyle/>
          <a:p>
            <a:r>
              <a:rPr lang="en-US" altLang="zh-TW" dirty="0"/>
              <a:t>20%</a:t>
            </a:r>
            <a:endParaRPr lang="zh-TW" altLang="en-US" dirty="0"/>
          </a:p>
        </p:txBody>
      </p:sp>
      <p:sp>
        <p:nvSpPr>
          <p:cNvPr id="41" name="文字方塊 40">
            <a:extLst>
              <a:ext uri="{FF2B5EF4-FFF2-40B4-BE49-F238E27FC236}">
                <a16:creationId xmlns:a16="http://schemas.microsoft.com/office/drawing/2014/main" id="{5488BD0B-6E6A-B149-3685-BCBDB7B7E6CC}"/>
              </a:ext>
            </a:extLst>
          </p:cNvPr>
          <p:cNvSpPr txBox="1"/>
          <p:nvPr/>
        </p:nvSpPr>
        <p:spPr>
          <a:xfrm>
            <a:off x="8746569" y="3230900"/>
            <a:ext cx="721764" cy="369332"/>
          </a:xfrm>
          <a:prstGeom prst="rect">
            <a:avLst/>
          </a:prstGeom>
          <a:noFill/>
        </p:spPr>
        <p:txBody>
          <a:bodyPr wrap="square" rtlCol="0">
            <a:spAutoFit/>
          </a:bodyPr>
          <a:lstStyle/>
          <a:p>
            <a:r>
              <a:rPr lang="en-US" altLang="zh-TW" dirty="0"/>
              <a:t>20%</a:t>
            </a:r>
            <a:endParaRPr lang="zh-TW" altLang="en-US" dirty="0"/>
          </a:p>
        </p:txBody>
      </p:sp>
      <p:sp>
        <p:nvSpPr>
          <p:cNvPr id="42" name="文字方塊 41">
            <a:extLst>
              <a:ext uri="{FF2B5EF4-FFF2-40B4-BE49-F238E27FC236}">
                <a16:creationId xmlns:a16="http://schemas.microsoft.com/office/drawing/2014/main" id="{CE913CC3-3194-9768-FAB8-AEC6CB11343C}"/>
              </a:ext>
            </a:extLst>
          </p:cNvPr>
          <p:cNvSpPr txBox="1"/>
          <p:nvPr/>
        </p:nvSpPr>
        <p:spPr>
          <a:xfrm>
            <a:off x="10007286" y="3230740"/>
            <a:ext cx="721764" cy="369332"/>
          </a:xfrm>
          <a:prstGeom prst="rect">
            <a:avLst/>
          </a:prstGeom>
          <a:noFill/>
        </p:spPr>
        <p:txBody>
          <a:bodyPr wrap="square" rtlCol="0">
            <a:spAutoFit/>
          </a:bodyPr>
          <a:lstStyle/>
          <a:p>
            <a:r>
              <a:rPr lang="en-US" altLang="zh-TW" dirty="0"/>
              <a:t>10%</a:t>
            </a:r>
            <a:endParaRPr lang="zh-TW" altLang="en-US" dirty="0"/>
          </a:p>
        </p:txBody>
      </p:sp>
      <p:cxnSp>
        <p:nvCxnSpPr>
          <p:cNvPr id="46" name="直線單箭頭接點 45">
            <a:extLst>
              <a:ext uri="{FF2B5EF4-FFF2-40B4-BE49-F238E27FC236}">
                <a16:creationId xmlns:a16="http://schemas.microsoft.com/office/drawing/2014/main" id="{BCC1CFD3-1505-20CC-BA02-04902BE65860}"/>
              </a:ext>
            </a:extLst>
          </p:cNvPr>
          <p:cNvCxnSpPr>
            <a:cxnSpLocks/>
            <a:endCxn id="20" idx="0"/>
          </p:cNvCxnSpPr>
          <p:nvPr/>
        </p:nvCxnSpPr>
        <p:spPr>
          <a:xfrm>
            <a:off x="8540376" y="4010160"/>
            <a:ext cx="1" cy="4885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直線單箭頭接點 48">
            <a:extLst>
              <a:ext uri="{FF2B5EF4-FFF2-40B4-BE49-F238E27FC236}">
                <a16:creationId xmlns:a16="http://schemas.microsoft.com/office/drawing/2014/main" id="{9F4D6776-90E6-C849-9D22-0C3C4AA64DCC}"/>
              </a:ext>
            </a:extLst>
          </p:cNvPr>
          <p:cNvCxnSpPr>
            <a:cxnSpLocks/>
            <a:stCxn id="20" idx="2"/>
          </p:cNvCxnSpPr>
          <p:nvPr/>
        </p:nvCxnSpPr>
        <p:spPr>
          <a:xfrm flipH="1">
            <a:off x="7498999" y="5152651"/>
            <a:ext cx="1041378" cy="2445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直線單箭頭接點 51">
            <a:extLst>
              <a:ext uri="{FF2B5EF4-FFF2-40B4-BE49-F238E27FC236}">
                <a16:creationId xmlns:a16="http://schemas.microsoft.com/office/drawing/2014/main" id="{02B85C74-4807-AB79-5BDC-2D5C503A3282}"/>
              </a:ext>
            </a:extLst>
          </p:cNvPr>
          <p:cNvCxnSpPr>
            <a:cxnSpLocks/>
            <a:stCxn id="20" idx="2"/>
          </p:cNvCxnSpPr>
          <p:nvPr/>
        </p:nvCxnSpPr>
        <p:spPr>
          <a:xfrm>
            <a:off x="8540377" y="5152651"/>
            <a:ext cx="1070791" cy="160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文字方塊 54">
            <a:extLst>
              <a:ext uri="{FF2B5EF4-FFF2-40B4-BE49-F238E27FC236}">
                <a16:creationId xmlns:a16="http://schemas.microsoft.com/office/drawing/2014/main" id="{4EEED3A9-9B7D-C69B-D585-9CB511EEF095}"/>
              </a:ext>
            </a:extLst>
          </p:cNvPr>
          <p:cNvSpPr txBox="1"/>
          <p:nvPr/>
        </p:nvSpPr>
        <p:spPr>
          <a:xfrm>
            <a:off x="7193143" y="5393482"/>
            <a:ext cx="721764" cy="369332"/>
          </a:xfrm>
          <a:prstGeom prst="rect">
            <a:avLst/>
          </a:prstGeom>
          <a:noFill/>
        </p:spPr>
        <p:txBody>
          <a:bodyPr wrap="square" rtlCol="0">
            <a:spAutoFit/>
          </a:bodyPr>
          <a:lstStyle/>
          <a:p>
            <a:r>
              <a:rPr lang="en-US" altLang="zh-TW" dirty="0"/>
              <a:t>40%</a:t>
            </a:r>
            <a:endParaRPr lang="zh-TW" altLang="en-US" dirty="0"/>
          </a:p>
        </p:txBody>
      </p:sp>
      <p:sp>
        <p:nvSpPr>
          <p:cNvPr id="56" name="文字方塊 55">
            <a:extLst>
              <a:ext uri="{FF2B5EF4-FFF2-40B4-BE49-F238E27FC236}">
                <a16:creationId xmlns:a16="http://schemas.microsoft.com/office/drawing/2014/main" id="{318E1834-FD46-8765-8616-1DE1E07D9B27}"/>
              </a:ext>
            </a:extLst>
          </p:cNvPr>
          <p:cNvSpPr txBox="1"/>
          <p:nvPr/>
        </p:nvSpPr>
        <p:spPr>
          <a:xfrm>
            <a:off x="9328299" y="5351631"/>
            <a:ext cx="721764" cy="369332"/>
          </a:xfrm>
          <a:prstGeom prst="rect">
            <a:avLst/>
          </a:prstGeom>
          <a:noFill/>
        </p:spPr>
        <p:txBody>
          <a:bodyPr wrap="square" rtlCol="0">
            <a:spAutoFit/>
          </a:bodyPr>
          <a:lstStyle/>
          <a:p>
            <a:r>
              <a:rPr lang="en-US" altLang="zh-TW" dirty="0"/>
              <a:t>60%</a:t>
            </a:r>
            <a:endParaRPr lang="zh-TW" altLang="en-US" dirty="0"/>
          </a:p>
        </p:txBody>
      </p:sp>
    </p:spTree>
    <p:extLst>
      <p:ext uri="{BB962C8B-B14F-4D97-AF65-F5344CB8AC3E}">
        <p14:creationId xmlns:p14="http://schemas.microsoft.com/office/powerpoint/2010/main" val="378400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100FCA-8E56-5C83-C0E7-2C7B12E0712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DFEC29C-59B3-F1E6-37D1-51FA8AB6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2A67E5-0C84-F048-1A93-D82C4F0DF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4185EB0-C76C-01C6-E5D8-83A9CA975E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1" name="Freeform: Shape 20">
              <a:extLst>
                <a:ext uri="{FF2B5EF4-FFF2-40B4-BE49-F238E27FC236}">
                  <a16:creationId xmlns:a16="http://schemas.microsoft.com/office/drawing/2014/main" id="{B06D015E-779E-21FF-2B82-93C57473D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BB7C117-18DC-BFAE-96F0-28454E0CE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5E3FCA-8065-1047-D295-6DFC565DF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732D77B4-7201-A545-F4B5-F1A4E951F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C731AB75-FDED-C601-7BA2-185D7AD38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7" name="Freeform: Shape 26">
              <a:extLst>
                <a:ext uri="{FF2B5EF4-FFF2-40B4-BE49-F238E27FC236}">
                  <a16:creationId xmlns:a16="http://schemas.microsoft.com/office/drawing/2014/main" id="{41AFB44F-94CA-C580-2B2F-F8C47E908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8596C8D-25CE-DF75-D4FD-8F08401D2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CCBF71E-B33D-C0C7-F48E-6DDBE92E7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27DDC53-B758-AB73-C723-243006ED9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標題 3">
            <a:extLst>
              <a:ext uri="{FF2B5EF4-FFF2-40B4-BE49-F238E27FC236}">
                <a16:creationId xmlns:a16="http://schemas.microsoft.com/office/drawing/2014/main" id="{AAD7DC13-E926-3E83-0C7D-194E49D5E4A4}"/>
              </a:ext>
            </a:extLst>
          </p:cNvPr>
          <p:cNvSpPr>
            <a:spLocks noGrp="1"/>
          </p:cNvSpPr>
          <p:nvPr>
            <p:ph type="title"/>
          </p:nvPr>
        </p:nvSpPr>
        <p:spPr/>
        <p:txBody>
          <a:bodyPr/>
          <a:lstStyle/>
          <a:p>
            <a:pPr algn="ctr"/>
            <a:r>
              <a:rPr lang="zh-TW" altLang="en-US" sz="4400" dirty="0"/>
              <a:t>流程圖</a:t>
            </a:r>
            <a:endParaRPr lang="zh-TW" altLang="en-US" dirty="0"/>
          </a:p>
        </p:txBody>
      </p:sp>
      <p:pic>
        <p:nvPicPr>
          <p:cNvPr id="7" name="內容版面配置區 4">
            <a:extLst>
              <a:ext uri="{FF2B5EF4-FFF2-40B4-BE49-F238E27FC236}">
                <a16:creationId xmlns:a16="http://schemas.microsoft.com/office/drawing/2014/main" id="{CA831494-EFDB-02DA-BB10-97B7FE790464}"/>
              </a:ext>
            </a:extLst>
          </p:cNvPr>
          <p:cNvPicPr>
            <a:picLocks noGrp="1" noChangeAspect="1"/>
          </p:cNvPicPr>
          <p:nvPr>
            <p:ph idx="1"/>
          </p:nvPr>
        </p:nvPicPr>
        <p:blipFill>
          <a:blip r:embed="rId2"/>
          <a:stretch>
            <a:fillRect/>
          </a:stretch>
        </p:blipFill>
        <p:spPr>
          <a:xfrm>
            <a:off x="2141989" y="1346877"/>
            <a:ext cx="7908022" cy="5257994"/>
          </a:xfrm>
        </p:spPr>
      </p:pic>
    </p:spTree>
    <p:extLst>
      <p:ext uri="{BB962C8B-B14F-4D97-AF65-F5344CB8AC3E}">
        <p14:creationId xmlns:p14="http://schemas.microsoft.com/office/powerpoint/2010/main" val="190774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2825F5-6781-FF34-E83F-FC82AF5C94B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EC9BAE1-99D7-C7C7-2E11-518B8A22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0540764-F14C-98F4-0F2A-E27DE6A9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E7FA71B-4FEB-1E55-9A04-08BAFA49CAE0}"/>
              </a:ext>
            </a:extLst>
          </p:cNvPr>
          <p:cNvSpPr>
            <a:spLocks noGrp="1"/>
          </p:cNvSpPr>
          <p:nvPr>
            <p:ph type="title"/>
          </p:nvPr>
        </p:nvSpPr>
        <p:spPr>
          <a:xfrm>
            <a:off x="775470" y="273334"/>
            <a:ext cx="10640754" cy="775845"/>
          </a:xfrm>
        </p:spPr>
        <p:txBody>
          <a:bodyPr vert="horz" lIns="91440" tIns="45720" rIns="91440" bIns="45720" rtlCol="0" anchor="b">
            <a:normAutofit/>
          </a:bodyPr>
          <a:lstStyle/>
          <a:p>
            <a:pPr algn="ctr"/>
            <a:r>
              <a:rPr lang="en-US" altLang="zh-TW" sz="4800" dirty="0"/>
              <a:t>10</a:t>
            </a:r>
            <a:r>
              <a:rPr lang="zh-TW" altLang="en-US" sz="4800" dirty="0"/>
              <a:t>月天氣預測</a:t>
            </a:r>
            <a:r>
              <a:rPr lang="en-US" altLang="zh-TW" sz="4800" dirty="0"/>
              <a:t>(</a:t>
            </a:r>
            <a:r>
              <a:rPr lang="zh-TW" altLang="en-US" sz="4800" dirty="0"/>
              <a:t>降雨機率、溫度</a:t>
            </a:r>
            <a:r>
              <a:rPr lang="en-US" altLang="zh-TW" sz="4800" dirty="0"/>
              <a:t>)</a:t>
            </a:r>
            <a:endParaRPr lang="zh-TW" altLang="en-US" sz="2200" kern="1200" dirty="0">
              <a:solidFill>
                <a:schemeClr val="tx2"/>
              </a:solidFill>
              <a:latin typeface="+mj-lt"/>
              <a:ea typeface="+mj-ea"/>
              <a:cs typeface="+mj-cs"/>
            </a:endParaRPr>
          </a:p>
        </p:txBody>
      </p:sp>
      <p:grpSp>
        <p:nvGrpSpPr>
          <p:cNvPr id="20" name="Group 19">
            <a:extLst>
              <a:ext uri="{FF2B5EF4-FFF2-40B4-BE49-F238E27FC236}">
                <a16:creationId xmlns:a16="http://schemas.microsoft.com/office/drawing/2014/main" id="{632D765D-2110-D33F-4591-7B5E81CC8E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1" name="Freeform: Shape 20">
              <a:extLst>
                <a:ext uri="{FF2B5EF4-FFF2-40B4-BE49-F238E27FC236}">
                  <a16:creationId xmlns:a16="http://schemas.microsoft.com/office/drawing/2014/main" id="{262DFD55-0315-7D8C-93F6-A4AD1A5FB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BEE8705-A817-0F9C-AB3D-48A5F5E19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BCB97F3-4875-5235-9E9B-DA3075BCA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43A13BE2-6BD8-3CEC-8F7C-10BB44B644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051E0DC5-CBAE-7932-B3BA-A9CB60A1D1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7" name="Freeform: Shape 26">
              <a:extLst>
                <a:ext uri="{FF2B5EF4-FFF2-40B4-BE49-F238E27FC236}">
                  <a16:creationId xmlns:a16="http://schemas.microsoft.com/office/drawing/2014/main" id="{BC6FA3FF-78DF-8338-4BFB-D43802EA1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97D170A-13F9-4F57-278D-3D15653CD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0D0A755-A485-10F4-F601-47DEA4FF8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C9CFB0EB-7099-CDF0-C8A6-E7272933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圖片 4">
            <a:extLst>
              <a:ext uri="{FF2B5EF4-FFF2-40B4-BE49-F238E27FC236}">
                <a16:creationId xmlns:a16="http://schemas.microsoft.com/office/drawing/2014/main" id="{FAE14AA4-265E-4C05-BDD9-49F00A095AE9}"/>
              </a:ext>
            </a:extLst>
          </p:cNvPr>
          <p:cNvPicPr>
            <a:picLocks noChangeAspect="1"/>
          </p:cNvPicPr>
          <p:nvPr/>
        </p:nvPicPr>
        <p:blipFill>
          <a:blip r:embed="rId2"/>
          <a:stretch>
            <a:fillRect/>
          </a:stretch>
        </p:blipFill>
        <p:spPr>
          <a:xfrm>
            <a:off x="279204" y="1078140"/>
            <a:ext cx="11633286" cy="5595534"/>
          </a:xfrm>
          <a:prstGeom prst="rect">
            <a:avLst/>
          </a:prstGeom>
        </p:spPr>
      </p:pic>
    </p:spTree>
    <p:extLst>
      <p:ext uri="{BB962C8B-B14F-4D97-AF65-F5344CB8AC3E}">
        <p14:creationId xmlns:p14="http://schemas.microsoft.com/office/powerpoint/2010/main" val="256530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2C305E-9A42-EA07-041E-53A782BB4F13}"/>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76CB4E-E6B4-121F-1C7A-184E0497F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4F0C78-E581-8119-C374-4683A9BC8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FC43CF2-AC53-8609-A384-5C7F28907D05}"/>
              </a:ext>
            </a:extLst>
          </p:cNvPr>
          <p:cNvSpPr>
            <a:spLocks noGrp="1"/>
          </p:cNvSpPr>
          <p:nvPr>
            <p:ph type="title"/>
          </p:nvPr>
        </p:nvSpPr>
        <p:spPr>
          <a:xfrm>
            <a:off x="1255841" y="1944914"/>
            <a:ext cx="5218661" cy="1857398"/>
          </a:xfrm>
        </p:spPr>
        <p:txBody>
          <a:bodyPr vert="horz" lIns="91440" tIns="45720" rIns="91440" bIns="45720" rtlCol="0" anchor="b">
            <a:normAutofit fontScale="90000"/>
          </a:bodyPr>
          <a:lstStyle/>
          <a:p>
            <a:pPr algn="ctr"/>
            <a:r>
              <a:rPr lang="en-US" altLang="zh-TW" sz="4800" dirty="0"/>
              <a:t>10</a:t>
            </a:r>
            <a:r>
              <a:rPr lang="zh-TW" altLang="en-US" sz="4800" dirty="0"/>
              <a:t>月天氣順化牛肉</a:t>
            </a:r>
            <a:br>
              <a:rPr lang="en-US" altLang="zh-TW" sz="4800" dirty="0"/>
            </a:br>
            <a:r>
              <a:rPr lang="zh-TW" altLang="en-US" sz="4800" dirty="0"/>
              <a:t>真實數據與推估數據</a:t>
            </a:r>
            <a:br>
              <a:rPr lang="en-US" altLang="zh-TW" sz="4800" dirty="0"/>
            </a:br>
            <a:r>
              <a:rPr lang="zh-TW" altLang="en-US" sz="4800" dirty="0"/>
              <a:t>對比結果</a:t>
            </a:r>
            <a:endParaRPr lang="zh-TW" altLang="en-US" sz="2200" kern="1200" dirty="0">
              <a:solidFill>
                <a:schemeClr val="tx2"/>
              </a:solidFill>
              <a:latin typeface="+mj-lt"/>
              <a:ea typeface="+mj-ea"/>
              <a:cs typeface="+mj-cs"/>
            </a:endParaRPr>
          </a:p>
        </p:txBody>
      </p:sp>
      <p:grpSp>
        <p:nvGrpSpPr>
          <p:cNvPr id="20" name="Group 19">
            <a:extLst>
              <a:ext uri="{FF2B5EF4-FFF2-40B4-BE49-F238E27FC236}">
                <a16:creationId xmlns:a16="http://schemas.microsoft.com/office/drawing/2014/main" id="{6D8F5684-48DA-CEF5-DF8C-ADF63563E8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1" name="Freeform: Shape 20">
              <a:extLst>
                <a:ext uri="{FF2B5EF4-FFF2-40B4-BE49-F238E27FC236}">
                  <a16:creationId xmlns:a16="http://schemas.microsoft.com/office/drawing/2014/main" id="{EC8EB563-35E5-A01E-CAA9-D902C07A0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917B07F-4B78-FF9A-04A3-5ED9A6654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7B3E498C-E37D-FEF7-149F-B6F1924DC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25EA8298-9151-0103-096E-6B0C36F01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B7DB3968-92FF-B51C-8DA0-FEEC065A76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7" name="Freeform: Shape 26">
              <a:extLst>
                <a:ext uri="{FF2B5EF4-FFF2-40B4-BE49-F238E27FC236}">
                  <a16:creationId xmlns:a16="http://schemas.microsoft.com/office/drawing/2014/main" id="{EB2EE273-CDFA-5C98-A67C-D7073B25D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10FDCD1-C4A8-5F13-BBE1-CCC89C5A0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A0900A3-426C-5BF6-9DB5-CB6B6D253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93C1F2F3-154E-459A-0692-CE5906251F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文字方塊 5">
            <a:extLst>
              <a:ext uri="{FF2B5EF4-FFF2-40B4-BE49-F238E27FC236}">
                <a16:creationId xmlns:a16="http://schemas.microsoft.com/office/drawing/2014/main" id="{DBFE8F6A-FEF1-08C3-B55A-A68E8E68BC43}"/>
              </a:ext>
            </a:extLst>
          </p:cNvPr>
          <p:cNvSpPr txBox="1"/>
          <p:nvPr/>
        </p:nvSpPr>
        <p:spPr>
          <a:xfrm>
            <a:off x="2360606" y="3802312"/>
            <a:ext cx="3009129" cy="1200329"/>
          </a:xfrm>
          <a:prstGeom prst="rect">
            <a:avLst/>
          </a:prstGeom>
          <a:noFill/>
        </p:spPr>
        <p:txBody>
          <a:bodyPr wrap="square" rtlCol="0">
            <a:spAutoFit/>
          </a:bodyPr>
          <a:lstStyle/>
          <a:p>
            <a:pPr algn="ctr"/>
            <a:r>
              <a:rPr lang="zh-TW" altLang="en-US" sz="3600" dirty="0"/>
              <a:t>平均誤差值為</a:t>
            </a:r>
            <a:r>
              <a:rPr lang="en-US" altLang="zh-TW" sz="3600" dirty="0"/>
              <a:t>3.157</a:t>
            </a:r>
            <a:endParaRPr lang="zh-TW" altLang="en-US" sz="3600" dirty="0"/>
          </a:p>
        </p:txBody>
      </p:sp>
      <p:pic>
        <p:nvPicPr>
          <p:cNvPr id="8" name="圖片 7">
            <a:extLst>
              <a:ext uri="{FF2B5EF4-FFF2-40B4-BE49-F238E27FC236}">
                <a16:creationId xmlns:a16="http://schemas.microsoft.com/office/drawing/2014/main" id="{713CE086-76AA-5F0A-E40F-079C132C6983}"/>
              </a:ext>
            </a:extLst>
          </p:cNvPr>
          <p:cNvPicPr>
            <a:picLocks noChangeAspect="1"/>
          </p:cNvPicPr>
          <p:nvPr/>
        </p:nvPicPr>
        <p:blipFill>
          <a:blip r:embed="rId2"/>
          <a:stretch>
            <a:fillRect/>
          </a:stretch>
        </p:blipFill>
        <p:spPr>
          <a:xfrm>
            <a:off x="6706803" y="0"/>
            <a:ext cx="2737642" cy="6858000"/>
          </a:xfrm>
          <a:prstGeom prst="rect">
            <a:avLst/>
          </a:prstGeom>
        </p:spPr>
      </p:pic>
    </p:spTree>
    <p:extLst>
      <p:ext uri="{BB962C8B-B14F-4D97-AF65-F5344CB8AC3E}">
        <p14:creationId xmlns:p14="http://schemas.microsoft.com/office/powerpoint/2010/main" val="49714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25CC13-7862-CF0A-CB0F-58840177FCB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5BE3831-0BD8-373D-12EF-5BA5AC4B6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11C7E4-9DB7-BF4D-832E-72002A4FD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C33B4E0-0C71-A441-523D-BB160403D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78F08CAA-3207-BA91-CCFC-4E83FE91C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8B5D5D6-1CE1-24A8-7889-3152EC28A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E373E30-1DCC-9CA3-319E-0AE9C32E0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884C89E-FE19-05FF-12F6-82EA127F4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48F434DE-D631-5F8E-6DEB-4455CF48E88D}"/>
              </a:ext>
            </a:extLst>
          </p:cNvPr>
          <p:cNvSpPr>
            <a:spLocks noGrp="1"/>
          </p:cNvSpPr>
          <p:nvPr>
            <p:ph type="title"/>
          </p:nvPr>
        </p:nvSpPr>
        <p:spPr>
          <a:xfrm>
            <a:off x="-194699" y="1441113"/>
            <a:ext cx="4715746" cy="4371974"/>
          </a:xfrm>
        </p:spPr>
        <p:txBody>
          <a:bodyPr>
            <a:normAutofit/>
          </a:bodyPr>
          <a:lstStyle/>
          <a:p>
            <a:pPr algn="ctr"/>
            <a:r>
              <a:rPr lang="zh-TW" altLang="en-US" sz="4800" dirty="0"/>
              <a:t>結果與討論</a:t>
            </a:r>
            <a:endParaRPr lang="zh-TW" altLang="en-US" sz="4800" dirty="0">
              <a:solidFill>
                <a:schemeClr val="tx2"/>
              </a:solidFill>
            </a:endParaRPr>
          </a:p>
        </p:txBody>
      </p:sp>
      <p:sp>
        <p:nvSpPr>
          <p:cNvPr id="7" name="內容版面配置區 6">
            <a:extLst>
              <a:ext uri="{FF2B5EF4-FFF2-40B4-BE49-F238E27FC236}">
                <a16:creationId xmlns:a16="http://schemas.microsoft.com/office/drawing/2014/main" id="{BA10BD36-B70E-31F9-426C-988C6EA82FFC}"/>
              </a:ext>
            </a:extLst>
          </p:cNvPr>
          <p:cNvSpPr>
            <a:spLocks noGrp="1"/>
          </p:cNvSpPr>
          <p:nvPr>
            <p:ph idx="1"/>
          </p:nvPr>
        </p:nvSpPr>
        <p:spPr>
          <a:xfrm>
            <a:off x="5659119" y="1361440"/>
            <a:ext cx="5858429" cy="4815523"/>
          </a:xfrm>
        </p:spPr>
        <p:txBody>
          <a:bodyPr/>
          <a:lstStyle/>
          <a:p>
            <a:r>
              <a:rPr lang="zh-TW" altLang="en-US" sz="2400" dirty="0"/>
              <a:t>利用每月之季節、溫度、降雨機率作為數據計算參考值，如利用</a:t>
            </a:r>
            <a:r>
              <a:rPr lang="en-US" altLang="zh-TW" sz="2400" dirty="0"/>
              <a:t>11</a:t>
            </a:r>
            <a:r>
              <a:rPr lang="zh-TW" altLang="en-US" sz="2400" dirty="0"/>
              <a:t>月餐廳實際數據做為比較，仍會有些許誤差，若有較大偏差值會影響數據計算結果。</a:t>
            </a:r>
            <a:endParaRPr lang="en-US" altLang="zh-TW" sz="2400" dirty="0"/>
          </a:p>
          <a:p>
            <a:r>
              <a:rPr lang="zh-TW" altLang="en-US" sz="2400" dirty="0"/>
              <a:t>在當月連假期間、國定假日、颱風天、店家周遭環境影響等因素，皆有可能造成數據造成偏差。</a:t>
            </a:r>
            <a:endParaRPr lang="en-US" altLang="zh-TW" sz="2400" dirty="0"/>
          </a:p>
          <a:p>
            <a:r>
              <a:rPr lang="zh-TW" altLang="en-US" sz="2400" dirty="0"/>
              <a:t>以上情況皆仍可在做為考量列入數據計算推測中，增加數據的準確性。</a:t>
            </a:r>
          </a:p>
        </p:txBody>
      </p:sp>
    </p:spTree>
    <p:extLst>
      <p:ext uri="{BB962C8B-B14F-4D97-AF65-F5344CB8AC3E}">
        <p14:creationId xmlns:p14="http://schemas.microsoft.com/office/powerpoint/2010/main" val="205415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3E5C98-B721-93D5-90B7-F9F5EBB91E7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6DDFF2-B12E-1576-75A7-B7AB5B2C6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2F2064-1D3A-147F-14FF-AF07620AE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DE7E1C2-8F1E-29B5-4EE4-525F195404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F857EFFA-FCAD-1A80-61AF-0DF76226D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528F21-8DC9-5E32-30D0-42A263E7C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65A2683-7D5A-21FD-8955-6B2325780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83C6C67-BDD6-D051-57D7-137003AB3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9A8E361F-065A-07EA-0AD5-C71DEC349291}"/>
              </a:ext>
            </a:extLst>
          </p:cNvPr>
          <p:cNvSpPr>
            <a:spLocks noGrp="1"/>
          </p:cNvSpPr>
          <p:nvPr>
            <p:ph type="title"/>
          </p:nvPr>
        </p:nvSpPr>
        <p:spPr>
          <a:xfrm>
            <a:off x="-194699" y="1441113"/>
            <a:ext cx="4715746" cy="4371974"/>
          </a:xfrm>
        </p:spPr>
        <p:txBody>
          <a:bodyPr>
            <a:normAutofit/>
          </a:bodyPr>
          <a:lstStyle/>
          <a:p>
            <a:pPr algn="ctr"/>
            <a:r>
              <a:rPr lang="zh-TW" altLang="en-US" sz="4800" dirty="0"/>
              <a:t>參考文獻</a:t>
            </a:r>
            <a:endParaRPr lang="zh-TW" altLang="en-US" sz="4800" dirty="0">
              <a:solidFill>
                <a:schemeClr val="tx2"/>
              </a:solidFill>
            </a:endParaRPr>
          </a:p>
        </p:txBody>
      </p:sp>
      <p:sp>
        <p:nvSpPr>
          <p:cNvPr id="3" name="內容版面配置區 2">
            <a:extLst>
              <a:ext uri="{FF2B5EF4-FFF2-40B4-BE49-F238E27FC236}">
                <a16:creationId xmlns:a16="http://schemas.microsoft.com/office/drawing/2014/main" id="{89B3AD38-D7B4-1C65-7D37-9CA633E49B9A}"/>
              </a:ext>
            </a:extLst>
          </p:cNvPr>
          <p:cNvSpPr txBox="1">
            <a:spLocks/>
          </p:cNvSpPr>
          <p:nvPr/>
        </p:nvSpPr>
        <p:spPr>
          <a:xfrm>
            <a:off x="5604752" y="2325801"/>
            <a:ext cx="6428363" cy="2596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Windows</a:t>
            </a:r>
            <a:r>
              <a:rPr lang="zh-TW" altLang="en-US" dirty="0"/>
              <a:t>天氣預報</a:t>
            </a:r>
            <a:endParaRPr lang="en-US" altLang="zh-TW" dirty="0"/>
          </a:p>
          <a:p>
            <a:pPr marL="0" indent="0">
              <a:buFont typeface="Arial" panose="020B0604020202020204" pitchFamily="34" charset="0"/>
              <a:buNone/>
            </a:pPr>
            <a:r>
              <a:rPr lang="en-US" altLang="zh-TW" dirty="0"/>
              <a:t>    </a:t>
            </a:r>
            <a:r>
              <a:rPr lang="en-US" altLang="zh-TW" dirty="0">
                <a:hlinkClick r:id="rId2"/>
              </a:rPr>
              <a:t>https://www.microsoft.com/zh-tw</a:t>
            </a:r>
            <a:endParaRPr lang="en-US" altLang="zh-TW" dirty="0"/>
          </a:p>
          <a:p>
            <a:r>
              <a:rPr lang="en-US" altLang="zh-TW" dirty="0"/>
              <a:t>Chat GPT </a:t>
            </a:r>
          </a:p>
          <a:p>
            <a:pPr marL="0" indent="0">
              <a:buFont typeface="Arial" panose="020B0604020202020204" pitchFamily="34" charset="0"/>
              <a:buNone/>
            </a:pPr>
            <a:r>
              <a:rPr lang="en-US" altLang="zh-TW" dirty="0"/>
              <a:t>    </a:t>
            </a:r>
            <a:r>
              <a:rPr lang="en-US" altLang="zh-TW" dirty="0">
                <a:hlinkClick r:id="rId3"/>
              </a:rPr>
              <a:t>https://openai.com/index/chatgpt/</a:t>
            </a:r>
            <a:endParaRPr lang="en-US" altLang="zh-TW" dirty="0"/>
          </a:p>
          <a:p>
            <a:pPr marL="0" indent="0">
              <a:buNone/>
            </a:pPr>
            <a:endParaRPr lang="en-US" altLang="zh-TW" dirty="0"/>
          </a:p>
        </p:txBody>
      </p:sp>
    </p:spTree>
    <p:extLst>
      <p:ext uri="{BB962C8B-B14F-4D97-AF65-F5344CB8AC3E}">
        <p14:creationId xmlns:p14="http://schemas.microsoft.com/office/powerpoint/2010/main" val="338719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2E0E3-316F-7E07-DD3A-5D21DEDA61B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09E42A-A339-43EF-C275-7F89BC566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2B44EE-E36E-C522-7E34-AB50910D6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46D67369-5212-ED68-DDAD-B61307732A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823B6264-AFF9-AB25-B4AB-380AB9EEA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08699A8-ABC4-0440-8428-389B45D0B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5A411CB-BEC9-3A27-D57B-4130A2C2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C377C2-6146-4927-C009-C4CCDC45C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B763C00F-2DA2-A783-00E5-7AA92B64C9DD}"/>
              </a:ext>
            </a:extLst>
          </p:cNvPr>
          <p:cNvSpPr>
            <a:spLocks noGrp="1"/>
          </p:cNvSpPr>
          <p:nvPr>
            <p:ph type="title"/>
          </p:nvPr>
        </p:nvSpPr>
        <p:spPr>
          <a:xfrm>
            <a:off x="-194699" y="1441113"/>
            <a:ext cx="4715746" cy="4371974"/>
          </a:xfrm>
        </p:spPr>
        <p:txBody>
          <a:bodyPr>
            <a:normAutofit/>
          </a:bodyPr>
          <a:lstStyle/>
          <a:p>
            <a:pPr algn="ctr"/>
            <a:r>
              <a:rPr lang="zh-TW" altLang="en-US" sz="4800" dirty="0"/>
              <a:t>設備軟體需求</a:t>
            </a:r>
            <a:endParaRPr lang="zh-TW" altLang="en-US" sz="4800" dirty="0">
              <a:solidFill>
                <a:schemeClr val="tx2"/>
              </a:solidFill>
            </a:endParaRPr>
          </a:p>
        </p:txBody>
      </p:sp>
      <p:sp>
        <p:nvSpPr>
          <p:cNvPr id="4" name="內容版面配置區 2">
            <a:extLst>
              <a:ext uri="{FF2B5EF4-FFF2-40B4-BE49-F238E27FC236}">
                <a16:creationId xmlns:a16="http://schemas.microsoft.com/office/drawing/2014/main" id="{AB5143C1-878A-6956-98BA-4EB9DC4DF2F4}"/>
              </a:ext>
            </a:extLst>
          </p:cNvPr>
          <p:cNvSpPr>
            <a:spLocks noGrp="1"/>
          </p:cNvSpPr>
          <p:nvPr>
            <p:ph idx="1"/>
          </p:nvPr>
        </p:nvSpPr>
        <p:spPr>
          <a:xfrm>
            <a:off x="6358494" y="1433119"/>
            <a:ext cx="3337956" cy="4351338"/>
          </a:xfrm>
        </p:spPr>
        <p:txBody>
          <a:bodyPr>
            <a:normAutofit lnSpcReduction="10000"/>
          </a:bodyPr>
          <a:lstStyle/>
          <a:p>
            <a:r>
              <a:rPr lang="zh-TW" altLang="en-US" dirty="0"/>
              <a:t>硬體需求</a:t>
            </a:r>
            <a:endParaRPr lang="en-US" altLang="zh-TW" dirty="0"/>
          </a:p>
          <a:p>
            <a:pPr marL="0" indent="0">
              <a:buNone/>
            </a:pPr>
            <a:r>
              <a:rPr lang="zh-TW" altLang="en-US" dirty="0"/>
              <a:t>   </a:t>
            </a:r>
            <a:r>
              <a:rPr lang="en-US" altLang="zh-TW" dirty="0"/>
              <a:t>	PC</a:t>
            </a:r>
          </a:p>
          <a:p>
            <a:pPr marL="0" indent="0">
              <a:buNone/>
            </a:pPr>
            <a:endParaRPr lang="en-US" altLang="zh-TW" dirty="0"/>
          </a:p>
          <a:p>
            <a:r>
              <a:rPr lang="zh-TW" altLang="en-US" dirty="0"/>
              <a:t>軟體需求</a:t>
            </a:r>
            <a:endParaRPr lang="en-US" altLang="zh-TW" dirty="0"/>
          </a:p>
          <a:p>
            <a:pPr marL="0" indent="0">
              <a:buNone/>
            </a:pPr>
            <a:r>
              <a:rPr lang="en-US" altLang="zh-TW" dirty="0"/>
              <a:t>	Microsoft</a:t>
            </a:r>
            <a:r>
              <a:rPr lang="zh-TW" altLang="en-US" dirty="0"/>
              <a:t>天氣</a:t>
            </a:r>
            <a:endParaRPr lang="en-US" altLang="zh-TW" dirty="0"/>
          </a:p>
          <a:p>
            <a:pPr marL="0" indent="0">
              <a:buNone/>
            </a:pPr>
            <a:r>
              <a:rPr lang="en-US" altLang="zh-TW" dirty="0"/>
              <a:t>	Excel</a:t>
            </a:r>
          </a:p>
          <a:p>
            <a:pPr marL="0" indent="0">
              <a:buNone/>
            </a:pPr>
            <a:r>
              <a:rPr lang="zh-TW" altLang="en-US" dirty="0"/>
              <a:t>             </a:t>
            </a:r>
            <a:r>
              <a:rPr lang="en-US" altLang="zh-TW" dirty="0"/>
              <a:t>Power point </a:t>
            </a:r>
          </a:p>
          <a:p>
            <a:pPr marL="0" indent="0">
              <a:buNone/>
            </a:pPr>
            <a:r>
              <a:rPr lang="en-US" altLang="zh-TW" dirty="0"/>
              <a:t>	Google</a:t>
            </a:r>
          </a:p>
          <a:p>
            <a:pPr marL="0" indent="0">
              <a:buNone/>
            </a:pPr>
            <a:r>
              <a:rPr lang="en-US" altLang="zh-TW" dirty="0"/>
              <a:t>	Chat </a:t>
            </a:r>
            <a:r>
              <a:rPr lang="en-US" altLang="zh-TW" dirty="0" err="1"/>
              <a:t>gpt</a:t>
            </a:r>
            <a:endParaRPr lang="en-US" altLang="zh-TW" dirty="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86513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B546C5-B60F-60DE-6AFC-76CB88E6935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C3D1F3-5896-88A4-C68A-A178D330A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4C086A3-7966-7249-4C81-FCB255759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2FBC8BE-D53E-31AF-B73C-7222C9F3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1" name="Freeform: Shape 20">
              <a:extLst>
                <a:ext uri="{FF2B5EF4-FFF2-40B4-BE49-F238E27FC236}">
                  <a16:creationId xmlns:a16="http://schemas.microsoft.com/office/drawing/2014/main" id="{672B5172-80C7-A278-E9D4-BA0232E75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5B54311-23BC-797C-745D-0ECDAE8B9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F9E9C9F-9E17-8188-0AE0-65519E332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8B80B257-32E4-6148-9DC8-9777707558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1C925853-627A-D86B-A2F4-61BB32C71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7" name="Freeform: Shape 26">
              <a:extLst>
                <a:ext uri="{FF2B5EF4-FFF2-40B4-BE49-F238E27FC236}">
                  <a16:creationId xmlns:a16="http://schemas.microsoft.com/office/drawing/2014/main" id="{0BF02A26-951D-64FA-4F4A-3C84267D2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DFA8D34-5916-5BD3-19F1-D75AFFDE5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CF663F22-B2A9-A0FB-1549-BF3359E6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53DA71B3-6DE0-3EBB-D7FE-FD365C930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標題 3">
            <a:extLst>
              <a:ext uri="{FF2B5EF4-FFF2-40B4-BE49-F238E27FC236}">
                <a16:creationId xmlns:a16="http://schemas.microsoft.com/office/drawing/2014/main" id="{FCD80DF6-153C-DA96-03B7-9E825514C5E7}"/>
              </a:ext>
            </a:extLst>
          </p:cNvPr>
          <p:cNvSpPr>
            <a:spLocks noGrp="1"/>
          </p:cNvSpPr>
          <p:nvPr>
            <p:ph type="title"/>
          </p:nvPr>
        </p:nvSpPr>
        <p:spPr>
          <a:xfrm>
            <a:off x="4569415" y="1870320"/>
            <a:ext cx="3052864" cy="1325563"/>
          </a:xfrm>
        </p:spPr>
        <p:txBody>
          <a:bodyPr>
            <a:normAutofit/>
          </a:bodyPr>
          <a:lstStyle/>
          <a:p>
            <a:pPr>
              <a:spcBef>
                <a:spcPts val="1000"/>
              </a:spcBef>
            </a:pPr>
            <a:r>
              <a:rPr lang="zh-TW" altLang="en-US" sz="4800" dirty="0">
                <a:solidFill>
                  <a:schemeClr val="tx2"/>
                </a:solidFill>
                <a:latin typeface="Arial" panose="020B0604020202020204" pitchFamily="34" charset="0"/>
                <a:ea typeface="+mn-ea"/>
                <a:cs typeface="+mn-cs"/>
              </a:rPr>
              <a:t>報告結束</a:t>
            </a:r>
          </a:p>
        </p:txBody>
      </p:sp>
      <p:sp>
        <p:nvSpPr>
          <p:cNvPr id="3" name="內容版面配置區 2">
            <a:extLst>
              <a:ext uri="{FF2B5EF4-FFF2-40B4-BE49-F238E27FC236}">
                <a16:creationId xmlns:a16="http://schemas.microsoft.com/office/drawing/2014/main" id="{64F3FCDB-C592-7DF6-CFF3-796595E041DA}"/>
              </a:ext>
            </a:extLst>
          </p:cNvPr>
          <p:cNvSpPr>
            <a:spLocks noGrp="1"/>
          </p:cNvSpPr>
          <p:nvPr>
            <p:ph idx="1"/>
          </p:nvPr>
        </p:nvSpPr>
        <p:spPr>
          <a:xfrm>
            <a:off x="2087394" y="3215518"/>
            <a:ext cx="7861570" cy="2606912"/>
          </a:xfrm>
        </p:spPr>
        <p:txBody>
          <a:bodyPr>
            <a:normAutofit/>
          </a:bodyPr>
          <a:lstStyle/>
          <a:p>
            <a:pPr marL="0" indent="0">
              <a:buNone/>
            </a:pPr>
            <a:r>
              <a:rPr lang="en-US" altLang="zh-TW" sz="4800" dirty="0">
                <a:solidFill>
                  <a:schemeClr val="tx2"/>
                </a:solidFill>
                <a:latin typeface="Arial" panose="020B0604020202020204" pitchFamily="34" charset="0"/>
              </a:rPr>
              <a:t>Thank you for your listening !</a:t>
            </a:r>
            <a:endParaRPr lang="zh-TW" altLang="en-US" sz="4800" dirty="0">
              <a:solidFill>
                <a:schemeClr val="tx2"/>
              </a:solidFill>
              <a:latin typeface="Arial" panose="020B0604020202020204" pitchFamily="34" charset="0"/>
            </a:endParaRPr>
          </a:p>
        </p:txBody>
      </p:sp>
    </p:spTree>
    <p:extLst>
      <p:ext uri="{BB962C8B-B14F-4D97-AF65-F5344CB8AC3E}">
        <p14:creationId xmlns:p14="http://schemas.microsoft.com/office/powerpoint/2010/main" val="350753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20A0D7-0B29-FF11-A51D-CB92BA98CE7D}"/>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FCBE7-F443-9616-33FF-DA848CFA9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AC620BB-DDA0-65DB-4A4C-DFC7AB54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B41E7E48-DE34-4CA6-B238-7BB1B0EF5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5" name="Freeform: Shape 24">
              <a:extLst>
                <a:ext uri="{FF2B5EF4-FFF2-40B4-BE49-F238E27FC236}">
                  <a16:creationId xmlns:a16="http://schemas.microsoft.com/office/drawing/2014/main" id="{67939C1B-BF76-9430-E7C2-CBB085DDAE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69F18E9-DFB3-3DAA-4520-67DA22AFBB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C82D5CEF-5E20-CB52-EA5D-4E3FD9BEF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A70E7850-CCFD-E077-EB7D-E0AEFCB55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5D88AC9D-432E-E707-6A5E-4F9AA3F6A1C9}"/>
              </a:ext>
            </a:extLst>
          </p:cNvPr>
          <p:cNvSpPr>
            <a:spLocks noGrp="1"/>
          </p:cNvSpPr>
          <p:nvPr>
            <p:ph type="title"/>
          </p:nvPr>
        </p:nvSpPr>
        <p:spPr>
          <a:xfrm>
            <a:off x="1518209" y="1243013"/>
            <a:ext cx="3855720" cy="4371974"/>
          </a:xfrm>
        </p:spPr>
        <p:txBody>
          <a:bodyPr>
            <a:normAutofit/>
          </a:bodyPr>
          <a:lstStyle/>
          <a:p>
            <a:r>
              <a:rPr lang="zh-TW" altLang="en-US" sz="4800" dirty="0">
                <a:solidFill>
                  <a:schemeClr val="tx2"/>
                </a:solidFill>
              </a:rPr>
              <a:t>目錄</a:t>
            </a:r>
          </a:p>
        </p:txBody>
      </p:sp>
      <p:sp>
        <p:nvSpPr>
          <p:cNvPr id="3" name="內容版面配置區 2">
            <a:extLst>
              <a:ext uri="{FF2B5EF4-FFF2-40B4-BE49-F238E27FC236}">
                <a16:creationId xmlns:a16="http://schemas.microsoft.com/office/drawing/2014/main" id="{D7EFF271-D09F-48E1-F7F6-9A1405085C04}"/>
              </a:ext>
            </a:extLst>
          </p:cNvPr>
          <p:cNvSpPr>
            <a:spLocks noGrp="1"/>
          </p:cNvSpPr>
          <p:nvPr>
            <p:ph idx="1"/>
          </p:nvPr>
        </p:nvSpPr>
        <p:spPr>
          <a:xfrm>
            <a:off x="6172200" y="804672"/>
            <a:ext cx="5221224" cy="5230368"/>
          </a:xfrm>
        </p:spPr>
        <p:txBody>
          <a:bodyPr anchor="ctr">
            <a:normAutofit/>
          </a:bodyPr>
          <a:lstStyle/>
          <a:p>
            <a:r>
              <a:rPr lang="zh-TW" altLang="en-US" sz="2400" dirty="0"/>
              <a:t>專題介紹</a:t>
            </a:r>
            <a:endParaRPr lang="en-US" altLang="zh-TW" sz="2400" dirty="0"/>
          </a:p>
          <a:p>
            <a:r>
              <a:rPr lang="zh-TW" altLang="en-US" sz="2400" dirty="0"/>
              <a:t>摘要</a:t>
            </a:r>
            <a:endParaRPr lang="en-US" altLang="zh-TW" sz="2400" dirty="0"/>
          </a:p>
          <a:p>
            <a:r>
              <a:rPr lang="zh-TW" altLang="en-US" sz="2400" dirty="0"/>
              <a:t>目的</a:t>
            </a:r>
            <a:endParaRPr lang="en-US" altLang="zh-TW" sz="2400" dirty="0"/>
          </a:p>
          <a:p>
            <a:r>
              <a:rPr lang="zh-TW" altLang="en-US" sz="2400" dirty="0"/>
              <a:t>背景</a:t>
            </a:r>
            <a:r>
              <a:rPr lang="en-US" altLang="zh-TW" sz="2400" dirty="0"/>
              <a:t>/</a:t>
            </a:r>
            <a:r>
              <a:rPr lang="zh-TW" altLang="en-US" sz="2400" dirty="0"/>
              <a:t>現有技術</a:t>
            </a:r>
            <a:endParaRPr lang="en-US" altLang="zh-TW" sz="2400" dirty="0"/>
          </a:p>
          <a:p>
            <a:r>
              <a:rPr lang="zh-TW" altLang="en-US" sz="2400" dirty="0"/>
              <a:t>餐廳數據收集</a:t>
            </a:r>
            <a:endParaRPr lang="en-US" altLang="zh-TW" sz="2400" dirty="0"/>
          </a:p>
          <a:p>
            <a:r>
              <a:rPr lang="zh-TW" altLang="en-US" sz="2400" kern="100" dirty="0">
                <a:latin typeface="Times New Roman" panose="02020603050405020304" pitchFamily="18" charset="0"/>
                <a:ea typeface="新細明體" panose="02020500000000000000" pitchFamily="18" charset="-120"/>
              </a:rPr>
              <a:t>天氣變化帶來的影響</a:t>
            </a:r>
            <a:endParaRPr lang="en-US" altLang="zh-TW" sz="2400" kern="100" dirty="0">
              <a:latin typeface="Times New Roman" panose="02020603050405020304" pitchFamily="18" charset="0"/>
              <a:ea typeface="新細明體" panose="02020500000000000000" pitchFamily="18" charset="-120"/>
            </a:endParaRPr>
          </a:p>
          <a:p>
            <a:r>
              <a:rPr lang="zh-TW" altLang="en-US" sz="2400" dirty="0"/>
              <a:t>技術介紹</a:t>
            </a:r>
            <a:endParaRPr lang="en-US" altLang="zh-TW" sz="2400" dirty="0"/>
          </a:p>
          <a:p>
            <a:r>
              <a:rPr lang="zh-TW" altLang="en-US" sz="2400" dirty="0"/>
              <a:t>流程圖</a:t>
            </a:r>
            <a:endParaRPr lang="en-US" altLang="zh-TW" sz="2400" dirty="0"/>
          </a:p>
          <a:p>
            <a:r>
              <a:rPr lang="zh-TW" altLang="en-US" sz="2400" dirty="0"/>
              <a:t>結果與討論</a:t>
            </a:r>
            <a:endParaRPr lang="en-US" altLang="zh-TW" sz="2400" dirty="0"/>
          </a:p>
          <a:p>
            <a:r>
              <a:rPr lang="zh-TW" altLang="en-US" sz="2400" dirty="0"/>
              <a:t>參考文獻</a:t>
            </a:r>
            <a:endParaRPr lang="en-US" altLang="zh-TW" sz="2400" dirty="0"/>
          </a:p>
          <a:p>
            <a:r>
              <a:rPr lang="zh-TW" altLang="en-US" sz="2400" dirty="0"/>
              <a:t>設備軟體需求</a:t>
            </a:r>
            <a:endParaRPr lang="en-US" altLang="zh-TW" sz="2400" dirty="0"/>
          </a:p>
        </p:txBody>
      </p:sp>
    </p:spTree>
    <p:extLst>
      <p:ext uri="{BB962C8B-B14F-4D97-AF65-F5344CB8AC3E}">
        <p14:creationId xmlns:p14="http://schemas.microsoft.com/office/powerpoint/2010/main" val="65076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圖片 4" descr="一張含有 食物, 蔬菜, 餐點, 食譜 的圖片&#10;&#10;自動產生的描述">
            <a:extLst>
              <a:ext uri="{FF2B5EF4-FFF2-40B4-BE49-F238E27FC236}">
                <a16:creationId xmlns:a16="http://schemas.microsoft.com/office/drawing/2014/main" id="{415C331A-D20D-7D0F-ABB0-62C4EF2F0719}"/>
              </a:ext>
            </a:extLst>
          </p:cNvPr>
          <p:cNvPicPr>
            <a:picLocks noChangeAspect="1"/>
          </p:cNvPicPr>
          <p:nvPr/>
        </p:nvPicPr>
        <p:blipFill>
          <a:blip r:embed="rId2">
            <a:extLst>
              <a:ext uri="{28A0092B-C50C-407E-A947-70E740481C1C}">
                <a14:useLocalDpi xmlns:a14="http://schemas.microsoft.com/office/drawing/2010/main" val="0"/>
              </a:ext>
            </a:extLst>
          </a:blip>
          <a:srcRect t="10107" r="1" b="645"/>
          <a:stretch/>
        </p:blipFill>
        <p:spPr>
          <a:xfrm>
            <a:off x="20" y="10"/>
            <a:ext cx="9947062" cy="6857990"/>
          </a:xfrm>
          <a:prstGeom prst="rect">
            <a:avLst/>
          </a:prstGeom>
        </p:spPr>
      </p:pic>
      <p:sp>
        <p:nvSpPr>
          <p:cNvPr id="20"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7" name="Freeform: Shape 16">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9" name="Freeform: Shape 1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標題 1">
            <a:extLst>
              <a:ext uri="{FF2B5EF4-FFF2-40B4-BE49-F238E27FC236}">
                <a16:creationId xmlns:a16="http://schemas.microsoft.com/office/drawing/2014/main" id="{09BD79D9-ECE4-2FC2-D14E-AF77D4EA39A0}"/>
              </a:ext>
            </a:extLst>
          </p:cNvPr>
          <p:cNvSpPr>
            <a:spLocks noGrp="1"/>
          </p:cNvSpPr>
          <p:nvPr>
            <p:ph type="title"/>
          </p:nvPr>
        </p:nvSpPr>
        <p:spPr>
          <a:xfrm>
            <a:off x="8292386" y="439990"/>
            <a:ext cx="3633746" cy="800100"/>
          </a:xfrm>
        </p:spPr>
        <p:txBody>
          <a:bodyPr anchor="b">
            <a:normAutofit fontScale="90000"/>
          </a:bodyPr>
          <a:lstStyle/>
          <a:p>
            <a:br>
              <a:rPr lang="en-US" altLang="zh-TW" sz="3600" dirty="0">
                <a:latin typeface="Arial" panose="020B0604020202020204" pitchFamily="34" charset="0"/>
              </a:rPr>
            </a:br>
            <a:r>
              <a:rPr lang="zh-TW" altLang="en-US" sz="4800" dirty="0">
                <a:latin typeface="Arial" panose="020B0604020202020204" pitchFamily="34" charset="0"/>
              </a:rPr>
              <a:t>食</a:t>
            </a:r>
            <a:r>
              <a:rPr lang="zh-TW" altLang="en-US" sz="5300" dirty="0">
                <a:latin typeface="Arial" panose="020B0604020202020204" pitchFamily="34" charset="0"/>
              </a:rPr>
              <a:t>得其所</a:t>
            </a:r>
            <a:endParaRPr lang="zh-TW" altLang="en-US" sz="5300" dirty="0"/>
          </a:p>
        </p:txBody>
      </p:sp>
      <p:sp>
        <p:nvSpPr>
          <p:cNvPr id="3" name="內容版面配置區 2">
            <a:extLst>
              <a:ext uri="{FF2B5EF4-FFF2-40B4-BE49-F238E27FC236}">
                <a16:creationId xmlns:a16="http://schemas.microsoft.com/office/drawing/2014/main" id="{E30912B6-8F99-7688-001F-55D673F4AE58}"/>
              </a:ext>
            </a:extLst>
          </p:cNvPr>
          <p:cNvSpPr>
            <a:spLocks noGrp="1"/>
          </p:cNvSpPr>
          <p:nvPr>
            <p:ph idx="1"/>
          </p:nvPr>
        </p:nvSpPr>
        <p:spPr>
          <a:xfrm>
            <a:off x="8319046" y="1270866"/>
            <a:ext cx="3633747" cy="4316267"/>
          </a:xfrm>
        </p:spPr>
        <p:txBody>
          <a:bodyPr>
            <a:noAutofit/>
          </a:bodyPr>
          <a:lstStyle/>
          <a:p>
            <a:pPr indent="457200" rtl="0"/>
            <a:r>
              <a:rPr lang="zh-TW" altLang="en-US" sz="2400" b="0" i="0" u="none" strike="noStrike" dirty="0">
                <a:effectLst/>
                <a:latin typeface="Arial" panose="020B0604020202020204" pitchFamily="34" charset="0"/>
              </a:rPr>
              <a:t>本專題研製之目的是利用天氣預報數據來預測餐廳下週的進貨量，從而減少不必要的成本和食材浪費。</a:t>
            </a:r>
            <a:endParaRPr lang="en-US" altLang="zh-TW" sz="2400" b="0" i="0" u="none" strike="noStrike" dirty="0">
              <a:effectLst/>
              <a:latin typeface="Arial" panose="020B0604020202020204" pitchFamily="34" charset="0"/>
            </a:endParaRPr>
          </a:p>
          <a:p>
            <a:pPr indent="457200" rtl="0"/>
            <a:r>
              <a:rPr lang="zh-TW" altLang="en-US" sz="2400" dirty="0">
                <a:latin typeface="Arial" panose="020B0604020202020204" pitchFamily="34" charset="0"/>
              </a:rPr>
              <a:t>身為</a:t>
            </a:r>
            <a:r>
              <a:rPr lang="zh-TW" altLang="en-US" sz="2400" b="0" i="0" u="none" strike="noStrike" dirty="0">
                <a:effectLst/>
                <a:latin typeface="Arial" panose="020B0604020202020204" pitchFamily="34" charset="0"/>
              </a:rPr>
              <a:t>資工系的學生，家裡經營餐廳，對餐廳營運的挑戰有深刻的理解，尤其是如何有效管理食材的進貨量，以應對不同天氣條件對顧客需求的影響。</a:t>
            </a:r>
            <a:br>
              <a:rPr lang="zh-TW" altLang="en-US" sz="2400" dirty="0"/>
            </a:br>
            <a:endParaRPr lang="zh-TW" altLang="en-US" sz="2400" dirty="0"/>
          </a:p>
        </p:txBody>
      </p:sp>
    </p:spTree>
    <p:extLst>
      <p:ext uri="{BB962C8B-B14F-4D97-AF65-F5344CB8AC3E}">
        <p14:creationId xmlns:p14="http://schemas.microsoft.com/office/powerpoint/2010/main" val="28725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5" name="Freeform: Shape 2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F17ECB86-75AE-A638-3F18-229EF3BB010C}"/>
              </a:ext>
            </a:extLst>
          </p:cNvPr>
          <p:cNvSpPr>
            <a:spLocks noGrp="1"/>
          </p:cNvSpPr>
          <p:nvPr>
            <p:ph type="title"/>
          </p:nvPr>
        </p:nvSpPr>
        <p:spPr>
          <a:xfrm>
            <a:off x="1518209" y="1243013"/>
            <a:ext cx="3855720" cy="4371974"/>
          </a:xfrm>
        </p:spPr>
        <p:txBody>
          <a:bodyPr>
            <a:normAutofit/>
          </a:bodyPr>
          <a:lstStyle/>
          <a:p>
            <a:r>
              <a:rPr lang="zh-TW" altLang="en-US" sz="4800" dirty="0">
                <a:solidFill>
                  <a:schemeClr val="tx2"/>
                </a:solidFill>
              </a:rPr>
              <a:t>摘要</a:t>
            </a:r>
          </a:p>
        </p:txBody>
      </p:sp>
      <p:sp>
        <p:nvSpPr>
          <p:cNvPr id="3" name="內容版面配置區 2">
            <a:extLst>
              <a:ext uri="{FF2B5EF4-FFF2-40B4-BE49-F238E27FC236}">
                <a16:creationId xmlns:a16="http://schemas.microsoft.com/office/drawing/2014/main" id="{33E3A31D-FB52-E7F8-255E-5B1B81442E6D}"/>
              </a:ext>
            </a:extLst>
          </p:cNvPr>
          <p:cNvSpPr>
            <a:spLocks noGrp="1"/>
          </p:cNvSpPr>
          <p:nvPr>
            <p:ph idx="1"/>
          </p:nvPr>
        </p:nvSpPr>
        <p:spPr>
          <a:xfrm>
            <a:off x="6172200" y="804672"/>
            <a:ext cx="5221224" cy="5230368"/>
          </a:xfrm>
        </p:spPr>
        <p:txBody>
          <a:bodyPr anchor="ctr">
            <a:normAutofit/>
          </a:bodyPr>
          <a:lstStyle/>
          <a:p>
            <a:r>
              <a:rPr lang="zh-TW" altLang="en-US" sz="2400" b="0" i="0" u="none" strike="noStrike" dirty="0">
                <a:solidFill>
                  <a:schemeClr val="tx2"/>
                </a:solidFill>
                <a:effectLst/>
                <a:latin typeface="Arial" panose="020B0604020202020204" pitchFamily="34" charset="0"/>
              </a:rPr>
              <a:t>餐廳的銷售數據、天氣和溫度的關聯性，提供了一個研究的基礎。通過收集每日的銷售數量以及相關的天氣資訊（包括溫度、降雨量等），可以建立模型來分析過去的銷售模式與天氣變化之間的關係。</a:t>
            </a:r>
            <a:endParaRPr lang="en-US" altLang="zh-TW" sz="2400" b="0" i="0" u="none" strike="noStrike" dirty="0">
              <a:solidFill>
                <a:schemeClr val="tx2"/>
              </a:solidFill>
              <a:effectLst/>
              <a:latin typeface="Arial" panose="020B0604020202020204" pitchFamily="34" charset="0"/>
            </a:endParaRPr>
          </a:p>
          <a:p>
            <a:r>
              <a:rPr lang="zh-TW" altLang="en-US" sz="2400" b="0" i="0" u="none" strike="noStrike" dirty="0">
                <a:solidFill>
                  <a:schemeClr val="tx2"/>
                </a:solidFill>
                <a:effectLst/>
                <a:latin typeface="Arial" panose="020B0604020202020204" pitchFamily="34" charset="0"/>
              </a:rPr>
              <a:t>具體而言，溫暖晴朗的天氣可能會提高外食需求，而下雨或寒冷天氣則可能減少客流量，影響餐點的銷售量。</a:t>
            </a:r>
            <a:endParaRPr lang="zh-TW" altLang="en-US" sz="2400" dirty="0">
              <a:solidFill>
                <a:schemeClr val="tx2"/>
              </a:solidFill>
            </a:endParaRPr>
          </a:p>
        </p:txBody>
      </p:sp>
    </p:spTree>
    <p:extLst>
      <p:ext uri="{BB962C8B-B14F-4D97-AF65-F5344CB8AC3E}">
        <p14:creationId xmlns:p14="http://schemas.microsoft.com/office/powerpoint/2010/main" val="50507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4944AB78-D2B3-001A-88E5-97075D782E31}"/>
              </a:ext>
            </a:extLst>
          </p:cNvPr>
          <p:cNvSpPr>
            <a:spLocks noGrp="1"/>
          </p:cNvSpPr>
          <p:nvPr>
            <p:ph type="title"/>
          </p:nvPr>
        </p:nvSpPr>
        <p:spPr>
          <a:xfrm>
            <a:off x="1518209" y="1243013"/>
            <a:ext cx="3855720" cy="4371974"/>
          </a:xfrm>
        </p:spPr>
        <p:txBody>
          <a:bodyPr>
            <a:normAutofit/>
          </a:bodyPr>
          <a:lstStyle/>
          <a:p>
            <a:r>
              <a:rPr lang="zh-TW" altLang="en-US" sz="4800" dirty="0">
                <a:solidFill>
                  <a:schemeClr val="tx2"/>
                </a:solidFill>
              </a:rPr>
              <a:t>目的</a:t>
            </a:r>
          </a:p>
        </p:txBody>
      </p:sp>
      <p:sp>
        <p:nvSpPr>
          <p:cNvPr id="3" name="內容版面配置區 2">
            <a:extLst>
              <a:ext uri="{FF2B5EF4-FFF2-40B4-BE49-F238E27FC236}">
                <a16:creationId xmlns:a16="http://schemas.microsoft.com/office/drawing/2014/main" id="{5D17A833-A58A-32C7-65D2-DFB33E9942F1}"/>
              </a:ext>
            </a:extLst>
          </p:cNvPr>
          <p:cNvSpPr>
            <a:spLocks noGrp="1"/>
          </p:cNvSpPr>
          <p:nvPr>
            <p:ph idx="1"/>
          </p:nvPr>
        </p:nvSpPr>
        <p:spPr>
          <a:xfrm>
            <a:off x="6172200" y="804672"/>
            <a:ext cx="5221224" cy="5230368"/>
          </a:xfrm>
        </p:spPr>
        <p:txBody>
          <a:bodyPr anchor="ctr">
            <a:normAutofit/>
          </a:bodyPr>
          <a:lstStyle/>
          <a:p>
            <a:r>
              <a:rPr lang="zh-TW" altLang="en-US" sz="2400" b="0" i="0" u="none" strike="noStrike" dirty="0">
                <a:solidFill>
                  <a:schemeClr val="tx2"/>
                </a:solidFill>
                <a:effectLst/>
                <a:latin typeface="Arial" panose="020B0604020202020204" pitchFamily="34" charset="0"/>
              </a:rPr>
              <a:t>本專題在運用天氣預報數據來預測餐廳的銷售需求，進而優化進貨量，減少食材浪費並降低經營成本。隨著餐飲業競爭的加劇，如何提高資源利用效率、減少成本並提升顧客滿意度成為經營者的一大挑戰。</a:t>
            </a:r>
            <a:endParaRPr lang="en-US" altLang="zh-TW" sz="2400" b="0" i="0" u="none" strike="noStrike" dirty="0">
              <a:solidFill>
                <a:schemeClr val="tx2"/>
              </a:solidFill>
              <a:effectLst/>
              <a:latin typeface="Arial" panose="020B0604020202020204" pitchFamily="34" charset="0"/>
            </a:endParaRPr>
          </a:p>
          <a:p>
            <a:r>
              <a:rPr lang="zh-TW" altLang="en-US" sz="2400" b="0" i="0" u="none" strike="noStrike" dirty="0">
                <a:solidFill>
                  <a:schemeClr val="tx2"/>
                </a:solidFill>
                <a:effectLst/>
                <a:latin typeface="Arial" panose="020B0604020202020204" pitchFamily="34" charset="0"/>
              </a:rPr>
              <a:t>本專題針對餐廳進貨過多或過少的問題，提出了基於天氣數據的需求預測方法，期望透過數據分析幫助餐廳在不穩定的需求環境中實現最佳的食材管理，從而提高餐廳的經營效率與財務穩定性。</a:t>
            </a:r>
            <a:endParaRPr lang="zh-TW" altLang="en-US" sz="2400" dirty="0">
              <a:solidFill>
                <a:schemeClr val="tx2"/>
              </a:solidFill>
            </a:endParaRPr>
          </a:p>
        </p:txBody>
      </p:sp>
    </p:spTree>
    <p:extLst>
      <p:ext uri="{BB962C8B-B14F-4D97-AF65-F5344CB8AC3E}">
        <p14:creationId xmlns:p14="http://schemas.microsoft.com/office/powerpoint/2010/main" val="293192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9683BD78-D370-3994-650A-2866A53C3947}"/>
              </a:ext>
            </a:extLst>
          </p:cNvPr>
          <p:cNvSpPr>
            <a:spLocks noGrp="1"/>
          </p:cNvSpPr>
          <p:nvPr>
            <p:ph type="title"/>
          </p:nvPr>
        </p:nvSpPr>
        <p:spPr>
          <a:xfrm>
            <a:off x="191254" y="1441113"/>
            <a:ext cx="4594755" cy="4371974"/>
          </a:xfrm>
        </p:spPr>
        <p:txBody>
          <a:bodyPr>
            <a:normAutofit/>
          </a:bodyPr>
          <a:lstStyle/>
          <a:p>
            <a:r>
              <a:rPr lang="zh-TW" altLang="en-US" sz="4800" dirty="0"/>
              <a:t>背景 </a:t>
            </a:r>
            <a:r>
              <a:rPr lang="en-US" altLang="zh-TW" sz="4800" dirty="0"/>
              <a:t>/</a:t>
            </a:r>
            <a:r>
              <a:rPr lang="zh-TW" altLang="en-US" sz="4800" dirty="0"/>
              <a:t> 現有技術</a:t>
            </a:r>
          </a:p>
        </p:txBody>
      </p:sp>
      <p:sp>
        <p:nvSpPr>
          <p:cNvPr id="3" name="內容版面配置區 2">
            <a:extLst>
              <a:ext uri="{FF2B5EF4-FFF2-40B4-BE49-F238E27FC236}">
                <a16:creationId xmlns:a16="http://schemas.microsoft.com/office/drawing/2014/main" id="{FAE9B7C1-9696-377E-AB8E-ED97B9329482}"/>
              </a:ext>
            </a:extLst>
          </p:cNvPr>
          <p:cNvSpPr>
            <a:spLocks noGrp="1"/>
          </p:cNvSpPr>
          <p:nvPr>
            <p:ph idx="1"/>
          </p:nvPr>
        </p:nvSpPr>
        <p:spPr>
          <a:xfrm>
            <a:off x="6172200" y="804672"/>
            <a:ext cx="5221224" cy="5230368"/>
          </a:xfrm>
        </p:spPr>
        <p:txBody>
          <a:bodyPr anchor="ctr">
            <a:normAutofit/>
          </a:bodyPr>
          <a:lstStyle/>
          <a:p>
            <a:pPr indent="457200" rtl="0">
              <a:spcBef>
                <a:spcPts val="1200"/>
              </a:spcBef>
              <a:spcAft>
                <a:spcPts val="1200"/>
              </a:spcAft>
            </a:pPr>
            <a:r>
              <a:rPr lang="zh-TW" altLang="en-US" sz="2400" b="0" i="0" u="none" strike="noStrike" dirty="0">
                <a:solidFill>
                  <a:schemeClr val="tx2"/>
                </a:solidFill>
                <a:effectLst/>
                <a:latin typeface="Arial" panose="020B0604020202020204" pitchFamily="34" charset="0"/>
              </a:rPr>
              <a:t>餐飲業是一個高度依賴外部因素、尤其是天氣的行業。研究表明，天氣變化對顧客外食行為有顯著影響。</a:t>
            </a:r>
            <a:endParaRPr lang="en-US" altLang="zh-TW" sz="2400" b="0" i="0" u="none" strike="noStrike" dirty="0">
              <a:solidFill>
                <a:schemeClr val="tx2"/>
              </a:solidFill>
              <a:effectLst/>
              <a:latin typeface="Arial" panose="020B0604020202020204" pitchFamily="34" charset="0"/>
            </a:endParaRPr>
          </a:p>
          <a:p>
            <a:pPr indent="457200" rtl="0">
              <a:spcBef>
                <a:spcPts val="1200"/>
              </a:spcBef>
              <a:spcAft>
                <a:spcPts val="1200"/>
              </a:spcAft>
            </a:pPr>
            <a:r>
              <a:rPr lang="zh-TW" altLang="en-US" sz="2400" b="0" i="0" u="none" strike="noStrike" dirty="0">
                <a:solidFill>
                  <a:schemeClr val="tx2"/>
                </a:solidFill>
                <a:effectLst/>
                <a:latin typeface="Arial" panose="020B0604020202020204" pitchFamily="34" charset="0"/>
              </a:rPr>
              <a:t>例如，炎熱的天氣可能促使顧客選擇輕食或冷飲，而在寒冷或下雨天氣中，顧客往往偏好熱食或在室內用餐。因此，天氣預報作為一個重要的預測變數，能夠為餐廳預測需求量提供關鍵的參數。</a:t>
            </a:r>
            <a:endParaRPr lang="zh-TW" altLang="en-US" sz="2400" b="0" dirty="0">
              <a:solidFill>
                <a:schemeClr val="tx2"/>
              </a:solidFill>
              <a:effectLst/>
            </a:endParaRPr>
          </a:p>
          <a:p>
            <a:pPr marL="0" indent="0">
              <a:buNone/>
            </a:pPr>
            <a:br>
              <a:rPr lang="zh-TW" altLang="en-US" sz="1800" dirty="0">
                <a:solidFill>
                  <a:schemeClr val="tx2"/>
                </a:solidFill>
              </a:rPr>
            </a:br>
            <a:endParaRPr lang="zh-TW" altLang="en-US" sz="1800" dirty="0">
              <a:solidFill>
                <a:schemeClr val="tx2"/>
              </a:solidFill>
            </a:endParaRPr>
          </a:p>
        </p:txBody>
      </p:sp>
    </p:spTree>
    <p:extLst>
      <p:ext uri="{BB962C8B-B14F-4D97-AF65-F5344CB8AC3E}">
        <p14:creationId xmlns:p14="http://schemas.microsoft.com/office/powerpoint/2010/main" val="195928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88BA47-667A-CEBF-3A03-7843BEB88AA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822665-F860-C82C-7316-33DE9E2EB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77A315-4026-34FE-E029-37EC9E88E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B13BC79-787E-5A2B-92BA-4918883390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8E7DFAF1-1758-B014-7F50-FD4E20442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0068748-259B-FCDC-B4C8-0DFB680B8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9F32892-1053-E80C-0B32-81850E2BD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2F698FF-6DA8-9C9C-9F21-1445173A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1868FAAC-32D9-2332-1145-FBAADDC5EA90}"/>
              </a:ext>
            </a:extLst>
          </p:cNvPr>
          <p:cNvSpPr>
            <a:spLocks noGrp="1"/>
          </p:cNvSpPr>
          <p:nvPr>
            <p:ph type="title"/>
          </p:nvPr>
        </p:nvSpPr>
        <p:spPr>
          <a:xfrm>
            <a:off x="377689" y="1243013"/>
            <a:ext cx="3855720" cy="4371974"/>
          </a:xfrm>
        </p:spPr>
        <p:txBody>
          <a:bodyPr>
            <a:normAutofit/>
          </a:bodyPr>
          <a:lstStyle/>
          <a:p>
            <a:r>
              <a:rPr lang="zh-TW" altLang="en-US" sz="4800" dirty="0"/>
              <a:t>餐廳數據收集</a:t>
            </a:r>
            <a:endParaRPr lang="zh-TW" altLang="en-US" sz="4800" dirty="0">
              <a:solidFill>
                <a:schemeClr val="tx2"/>
              </a:solidFill>
            </a:endParaRPr>
          </a:p>
        </p:txBody>
      </p:sp>
      <p:sp>
        <p:nvSpPr>
          <p:cNvPr id="3" name="內容版面配置區 2">
            <a:extLst>
              <a:ext uri="{FF2B5EF4-FFF2-40B4-BE49-F238E27FC236}">
                <a16:creationId xmlns:a16="http://schemas.microsoft.com/office/drawing/2014/main" id="{A110A63D-73A6-C9DC-BC19-E05EA3818859}"/>
              </a:ext>
            </a:extLst>
          </p:cNvPr>
          <p:cNvSpPr>
            <a:spLocks noGrp="1"/>
          </p:cNvSpPr>
          <p:nvPr>
            <p:ph idx="1"/>
          </p:nvPr>
        </p:nvSpPr>
        <p:spPr>
          <a:xfrm>
            <a:off x="6172200" y="804672"/>
            <a:ext cx="5221224" cy="5230368"/>
          </a:xfrm>
        </p:spPr>
        <p:txBody>
          <a:bodyPr anchor="ctr">
            <a:normAutofit/>
          </a:bodyPr>
          <a:lstStyle/>
          <a:p>
            <a:pPr indent="457200">
              <a:spcBef>
                <a:spcPts val="1200"/>
              </a:spcBef>
              <a:spcAft>
                <a:spcPts val="1200"/>
              </a:spcAft>
            </a:pPr>
            <a:r>
              <a:rPr lang="zh-TW" altLang="en-US" sz="2400" dirty="0">
                <a:solidFill>
                  <a:schemeClr val="tx2"/>
                </a:solidFill>
                <a:latin typeface="Arial" panose="020B0604020202020204" pitchFamily="34" charset="0"/>
              </a:rPr>
              <a:t>下圖為</a:t>
            </a:r>
            <a:r>
              <a:rPr lang="en-US" altLang="zh-TW" sz="2400" dirty="0">
                <a:solidFill>
                  <a:schemeClr val="tx2"/>
                </a:solidFill>
                <a:latin typeface="Arial" panose="020B0604020202020204" pitchFamily="34" charset="0"/>
              </a:rPr>
              <a:t>6</a:t>
            </a:r>
            <a:r>
              <a:rPr lang="zh-TW" altLang="en-US" sz="2400" dirty="0">
                <a:solidFill>
                  <a:schemeClr val="tx2"/>
                </a:solidFill>
                <a:latin typeface="Arial" panose="020B0604020202020204" pitchFamily="34" charset="0"/>
              </a:rPr>
              <a:t>月學生家中餐廳的數據收集，內容為當日各個餐點的銷售量，如順化牛肉、金邊、咖哩海鮮、豬排飯等餐點。</a:t>
            </a:r>
            <a:endParaRPr lang="en-US" altLang="zh-TW" sz="2400" dirty="0">
              <a:solidFill>
                <a:schemeClr val="tx2"/>
              </a:solidFill>
              <a:latin typeface="Arial" panose="020B0604020202020204" pitchFamily="34" charset="0"/>
            </a:endParaRPr>
          </a:p>
          <a:p>
            <a:pPr indent="457200">
              <a:spcBef>
                <a:spcPts val="1200"/>
              </a:spcBef>
              <a:spcAft>
                <a:spcPts val="1200"/>
              </a:spcAft>
            </a:pPr>
            <a:r>
              <a:rPr lang="zh-TW" altLang="en-US" sz="2400" dirty="0">
                <a:solidFill>
                  <a:schemeClr val="tx2"/>
                </a:solidFill>
                <a:latin typeface="Arial" panose="020B0604020202020204" pitchFamily="34" charset="0"/>
              </a:rPr>
              <a:t>使用當日天氣和溫度，用來當作數據來作為模型預測。</a:t>
            </a:r>
          </a:p>
        </p:txBody>
      </p:sp>
    </p:spTree>
    <p:extLst>
      <p:ext uri="{BB962C8B-B14F-4D97-AF65-F5344CB8AC3E}">
        <p14:creationId xmlns:p14="http://schemas.microsoft.com/office/powerpoint/2010/main" val="142159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F2F3A57-4637-7042-FC2F-86B462176410}"/>
              </a:ext>
            </a:extLst>
          </p:cNvPr>
          <p:cNvSpPr>
            <a:spLocks noGrp="1"/>
          </p:cNvSpPr>
          <p:nvPr>
            <p:ph type="title"/>
          </p:nvPr>
        </p:nvSpPr>
        <p:spPr>
          <a:xfrm>
            <a:off x="928623" y="727630"/>
            <a:ext cx="10640754" cy="775845"/>
          </a:xfrm>
        </p:spPr>
        <p:txBody>
          <a:bodyPr vert="horz" lIns="91440" tIns="45720" rIns="91440" bIns="45720" rtlCol="0" anchor="b">
            <a:normAutofit fontScale="90000"/>
          </a:bodyPr>
          <a:lstStyle/>
          <a:p>
            <a:pPr algn="ctr"/>
            <a:r>
              <a:rPr lang="zh-TW" altLang="en-US" sz="4800" kern="1200" dirty="0">
                <a:solidFill>
                  <a:schemeClr val="tx2"/>
                </a:solidFill>
                <a:latin typeface="+mj-lt"/>
                <a:ea typeface="+mj-ea"/>
                <a:cs typeface="+mj-cs"/>
              </a:rPr>
              <a:t>六月餐廳數據</a:t>
            </a:r>
            <a:br>
              <a:rPr lang="zh-TW" altLang="en-US" sz="2200" kern="1200" dirty="0">
                <a:solidFill>
                  <a:schemeClr val="tx2"/>
                </a:solidFill>
                <a:latin typeface="+mj-lt"/>
                <a:ea typeface="+mj-ea"/>
                <a:cs typeface="+mj-cs"/>
              </a:rPr>
            </a:br>
            <a:endParaRPr lang="zh-TW" altLang="en-US" sz="2200" kern="1200" dirty="0">
              <a:solidFill>
                <a:schemeClr val="tx2"/>
              </a:solidFill>
              <a:latin typeface="+mj-lt"/>
              <a:ea typeface="+mj-ea"/>
              <a:cs typeface="+mj-cs"/>
            </a:endParaRPr>
          </a:p>
        </p:txBody>
      </p:sp>
      <p:grpSp>
        <p:nvGrpSpPr>
          <p:cNvPr id="20" name="Group 19">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1" name="Freeform: Shape 20">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內容版面配置區 4">
            <a:extLst>
              <a:ext uri="{FF2B5EF4-FFF2-40B4-BE49-F238E27FC236}">
                <a16:creationId xmlns:a16="http://schemas.microsoft.com/office/drawing/2014/main" id="{ED519FE3-6B19-9112-45D6-611FB30827B8}"/>
              </a:ext>
            </a:extLst>
          </p:cNvPr>
          <p:cNvPicPr>
            <a:picLocks noGrp="1" noChangeAspect="1"/>
          </p:cNvPicPr>
          <p:nvPr>
            <p:ph idx="1"/>
          </p:nvPr>
        </p:nvPicPr>
        <p:blipFill>
          <a:blip r:embed="rId2"/>
          <a:stretch>
            <a:fillRect/>
          </a:stretch>
        </p:blipFill>
        <p:spPr>
          <a:xfrm>
            <a:off x="304683" y="1679937"/>
            <a:ext cx="11582327" cy="4256504"/>
          </a:xfrm>
          <a:prstGeom prst="rect">
            <a:avLst/>
          </a:prstGeom>
        </p:spPr>
      </p:pic>
      <p:grpSp>
        <p:nvGrpSpPr>
          <p:cNvPr id="26" name="Group 25">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7" name="Freeform: Shape 26">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504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172B65-8969-3D1A-1511-316D96F4C8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C76BA4-258B-77FA-01E6-0D66C7BC4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2AF8F9-6E2D-01D4-274F-B24E42243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0698F75-7324-9717-8564-E0348CD95F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4BBBD5CF-3A19-9306-7FB8-8531786BC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4000C0B-A3BE-7672-31C6-5F98829D0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442D01-5DB4-1476-C04E-F59AF4E1C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19D30A-DE95-55BC-D3A8-BF9BE62625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F36A4C48-9E91-2F3C-9747-4EEF50A3816E}"/>
              </a:ext>
            </a:extLst>
          </p:cNvPr>
          <p:cNvSpPr>
            <a:spLocks noGrp="1"/>
          </p:cNvSpPr>
          <p:nvPr>
            <p:ph type="title"/>
          </p:nvPr>
        </p:nvSpPr>
        <p:spPr>
          <a:xfrm>
            <a:off x="213863" y="1441113"/>
            <a:ext cx="4715746" cy="4371974"/>
          </a:xfrm>
        </p:spPr>
        <p:txBody>
          <a:bodyPr>
            <a:normAutofit/>
          </a:bodyPr>
          <a:lstStyle/>
          <a:p>
            <a:r>
              <a:rPr lang="zh-TW" altLang="en-US" sz="3600" kern="100" dirty="0">
                <a:latin typeface="Times New Roman" panose="02020603050405020304" pitchFamily="18" charset="0"/>
                <a:ea typeface="新細明體" panose="02020500000000000000" pitchFamily="18" charset="-120"/>
              </a:rPr>
              <a:t>天氣變化帶來的影響</a:t>
            </a:r>
            <a:endParaRPr lang="zh-TW" altLang="en-US" sz="3600" dirty="0">
              <a:solidFill>
                <a:schemeClr val="tx2"/>
              </a:solidFill>
            </a:endParaRPr>
          </a:p>
        </p:txBody>
      </p:sp>
      <p:sp>
        <p:nvSpPr>
          <p:cNvPr id="7" name="內容版面配置區 6">
            <a:extLst>
              <a:ext uri="{FF2B5EF4-FFF2-40B4-BE49-F238E27FC236}">
                <a16:creationId xmlns:a16="http://schemas.microsoft.com/office/drawing/2014/main" id="{2F6E9152-EA51-CA04-1B99-927B55E4E81C}"/>
              </a:ext>
            </a:extLst>
          </p:cNvPr>
          <p:cNvSpPr>
            <a:spLocks noGrp="1"/>
          </p:cNvSpPr>
          <p:nvPr>
            <p:ph idx="1"/>
          </p:nvPr>
        </p:nvSpPr>
        <p:spPr>
          <a:xfrm>
            <a:off x="5659120" y="1361440"/>
            <a:ext cx="5694680" cy="4815523"/>
          </a:xfrm>
        </p:spPr>
        <p:txBody>
          <a:bodyPr/>
          <a:lstStyle/>
          <a:p>
            <a:r>
              <a:rPr lang="zh-TW" altLang="en-US" dirty="0"/>
              <a:t>下圖為</a:t>
            </a:r>
            <a:r>
              <a:rPr lang="en-US" altLang="zh-TW" dirty="0"/>
              <a:t>11</a:t>
            </a:r>
            <a:r>
              <a:rPr lang="zh-TW" altLang="en-US" dirty="0"/>
              <a:t>月天氣預測報表，利用天氣預報之「溫度」、「天氣」與「降雨機率」，預測下週餐廳客人多寡，並使用數據模型經過計算後推測</a:t>
            </a:r>
            <a:r>
              <a:rPr lang="en-US" altLang="zh-TW" dirty="0"/>
              <a:t>11</a:t>
            </a:r>
            <a:r>
              <a:rPr lang="zh-TW" altLang="en-US" dirty="0"/>
              <a:t>月餐廳各食材應進貨量。</a:t>
            </a:r>
            <a:endParaRPr lang="en-US" altLang="zh-TW" dirty="0"/>
          </a:p>
          <a:p>
            <a:r>
              <a:rPr lang="zh-TW" altLang="en-US" dirty="0"/>
              <a:t>以</a:t>
            </a:r>
            <a:r>
              <a:rPr lang="en-US" altLang="zh-TW" dirty="0"/>
              <a:t>11</a:t>
            </a:r>
            <a:r>
              <a:rPr lang="zh-TW" altLang="en-US" dirty="0"/>
              <a:t>月實際客人量作為標準，用來與數據推測來做比較結果，判斷數據的準確性並增加數據參考之可能性，做增進與修改。</a:t>
            </a:r>
            <a:endParaRPr lang="en-US" altLang="zh-TW" dirty="0"/>
          </a:p>
        </p:txBody>
      </p:sp>
    </p:spTree>
    <p:extLst>
      <p:ext uri="{BB962C8B-B14F-4D97-AF65-F5344CB8AC3E}">
        <p14:creationId xmlns:p14="http://schemas.microsoft.com/office/powerpoint/2010/main" val="6935685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911</Words>
  <Application>Microsoft Office PowerPoint</Application>
  <PresentationFormat>寬螢幕</PresentationFormat>
  <Paragraphs>88</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Meiryo</vt:lpstr>
      <vt:lpstr>Aptos</vt:lpstr>
      <vt:lpstr>Aptos Display</vt:lpstr>
      <vt:lpstr>Arial</vt:lpstr>
      <vt:lpstr>Times New Roman</vt:lpstr>
      <vt:lpstr>Office 佈景主題</vt:lpstr>
      <vt:lpstr>靜宜大學資工系 資訊工程學系 畢業專題 : 食得其所</vt:lpstr>
      <vt:lpstr>目錄</vt:lpstr>
      <vt:lpstr> 食得其所</vt:lpstr>
      <vt:lpstr>摘要</vt:lpstr>
      <vt:lpstr>目的</vt:lpstr>
      <vt:lpstr>背景 / 現有技術</vt:lpstr>
      <vt:lpstr>餐廳數據收集</vt:lpstr>
      <vt:lpstr>六月餐廳數據 </vt:lpstr>
      <vt:lpstr>天氣變化帶來的影響</vt:lpstr>
      <vt:lpstr>11月天氣預測(降雨機率、溫度)</vt:lpstr>
      <vt:lpstr>技術介紹</vt:lpstr>
      <vt:lpstr>技術介紹</vt:lpstr>
      <vt:lpstr>流程圖</vt:lpstr>
      <vt:lpstr>10月天氣預測(降雨機率、溫度)</vt:lpstr>
      <vt:lpstr>10月天氣順化牛肉 真實數據與推估數據 對比結果</vt:lpstr>
      <vt:lpstr>結果與討論</vt:lpstr>
      <vt:lpstr>參考文獻</vt:lpstr>
      <vt:lpstr>設備軟體需求</vt:lpstr>
      <vt:lpstr>報告結束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葉峻豪</dc:creator>
  <cp:lastModifiedBy>葉峻豪</cp:lastModifiedBy>
  <cp:revision>12</cp:revision>
  <dcterms:created xsi:type="dcterms:W3CDTF">2024-11-06T13:55:05Z</dcterms:created>
  <dcterms:modified xsi:type="dcterms:W3CDTF">2024-11-21T07:46:20Z</dcterms:modified>
</cp:coreProperties>
</file>