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0" r:id="rId4"/>
  </p:sldMasterIdLst>
  <p:sldIdLst>
    <p:sldId id="256" r:id="rId5"/>
    <p:sldId id="257" r:id="rId6"/>
    <p:sldId id="258" r:id="rId7"/>
    <p:sldId id="259" r:id="rId8"/>
    <p:sldId id="260" r:id="rId9"/>
    <p:sldId id="276" r:id="rId10"/>
    <p:sldId id="277" r:id="rId11"/>
    <p:sldId id="278" r:id="rId12"/>
    <p:sldId id="262" r:id="rId13"/>
    <p:sldId id="274" r:id="rId14"/>
    <p:sldId id="273" r:id="rId15"/>
    <p:sldId id="279" r:id="rId16"/>
    <p:sldId id="263" r:id="rId17"/>
    <p:sldId id="269" r:id="rId18"/>
    <p:sldId id="271" r:id="rId19"/>
    <p:sldId id="264" r:id="rId20"/>
    <p:sldId id="265" r:id="rId21"/>
    <p:sldId id="266" r:id="rId22"/>
    <p:sldId id="267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9281D-711F-4785-B99A-F50964AAADB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4CB33E-05CF-42E4-B4DC-AFC5C113D128}">
      <dgm:prSet/>
      <dgm:spPr/>
      <dgm:t>
        <a:bodyPr/>
        <a:lstStyle/>
        <a:p>
          <a:r>
            <a:rPr lang="zh-TW" dirty="0"/>
            <a:t>「食得其所」是一個以</a:t>
          </a:r>
          <a:r>
            <a:rPr lang="zh-TW" altLang="en-US" dirty="0"/>
            <a:t>數據</a:t>
          </a:r>
          <a:r>
            <a:rPr lang="zh-TW" dirty="0"/>
            <a:t>為基礎的</a:t>
          </a:r>
          <a:r>
            <a:rPr lang="zh-TW" altLang="en-US" dirty="0"/>
            <a:t>餐點備料系統</a:t>
          </a:r>
          <a:r>
            <a:rPr lang="zh-TW" dirty="0"/>
            <a:t>，隨著人工智慧和深度學習技術的迅速發展，</a:t>
          </a:r>
          <a:r>
            <a:rPr lang="zh-TW" altLang="en-US" dirty="0"/>
            <a:t>資料庫</a:t>
          </a:r>
          <a:r>
            <a:rPr lang="zh-TW" dirty="0"/>
            <a:t>技術在各個領域都有廣泛應用，其中在食品行業的應用也越來越受到關注。</a:t>
          </a:r>
          <a:endParaRPr lang="en-US" dirty="0"/>
        </a:p>
      </dgm:t>
    </dgm:pt>
    <dgm:pt modelId="{0618FD80-0D6F-48A4-B23B-23F3FAC2689B}" type="parTrans" cxnId="{6FCBDE75-0E5C-4E96-B839-88D3D4832D29}">
      <dgm:prSet/>
      <dgm:spPr/>
      <dgm:t>
        <a:bodyPr/>
        <a:lstStyle/>
        <a:p>
          <a:endParaRPr lang="en-US"/>
        </a:p>
      </dgm:t>
    </dgm:pt>
    <dgm:pt modelId="{BF5BD6BD-E5D2-4208-B790-7D30CB27BE60}" type="sibTrans" cxnId="{6FCBDE75-0E5C-4E96-B839-88D3D4832D29}">
      <dgm:prSet/>
      <dgm:spPr/>
      <dgm:t>
        <a:bodyPr/>
        <a:lstStyle/>
        <a:p>
          <a:endParaRPr lang="en-US"/>
        </a:p>
      </dgm:t>
    </dgm:pt>
    <dgm:pt modelId="{85CC4A79-9576-48E5-A072-821BA8758FF5}">
      <dgm:prSet/>
      <dgm:spPr/>
      <dgm:t>
        <a:bodyPr/>
        <a:lstStyle/>
        <a:p>
          <a:r>
            <a:rPr lang="zh-TW" altLang="en-US" dirty="0"/>
            <a:t>一家餐廳在不同季節、天氣、溫度，都會有不同的客人量，利用氣象局的預測天氣，推估下一周將會有多少的客人量，讓餐廳得知下一週該進貨多少食材，減少食材的浪費。</a:t>
          </a:r>
          <a:endParaRPr lang="en-US" dirty="0"/>
        </a:p>
      </dgm:t>
    </dgm:pt>
    <dgm:pt modelId="{87B66889-6B9B-455F-9EFC-38C64E04098C}" type="parTrans" cxnId="{5954E33D-6E6F-4202-8159-0F0EEA930495}">
      <dgm:prSet/>
      <dgm:spPr/>
      <dgm:t>
        <a:bodyPr/>
        <a:lstStyle/>
        <a:p>
          <a:endParaRPr lang="en-US"/>
        </a:p>
      </dgm:t>
    </dgm:pt>
    <dgm:pt modelId="{69D4AFDE-366D-42B8-8484-6F7B57A28409}" type="sibTrans" cxnId="{5954E33D-6E6F-4202-8159-0F0EEA930495}">
      <dgm:prSet/>
      <dgm:spPr/>
      <dgm:t>
        <a:bodyPr/>
        <a:lstStyle/>
        <a:p>
          <a:endParaRPr lang="en-US"/>
        </a:p>
      </dgm:t>
    </dgm:pt>
    <dgm:pt modelId="{BDD4CAB9-940B-412A-AD5E-07359391E6CB}" type="pres">
      <dgm:prSet presAssocID="{3619281D-711F-4785-B99A-F50964AAADB9}" presName="vert0" presStyleCnt="0">
        <dgm:presLayoutVars>
          <dgm:dir/>
          <dgm:animOne val="branch"/>
          <dgm:animLvl val="lvl"/>
        </dgm:presLayoutVars>
      </dgm:prSet>
      <dgm:spPr/>
    </dgm:pt>
    <dgm:pt modelId="{E2DD915B-FAB6-4B1B-924A-1118C3CF8306}" type="pres">
      <dgm:prSet presAssocID="{474CB33E-05CF-42E4-B4DC-AFC5C113D128}" presName="thickLine" presStyleLbl="alignNode1" presStyleIdx="0" presStyleCnt="2"/>
      <dgm:spPr/>
    </dgm:pt>
    <dgm:pt modelId="{89AEFA26-B65C-4FDD-BA51-774EC753011C}" type="pres">
      <dgm:prSet presAssocID="{474CB33E-05CF-42E4-B4DC-AFC5C113D128}" presName="horz1" presStyleCnt="0"/>
      <dgm:spPr/>
    </dgm:pt>
    <dgm:pt modelId="{3652742F-E792-4A39-87C7-822E8A7F94EB}" type="pres">
      <dgm:prSet presAssocID="{474CB33E-05CF-42E4-B4DC-AFC5C113D128}" presName="tx1" presStyleLbl="revTx" presStyleIdx="0" presStyleCnt="2"/>
      <dgm:spPr/>
    </dgm:pt>
    <dgm:pt modelId="{C54E8475-671A-4D6E-92D6-D1A290D2B987}" type="pres">
      <dgm:prSet presAssocID="{474CB33E-05CF-42E4-B4DC-AFC5C113D128}" presName="vert1" presStyleCnt="0"/>
      <dgm:spPr/>
    </dgm:pt>
    <dgm:pt modelId="{2BE57D9F-6480-4086-B15C-B3883D368ACC}" type="pres">
      <dgm:prSet presAssocID="{85CC4A79-9576-48E5-A072-821BA8758FF5}" presName="thickLine" presStyleLbl="alignNode1" presStyleIdx="1" presStyleCnt="2"/>
      <dgm:spPr/>
    </dgm:pt>
    <dgm:pt modelId="{8394FD63-191E-42EB-B9CA-3F2C9783C8C0}" type="pres">
      <dgm:prSet presAssocID="{85CC4A79-9576-48E5-A072-821BA8758FF5}" presName="horz1" presStyleCnt="0"/>
      <dgm:spPr/>
    </dgm:pt>
    <dgm:pt modelId="{FC7905EB-C16A-4B09-AD59-61265FD5AF89}" type="pres">
      <dgm:prSet presAssocID="{85CC4A79-9576-48E5-A072-821BA8758FF5}" presName="tx1" presStyleLbl="revTx" presStyleIdx="1" presStyleCnt="2"/>
      <dgm:spPr/>
    </dgm:pt>
    <dgm:pt modelId="{6368C4B9-66D9-4EC1-AF4F-83D095EF6B83}" type="pres">
      <dgm:prSet presAssocID="{85CC4A79-9576-48E5-A072-821BA8758FF5}" presName="vert1" presStyleCnt="0"/>
      <dgm:spPr/>
    </dgm:pt>
  </dgm:ptLst>
  <dgm:cxnLst>
    <dgm:cxn modelId="{F4C8E438-1275-48CB-A3AF-534CEC0B069A}" type="presOf" srcId="{474CB33E-05CF-42E4-B4DC-AFC5C113D128}" destId="{3652742F-E792-4A39-87C7-822E8A7F94EB}" srcOrd="0" destOrd="0" presId="urn:microsoft.com/office/officeart/2008/layout/LinedList"/>
    <dgm:cxn modelId="{5954E33D-6E6F-4202-8159-0F0EEA930495}" srcId="{3619281D-711F-4785-B99A-F50964AAADB9}" destId="{85CC4A79-9576-48E5-A072-821BA8758FF5}" srcOrd="1" destOrd="0" parTransId="{87B66889-6B9B-455F-9EFC-38C64E04098C}" sibTransId="{69D4AFDE-366D-42B8-8484-6F7B57A28409}"/>
    <dgm:cxn modelId="{48DE9F5F-ACF6-4D92-B55D-AB0E1DD1CFBA}" type="presOf" srcId="{85CC4A79-9576-48E5-A072-821BA8758FF5}" destId="{FC7905EB-C16A-4B09-AD59-61265FD5AF89}" srcOrd="0" destOrd="0" presId="urn:microsoft.com/office/officeart/2008/layout/LinedList"/>
    <dgm:cxn modelId="{6FCBDE75-0E5C-4E96-B839-88D3D4832D29}" srcId="{3619281D-711F-4785-B99A-F50964AAADB9}" destId="{474CB33E-05CF-42E4-B4DC-AFC5C113D128}" srcOrd="0" destOrd="0" parTransId="{0618FD80-0D6F-48A4-B23B-23F3FAC2689B}" sibTransId="{BF5BD6BD-E5D2-4208-B790-7D30CB27BE60}"/>
    <dgm:cxn modelId="{283AABAF-A21B-4B24-9531-942002692FE2}" type="presOf" srcId="{3619281D-711F-4785-B99A-F50964AAADB9}" destId="{BDD4CAB9-940B-412A-AD5E-07359391E6CB}" srcOrd="0" destOrd="0" presId="urn:microsoft.com/office/officeart/2008/layout/LinedList"/>
    <dgm:cxn modelId="{2253122F-1EB3-4C1D-A452-B5C2F59790BA}" type="presParOf" srcId="{BDD4CAB9-940B-412A-AD5E-07359391E6CB}" destId="{E2DD915B-FAB6-4B1B-924A-1118C3CF8306}" srcOrd="0" destOrd="0" presId="urn:microsoft.com/office/officeart/2008/layout/LinedList"/>
    <dgm:cxn modelId="{6CCC1C85-AF7F-4CAB-9E96-CD0E7C97AF71}" type="presParOf" srcId="{BDD4CAB9-940B-412A-AD5E-07359391E6CB}" destId="{89AEFA26-B65C-4FDD-BA51-774EC753011C}" srcOrd="1" destOrd="0" presId="urn:microsoft.com/office/officeart/2008/layout/LinedList"/>
    <dgm:cxn modelId="{51CDFD42-F3A4-4C1F-8E9E-17AABD3CA300}" type="presParOf" srcId="{89AEFA26-B65C-4FDD-BA51-774EC753011C}" destId="{3652742F-E792-4A39-87C7-822E8A7F94EB}" srcOrd="0" destOrd="0" presId="urn:microsoft.com/office/officeart/2008/layout/LinedList"/>
    <dgm:cxn modelId="{95188073-C31E-4D6A-9673-8723974A3D6C}" type="presParOf" srcId="{89AEFA26-B65C-4FDD-BA51-774EC753011C}" destId="{C54E8475-671A-4D6E-92D6-D1A290D2B987}" srcOrd="1" destOrd="0" presId="urn:microsoft.com/office/officeart/2008/layout/LinedList"/>
    <dgm:cxn modelId="{46DC569D-DC0A-46EC-8631-E64F05F5B53B}" type="presParOf" srcId="{BDD4CAB9-940B-412A-AD5E-07359391E6CB}" destId="{2BE57D9F-6480-4086-B15C-B3883D368ACC}" srcOrd="2" destOrd="0" presId="urn:microsoft.com/office/officeart/2008/layout/LinedList"/>
    <dgm:cxn modelId="{20041727-E212-49E2-9745-D2700B615A34}" type="presParOf" srcId="{BDD4CAB9-940B-412A-AD5E-07359391E6CB}" destId="{8394FD63-191E-42EB-B9CA-3F2C9783C8C0}" srcOrd="3" destOrd="0" presId="urn:microsoft.com/office/officeart/2008/layout/LinedList"/>
    <dgm:cxn modelId="{3E0F07FF-DAB6-4082-B662-A24A6A159311}" type="presParOf" srcId="{8394FD63-191E-42EB-B9CA-3F2C9783C8C0}" destId="{FC7905EB-C16A-4B09-AD59-61265FD5AF89}" srcOrd="0" destOrd="0" presId="urn:microsoft.com/office/officeart/2008/layout/LinedList"/>
    <dgm:cxn modelId="{AF6B755B-30C0-4E9B-B24B-40A09F53CB79}" type="presParOf" srcId="{8394FD63-191E-42EB-B9CA-3F2C9783C8C0}" destId="{6368C4B9-66D9-4EC1-AF4F-83D095EF6B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D915B-FAB6-4B1B-924A-1118C3CF8306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2742F-E792-4A39-87C7-822E8A7F94EB}">
      <dsp:nvSpPr>
        <dsp:cNvPr id="0" name=""/>
        <dsp:cNvSpPr/>
      </dsp:nvSpPr>
      <dsp:spPr>
        <a:xfrm>
          <a:off x="0" y="0"/>
          <a:ext cx="8915400" cy="188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 dirty="0"/>
            <a:t>「食得其所」是一個以</a:t>
          </a:r>
          <a:r>
            <a:rPr lang="zh-TW" altLang="en-US" sz="2600" kern="1200" dirty="0"/>
            <a:t>數據</a:t>
          </a:r>
          <a:r>
            <a:rPr lang="zh-TW" sz="2600" kern="1200" dirty="0"/>
            <a:t>為基礎的</a:t>
          </a:r>
          <a:r>
            <a:rPr lang="zh-TW" altLang="en-US" sz="2600" kern="1200" dirty="0"/>
            <a:t>餐點備料系統</a:t>
          </a:r>
          <a:r>
            <a:rPr lang="zh-TW" sz="2600" kern="1200" dirty="0"/>
            <a:t>，隨著人工智慧和深度學習技術的迅速發展，</a:t>
          </a:r>
          <a:r>
            <a:rPr lang="zh-TW" altLang="en-US" sz="2600" kern="1200" dirty="0"/>
            <a:t>資料庫</a:t>
          </a:r>
          <a:r>
            <a:rPr lang="zh-TW" sz="2600" kern="1200" dirty="0"/>
            <a:t>技術在各個領域都有廣泛應用，其中在食品行業的應用也越來越受到關注。</a:t>
          </a:r>
          <a:endParaRPr lang="en-US" sz="2600" kern="1200" dirty="0"/>
        </a:p>
      </dsp:txBody>
      <dsp:txXfrm>
        <a:off x="0" y="0"/>
        <a:ext cx="8915400" cy="1889125"/>
      </dsp:txXfrm>
    </dsp:sp>
    <dsp:sp modelId="{2BE57D9F-6480-4086-B15C-B3883D368ACC}">
      <dsp:nvSpPr>
        <dsp:cNvPr id="0" name=""/>
        <dsp:cNvSpPr/>
      </dsp:nvSpPr>
      <dsp:spPr>
        <a:xfrm>
          <a:off x="0" y="1889125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905EB-C16A-4B09-AD59-61265FD5AF89}">
      <dsp:nvSpPr>
        <dsp:cNvPr id="0" name=""/>
        <dsp:cNvSpPr/>
      </dsp:nvSpPr>
      <dsp:spPr>
        <a:xfrm>
          <a:off x="0" y="1889125"/>
          <a:ext cx="8915400" cy="188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/>
            <a:t>一家餐廳在不同季節、天氣、溫度，都會有不同的客人量，利用氣象局的預測天氣，推估下一周將會有多少的客人量，讓餐廳得知下一週該進貨多少食材，減少食材的浪費。</a:t>
          </a:r>
          <a:endParaRPr lang="en-US" sz="2600" kern="1200" dirty="0"/>
        </a:p>
      </dsp:txBody>
      <dsp:txXfrm>
        <a:off x="0" y="1889125"/>
        <a:ext cx="8915400" cy="1889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549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90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9613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355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605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48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66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935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652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95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950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15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229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39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002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498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6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1" r:id="rId1"/>
    <p:sldLayoutId id="2147484902" r:id="rId2"/>
    <p:sldLayoutId id="2147484903" r:id="rId3"/>
    <p:sldLayoutId id="2147484904" r:id="rId4"/>
    <p:sldLayoutId id="2147484905" r:id="rId5"/>
    <p:sldLayoutId id="2147484906" r:id="rId6"/>
    <p:sldLayoutId id="2147484907" r:id="rId7"/>
    <p:sldLayoutId id="2147484908" r:id="rId8"/>
    <p:sldLayoutId id="2147484909" r:id="rId9"/>
    <p:sldLayoutId id="2147484910" r:id="rId10"/>
    <p:sldLayoutId id="2147484911" r:id="rId11"/>
    <p:sldLayoutId id="2147484912" r:id="rId12"/>
    <p:sldLayoutId id="2147484913" r:id="rId13"/>
    <p:sldLayoutId id="2147484914" r:id="rId14"/>
    <p:sldLayoutId id="2147484915" r:id="rId15"/>
    <p:sldLayoutId id="214748491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?model=auto" TargetMode="External"/><Relationship Id="rId2" Type="http://schemas.openxmlformats.org/officeDocument/2006/relationships/hyperlink" Target="https://www.cwa.gov.tw/V8/C/W/County/County.html?CID=6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7E8A6-76C2-67BF-89E9-C785091E0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80" y="735496"/>
            <a:ext cx="4818656" cy="46037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/>
              <a:t>食得其所</a:t>
            </a:r>
            <a:endParaRPr lang="zh-TW" altLang="en-US" sz="5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1EDF0C-AFEF-E604-87F3-DC98010BF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0895" y="824948"/>
            <a:ext cx="4878959" cy="46037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zh-TW" altLang="en-US">
                <a:solidFill>
                  <a:schemeClr val="tx1"/>
                </a:solidFill>
              </a:rPr>
              <a:t>指導老師</a:t>
            </a:r>
            <a:r>
              <a:rPr lang="en-US" altLang="zh-TW">
                <a:solidFill>
                  <a:schemeClr val="tx1"/>
                </a:solidFill>
              </a:rPr>
              <a:t>: </a:t>
            </a:r>
            <a:r>
              <a:rPr lang="zh-TW" altLang="en-US">
                <a:solidFill>
                  <a:schemeClr val="tx1"/>
                </a:solidFill>
              </a:rPr>
              <a:t>滕元翔</a:t>
            </a:r>
            <a:endParaRPr lang="en-US" altLang="zh-TW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zh-TW" altLang="en-US">
                <a:solidFill>
                  <a:schemeClr val="tx1"/>
                </a:solidFill>
              </a:rPr>
              <a:t>資工三</a:t>
            </a:r>
            <a:r>
              <a:rPr lang="en-US" altLang="zh-TW">
                <a:solidFill>
                  <a:schemeClr val="tx1"/>
                </a:solidFill>
              </a:rPr>
              <a:t>A 411004053 </a:t>
            </a:r>
            <a:r>
              <a:rPr lang="zh-TW" altLang="en-US">
                <a:solidFill>
                  <a:schemeClr val="tx1"/>
                </a:solidFill>
              </a:rPr>
              <a:t>葉峻豪</a:t>
            </a:r>
            <a:endParaRPr lang="en-US" altLang="zh-TW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zh-TW" altLang="en-US">
                <a:solidFill>
                  <a:schemeClr val="tx1"/>
                </a:solidFill>
              </a:rPr>
              <a:t>資工三</a:t>
            </a:r>
            <a:r>
              <a:rPr lang="en-US" altLang="zh-TW">
                <a:solidFill>
                  <a:schemeClr val="tx1"/>
                </a:solidFill>
              </a:rPr>
              <a:t>A 411004079 </a:t>
            </a:r>
            <a:r>
              <a:rPr lang="zh-TW" altLang="en-US">
                <a:solidFill>
                  <a:schemeClr val="tx1"/>
                </a:solidFill>
              </a:rPr>
              <a:t>黃昱傑</a:t>
            </a:r>
            <a:endParaRPr lang="en-US" altLang="zh-TW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zh-TW" altLang="en-US">
                <a:solidFill>
                  <a:schemeClr val="tx1"/>
                </a:solidFill>
              </a:rPr>
              <a:t>資工三</a:t>
            </a:r>
            <a:r>
              <a:rPr lang="en-US" altLang="zh-TW">
                <a:solidFill>
                  <a:schemeClr val="tx1"/>
                </a:solidFill>
              </a:rPr>
              <a:t>A 411004037 </a:t>
            </a:r>
            <a:r>
              <a:rPr lang="zh-TW" altLang="en-US">
                <a:solidFill>
                  <a:schemeClr val="tx1"/>
                </a:solidFill>
              </a:rPr>
              <a:t>吳東翰</a:t>
            </a:r>
            <a:endParaRPr lang="en-US" altLang="zh-TW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zh-TW" altLang="en-US">
                <a:solidFill>
                  <a:schemeClr val="tx1"/>
                </a:solidFill>
              </a:rPr>
              <a:t>資工三</a:t>
            </a:r>
            <a:r>
              <a:rPr lang="en-US" altLang="zh-TW">
                <a:solidFill>
                  <a:schemeClr val="tx1"/>
                </a:solidFill>
              </a:rPr>
              <a:t>A 411030478 </a:t>
            </a:r>
            <a:r>
              <a:rPr lang="zh-TW" altLang="en-US">
                <a:solidFill>
                  <a:schemeClr val="tx1"/>
                </a:solidFill>
              </a:rPr>
              <a:t>朱奕吉</a:t>
            </a:r>
            <a:endParaRPr lang="en-US" altLang="zh-TW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zh-TW" altLang="en-US">
                <a:solidFill>
                  <a:schemeClr val="tx1"/>
                </a:solidFill>
              </a:rPr>
              <a:t>資工三</a:t>
            </a:r>
            <a:r>
              <a:rPr lang="en-US" altLang="zh-TW">
                <a:solidFill>
                  <a:schemeClr val="tx1"/>
                </a:solidFill>
              </a:rPr>
              <a:t>A 411030575 </a:t>
            </a:r>
            <a:r>
              <a:rPr lang="zh-TW" altLang="en-US">
                <a:solidFill>
                  <a:schemeClr val="tx1"/>
                </a:solidFill>
              </a:rPr>
              <a:t>葉宇軒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1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5FDF9-938B-F925-FB5E-C67F49E2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3239"/>
            <a:ext cx="8911687" cy="1280890"/>
          </a:xfrm>
        </p:spPr>
        <p:txBody>
          <a:bodyPr/>
          <a:lstStyle/>
          <a:p>
            <a:pPr algn="l"/>
            <a:r>
              <a:rPr lang="zh-TW" altLang="en-US" dirty="0"/>
              <a:t>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2B94D-4E89-450C-2D09-823F8E12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76813"/>
            <a:ext cx="7796540" cy="3997828"/>
          </a:xfrm>
        </p:spPr>
        <p:txBody>
          <a:bodyPr/>
          <a:lstStyle/>
          <a:p>
            <a:r>
              <a:rPr lang="zh-TW" altLang="en-US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資料庫是一個有組織的資料集合，通常以電子方式儲存在計算機系統中。資料庫的主要目的是高效地儲存、管理和檢索資料，在影像辨識食物，當這個動作完成之後，就會從資料庫讀取該食物的食材。</a:t>
            </a:r>
            <a:endParaRPr lang="zh-TW" altLang="zh-TW" sz="24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46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025D7-87F5-288C-8CA6-29FD05BD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394"/>
            <a:ext cx="8911687" cy="1280890"/>
          </a:xfrm>
        </p:spPr>
        <p:txBody>
          <a:bodyPr/>
          <a:lstStyle/>
          <a:p>
            <a:pPr algn="l"/>
            <a:r>
              <a:rPr lang="zh-TW" altLang="en-US" dirty="0"/>
              <a:t>決策樹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B219E-80BD-94AD-072F-C906AFFEF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76284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決策樹（</a:t>
            </a:r>
            <a:r>
              <a:rPr lang="en-US" altLang="zh-TW" sz="2400" dirty="0"/>
              <a:t>Decision Tree</a:t>
            </a:r>
            <a:r>
              <a:rPr lang="zh-TW" altLang="en-US" sz="2400" dirty="0"/>
              <a:t>）是一種常用的機器學習算法，用於分類和回歸任務。決策樹模型通過樹狀結構進行決策，它由節點（</a:t>
            </a:r>
            <a:r>
              <a:rPr lang="en-US" altLang="zh-TW" sz="2400" dirty="0"/>
              <a:t>Nodes</a:t>
            </a:r>
            <a:r>
              <a:rPr lang="zh-TW" altLang="en-US" sz="2400" dirty="0"/>
              <a:t>）和分支（</a:t>
            </a:r>
            <a:r>
              <a:rPr lang="en-US" altLang="zh-TW" sz="2400" dirty="0"/>
              <a:t>Branches</a:t>
            </a:r>
            <a:r>
              <a:rPr lang="zh-TW" altLang="en-US" sz="2400" dirty="0"/>
              <a:t>）組成，從根節點（</a:t>
            </a:r>
            <a:r>
              <a:rPr lang="en-US" altLang="zh-TW" sz="2400" dirty="0"/>
              <a:t>Root Node</a:t>
            </a:r>
            <a:r>
              <a:rPr lang="zh-TW" altLang="en-US" sz="2400" dirty="0"/>
              <a:t>）開始，通過一系列決策分支（</a:t>
            </a:r>
            <a:r>
              <a:rPr lang="en-US" altLang="zh-TW" sz="2400" dirty="0"/>
              <a:t>Decision Branches</a:t>
            </a:r>
            <a:r>
              <a:rPr lang="zh-TW" altLang="en-US" sz="2400" dirty="0"/>
              <a:t>）直到達到葉節點（</a:t>
            </a:r>
            <a:r>
              <a:rPr lang="en-US" altLang="zh-TW" sz="2400" dirty="0"/>
              <a:t>Leaf Nodes</a:t>
            </a:r>
            <a:r>
              <a:rPr lang="zh-TW" altLang="en-US" sz="2400" dirty="0"/>
              <a:t>），每個葉節點代表最終的決策或預測結果。</a:t>
            </a:r>
          </a:p>
        </p:txBody>
      </p:sp>
    </p:spTree>
    <p:extLst>
      <p:ext uri="{BB962C8B-B14F-4D97-AF65-F5344CB8AC3E}">
        <p14:creationId xmlns:p14="http://schemas.microsoft.com/office/powerpoint/2010/main" val="31805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8B36F-F5AB-B1D6-7E7E-C052EC28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zh-TW" altLang="en-US"/>
              <a:t>決策樹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B6824F-3B0B-D765-1764-59D80279CD88}"/>
              </a:ext>
            </a:extLst>
          </p:cNvPr>
          <p:cNvSpPr/>
          <p:nvPr/>
        </p:nvSpPr>
        <p:spPr>
          <a:xfrm>
            <a:off x="5510979" y="1081549"/>
            <a:ext cx="1170039" cy="59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天氣、季節、溫度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2B162A-CF5D-5436-5278-8293CD26ECAB}"/>
              </a:ext>
            </a:extLst>
          </p:cNvPr>
          <p:cNvSpPr/>
          <p:nvPr/>
        </p:nvSpPr>
        <p:spPr>
          <a:xfrm>
            <a:off x="3524863" y="1909915"/>
            <a:ext cx="1170039" cy="59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CF6DA8-B2FB-E009-EB92-0F539FC6A27C}"/>
              </a:ext>
            </a:extLst>
          </p:cNvPr>
          <p:cNvSpPr/>
          <p:nvPr/>
        </p:nvSpPr>
        <p:spPr>
          <a:xfrm>
            <a:off x="7497099" y="1909915"/>
            <a:ext cx="1170039" cy="59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沒下雨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7D6C34E-BACE-3EFB-7DD9-DFB14D7931A1}"/>
              </a:ext>
            </a:extLst>
          </p:cNvPr>
          <p:cNvCxnSpPr/>
          <p:nvPr/>
        </p:nvCxnSpPr>
        <p:spPr>
          <a:xfrm flipH="1">
            <a:off x="4798142" y="1681317"/>
            <a:ext cx="570271" cy="22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D6CC85E-9EA3-50E0-935F-EC0B07AEED86}"/>
              </a:ext>
            </a:extLst>
          </p:cNvPr>
          <p:cNvCxnSpPr>
            <a:cxnSpLocks/>
          </p:cNvCxnSpPr>
          <p:nvPr/>
        </p:nvCxnSpPr>
        <p:spPr>
          <a:xfrm>
            <a:off x="6784258" y="1681317"/>
            <a:ext cx="609600" cy="22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A7D85F0-57B1-650E-284F-B97E96559591}"/>
              </a:ext>
            </a:extLst>
          </p:cNvPr>
          <p:cNvSpPr/>
          <p:nvPr/>
        </p:nvSpPr>
        <p:spPr>
          <a:xfrm>
            <a:off x="2340071" y="3070124"/>
            <a:ext cx="1170039" cy="59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EDCB2D-31DC-B8CB-30FD-3E94BAAA0113}"/>
              </a:ext>
            </a:extLst>
          </p:cNvPr>
          <p:cNvSpPr/>
          <p:nvPr/>
        </p:nvSpPr>
        <p:spPr>
          <a:xfrm>
            <a:off x="4281946" y="3070124"/>
            <a:ext cx="1170039" cy="59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7612EC-7952-D441-2523-AE10883BCDCC}"/>
              </a:ext>
            </a:extLst>
          </p:cNvPr>
          <p:cNvSpPr/>
          <p:nvPr/>
        </p:nvSpPr>
        <p:spPr>
          <a:xfrm>
            <a:off x="6223821" y="3082416"/>
            <a:ext cx="1170039" cy="59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0A9179-82C5-6136-9D02-49360EA5E3EB}"/>
              </a:ext>
            </a:extLst>
          </p:cNvPr>
          <p:cNvSpPr/>
          <p:nvPr/>
        </p:nvSpPr>
        <p:spPr>
          <a:xfrm>
            <a:off x="8165696" y="3082416"/>
            <a:ext cx="1170039" cy="59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冬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38115B-4EE4-0600-5386-E4B6C85F133C}"/>
              </a:ext>
            </a:extLst>
          </p:cNvPr>
          <p:cNvSpPr/>
          <p:nvPr/>
        </p:nvSpPr>
        <p:spPr>
          <a:xfrm>
            <a:off x="7883011" y="4658031"/>
            <a:ext cx="1170039" cy="59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25º~30º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6BF7826-71DF-AD63-722B-0FA4B38823C3}"/>
              </a:ext>
            </a:extLst>
          </p:cNvPr>
          <p:cNvSpPr/>
          <p:nvPr/>
        </p:nvSpPr>
        <p:spPr>
          <a:xfrm>
            <a:off x="6147621" y="4653117"/>
            <a:ext cx="1170039" cy="59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21º~25º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5E556E-B584-B02D-CE77-A8654FCB6C23}"/>
              </a:ext>
            </a:extLst>
          </p:cNvPr>
          <p:cNvSpPr/>
          <p:nvPr/>
        </p:nvSpPr>
        <p:spPr>
          <a:xfrm>
            <a:off x="4409770" y="4682612"/>
            <a:ext cx="1170039" cy="59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16º~20º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717797-8086-047C-BD1D-3BA8BAA1193E}"/>
              </a:ext>
            </a:extLst>
          </p:cNvPr>
          <p:cNvSpPr/>
          <p:nvPr/>
        </p:nvSpPr>
        <p:spPr>
          <a:xfrm>
            <a:off x="1012723" y="4653117"/>
            <a:ext cx="1086464" cy="59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10º</a:t>
            </a:r>
            <a:r>
              <a:rPr lang="zh-TW" altLang="en-US" dirty="0"/>
              <a:t>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20B073-328A-60F0-BED1-664728890CB2}"/>
              </a:ext>
            </a:extLst>
          </p:cNvPr>
          <p:cNvSpPr/>
          <p:nvPr/>
        </p:nvSpPr>
        <p:spPr>
          <a:xfrm>
            <a:off x="2669459" y="4667866"/>
            <a:ext cx="1170039" cy="59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11º~15º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54A26E-88C0-937E-865F-F9B01BDB3A78}"/>
              </a:ext>
            </a:extLst>
          </p:cNvPr>
          <p:cNvSpPr/>
          <p:nvPr/>
        </p:nvSpPr>
        <p:spPr>
          <a:xfrm>
            <a:off x="9618401" y="4667866"/>
            <a:ext cx="1170039" cy="59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30º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DB04B97-231E-CA65-8CE6-4BCDE7BECFC7}"/>
              </a:ext>
            </a:extLst>
          </p:cNvPr>
          <p:cNvCxnSpPr>
            <a:cxnSpLocks/>
          </p:cNvCxnSpPr>
          <p:nvPr/>
        </p:nvCxnSpPr>
        <p:spPr>
          <a:xfrm>
            <a:off x="1814054" y="4761272"/>
            <a:ext cx="0" cy="34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969CDF9-AC78-A290-66D1-4C95499FB1C3}"/>
              </a:ext>
            </a:extLst>
          </p:cNvPr>
          <p:cNvCxnSpPr/>
          <p:nvPr/>
        </p:nvCxnSpPr>
        <p:spPr>
          <a:xfrm flipV="1">
            <a:off x="10551843" y="4788925"/>
            <a:ext cx="0" cy="35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778471C-ECCD-2C14-DE24-9F2A0B7DF14B}"/>
              </a:ext>
            </a:extLst>
          </p:cNvPr>
          <p:cNvCxnSpPr>
            <a:stCxn id="5" idx="2"/>
          </p:cNvCxnSpPr>
          <p:nvPr/>
        </p:nvCxnSpPr>
        <p:spPr>
          <a:xfrm flipH="1">
            <a:off x="2925090" y="2509683"/>
            <a:ext cx="1184793" cy="42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8303C7B-39E3-7A24-D9C4-82639D04664F}"/>
              </a:ext>
            </a:extLst>
          </p:cNvPr>
          <p:cNvCxnSpPr>
            <a:cxnSpLocks/>
          </p:cNvCxnSpPr>
          <p:nvPr/>
        </p:nvCxnSpPr>
        <p:spPr>
          <a:xfrm flipH="1">
            <a:off x="1640156" y="3839498"/>
            <a:ext cx="1233323" cy="62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A922032-1B76-9607-8878-17BC409C1F62}"/>
              </a:ext>
            </a:extLst>
          </p:cNvPr>
          <p:cNvCxnSpPr/>
          <p:nvPr/>
        </p:nvCxnSpPr>
        <p:spPr>
          <a:xfrm>
            <a:off x="2873479" y="3862851"/>
            <a:ext cx="147484" cy="73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AA97817-F161-0939-9DF9-B8BB9520EED8}"/>
              </a:ext>
            </a:extLst>
          </p:cNvPr>
          <p:cNvCxnSpPr>
            <a:cxnSpLocks/>
          </p:cNvCxnSpPr>
          <p:nvPr/>
        </p:nvCxnSpPr>
        <p:spPr>
          <a:xfrm>
            <a:off x="2873479" y="3864080"/>
            <a:ext cx="1971374" cy="62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4E074E8-8283-FD9B-2AD3-44D2C89D8647}"/>
              </a:ext>
            </a:extLst>
          </p:cNvPr>
          <p:cNvCxnSpPr>
            <a:cxnSpLocks/>
          </p:cNvCxnSpPr>
          <p:nvPr/>
        </p:nvCxnSpPr>
        <p:spPr>
          <a:xfrm>
            <a:off x="2873479" y="3846871"/>
            <a:ext cx="3807539" cy="73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207F317-E074-96A7-0015-5EB428305BAE}"/>
              </a:ext>
            </a:extLst>
          </p:cNvPr>
          <p:cNvCxnSpPr>
            <a:cxnSpLocks/>
          </p:cNvCxnSpPr>
          <p:nvPr/>
        </p:nvCxnSpPr>
        <p:spPr>
          <a:xfrm>
            <a:off x="2873479" y="3846871"/>
            <a:ext cx="5513437" cy="70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81BDAD4F-E058-451D-DFE8-747CBF908E19}"/>
              </a:ext>
            </a:extLst>
          </p:cNvPr>
          <p:cNvCxnSpPr>
            <a:cxnSpLocks/>
          </p:cNvCxnSpPr>
          <p:nvPr/>
        </p:nvCxnSpPr>
        <p:spPr>
          <a:xfrm>
            <a:off x="2873479" y="3864080"/>
            <a:ext cx="7329941" cy="68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29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010E1-EB9B-F023-22F6-F5F20131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666" y="1132521"/>
            <a:ext cx="3267882" cy="1077229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/>
              <a:t>系統設計與架構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FC9901-9873-319F-9305-E71DBF74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607" y="2297922"/>
            <a:ext cx="7796540" cy="3997828"/>
          </a:xfrm>
        </p:spPr>
        <p:txBody>
          <a:bodyPr/>
          <a:lstStyle/>
          <a:p>
            <a:r>
              <a:rPr lang="zh-TW" altLang="en-US" sz="2800" dirty="0"/>
              <a:t>流程圖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架構圖</a:t>
            </a:r>
            <a:endParaRPr lang="en-US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51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ECD98-42F6-3ADC-5E3A-CC9323AC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1547236" cy="1077229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/>
              <a:t>流程圖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A2B2761-2C07-C127-3AD2-FEBDFC645580}"/>
              </a:ext>
            </a:extLst>
          </p:cNvPr>
          <p:cNvSpPr/>
          <p:nvPr/>
        </p:nvSpPr>
        <p:spPr>
          <a:xfrm>
            <a:off x="2364658" y="1530120"/>
            <a:ext cx="1366684" cy="80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問題的發現與目標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9ED21B3-EB8E-C8A3-7BB8-C811C19E5E9D}"/>
              </a:ext>
            </a:extLst>
          </p:cNvPr>
          <p:cNvSpPr/>
          <p:nvPr/>
        </p:nvSpPr>
        <p:spPr>
          <a:xfrm>
            <a:off x="5202494" y="1530120"/>
            <a:ext cx="1366684" cy="80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數據收集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2E8D564-79ED-F4CA-AFF2-311FF199FF5B}"/>
              </a:ext>
            </a:extLst>
          </p:cNvPr>
          <p:cNvSpPr/>
          <p:nvPr/>
        </p:nvSpPr>
        <p:spPr>
          <a:xfrm>
            <a:off x="8040331" y="1511709"/>
            <a:ext cx="1366684" cy="80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數據統計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080A48F-EDFD-1933-8793-A1E2A7854A62}"/>
              </a:ext>
            </a:extLst>
          </p:cNvPr>
          <p:cNvSpPr/>
          <p:nvPr/>
        </p:nvSpPr>
        <p:spPr>
          <a:xfrm>
            <a:off x="8040331" y="3429000"/>
            <a:ext cx="1366684" cy="80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數據分析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99F16E8-2EF4-543B-2F2F-FE8183FF4803}"/>
              </a:ext>
            </a:extLst>
          </p:cNvPr>
          <p:cNvSpPr/>
          <p:nvPr/>
        </p:nvSpPr>
        <p:spPr>
          <a:xfrm>
            <a:off x="8040331" y="5327880"/>
            <a:ext cx="1366684" cy="80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數據建模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22FB975-EF2B-822C-AC06-94AE15A736F6}"/>
              </a:ext>
            </a:extLst>
          </p:cNvPr>
          <p:cNvSpPr/>
          <p:nvPr/>
        </p:nvSpPr>
        <p:spPr>
          <a:xfrm>
            <a:off x="5202494" y="5327879"/>
            <a:ext cx="1366684" cy="80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解釋與報告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2F7190B-DF34-A74E-BF12-0673E8CAD2C3}"/>
              </a:ext>
            </a:extLst>
          </p:cNvPr>
          <p:cNvSpPr/>
          <p:nvPr/>
        </p:nvSpPr>
        <p:spPr>
          <a:xfrm>
            <a:off x="2364658" y="5327879"/>
            <a:ext cx="1366684" cy="80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如何實施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242BB55-BFDD-DF60-90BA-B4FB3F71471F}"/>
              </a:ext>
            </a:extLst>
          </p:cNvPr>
          <p:cNvSpPr/>
          <p:nvPr/>
        </p:nvSpPr>
        <p:spPr>
          <a:xfrm>
            <a:off x="5202494" y="3429000"/>
            <a:ext cx="1366684" cy="80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監測與改進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8319C19-4986-722B-90F2-88FD10206AC3}"/>
              </a:ext>
            </a:extLst>
          </p:cNvPr>
          <p:cNvCxnSpPr>
            <a:cxnSpLocks/>
          </p:cNvCxnSpPr>
          <p:nvPr/>
        </p:nvCxnSpPr>
        <p:spPr>
          <a:xfrm>
            <a:off x="3805084" y="1933242"/>
            <a:ext cx="1317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B3D7FF1-4176-C47D-9C2D-C0645B501F21}"/>
              </a:ext>
            </a:extLst>
          </p:cNvPr>
          <p:cNvCxnSpPr/>
          <p:nvPr/>
        </p:nvCxnSpPr>
        <p:spPr>
          <a:xfrm>
            <a:off x="6705600" y="1933242"/>
            <a:ext cx="1160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E83920A-5BBE-36FD-872D-8E580B9A47B6}"/>
              </a:ext>
            </a:extLst>
          </p:cNvPr>
          <p:cNvCxnSpPr/>
          <p:nvPr/>
        </p:nvCxnSpPr>
        <p:spPr>
          <a:xfrm>
            <a:off x="8723673" y="2448232"/>
            <a:ext cx="0" cy="80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90FC4A3-B9E1-8284-003A-B6D8E07E80C8}"/>
              </a:ext>
            </a:extLst>
          </p:cNvPr>
          <p:cNvCxnSpPr/>
          <p:nvPr/>
        </p:nvCxnSpPr>
        <p:spPr>
          <a:xfrm>
            <a:off x="8723673" y="4365523"/>
            <a:ext cx="0" cy="78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5480BA5-0C00-B1A4-F7E8-5458815C8975}"/>
              </a:ext>
            </a:extLst>
          </p:cNvPr>
          <p:cNvCxnSpPr/>
          <p:nvPr/>
        </p:nvCxnSpPr>
        <p:spPr>
          <a:xfrm flipH="1">
            <a:off x="6833419" y="5731001"/>
            <a:ext cx="103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48EE7DC-B36B-004D-2C5B-75F41DCF82AB}"/>
              </a:ext>
            </a:extLst>
          </p:cNvPr>
          <p:cNvCxnSpPr/>
          <p:nvPr/>
        </p:nvCxnSpPr>
        <p:spPr>
          <a:xfrm flipH="1">
            <a:off x="3942735" y="5731001"/>
            <a:ext cx="1052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7CBE1F9-059E-98EA-5AA4-B6C2AA4E58E0}"/>
              </a:ext>
            </a:extLst>
          </p:cNvPr>
          <p:cNvCxnSpPr>
            <a:cxnSpLocks/>
          </p:cNvCxnSpPr>
          <p:nvPr/>
        </p:nvCxnSpPr>
        <p:spPr>
          <a:xfrm flipV="1">
            <a:off x="3048000" y="4149213"/>
            <a:ext cx="1809135" cy="10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5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99B1E-5679-B7AE-6BE1-BC5EBF42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472" y="660981"/>
            <a:ext cx="8911687" cy="1280890"/>
          </a:xfrm>
        </p:spPr>
        <p:txBody>
          <a:bodyPr/>
          <a:lstStyle/>
          <a:p>
            <a:pPr algn="l"/>
            <a:r>
              <a:rPr lang="zh-TW" altLang="en-US" dirty="0"/>
              <a:t>架構圖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5055858-5483-3450-9B65-72808017E89A}"/>
              </a:ext>
            </a:extLst>
          </p:cNvPr>
          <p:cNvSpPr/>
          <p:nvPr/>
        </p:nvSpPr>
        <p:spPr>
          <a:xfrm>
            <a:off x="3018501" y="1876961"/>
            <a:ext cx="1927124" cy="9930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使用者</a:t>
            </a: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76B22DA4-3C7C-6CAF-438F-CED70E18D874}"/>
              </a:ext>
            </a:extLst>
          </p:cNvPr>
          <p:cNvSpPr/>
          <p:nvPr/>
        </p:nvSpPr>
        <p:spPr>
          <a:xfrm>
            <a:off x="3785418" y="3140105"/>
            <a:ext cx="334297" cy="121650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2BF094A-5F9D-885E-4C24-9E48E4ECE8A4}"/>
              </a:ext>
            </a:extLst>
          </p:cNvPr>
          <p:cNvSpPr/>
          <p:nvPr/>
        </p:nvSpPr>
        <p:spPr>
          <a:xfrm>
            <a:off x="2989004" y="4741148"/>
            <a:ext cx="1927124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線上統計數據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3B303CC-6A7D-2906-3A9B-CFC4EF0A3882}"/>
              </a:ext>
            </a:extLst>
          </p:cNvPr>
          <p:cNvSpPr/>
          <p:nvPr/>
        </p:nvSpPr>
        <p:spPr>
          <a:xfrm>
            <a:off x="5703623" y="5291755"/>
            <a:ext cx="1592826" cy="36379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2C1D5A1-8E51-75D6-CFB6-05BA963A7B96}"/>
              </a:ext>
            </a:extLst>
          </p:cNvPr>
          <p:cNvSpPr/>
          <p:nvPr/>
        </p:nvSpPr>
        <p:spPr>
          <a:xfrm>
            <a:off x="8408409" y="4701819"/>
            <a:ext cx="1927124" cy="9930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結果顯示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802D542-2DF9-01CC-7835-9A0340B2D1CE}"/>
              </a:ext>
            </a:extLst>
          </p:cNvPr>
          <p:cNvSpPr txBox="1"/>
          <p:nvPr/>
        </p:nvSpPr>
        <p:spPr>
          <a:xfrm>
            <a:off x="4916128" y="3407796"/>
            <a:ext cx="305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輸入下周天氣、季節、溫度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9795411-D717-565B-4DDB-C0290C425F75}"/>
              </a:ext>
            </a:extLst>
          </p:cNvPr>
          <p:cNvSpPr txBox="1"/>
          <p:nvPr/>
        </p:nvSpPr>
        <p:spPr>
          <a:xfrm>
            <a:off x="5349661" y="4829016"/>
            <a:ext cx="23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C</a:t>
            </a:r>
            <a:r>
              <a:rPr lang="zh-TW" altLang="en-US" dirty="0"/>
              <a:t>語言產生數據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CB2BB46-4155-B175-ADC1-62E45F2F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348" y="1683765"/>
            <a:ext cx="5868950" cy="13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8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588FF-39C3-55A9-2EC2-2CDA0736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029" y="630758"/>
            <a:ext cx="2265680" cy="1077229"/>
          </a:xfrm>
        </p:spPr>
        <p:txBody>
          <a:bodyPr/>
          <a:lstStyle/>
          <a:p>
            <a:pPr algn="l"/>
            <a:r>
              <a:rPr lang="zh-TW" altLang="en-US" dirty="0"/>
              <a:t>實現方法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DAD745-D1A2-A875-3797-4ADD97327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8800"/>
            <a:ext cx="8915400" cy="3777622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C</a:t>
            </a:r>
            <a:r>
              <a:rPr lang="zh-TW" altLang="en-US" dirty="0"/>
              <a:t>語言先進行計算，並讓使用者輸入日期、天氣、溫度，並推估出當天客人量。</a:t>
            </a:r>
            <a:endParaRPr lang="en-US" altLang="zh-TW" dirty="0"/>
          </a:p>
          <a:p>
            <a:r>
              <a:rPr lang="zh-TW" altLang="en-US" dirty="0"/>
              <a:t>取的下週天氣預測後，利用決策樹進行分類，是否下雨、季節、當天溫度進行評估，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再給予店家預測結果，紐約客、肋眼牛排、沙朗牛排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、雞排、羊排、豬排、牛排，各需要進多少食材。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F05EA0-9DF4-CEF9-FEAB-B152C6800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437" y="3353817"/>
            <a:ext cx="5628856" cy="1293539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8EC5C370-B3B9-A5D3-A2A7-ABA7683E22F5}"/>
              </a:ext>
            </a:extLst>
          </p:cNvPr>
          <p:cNvSpPr/>
          <p:nvPr/>
        </p:nvSpPr>
        <p:spPr>
          <a:xfrm>
            <a:off x="6007510" y="4798142"/>
            <a:ext cx="383458" cy="4817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E5CFC53-869B-C07C-A382-8C40835B3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490" y="5334698"/>
            <a:ext cx="504895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4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B215B-F0EE-E1CC-096E-BD045E63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2936"/>
            <a:ext cx="8911687" cy="1280890"/>
          </a:xfrm>
        </p:spPr>
        <p:txBody>
          <a:bodyPr/>
          <a:lstStyle/>
          <a:p>
            <a:pPr algn="l"/>
            <a:r>
              <a:rPr lang="zh-TW" altLang="en-US" dirty="0"/>
              <a:t>結果與討論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8579D-8E98-754D-C5F0-2F7618C0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使用得數據為</a:t>
            </a:r>
            <a:r>
              <a:rPr lang="en-US" altLang="zh-TW" sz="2400" dirty="0"/>
              <a:t>Chat</a:t>
            </a:r>
            <a:r>
              <a:rPr lang="zh-TW" altLang="en-US" sz="2400" dirty="0"/>
              <a:t> </a:t>
            </a:r>
            <a:r>
              <a:rPr lang="en-US" altLang="zh-TW" sz="2400" dirty="0"/>
              <a:t>GPT</a:t>
            </a:r>
            <a:r>
              <a:rPr lang="zh-TW" altLang="en-US" sz="2400" dirty="0"/>
              <a:t>產生，做為參考數據，若使用店家餐廳數據，產生結果更能與實際比對，得知計算與推估是否接近實際值。</a:t>
            </a:r>
            <a:endParaRPr lang="en-US" altLang="zh-TW" sz="2400" dirty="0"/>
          </a:p>
          <a:p>
            <a:r>
              <a:rPr lang="zh-TW" altLang="en-US" sz="2400" dirty="0"/>
              <a:t>紀錄該餐廳每天銷售紀錄、記錄每天當天天氣狀況，更能精準預測下週客人量，精準推估要準備多少食材。</a:t>
            </a:r>
          </a:p>
        </p:txBody>
      </p:sp>
    </p:spTree>
    <p:extLst>
      <p:ext uri="{BB962C8B-B14F-4D97-AF65-F5344CB8AC3E}">
        <p14:creationId xmlns:p14="http://schemas.microsoft.com/office/powerpoint/2010/main" val="4199505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C91E8-755B-F432-C5F5-7A770FC1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F9992E-B90E-2AAF-83A1-EA20C2F06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019" y="1905000"/>
            <a:ext cx="8915400" cy="3777622"/>
          </a:xfrm>
        </p:spPr>
        <p:txBody>
          <a:bodyPr/>
          <a:lstStyle/>
          <a:p>
            <a:r>
              <a:rPr lang="zh-TW" altLang="en-US" dirty="0"/>
              <a:t>交通部中央氣象屬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https://www.cwa.gov.tw/V8/C/W/County/County.html?CID=66</a:t>
            </a:r>
            <a:endParaRPr lang="en-US" altLang="zh-TW" dirty="0"/>
          </a:p>
          <a:p>
            <a:r>
              <a:rPr lang="en-US" altLang="zh-TW" dirty="0"/>
              <a:t>Chat GPT</a:t>
            </a:r>
          </a:p>
          <a:p>
            <a:r>
              <a:rPr lang="en-US" altLang="zh-TW" dirty="0">
                <a:hlinkClick r:id="rId3"/>
              </a:rPr>
              <a:t>https://chatgpt.com/?model=auto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451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1CE36-151C-9424-9FA6-896F27A6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設備需求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3674AF-FEC7-5924-7FF8-8520378A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786" y="1905000"/>
            <a:ext cx="8915400" cy="3777622"/>
          </a:xfrm>
        </p:spPr>
        <p:txBody>
          <a:bodyPr/>
          <a:lstStyle/>
          <a:p>
            <a:r>
              <a:rPr lang="zh-TW" altLang="en-US" sz="2400" dirty="0"/>
              <a:t>硬體設備 </a:t>
            </a:r>
            <a:r>
              <a:rPr lang="en-US" altLang="zh-TW" sz="2400" dirty="0"/>
              <a:t>:</a:t>
            </a:r>
            <a:r>
              <a:rPr lang="zh-TW" altLang="en-US" sz="2400" dirty="0"/>
              <a:t> 電腦</a:t>
            </a:r>
            <a:endParaRPr lang="en-US" altLang="zh-TW" sz="2400" dirty="0"/>
          </a:p>
          <a:p>
            <a:r>
              <a:rPr lang="zh-TW" altLang="en-US" sz="2400" dirty="0"/>
              <a:t>軟體設備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C</a:t>
            </a:r>
            <a:r>
              <a:rPr lang="zh-TW" altLang="en-US" sz="2400" dirty="0"/>
              <a:t>語言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900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746A5-8778-79C9-6CF0-513C4C5C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557" y="589934"/>
            <a:ext cx="9042884" cy="1739107"/>
          </a:xfrm>
        </p:spPr>
        <p:txBody>
          <a:bodyPr>
            <a:normAutofit/>
          </a:bodyPr>
          <a:lstStyle/>
          <a:p>
            <a:pPr algn="l"/>
            <a:r>
              <a:rPr lang="zh-TW" altLang="en-US" sz="5200" dirty="0"/>
              <a:t>目錄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215056F-1052-8B1C-F169-D9E4AB46F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520" y="1783743"/>
            <a:ext cx="4878959" cy="46037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1"/>
                </a:solidFill>
              </a:rPr>
              <a:t>摘要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研究動機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/>
              <a:t>研究目的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技術介紹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系統設計與架構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實現方法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結果與討論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80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F60C2-1307-7BD0-EE6A-4F0E6920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97" y="2890385"/>
            <a:ext cx="8547805" cy="107722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b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186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5813C-D12C-BB5F-7EDA-374B5FB1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12601"/>
            <a:ext cx="8911687" cy="1280890"/>
          </a:xfrm>
        </p:spPr>
        <p:txBody>
          <a:bodyPr/>
          <a:lstStyle/>
          <a:p>
            <a:pPr algn="l"/>
            <a:r>
              <a:rPr lang="zh-TW" altLang="en-US" dirty="0"/>
              <a:t>摘要</a:t>
            </a:r>
          </a:p>
        </p:txBody>
      </p:sp>
      <p:graphicFrame>
        <p:nvGraphicFramePr>
          <p:cNvPr id="7" name="內容版面配置區 2">
            <a:extLst>
              <a:ext uri="{FF2B5EF4-FFF2-40B4-BE49-F238E27FC236}">
                <a16:creationId xmlns:a16="http://schemas.microsoft.com/office/drawing/2014/main" id="{1C1AC5F8-AEB6-7C2C-BE2B-7FA9B38E3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62054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59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哺乳動物, 貓, 家貓, 小型到中型大小的貓 的圖片&#10;&#10;自動產生的描述">
            <a:extLst>
              <a:ext uri="{FF2B5EF4-FFF2-40B4-BE49-F238E27FC236}">
                <a16:creationId xmlns:a16="http://schemas.microsoft.com/office/drawing/2014/main" id="{39085C84-5060-9C81-BD02-8749DD477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8" r="-2" b="23760"/>
          <a:stretch/>
        </p:blipFill>
        <p:spPr>
          <a:xfrm>
            <a:off x="1277112" y="2548966"/>
            <a:ext cx="4818888" cy="2586806"/>
          </a:xfrm>
          <a:prstGeom prst="rect">
            <a:avLst/>
          </a:prstGeom>
          <a:noFill/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BB81FA9-E116-1AF2-1AE7-1A8F95094FE5}"/>
              </a:ext>
            </a:extLst>
          </p:cNvPr>
          <p:cNvSpPr txBox="1"/>
          <p:nvPr/>
        </p:nvSpPr>
        <p:spPr>
          <a:xfrm>
            <a:off x="6409944" y="2587752"/>
            <a:ext cx="4818888" cy="892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</a:pPr>
            <a:r>
              <a:rPr lang="zh-TW" altLang="en-US" sz="2600" b="0" kern="1200" cap="all" spc="50" baseline="0" dirty="0">
                <a:latin typeface="+mn-lt"/>
                <a:ea typeface="+mn-ea"/>
                <a:cs typeface="+mn-cs"/>
              </a:rPr>
              <a:t>如果你家是開餐廳會想知道的事</a:t>
            </a:r>
            <a:r>
              <a:rPr lang="en-US" altLang="zh-TW" sz="2600" b="0" kern="1200" cap="all" spc="50" baseline="0" dirty="0"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B4F73B-44F7-7049-9BE6-46B44686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4529"/>
            <a:ext cx="8911687" cy="1280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altLang="en-US" kern="1200" cap="all" spc="120" baseline="0" dirty="0">
                <a:latin typeface="+mj-lt"/>
                <a:ea typeface="+mj-ea"/>
                <a:cs typeface="+mj-cs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054402-381A-E672-35BA-355C45F823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altLang="zh-TW">
              <a:effectLst/>
            </a:endParaRPr>
          </a:p>
          <a:p>
            <a:endParaRPr lang="en-US" altLang="zh-TW"/>
          </a:p>
        </p:txBody>
      </p:sp>
      <p:sp>
        <p:nvSpPr>
          <p:cNvPr id="31" name="Date Placeholder 6" hidden="1">
            <a:extLst>
              <a:ext uri="{FF2B5EF4-FFF2-40B4-BE49-F238E27FC236}">
                <a16:creationId xmlns:a16="http://schemas.microsoft.com/office/drawing/2014/main" id="{C07C288F-49B8-196F-526F-BA7179F9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C611CDB-2BC1-49D7-80BC-9F83B7DBE484}" type="datetime1">
              <a:rPr lang="en-US" altLang="zh-TW"/>
              <a:pPr>
                <a:spcAft>
                  <a:spcPts val="600"/>
                </a:spcAft>
              </a:pPr>
              <a:t>5/29/2024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1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0DF5D-8023-FEF4-1A22-BEEBF439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5193"/>
            <a:ext cx="8911687" cy="1280890"/>
          </a:xfrm>
        </p:spPr>
        <p:txBody>
          <a:bodyPr/>
          <a:lstStyle/>
          <a:p>
            <a:pPr algn="l"/>
            <a:r>
              <a:rPr lang="zh-TW" altLang="en-US" dirty="0"/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DC686-641E-225E-0376-1BE11D2D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810" y="503665"/>
            <a:ext cx="7958330" cy="5058697"/>
          </a:xfrm>
        </p:spPr>
        <p:txBody>
          <a:bodyPr>
            <a:normAutofit/>
          </a:bodyPr>
          <a:lstStyle/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r>
              <a:rPr lang="zh-TW" altLang="en-US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食材進貨量的控制</a:t>
            </a:r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r>
              <a:rPr lang="zh-TW" altLang="en-US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天氣變化帶來的影響</a:t>
            </a:r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r>
              <a:rPr lang="zh-TW" altLang="en-US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每日的備料量</a:t>
            </a:r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r>
              <a:rPr lang="zh-TW" altLang="en-US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減少成本、食材浪費</a:t>
            </a:r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en-US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/>
            <a:endParaRPr lang="zh-TW" altLang="zh-TW" sz="24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62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6E661-DDF0-B1C7-65B6-AEFFEF0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1"/>
            <a:ext cx="8911687" cy="1280890"/>
          </a:xfrm>
        </p:spPr>
        <p:txBody>
          <a:bodyPr/>
          <a:lstStyle/>
          <a:p>
            <a:r>
              <a:rPr lang="zh-TW" altLang="en-US" sz="36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食材進貨量的控制</a:t>
            </a:r>
            <a:br>
              <a:rPr lang="en-US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155F3-C70F-669F-AAFD-B1B6CFBDE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206" y="1769806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利用數據、資料統計，推估當週、當月食材的進貨量。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866BF4-7B36-105B-0D9A-DCCA97F4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595" y="2456881"/>
            <a:ext cx="3526427" cy="39042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41366D9-94BE-CF89-51E2-7F4253B8C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031" y="2456881"/>
            <a:ext cx="3907799" cy="38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F1C6C-AF31-DBDA-C954-31EB6F01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942"/>
            <a:ext cx="8911687" cy="1280890"/>
          </a:xfrm>
        </p:spPr>
        <p:txBody>
          <a:bodyPr/>
          <a:lstStyle/>
          <a:p>
            <a:r>
              <a:rPr lang="zh-TW" altLang="en-US" sz="36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天氣變化帶來的影響</a:t>
            </a:r>
            <a:br>
              <a:rPr lang="en-US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D27C2B-A9FE-6970-3E8F-05C3309E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721" y="1728019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在不同溫度、天氣、季節，每個客人擁有不一樣的想法，會有不同的客人量，並推估當天可能有多少客人。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68F210-F1D1-6FDD-AB58-91E004D0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981" y="2555313"/>
            <a:ext cx="5489922" cy="39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7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9CF025-161C-3D09-ECD0-7C38C5CF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4445"/>
            <a:ext cx="8911687" cy="1280890"/>
          </a:xfrm>
        </p:spPr>
        <p:txBody>
          <a:bodyPr/>
          <a:lstStyle/>
          <a:p>
            <a:r>
              <a:rPr lang="zh-TW" altLang="en-US" sz="36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減少成本、食材浪費</a:t>
            </a:r>
            <a:br>
              <a:rPr lang="en-US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8C19DE-D8F1-A2CB-3B0B-2D478866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379" y="1885335"/>
            <a:ext cx="8915400" cy="3777622"/>
          </a:xfrm>
        </p:spPr>
        <p:txBody>
          <a:bodyPr/>
          <a:lstStyle/>
          <a:p>
            <a:r>
              <a:rPr lang="zh-TW" altLang="en-US" sz="2400" dirty="0"/>
              <a:t>利用數據計算並推估出每月客人量，並告訴餐廳需準備多少食材，讓食材不再浪費。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96B3A2-AAD8-C8D7-A752-9118CB9E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5" y="2795551"/>
            <a:ext cx="6547055" cy="385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3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87DA7-68ED-617C-B61F-8D652771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904" y="670087"/>
            <a:ext cx="2078179" cy="1077229"/>
          </a:xfrm>
        </p:spPr>
        <p:txBody>
          <a:bodyPr/>
          <a:lstStyle/>
          <a:p>
            <a:pPr algn="l"/>
            <a:r>
              <a:rPr lang="zh-TW" altLang="en-US" dirty="0"/>
              <a:t>技術介紹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2A138-AD7F-D922-2809-0D95AADD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5993" y="1911957"/>
            <a:ext cx="7796540" cy="399782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資料庫</a:t>
            </a:r>
            <a:endParaRPr lang="en-US" altLang="zh-TW" sz="2800" dirty="0"/>
          </a:p>
          <a:p>
            <a:r>
              <a:rPr lang="zh-TW" altLang="en-US" sz="2800" dirty="0"/>
              <a:t>決策數</a:t>
            </a:r>
            <a:endParaRPr lang="en-US" altLang="zh-TW" sz="2800" dirty="0"/>
          </a:p>
          <a:p>
            <a:pPr marL="0" indent="0" algn="just">
              <a:buNone/>
            </a:pPr>
            <a:r>
              <a:rPr lang="en-US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5431213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55D9A885221D842A37A69D9498C6613" ma:contentTypeVersion="8" ma:contentTypeDescription="建立新的文件。" ma:contentTypeScope="" ma:versionID="42243df8ee71838ec93b74f5b1b6253b">
  <xsd:schema xmlns:xsd="http://www.w3.org/2001/XMLSchema" xmlns:xs="http://www.w3.org/2001/XMLSchema" xmlns:p="http://schemas.microsoft.com/office/2006/metadata/properties" xmlns:ns3="452b7478-52ca-4631-b838-437214e1219c" xmlns:ns4="65125533-581e-4f38-a0f1-3071624c55d1" targetNamespace="http://schemas.microsoft.com/office/2006/metadata/properties" ma:root="true" ma:fieldsID="09c02156e5a9017ea1ae9b3fd1d5ed0d" ns3:_="" ns4:_="">
    <xsd:import namespace="452b7478-52ca-4631-b838-437214e1219c"/>
    <xsd:import namespace="65125533-581e-4f38-a0f1-3071624c55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b7478-52ca-4631-b838-437214e121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25533-581e-4f38-a0f1-3071624c55d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52b7478-52ca-4631-b838-437214e1219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6B8729-D94C-4404-B1ED-30BEBD5E4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b7478-52ca-4631-b838-437214e1219c"/>
    <ds:schemaRef ds:uri="65125533-581e-4f38-a0f1-3071624c55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8E5421-A9DC-48D3-9604-79250033BE17}">
  <ds:schemaRefs>
    <ds:schemaRef ds:uri="65125533-581e-4f38-a0f1-3071624c55d1"/>
    <ds:schemaRef ds:uri="http://purl.org/dc/dcmitype/"/>
    <ds:schemaRef ds:uri="http://schemas.openxmlformats.org/package/2006/metadata/core-properties"/>
    <ds:schemaRef ds:uri="452b7478-52ca-4631-b838-437214e1219c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93F719E-88B1-4673-8C15-295ED3D97B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1284</TotalTime>
  <Words>726</Words>
  <Application>Microsoft Office PowerPoint</Application>
  <PresentationFormat>寬螢幕</PresentationFormat>
  <Paragraphs>97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微软雅黑</vt:lpstr>
      <vt:lpstr>新細明體</vt:lpstr>
      <vt:lpstr>Arial</vt:lpstr>
      <vt:lpstr>Century Gothic</vt:lpstr>
      <vt:lpstr>Times New Roman</vt:lpstr>
      <vt:lpstr>Wingdings 3</vt:lpstr>
      <vt:lpstr>絲縷</vt:lpstr>
      <vt:lpstr>食得其所</vt:lpstr>
      <vt:lpstr>目錄</vt:lpstr>
      <vt:lpstr>摘要</vt:lpstr>
      <vt:lpstr>研究動機</vt:lpstr>
      <vt:lpstr>研究目的</vt:lpstr>
      <vt:lpstr>食材進貨量的控制 </vt:lpstr>
      <vt:lpstr>天氣變化帶來的影響 </vt:lpstr>
      <vt:lpstr>減少成本、食材浪費 </vt:lpstr>
      <vt:lpstr>技術介紹</vt:lpstr>
      <vt:lpstr>資料庫</vt:lpstr>
      <vt:lpstr>決策樹</vt:lpstr>
      <vt:lpstr>決策樹</vt:lpstr>
      <vt:lpstr>系統設計與架構</vt:lpstr>
      <vt:lpstr>流程圖</vt:lpstr>
      <vt:lpstr>架構圖</vt:lpstr>
      <vt:lpstr>實現方法</vt:lpstr>
      <vt:lpstr>結果與討論</vt:lpstr>
      <vt:lpstr>參考文獻</vt:lpstr>
      <vt:lpstr>設備需求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食得其所</dc:title>
  <dc:creator>葉峻豪</dc:creator>
  <cp:lastModifiedBy>黃昱傑</cp:lastModifiedBy>
  <cp:revision>5</cp:revision>
  <dcterms:created xsi:type="dcterms:W3CDTF">2024-05-23T04:45:14Z</dcterms:created>
  <dcterms:modified xsi:type="dcterms:W3CDTF">2024-05-29T11:04:27Z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0x010100155D9A885221D842A37A69D9498C6613</vt:lpwstr>
  </property>
</Properties>
</file>