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80" r:id="rId6"/>
    <p:sldId id="261" r:id="rId7"/>
    <p:sldId id="258" r:id="rId8"/>
    <p:sldId id="262" r:id="rId9"/>
    <p:sldId id="270" r:id="rId10"/>
    <p:sldId id="271" r:id="rId11"/>
    <p:sldId id="268" r:id="rId12"/>
    <p:sldId id="275" r:id="rId13"/>
    <p:sldId id="276" r:id="rId14"/>
    <p:sldId id="269" r:id="rId15"/>
    <p:sldId id="277" r:id="rId16"/>
    <p:sldId id="278" r:id="rId17"/>
    <p:sldId id="263" r:id="rId18"/>
    <p:sldId id="281" r:id="rId19"/>
    <p:sldId id="273" r:id="rId20"/>
    <p:sldId id="283" r:id="rId21"/>
    <p:sldId id="284" r:id="rId22"/>
    <p:sldId id="292" r:id="rId23"/>
    <p:sldId id="282" r:id="rId24"/>
    <p:sldId id="286" r:id="rId25"/>
    <p:sldId id="287" r:id="rId26"/>
    <p:sldId id="288" r:id="rId27"/>
    <p:sldId id="289" r:id="rId28"/>
    <p:sldId id="290" r:id="rId29"/>
    <p:sldId id="291" r:id="rId30"/>
    <p:sldId id="293" r:id="rId3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62AFFA-DF11-4C3D-9459-F8E7AD2D3C80}" v="2" dt="2020-06-22T02:47:23.6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25"/>
    <p:restoredTop sz="94713"/>
  </p:normalViewPr>
  <p:slideViewPr>
    <p:cSldViewPr snapToGrid="0">
      <p:cViewPr varScale="1">
        <p:scale>
          <a:sx n="92" d="100"/>
          <a:sy n="92" d="100"/>
        </p:scale>
        <p:origin x="17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8C1F5F-4BC6-42FD-AB60-0D6B05C81ACB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D674E24-B6B5-4AD0-962B-9890598D196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C</a:t>
          </a:r>
          <a:r>
            <a:rPr lang="zh-TW"/>
            <a:t>andidate </a:t>
          </a:r>
          <a:r>
            <a:rPr lang="en-US"/>
            <a:t>G</a:t>
          </a:r>
          <a:r>
            <a:rPr lang="zh-TW"/>
            <a:t>eneration</a:t>
          </a:r>
          <a:endParaRPr lang="en-US"/>
        </a:p>
      </dgm:t>
    </dgm:pt>
    <dgm:pt modelId="{B67D472F-DAE0-4010-B82D-E745D9887281}" type="parTrans" cxnId="{860B9A19-C40C-405C-86D0-3EC9F3375286}">
      <dgm:prSet/>
      <dgm:spPr/>
      <dgm:t>
        <a:bodyPr/>
        <a:lstStyle/>
        <a:p>
          <a:endParaRPr lang="en-US"/>
        </a:p>
      </dgm:t>
    </dgm:pt>
    <dgm:pt modelId="{076FE8E3-D188-42E9-BB09-046F4E67F320}" type="sibTrans" cxnId="{860B9A19-C40C-405C-86D0-3EC9F3375286}">
      <dgm:prSet/>
      <dgm:spPr/>
      <dgm:t>
        <a:bodyPr/>
        <a:lstStyle/>
        <a:p>
          <a:endParaRPr lang="en-US"/>
        </a:p>
      </dgm:t>
    </dgm:pt>
    <dgm:pt modelId="{F378A038-3326-4797-B129-14F305D505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Subset of all contents</a:t>
          </a:r>
        </a:p>
      </dgm:t>
    </dgm:pt>
    <dgm:pt modelId="{2499AEB2-3AAC-4447-9DD4-C3D8F91B702B}" type="parTrans" cxnId="{82A7A21D-B1B4-4AE6-952B-94E60B13FD36}">
      <dgm:prSet/>
      <dgm:spPr/>
      <dgm:t>
        <a:bodyPr/>
        <a:lstStyle/>
        <a:p>
          <a:endParaRPr lang="en-US"/>
        </a:p>
      </dgm:t>
    </dgm:pt>
    <dgm:pt modelId="{CBACA8BD-2D4A-4157-A51C-1E3D93F04D12}" type="sibTrans" cxnId="{82A7A21D-B1B4-4AE6-952B-94E60B13FD36}">
      <dgm:prSet/>
      <dgm:spPr/>
      <dgm:t>
        <a:bodyPr/>
        <a:lstStyle/>
        <a:p>
          <a:endParaRPr lang="en-US"/>
        </a:p>
      </dgm:t>
    </dgm:pt>
    <dgm:pt modelId="{68FF0CA8-FB9A-47AF-BE53-8F326222330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S</a:t>
          </a:r>
          <a:r>
            <a:rPr lang="zh-TW"/>
            <a:t>coring</a:t>
          </a:r>
          <a:endParaRPr lang="en-US"/>
        </a:p>
      </dgm:t>
    </dgm:pt>
    <dgm:pt modelId="{41169BAB-A7A0-47EE-92BA-DEF6C8C54053}" type="parTrans" cxnId="{53158DB7-5F29-4B32-904C-453707EEAA36}">
      <dgm:prSet/>
      <dgm:spPr/>
      <dgm:t>
        <a:bodyPr/>
        <a:lstStyle/>
        <a:p>
          <a:endParaRPr lang="en-US"/>
        </a:p>
      </dgm:t>
    </dgm:pt>
    <dgm:pt modelId="{2DBD5849-178E-4D5B-881B-20B68ABDEB7E}" type="sibTrans" cxnId="{53158DB7-5F29-4B32-904C-453707EEAA36}">
      <dgm:prSet/>
      <dgm:spPr/>
      <dgm:t>
        <a:bodyPr/>
        <a:lstStyle/>
        <a:p>
          <a:endParaRPr lang="en-US"/>
        </a:p>
      </dgm:t>
    </dgm:pt>
    <dgm:pt modelId="{9A5CBBF5-8576-4383-BE92-4343EF2211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Scoring contents with model</a:t>
          </a:r>
        </a:p>
      </dgm:t>
    </dgm:pt>
    <dgm:pt modelId="{6237896E-7E6B-4990-A11F-68C8978C33BA}" type="parTrans" cxnId="{5D1EF9FC-30B7-4586-B42E-ABF31F88BC25}">
      <dgm:prSet/>
      <dgm:spPr/>
      <dgm:t>
        <a:bodyPr/>
        <a:lstStyle/>
        <a:p>
          <a:endParaRPr lang="en-US"/>
        </a:p>
      </dgm:t>
    </dgm:pt>
    <dgm:pt modelId="{4414D794-2721-415D-82D2-462B2BF8F446}" type="sibTrans" cxnId="{5D1EF9FC-30B7-4586-B42E-ABF31F88BC25}">
      <dgm:prSet/>
      <dgm:spPr/>
      <dgm:t>
        <a:bodyPr/>
        <a:lstStyle/>
        <a:p>
          <a:endParaRPr lang="en-US"/>
        </a:p>
      </dgm:t>
    </dgm:pt>
    <dgm:pt modelId="{7FFD96DC-9A02-4B23-82BB-8AE3F08BC15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R</a:t>
          </a:r>
          <a:r>
            <a:rPr lang="zh-TW"/>
            <a:t>e-ranking</a:t>
          </a:r>
          <a:endParaRPr lang="en-US"/>
        </a:p>
      </dgm:t>
    </dgm:pt>
    <dgm:pt modelId="{A4B16CC0-8F02-450E-99DB-6213198012B2}" type="parTrans" cxnId="{F1879620-2664-45F4-BFF6-B9624B1A958C}">
      <dgm:prSet/>
      <dgm:spPr/>
      <dgm:t>
        <a:bodyPr/>
        <a:lstStyle/>
        <a:p>
          <a:endParaRPr lang="en-US"/>
        </a:p>
      </dgm:t>
    </dgm:pt>
    <dgm:pt modelId="{6F0FF707-E46E-4166-8046-3E56D3D58ACA}" type="sibTrans" cxnId="{F1879620-2664-45F4-BFF6-B9624B1A958C}">
      <dgm:prSet/>
      <dgm:spPr/>
      <dgm:t>
        <a:bodyPr/>
        <a:lstStyle/>
        <a:p>
          <a:endParaRPr lang="en-US"/>
        </a:p>
      </dgm:t>
    </dgm:pt>
    <dgm:pt modelId="{347BEF53-9B61-4C91-A78E-5466DADA211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Make</a:t>
          </a:r>
          <a:r>
            <a:rPr lang="zh-TW"/>
            <a:t> re</a:t>
          </a:r>
          <a:r>
            <a:rPr lang="en-US"/>
            <a:t>commendation</a:t>
          </a:r>
        </a:p>
      </dgm:t>
    </dgm:pt>
    <dgm:pt modelId="{670A52EB-B85B-4558-8EEB-643260492F20}" type="parTrans" cxnId="{B5B975DF-08E7-48EA-9A6D-EBABB6FD76BF}">
      <dgm:prSet/>
      <dgm:spPr/>
      <dgm:t>
        <a:bodyPr/>
        <a:lstStyle/>
        <a:p>
          <a:endParaRPr lang="en-US"/>
        </a:p>
      </dgm:t>
    </dgm:pt>
    <dgm:pt modelId="{C542F39C-C61F-4149-A74F-CCFA6B27CEE3}" type="sibTrans" cxnId="{B5B975DF-08E7-48EA-9A6D-EBABB6FD76BF}">
      <dgm:prSet/>
      <dgm:spPr/>
      <dgm:t>
        <a:bodyPr/>
        <a:lstStyle/>
        <a:p>
          <a:endParaRPr lang="en-US"/>
        </a:p>
      </dgm:t>
    </dgm:pt>
    <dgm:pt modelId="{5FF93BDD-3A6A-45CA-9A72-F333F6353A7E}" type="pres">
      <dgm:prSet presAssocID="{2A8C1F5F-4BC6-42FD-AB60-0D6B05C81ACB}" presName="root" presStyleCnt="0">
        <dgm:presLayoutVars>
          <dgm:dir/>
          <dgm:resizeHandles val="exact"/>
        </dgm:presLayoutVars>
      </dgm:prSet>
      <dgm:spPr/>
    </dgm:pt>
    <dgm:pt modelId="{B9CB7910-3CCB-4301-B14C-6835627A86E3}" type="pres">
      <dgm:prSet presAssocID="{CD674E24-B6B5-4AD0-962B-9890598D1967}" presName="compNode" presStyleCnt="0"/>
      <dgm:spPr/>
    </dgm:pt>
    <dgm:pt modelId="{1B7F7E01-BF37-4A5A-A415-F0B49B0A2017}" type="pres">
      <dgm:prSet presAssocID="{CD674E24-B6B5-4AD0-962B-9890598D196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3F3DF485-D950-468C-8E2F-98B0DB22901B}" type="pres">
      <dgm:prSet presAssocID="{CD674E24-B6B5-4AD0-962B-9890598D1967}" presName="iconSpace" presStyleCnt="0"/>
      <dgm:spPr/>
    </dgm:pt>
    <dgm:pt modelId="{BBAB186F-D324-45BF-B961-67B302F51723}" type="pres">
      <dgm:prSet presAssocID="{CD674E24-B6B5-4AD0-962B-9890598D1967}" presName="parTx" presStyleLbl="revTx" presStyleIdx="0" presStyleCnt="6">
        <dgm:presLayoutVars>
          <dgm:chMax val="0"/>
          <dgm:chPref val="0"/>
        </dgm:presLayoutVars>
      </dgm:prSet>
      <dgm:spPr/>
    </dgm:pt>
    <dgm:pt modelId="{0E8DA672-D35F-45D8-BFD5-96FCB0FBCB99}" type="pres">
      <dgm:prSet presAssocID="{CD674E24-B6B5-4AD0-962B-9890598D1967}" presName="txSpace" presStyleCnt="0"/>
      <dgm:spPr/>
    </dgm:pt>
    <dgm:pt modelId="{CED25032-CC91-4623-A527-69EAD8655263}" type="pres">
      <dgm:prSet presAssocID="{CD674E24-B6B5-4AD0-962B-9890598D1967}" presName="desTx" presStyleLbl="revTx" presStyleIdx="1" presStyleCnt="6">
        <dgm:presLayoutVars/>
      </dgm:prSet>
      <dgm:spPr/>
    </dgm:pt>
    <dgm:pt modelId="{1CA395E7-25D9-40F0-8BA5-84A87587ED32}" type="pres">
      <dgm:prSet presAssocID="{076FE8E3-D188-42E9-BB09-046F4E67F320}" presName="sibTrans" presStyleCnt="0"/>
      <dgm:spPr/>
    </dgm:pt>
    <dgm:pt modelId="{55FA9DAE-61F6-4045-BB4F-B78146ABD0A5}" type="pres">
      <dgm:prSet presAssocID="{68FF0CA8-FB9A-47AF-BE53-8F3262223304}" presName="compNode" presStyleCnt="0"/>
      <dgm:spPr/>
    </dgm:pt>
    <dgm:pt modelId="{BF4B6A9C-67D1-452B-875D-175D7ECC1C9B}" type="pres">
      <dgm:prSet presAssocID="{68FF0CA8-FB9A-47AF-BE53-8F326222330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A1E012D1-9FFA-4D42-A6E9-E1DD01E2A849}" type="pres">
      <dgm:prSet presAssocID="{68FF0CA8-FB9A-47AF-BE53-8F3262223304}" presName="iconSpace" presStyleCnt="0"/>
      <dgm:spPr/>
    </dgm:pt>
    <dgm:pt modelId="{C6F37F9F-39F3-45C2-9FC9-2EC152939BD0}" type="pres">
      <dgm:prSet presAssocID="{68FF0CA8-FB9A-47AF-BE53-8F3262223304}" presName="parTx" presStyleLbl="revTx" presStyleIdx="2" presStyleCnt="6">
        <dgm:presLayoutVars>
          <dgm:chMax val="0"/>
          <dgm:chPref val="0"/>
        </dgm:presLayoutVars>
      </dgm:prSet>
      <dgm:spPr/>
    </dgm:pt>
    <dgm:pt modelId="{1245B615-279C-4969-8417-45DF90ACB7CE}" type="pres">
      <dgm:prSet presAssocID="{68FF0CA8-FB9A-47AF-BE53-8F3262223304}" presName="txSpace" presStyleCnt="0"/>
      <dgm:spPr/>
    </dgm:pt>
    <dgm:pt modelId="{021C4213-4C9E-4AFA-A6FD-BB0D8CFC3C04}" type="pres">
      <dgm:prSet presAssocID="{68FF0CA8-FB9A-47AF-BE53-8F3262223304}" presName="desTx" presStyleLbl="revTx" presStyleIdx="3" presStyleCnt="6">
        <dgm:presLayoutVars/>
      </dgm:prSet>
      <dgm:spPr/>
    </dgm:pt>
    <dgm:pt modelId="{027A8004-CFD3-466F-95EB-862EF4D9141E}" type="pres">
      <dgm:prSet presAssocID="{2DBD5849-178E-4D5B-881B-20B68ABDEB7E}" presName="sibTrans" presStyleCnt="0"/>
      <dgm:spPr/>
    </dgm:pt>
    <dgm:pt modelId="{CF3AB7DF-7278-4BF7-A32A-AF724EA0E9F6}" type="pres">
      <dgm:prSet presAssocID="{7FFD96DC-9A02-4B23-82BB-8AE3F08BC153}" presName="compNode" presStyleCnt="0"/>
      <dgm:spPr/>
    </dgm:pt>
    <dgm:pt modelId="{4C7A9616-AD5D-43E3-AEB0-6836529614F5}" type="pres">
      <dgm:prSet presAssocID="{7FFD96DC-9A02-4B23-82BB-8AE3F08BC15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81267209-CADE-4CAD-8217-9E0F93C51976}" type="pres">
      <dgm:prSet presAssocID="{7FFD96DC-9A02-4B23-82BB-8AE3F08BC153}" presName="iconSpace" presStyleCnt="0"/>
      <dgm:spPr/>
    </dgm:pt>
    <dgm:pt modelId="{1F0EF4F9-B4DB-4185-8A11-5D9D74F9E592}" type="pres">
      <dgm:prSet presAssocID="{7FFD96DC-9A02-4B23-82BB-8AE3F08BC153}" presName="parTx" presStyleLbl="revTx" presStyleIdx="4" presStyleCnt="6">
        <dgm:presLayoutVars>
          <dgm:chMax val="0"/>
          <dgm:chPref val="0"/>
        </dgm:presLayoutVars>
      </dgm:prSet>
      <dgm:spPr/>
    </dgm:pt>
    <dgm:pt modelId="{4C9A40DF-B0C9-4C16-B9C1-584C41FD2624}" type="pres">
      <dgm:prSet presAssocID="{7FFD96DC-9A02-4B23-82BB-8AE3F08BC153}" presName="txSpace" presStyleCnt="0"/>
      <dgm:spPr/>
    </dgm:pt>
    <dgm:pt modelId="{DC2DAC0B-101E-42D1-8C06-EF4587900C34}" type="pres">
      <dgm:prSet presAssocID="{7FFD96DC-9A02-4B23-82BB-8AE3F08BC153}" presName="desTx" presStyleLbl="revTx" presStyleIdx="5" presStyleCnt="6">
        <dgm:presLayoutVars/>
      </dgm:prSet>
      <dgm:spPr/>
    </dgm:pt>
  </dgm:ptLst>
  <dgm:cxnLst>
    <dgm:cxn modelId="{336E280E-DC79-405B-9C5D-6D189222D561}" type="presOf" srcId="{347BEF53-9B61-4C91-A78E-5466DADA211E}" destId="{DC2DAC0B-101E-42D1-8C06-EF4587900C34}" srcOrd="0" destOrd="0" presId="urn:microsoft.com/office/officeart/2018/5/layout/CenteredIconLabelDescriptionList"/>
    <dgm:cxn modelId="{860B9A19-C40C-405C-86D0-3EC9F3375286}" srcId="{2A8C1F5F-4BC6-42FD-AB60-0D6B05C81ACB}" destId="{CD674E24-B6B5-4AD0-962B-9890598D1967}" srcOrd="0" destOrd="0" parTransId="{B67D472F-DAE0-4010-B82D-E745D9887281}" sibTransId="{076FE8E3-D188-42E9-BB09-046F4E67F320}"/>
    <dgm:cxn modelId="{82A7A21D-B1B4-4AE6-952B-94E60B13FD36}" srcId="{CD674E24-B6B5-4AD0-962B-9890598D1967}" destId="{F378A038-3326-4797-B129-14F305D50538}" srcOrd="0" destOrd="0" parTransId="{2499AEB2-3AAC-4447-9DD4-C3D8F91B702B}" sibTransId="{CBACA8BD-2D4A-4157-A51C-1E3D93F04D12}"/>
    <dgm:cxn modelId="{F1879620-2664-45F4-BFF6-B9624B1A958C}" srcId="{2A8C1F5F-4BC6-42FD-AB60-0D6B05C81ACB}" destId="{7FFD96DC-9A02-4B23-82BB-8AE3F08BC153}" srcOrd="2" destOrd="0" parTransId="{A4B16CC0-8F02-450E-99DB-6213198012B2}" sibTransId="{6F0FF707-E46E-4166-8046-3E56D3D58ACA}"/>
    <dgm:cxn modelId="{4873534A-8CFD-4874-A83B-E44933921A34}" type="presOf" srcId="{68FF0CA8-FB9A-47AF-BE53-8F3262223304}" destId="{C6F37F9F-39F3-45C2-9FC9-2EC152939BD0}" srcOrd="0" destOrd="0" presId="urn:microsoft.com/office/officeart/2018/5/layout/CenteredIconLabelDescriptionList"/>
    <dgm:cxn modelId="{EFA13C54-E502-435A-9827-FC6ED12CD60D}" type="presOf" srcId="{7FFD96DC-9A02-4B23-82BB-8AE3F08BC153}" destId="{1F0EF4F9-B4DB-4185-8A11-5D9D74F9E592}" srcOrd="0" destOrd="0" presId="urn:microsoft.com/office/officeart/2018/5/layout/CenteredIconLabelDescriptionList"/>
    <dgm:cxn modelId="{F893507F-1E16-47E9-8C19-6B03092512E8}" type="presOf" srcId="{F378A038-3326-4797-B129-14F305D50538}" destId="{CED25032-CC91-4623-A527-69EAD8655263}" srcOrd="0" destOrd="0" presId="urn:microsoft.com/office/officeart/2018/5/layout/CenteredIconLabelDescriptionList"/>
    <dgm:cxn modelId="{7F07BA8B-CBD6-4768-A9B0-FB9F8F5E64C7}" type="presOf" srcId="{CD674E24-B6B5-4AD0-962B-9890598D1967}" destId="{BBAB186F-D324-45BF-B961-67B302F51723}" srcOrd="0" destOrd="0" presId="urn:microsoft.com/office/officeart/2018/5/layout/CenteredIconLabelDescriptionList"/>
    <dgm:cxn modelId="{53158DB7-5F29-4B32-904C-453707EEAA36}" srcId="{2A8C1F5F-4BC6-42FD-AB60-0D6B05C81ACB}" destId="{68FF0CA8-FB9A-47AF-BE53-8F3262223304}" srcOrd="1" destOrd="0" parTransId="{41169BAB-A7A0-47EE-92BA-DEF6C8C54053}" sibTransId="{2DBD5849-178E-4D5B-881B-20B68ABDEB7E}"/>
    <dgm:cxn modelId="{2C27C6B9-2D56-49E8-BCC4-082509300152}" type="presOf" srcId="{2A8C1F5F-4BC6-42FD-AB60-0D6B05C81ACB}" destId="{5FF93BDD-3A6A-45CA-9A72-F333F6353A7E}" srcOrd="0" destOrd="0" presId="urn:microsoft.com/office/officeart/2018/5/layout/CenteredIconLabelDescriptionList"/>
    <dgm:cxn modelId="{B5B975DF-08E7-48EA-9A6D-EBABB6FD76BF}" srcId="{7FFD96DC-9A02-4B23-82BB-8AE3F08BC153}" destId="{347BEF53-9B61-4C91-A78E-5466DADA211E}" srcOrd="0" destOrd="0" parTransId="{670A52EB-B85B-4558-8EEB-643260492F20}" sibTransId="{C542F39C-C61F-4149-A74F-CCFA6B27CEE3}"/>
    <dgm:cxn modelId="{E13FB1F5-5D8D-4D89-B216-370408CDD164}" type="presOf" srcId="{9A5CBBF5-8576-4383-BE92-4343EF2211FB}" destId="{021C4213-4C9E-4AFA-A6FD-BB0D8CFC3C04}" srcOrd="0" destOrd="0" presId="urn:microsoft.com/office/officeart/2018/5/layout/CenteredIconLabelDescriptionList"/>
    <dgm:cxn modelId="{5D1EF9FC-30B7-4586-B42E-ABF31F88BC25}" srcId="{68FF0CA8-FB9A-47AF-BE53-8F3262223304}" destId="{9A5CBBF5-8576-4383-BE92-4343EF2211FB}" srcOrd="0" destOrd="0" parTransId="{6237896E-7E6B-4990-A11F-68C8978C33BA}" sibTransId="{4414D794-2721-415D-82D2-462B2BF8F446}"/>
    <dgm:cxn modelId="{850C41F9-AB22-4F6F-B874-4361BE1DE017}" type="presParOf" srcId="{5FF93BDD-3A6A-45CA-9A72-F333F6353A7E}" destId="{B9CB7910-3CCB-4301-B14C-6835627A86E3}" srcOrd="0" destOrd="0" presId="urn:microsoft.com/office/officeart/2018/5/layout/CenteredIconLabelDescriptionList"/>
    <dgm:cxn modelId="{6F0EED63-3B76-4856-890F-087CEBBE07AC}" type="presParOf" srcId="{B9CB7910-3CCB-4301-B14C-6835627A86E3}" destId="{1B7F7E01-BF37-4A5A-A415-F0B49B0A2017}" srcOrd="0" destOrd="0" presId="urn:microsoft.com/office/officeart/2018/5/layout/CenteredIconLabelDescriptionList"/>
    <dgm:cxn modelId="{A4110B1C-246B-4797-A1D9-02C33B7E3BE3}" type="presParOf" srcId="{B9CB7910-3CCB-4301-B14C-6835627A86E3}" destId="{3F3DF485-D950-468C-8E2F-98B0DB22901B}" srcOrd="1" destOrd="0" presId="urn:microsoft.com/office/officeart/2018/5/layout/CenteredIconLabelDescriptionList"/>
    <dgm:cxn modelId="{91AA5820-BC6A-4E66-A487-B46F100BC7F3}" type="presParOf" srcId="{B9CB7910-3CCB-4301-B14C-6835627A86E3}" destId="{BBAB186F-D324-45BF-B961-67B302F51723}" srcOrd="2" destOrd="0" presId="urn:microsoft.com/office/officeart/2018/5/layout/CenteredIconLabelDescriptionList"/>
    <dgm:cxn modelId="{2C67DC68-C770-4A27-AEEF-3413F882D1E5}" type="presParOf" srcId="{B9CB7910-3CCB-4301-B14C-6835627A86E3}" destId="{0E8DA672-D35F-45D8-BFD5-96FCB0FBCB99}" srcOrd="3" destOrd="0" presId="urn:microsoft.com/office/officeart/2018/5/layout/CenteredIconLabelDescriptionList"/>
    <dgm:cxn modelId="{5BFE5ACA-893B-4B13-BFEB-5EFE899F011B}" type="presParOf" srcId="{B9CB7910-3CCB-4301-B14C-6835627A86E3}" destId="{CED25032-CC91-4623-A527-69EAD8655263}" srcOrd="4" destOrd="0" presId="urn:microsoft.com/office/officeart/2018/5/layout/CenteredIconLabelDescriptionList"/>
    <dgm:cxn modelId="{AB5A77D2-9DC0-47BD-8F3D-A2E8BA21EEA5}" type="presParOf" srcId="{5FF93BDD-3A6A-45CA-9A72-F333F6353A7E}" destId="{1CA395E7-25D9-40F0-8BA5-84A87587ED32}" srcOrd="1" destOrd="0" presId="urn:microsoft.com/office/officeart/2018/5/layout/CenteredIconLabelDescriptionList"/>
    <dgm:cxn modelId="{90E67B05-D47E-4E59-A640-05FB952AF2C7}" type="presParOf" srcId="{5FF93BDD-3A6A-45CA-9A72-F333F6353A7E}" destId="{55FA9DAE-61F6-4045-BB4F-B78146ABD0A5}" srcOrd="2" destOrd="0" presId="urn:microsoft.com/office/officeart/2018/5/layout/CenteredIconLabelDescriptionList"/>
    <dgm:cxn modelId="{28F4236C-D1F1-415A-97A7-62894AFF14A9}" type="presParOf" srcId="{55FA9DAE-61F6-4045-BB4F-B78146ABD0A5}" destId="{BF4B6A9C-67D1-452B-875D-175D7ECC1C9B}" srcOrd="0" destOrd="0" presId="urn:microsoft.com/office/officeart/2018/5/layout/CenteredIconLabelDescriptionList"/>
    <dgm:cxn modelId="{75F3A064-6557-4877-A665-40386B49653D}" type="presParOf" srcId="{55FA9DAE-61F6-4045-BB4F-B78146ABD0A5}" destId="{A1E012D1-9FFA-4D42-A6E9-E1DD01E2A849}" srcOrd="1" destOrd="0" presId="urn:microsoft.com/office/officeart/2018/5/layout/CenteredIconLabelDescriptionList"/>
    <dgm:cxn modelId="{01E67808-8082-48A9-ADC8-BE5498A1672A}" type="presParOf" srcId="{55FA9DAE-61F6-4045-BB4F-B78146ABD0A5}" destId="{C6F37F9F-39F3-45C2-9FC9-2EC152939BD0}" srcOrd="2" destOrd="0" presId="urn:microsoft.com/office/officeart/2018/5/layout/CenteredIconLabelDescriptionList"/>
    <dgm:cxn modelId="{B2D8666D-25D1-4D2A-89FD-0AF1B97065B2}" type="presParOf" srcId="{55FA9DAE-61F6-4045-BB4F-B78146ABD0A5}" destId="{1245B615-279C-4969-8417-45DF90ACB7CE}" srcOrd="3" destOrd="0" presId="urn:microsoft.com/office/officeart/2018/5/layout/CenteredIconLabelDescriptionList"/>
    <dgm:cxn modelId="{99656649-F56A-46BE-BAAF-8AA2D3A7B548}" type="presParOf" srcId="{55FA9DAE-61F6-4045-BB4F-B78146ABD0A5}" destId="{021C4213-4C9E-4AFA-A6FD-BB0D8CFC3C04}" srcOrd="4" destOrd="0" presId="urn:microsoft.com/office/officeart/2018/5/layout/CenteredIconLabelDescriptionList"/>
    <dgm:cxn modelId="{AB9D6DC1-B652-41FE-83F2-906B4707CA08}" type="presParOf" srcId="{5FF93BDD-3A6A-45CA-9A72-F333F6353A7E}" destId="{027A8004-CFD3-466F-95EB-862EF4D9141E}" srcOrd="3" destOrd="0" presId="urn:microsoft.com/office/officeart/2018/5/layout/CenteredIconLabelDescriptionList"/>
    <dgm:cxn modelId="{7299E632-86C8-4F40-B571-F07AC6E62EFD}" type="presParOf" srcId="{5FF93BDD-3A6A-45CA-9A72-F333F6353A7E}" destId="{CF3AB7DF-7278-4BF7-A32A-AF724EA0E9F6}" srcOrd="4" destOrd="0" presId="urn:microsoft.com/office/officeart/2018/5/layout/CenteredIconLabelDescriptionList"/>
    <dgm:cxn modelId="{157B26E4-A7DA-48EF-9055-5012A34C7F69}" type="presParOf" srcId="{CF3AB7DF-7278-4BF7-A32A-AF724EA0E9F6}" destId="{4C7A9616-AD5D-43E3-AEB0-6836529614F5}" srcOrd="0" destOrd="0" presId="urn:microsoft.com/office/officeart/2018/5/layout/CenteredIconLabelDescriptionList"/>
    <dgm:cxn modelId="{092EF05D-C9C3-4551-A414-C9F674419660}" type="presParOf" srcId="{CF3AB7DF-7278-4BF7-A32A-AF724EA0E9F6}" destId="{81267209-CADE-4CAD-8217-9E0F93C51976}" srcOrd="1" destOrd="0" presId="urn:microsoft.com/office/officeart/2018/5/layout/CenteredIconLabelDescriptionList"/>
    <dgm:cxn modelId="{8087C9CE-9F1C-401C-8D42-EB5EC0E82751}" type="presParOf" srcId="{CF3AB7DF-7278-4BF7-A32A-AF724EA0E9F6}" destId="{1F0EF4F9-B4DB-4185-8A11-5D9D74F9E592}" srcOrd="2" destOrd="0" presId="urn:microsoft.com/office/officeart/2018/5/layout/CenteredIconLabelDescriptionList"/>
    <dgm:cxn modelId="{56358024-00CB-412E-9626-3FE3084680CB}" type="presParOf" srcId="{CF3AB7DF-7278-4BF7-A32A-AF724EA0E9F6}" destId="{4C9A40DF-B0C9-4C16-B9C1-584C41FD2624}" srcOrd="3" destOrd="0" presId="urn:microsoft.com/office/officeart/2018/5/layout/CenteredIconLabelDescriptionList"/>
    <dgm:cxn modelId="{1E4F8C53-668E-4035-992F-4774635B276E}" type="presParOf" srcId="{CF3AB7DF-7278-4BF7-A32A-AF724EA0E9F6}" destId="{DC2DAC0B-101E-42D1-8C06-EF4587900C34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1F7975-7C6B-4283-B2AF-D04C741811DE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416D52DD-C35C-4584-BD6A-8DF36AF24ACA}">
      <dgm:prSet/>
      <dgm:spPr/>
      <dgm:t>
        <a:bodyPr/>
        <a:lstStyle/>
        <a:p>
          <a:pPr>
            <a:defRPr cap="all"/>
          </a:pPr>
          <a:r>
            <a:rPr lang="zh-TW"/>
            <a:t>熱門程度？</a:t>
          </a:r>
          <a:endParaRPr lang="en-US"/>
        </a:p>
      </dgm:t>
    </dgm:pt>
    <dgm:pt modelId="{0D2C19DC-4412-47C0-819A-728F957D18FF}" type="parTrans" cxnId="{E18FA422-8CB6-48B0-8DF0-FCF745C64AA9}">
      <dgm:prSet/>
      <dgm:spPr/>
      <dgm:t>
        <a:bodyPr/>
        <a:lstStyle/>
        <a:p>
          <a:endParaRPr lang="en-US"/>
        </a:p>
      </dgm:t>
    </dgm:pt>
    <dgm:pt modelId="{2225EEF8-17D9-44FE-9895-D936ED80EB52}" type="sibTrans" cxnId="{E18FA422-8CB6-48B0-8DF0-FCF745C64AA9}">
      <dgm:prSet/>
      <dgm:spPr/>
      <dgm:t>
        <a:bodyPr/>
        <a:lstStyle/>
        <a:p>
          <a:endParaRPr lang="en-US"/>
        </a:p>
      </dgm:t>
    </dgm:pt>
    <dgm:pt modelId="{BC5BDE85-290D-4C09-9664-36E7295C22E0}">
      <dgm:prSet/>
      <dgm:spPr/>
      <dgm:t>
        <a:bodyPr/>
        <a:lstStyle/>
        <a:p>
          <a:pPr>
            <a:defRPr cap="all"/>
          </a:pPr>
          <a:r>
            <a:rPr lang="zh-TW"/>
            <a:t>內容種類？</a:t>
          </a:r>
          <a:endParaRPr lang="en-US"/>
        </a:p>
      </dgm:t>
    </dgm:pt>
    <dgm:pt modelId="{B46DCFE5-D15C-4170-8400-014407FC23A4}" type="parTrans" cxnId="{D639E96D-EF67-4B3E-A073-0180B43B8E94}">
      <dgm:prSet/>
      <dgm:spPr/>
      <dgm:t>
        <a:bodyPr/>
        <a:lstStyle/>
        <a:p>
          <a:endParaRPr lang="en-US"/>
        </a:p>
      </dgm:t>
    </dgm:pt>
    <dgm:pt modelId="{8FED619F-70EF-412B-90FA-49BFD90FCB46}" type="sibTrans" cxnId="{D639E96D-EF67-4B3E-A073-0180B43B8E94}">
      <dgm:prSet/>
      <dgm:spPr/>
      <dgm:t>
        <a:bodyPr/>
        <a:lstStyle/>
        <a:p>
          <a:endParaRPr lang="en-US"/>
        </a:p>
      </dgm:t>
    </dgm:pt>
    <dgm:pt modelId="{ED025FD9-2E4C-433B-B172-F90D8002AD90}">
      <dgm:prSet/>
      <dgm:spPr/>
      <dgm:t>
        <a:bodyPr/>
        <a:lstStyle/>
        <a:p>
          <a:pPr>
            <a:defRPr cap="all"/>
          </a:pPr>
          <a:r>
            <a:rPr lang="zh-TW"/>
            <a:t>隨機推薦？</a:t>
          </a:r>
          <a:endParaRPr lang="en-US"/>
        </a:p>
      </dgm:t>
    </dgm:pt>
    <dgm:pt modelId="{8058A098-E208-4447-849A-31DEAEC16927}" type="parTrans" cxnId="{D2DD7B54-B26F-45CA-B45C-D97FC14A5DB3}">
      <dgm:prSet/>
      <dgm:spPr/>
      <dgm:t>
        <a:bodyPr/>
        <a:lstStyle/>
        <a:p>
          <a:endParaRPr lang="en-US"/>
        </a:p>
      </dgm:t>
    </dgm:pt>
    <dgm:pt modelId="{E629E113-859D-415D-A031-801948757A63}" type="sibTrans" cxnId="{D2DD7B54-B26F-45CA-B45C-D97FC14A5DB3}">
      <dgm:prSet/>
      <dgm:spPr/>
      <dgm:t>
        <a:bodyPr/>
        <a:lstStyle/>
        <a:p>
          <a:endParaRPr lang="en-US"/>
        </a:p>
      </dgm:t>
    </dgm:pt>
    <dgm:pt modelId="{494187E9-562E-49E7-A8D3-B723A7D153EF}">
      <dgm:prSet/>
      <dgm:spPr/>
      <dgm:t>
        <a:bodyPr/>
        <a:lstStyle/>
        <a:p>
          <a:pPr>
            <a:defRPr cap="all"/>
          </a:pPr>
          <a:r>
            <a:rPr lang="zh-TW"/>
            <a:t>評價最好？</a:t>
          </a:r>
          <a:endParaRPr lang="en-US"/>
        </a:p>
      </dgm:t>
    </dgm:pt>
    <dgm:pt modelId="{DAF4D5AD-DE60-4DA7-A5C0-EC83A61867D6}" type="parTrans" cxnId="{BA3463EF-ACC8-48BE-8661-E7B1E736391D}">
      <dgm:prSet/>
      <dgm:spPr/>
      <dgm:t>
        <a:bodyPr/>
        <a:lstStyle/>
        <a:p>
          <a:endParaRPr lang="en-US"/>
        </a:p>
      </dgm:t>
    </dgm:pt>
    <dgm:pt modelId="{65F6FB3A-37AF-46EA-BB6C-C6E3236C2A7E}" type="sibTrans" cxnId="{BA3463EF-ACC8-48BE-8661-E7B1E736391D}">
      <dgm:prSet/>
      <dgm:spPr/>
      <dgm:t>
        <a:bodyPr/>
        <a:lstStyle/>
        <a:p>
          <a:endParaRPr lang="en-US"/>
        </a:p>
      </dgm:t>
    </dgm:pt>
    <dgm:pt modelId="{E0256751-4AB3-40A7-958C-CDD40B3F2C11}" type="pres">
      <dgm:prSet presAssocID="{341F7975-7C6B-4283-B2AF-D04C741811DE}" presName="root" presStyleCnt="0">
        <dgm:presLayoutVars>
          <dgm:dir/>
          <dgm:resizeHandles val="exact"/>
        </dgm:presLayoutVars>
      </dgm:prSet>
      <dgm:spPr/>
    </dgm:pt>
    <dgm:pt modelId="{02AF9278-FC24-44EA-BC52-60900F813C8F}" type="pres">
      <dgm:prSet presAssocID="{416D52DD-C35C-4584-BD6A-8DF36AF24ACA}" presName="compNode" presStyleCnt="0"/>
      <dgm:spPr/>
    </dgm:pt>
    <dgm:pt modelId="{2F0927B3-E95C-475C-8DFB-F285D3BEEC88}" type="pres">
      <dgm:prSet presAssocID="{416D52DD-C35C-4584-BD6A-8DF36AF24ACA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143A8411-36B8-47DB-94D2-140640C41EC4}" type="pres">
      <dgm:prSet presAssocID="{416D52DD-C35C-4584-BD6A-8DF36AF24AC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e"/>
        </a:ext>
      </dgm:extLst>
    </dgm:pt>
    <dgm:pt modelId="{889FB525-0238-4627-97A1-1D51C1F8F1E2}" type="pres">
      <dgm:prSet presAssocID="{416D52DD-C35C-4584-BD6A-8DF36AF24ACA}" presName="spaceRect" presStyleCnt="0"/>
      <dgm:spPr/>
    </dgm:pt>
    <dgm:pt modelId="{C1F7A4EC-1488-442B-9B5E-F9BA2468B075}" type="pres">
      <dgm:prSet presAssocID="{416D52DD-C35C-4584-BD6A-8DF36AF24ACA}" presName="textRect" presStyleLbl="revTx" presStyleIdx="0" presStyleCnt="4">
        <dgm:presLayoutVars>
          <dgm:chMax val="1"/>
          <dgm:chPref val="1"/>
        </dgm:presLayoutVars>
      </dgm:prSet>
      <dgm:spPr/>
    </dgm:pt>
    <dgm:pt modelId="{F6094628-F933-402C-B377-4E03572EE569}" type="pres">
      <dgm:prSet presAssocID="{2225EEF8-17D9-44FE-9895-D936ED80EB52}" presName="sibTrans" presStyleCnt="0"/>
      <dgm:spPr/>
    </dgm:pt>
    <dgm:pt modelId="{F9C01CE3-F800-41C3-A114-A1AAD572F7F2}" type="pres">
      <dgm:prSet presAssocID="{BC5BDE85-290D-4C09-9664-36E7295C22E0}" presName="compNode" presStyleCnt="0"/>
      <dgm:spPr/>
    </dgm:pt>
    <dgm:pt modelId="{1CF1AAD7-545B-423A-9AB3-314A359A30CD}" type="pres">
      <dgm:prSet presAssocID="{BC5BDE85-290D-4C09-9664-36E7295C22E0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BD7CA185-3D40-477C-8A08-FADD5C56C45C}" type="pres">
      <dgm:prSet presAssocID="{BC5BDE85-290D-4C09-9664-36E7295C22E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網路"/>
        </a:ext>
      </dgm:extLst>
    </dgm:pt>
    <dgm:pt modelId="{3F2E5419-BEEB-4E64-AFF7-4008434A62B5}" type="pres">
      <dgm:prSet presAssocID="{BC5BDE85-290D-4C09-9664-36E7295C22E0}" presName="spaceRect" presStyleCnt="0"/>
      <dgm:spPr/>
    </dgm:pt>
    <dgm:pt modelId="{1BE630FF-FC5E-49ED-889A-6F749B396E6A}" type="pres">
      <dgm:prSet presAssocID="{BC5BDE85-290D-4C09-9664-36E7295C22E0}" presName="textRect" presStyleLbl="revTx" presStyleIdx="1" presStyleCnt="4">
        <dgm:presLayoutVars>
          <dgm:chMax val="1"/>
          <dgm:chPref val="1"/>
        </dgm:presLayoutVars>
      </dgm:prSet>
      <dgm:spPr/>
    </dgm:pt>
    <dgm:pt modelId="{2810E274-832F-4B09-B1EE-7AF6D5A84988}" type="pres">
      <dgm:prSet presAssocID="{8FED619F-70EF-412B-90FA-49BFD90FCB46}" presName="sibTrans" presStyleCnt="0"/>
      <dgm:spPr/>
    </dgm:pt>
    <dgm:pt modelId="{ACCA44B9-6DF8-413F-9827-B7AFCB4A7F1A}" type="pres">
      <dgm:prSet presAssocID="{ED025FD9-2E4C-433B-B172-F90D8002AD90}" presName="compNode" presStyleCnt="0"/>
      <dgm:spPr/>
    </dgm:pt>
    <dgm:pt modelId="{1FF0E63C-E48A-4100-9E01-3E274A216C8F}" type="pres">
      <dgm:prSet presAssocID="{ED025FD9-2E4C-433B-B172-F90D8002AD90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70DF4CC1-27CE-43C3-9878-317CF80BD714}" type="pres">
      <dgm:prSet presAssocID="{ED025FD9-2E4C-433B-B172-F90D8002AD9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魔術棒 (自動)"/>
        </a:ext>
      </dgm:extLst>
    </dgm:pt>
    <dgm:pt modelId="{591E2459-23AC-4CB3-B995-8C4AE1C8242C}" type="pres">
      <dgm:prSet presAssocID="{ED025FD9-2E4C-433B-B172-F90D8002AD90}" presName="spaceRect" presStyleCnt="0"/>
      <dgm:spPr/>
    </dgm:pt>
    <dgm:pt modelId="{3ACC039E-87EA-4256-B61B-6F1AE36E661E}" type="pres">
      <dgm:prSet presAssocID="{ED025FD9-2E4C-433B-B172-F90D8002AD90}" presName="textRect" presStyleLbl="revTx" presStyleIdx="2" presStyleCnt="4">
        <dgm:presLayoutVars>
          <dgm:chMax val="1"/>
          <dgm:chPref val="1"/>
        </dgm:presLayoutVars>
      </dgm:prSet>
      <dgm:spPr/>
    </dgm:pt>
    <dgm:pt modelId="{6F401AEB-6551-4921-83DD-7ECDE0D51374}" type="pres">
      <dgm:prSet presAssocID="{E629E113-859D-415D-A031-801948757A63}" presName="sibTrans" presStyleCnt="0"/>
      <dgm:spPr/>
    </dgm:pt>
    <dgm:pt modelId="{DB71B574-7A6F-45D9-8302-0E22C1D88AE1}" type="pres">
      <dgm:prSet presAssocID="{494187E9-562E-49E7-A8D3-B723A7D153EF}" presName="compNode" presStyleCnt="0"/>
      <dgm:spPr/>
    </dgm:pt>
    <dgm:pt modelId="{89C1BB1C-7FFC-433A-91F1-A7907A9F0DA9}" type="pres">
      <dgm:prSet presAssocID="{494187E9-562E-49E7-A8D3-B723A7D153EF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2D18181C-EDB8-4D98-8E15-8AF8FB6EF982}" type="pres">
      <dgm:prSet presAssocID="{494187E9-562E-49E7-A8D3-B723A7D153E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豎起大拇指標誌"/>
        </a:ext>
      </dgm:extLst>
    </dgm:pt>
    <dgm:pt modelId="{40D840F0-1920-46F8-B97D-B6E07ACE3C6C}" type="pres">
      <dgm:prSet presAssocID="{494187E9-562E-49E7-A8D3-B723A7D153EF}" presName="spaceRect" presStyleCnt="0"/>
      <dgm:spPr/>
    </dgm:pt>
    <dgm:pt modelId="{9EA47DF3-5D1C-4C6A-A43B-67FE7248993B}" type="pres">
      <dgm:prSet presAssocID="{494187E9-562E-49E7-A8D3-B723A7D153E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18FA422-8CB6-48B0-8DF0-FCF745C64AA9}" srcId="{341F7975-7C6B-4283-B2AF-D04C741811DE}" destId="{416D52DD-C35C-4584-BD6A-8DF36AF24ACA}" srcOrd="0" destOrd="0" parTransId="{0D2C19DC-4412-47C0-819A-728F957D18FF}" sibTransId="{2225EEF8-17D9-44FE-9895-D936ED80EB52}"/>
    <dgm:cxn modelId="{0AE9C648-E114-4660-B8DB-8633244F9EC0}" type="presOf" srcId="{341F7975-7C6B-4283-B2AF-D04C741811DE}" destId="{E0256751-4AB3-40A7-958C-CDD40B3F2C11}" srcOrd="0" destOrd="0" presId="urn:microsoft.com/office/officeart/2018/5/layout/IconLeafLabelList"/>
    <dgm:cxn modelId="{D639E96D-EF67-4B3E-A073-0180B43B8E94}" srcId="{341F7975-7C6B-4283-B2AF-D04C741811DE}" destId="{BC5BDE85-290D-4C09-9664-36E7295C22E0}" srcOrd="1" destOrd="0" parTransId="{B46DCFE5-D15C-4170-8400-014407FC23A4}" sibTransId="{8FED619F-70EF-412B-90FA-49BFD90FCB46}"/>
    <dgm:cxn modelId="{89718171-6422-4387-B542-D228B4C2CD4B}" type="presOf" srcId="{416D52DD-C35C-4584-BD6A-8DF36AF24ACA}" destId="{C1F7A4EC-1488-442B-9B5E-F9BA2468B075}" srcOrd="0" destOrd="0" presId="urn:microsoft.com/office/officeart/2018/5/layout/IconLeafLabelList"/>
    <dgm:cxn modelId="{D2DD7B54-B26F-45CA-B45C-D97FC14A5DB3}" srcId="{341F7975-7C6B-4283-B2AF-D04C741811DE}" destId="{ED025FD9-2E4C-433B-B172-F90D8002AD90}" srcOrd="2" destOrd="0" parTransId="{8058A098-E208-4447-849A-31DEAEC16927}" sibTransId="{E629E113-859D-415D-A031-801948757A63}"/>
    <dgm:cxn modelId="{DD3C99E6-8EB3-47A2-B574-872E0A67502F}" type="presOf" srcId="{BC5BDE85-290D-4C09-9664-36E7295C22E0}" destId="{1BE630FF-FC5E-49ED-889A-6F749B396E6A}" srcOrd="0" destOrd="0" presId="urn:microsoft.com/office/officeart/2018/5/layout/IconLeafLabelList"/>
    <dgm:cxn modelId="{BA3463EF-ACC8-48BE-8661-E7B1E736391D}" srcId="{341F7975-7C6B-4283-B2AF-D04C741811DE}" destId="{494187E9-562E-49E7-A8D3-B723A7D153EF}" srcOrd="3" destOrd="0" parTransId="{DAF4D5AD-DE60-4DA7-A5C0-EC83A61867D6}" sibTransId="{65F6FB3A-37AF-46EA-BB6C-C6E3236C2A7E}"/>
    <dgm:cxn modelId="{C36669FC-1C8C-4751-9EFF-B695E5978CE9}" type="presOf" srcId="{ED025FD9-2E4C-433B-B172-F90D8002AD90}" destId="{3ACC039E-87EA-4256-B61B-6F1AE36E661E}" srcOrd="0" destOrd="0" presId="urn:microsoft.com/office/officeart/2018/5/layout/IconLeafLabelList"/>
    <dgm:cxn modelId="{ECFA6BFF-8383-41EC-940D-15C470486BCD}" type="presOf" srcId="{494187E9-562E-49E7-A8D3-B723A7D153EF}" destId="{9EA47DF3-5D1C-4C6A-A43B-67FE7248993B}" srcOrd="0" destOrd="0" presId="urn:microsoft.com/office/officeart/2018/5/layout/IconLeafLabelList"/>
    <dgm:cxn modelId="{99F428CF-56A6-4D71-86B8-7FEE47FB2C59}" type="presParOf" srcId="{E0256751-4AB3-40A7-958C-CDD40B3F2C11}" destId="{02AF9278-FC24-44EA-BC52-60900F813C8F}" srcOrd="0" destOrd="0" presId="urn:microsoft.com/office/officeart/2018/5/layout/IconLeafLabelList"/>
    <dgm:cxn modelId="{201DA4C9-1B1B-413E-8135-EDB8F31376F5}" type="presParOf" srcId="{02AF9278-FC24-44EA-BC52-60900F813C8F}" destId="{2F0927B3-E95C-475C-8DFB-F285D3BEEC88}" srcOrd="0" destOrd="0" presId="urn:microsoft.com/office/officeart/2018/5/layout/IconLeafLabelList"/>
    <dgm:cxn modelId="{98FFA702-2B46-4F82-B2A3-B29DB4F6A89D}" type="presParOf" srcId="{02AF9278-FC24-44EA-BC52-60900F813C8F}" destId="{143A8411-36B8-47DB-94D2-140640C41EC4}" srcOrd="1" destOrd="0" presId="urn:microsoft.com/office/officeart/2018/5/layout/IconLeafLabelList"/>
    <dgm:cxn modelId="{428925D3-A412-420E-B1BB-8FF984BD436F}" type="presParOf" srcId="{02AF9278-FC24-44EA-BC52-60900F813C8F}" destId="{889FB525-0238-4627-97A1-1D51C1F8F1E2}" srcOrd="2" destOrd="0" presId="urn:microsoft.com/office/officeart/2018/5/layout/IconLeafLabelList"/>
    <dgm:cxn modelId="{03778C93-FDCE-4B8F-8EE1-0FA7C93987D9}" type="presParOf" srcId="{02AF9278-FC24-44EA-BC52-60900F813C8F}" destId="{C1F7A4EC-1488-442B-9B5E-F9BA2468B075}" srcOrd="3" destOrd="0" presId="urn:microsoft.com/office/officeart/2018/5/layout/IconLeafLabelList"/>
    <dgm:cxn modelId="{674A93CE-4AB1-4B17-AA9E-FD6182AACA74}" type="presParOf" srcId="{E0256751-4AB3-40A7-958C-CDD40B3F2C11}" destId="{F6094628-F933-402C-B377-4E03572EE569}" srcOrd="1" destOrd="0" presId="urn:microsoft.com/office/officeart/2018/5/layout/IconLeafLabelList"/>
    <dgm:cxn modelId="{B7CC1ABF-3342-40DC-AC34-416B59A24D71}" type="presParOf" srcId="{E0256751-4AB3-40A7-958C-CDD40B3F2C11}" destId="{F9C01CE3-F800-41C3-A114-A1AAD572F7F2}" srcOrd="2" destOrd="0" presId="urn:microsoft.com/office/officeart/2018/5/layout/IconLeafLabelList"/>
    <dgm:cxn modelId="{8907B8FE-76E6-4C3F-B998-9B9A061DF3E5}" type="presParOf" srcId="{F9C01CE3-F800-41C3-A114-A1AAD572F7F2}" destId="{1CF1AAD7-545B-423A-9AB3-314A359A30CD}" srcOrd="0" destOrd="0" presId="urn:microsoft.com/office/officeart/2018/5/layout/IconLeafLabelList"/>
    <dgm:cxn modelId="{C7427396-C82C-4897-891D-92BB1C7ABE53}" type="presParOf" srcId="{F9C01CE3-F800-41C3-A114-A1AAD572F7F2}" destId="{BD7CA185-3D40-477C-8A08-FADD5C56C45C}" srcOrd="1" destOrd="0" presId="urn:microsoft.com/office/officeart/2018/5/layout/IconLeafLabelList"/>
    <dgm:cxn modelId="{67DD0DC9-FA0E-46E8-8586-A32B7CE2F308}" type="presParOf" srcId="{F9C01CE3-F800-41C3-A114-A1AAD572F7F2}" destId="{3F2E5419-BEEB-4E64-AFF7-4008434A62B5}" srcOrd="2" destOrd="0" presId="urn:microsoft.com/office/officeart/2018/5/layout/IconLeafLabelList"/>
    <dgm:cxn modelId="{CCF745AA-D807-493C-8873-62731D7BA6FE}" type="presParOf" srcId="{F9C01CE3-F800-41C3-A114-A1AAD572F7F2}" destId="{1BE630FF-FC5E-49ED-889A-6F749B396E6A}" srcOrd="3" destOrd="0" presId="urn:microsoft.com/office/officeart/2018/5/layout/IconLeafLabelList"/>
    <dgm:cxn modelId="{2DA08FEA-B250-4220-AC0A-416CBBA4DF12}" type="presParOf" srcId="{E0256751-4AB3-40A7-958C-CDD40B3F2C11}" destId="{2810E274-832F-4B09-B1EE-7AF6D5A84988}" srcOrd="3" destOrd="0" presId="urn:microsoft.com/office/officeart/2018/5/layout/IconLeafLabelList"/>
    <dgm:cxn modelId="{C456913C-0CE8-4448-B9F2-BD55AA2C99D0}" type="presParOf" srcId="{E0256751-4AB3-40A7-958C-CDD40B3F2C11}" destId="{ACCA44B9-6DF8-413F-9827-B7AFCB4A7F1A}" srcOrd="4" destOrd="0" presId="urn:microsoft.com/office/officeart/2018/5/layout/IconLeafLabelList"/>
    <dgm:cxn modelId="{220DB84A-7304-4490-87C7-8C51B0A45E35}" type="presParOf" srcId="{ACCA44B9-6DF8-413F-9827-B7AFCB4A7F1A}" destId="{1FF0E63C-E48A-4100-9E01-3E274A216C8F}" srcOrd="0" destOrd="0" presId="urn:microsoft.com/office/officeart/2018/5/layout/IconLeafLabelList"/>
    <dgm:cxn modelId="{1AF7B1E5-0D38-4670-97AB-A45625CEE303}" type="presParOf" srcId="{ACCA44B9-6DF8-413F-9827-B7AFCB4A7F1A}" destId="{70DF4CC1-27CE-43C3-9878-317CF80BD714}" srcOrd="1" destOrd="0" presId="urn:microsoft.com/office/officeart/2018/5/layout/IconLeafLabelList"/>
    <dgm:cxn modelId="{C6A5C94A-3FE6-4845-BA15-172EDBDAE85E}" type="presParOf" srcId="{ACCA44B9-6DF8-413F-9827-B7AFCB4A7F1A}" destId="{591E2459-23AC-4CB3-B995-8C4AE1C8242C}" srcOrd="2" destOrd="0" presId="urn:microsoft.com/office/officeart/2018/5/layout/IconLeafLabelList"/>
    <dgm:cxn modelId="{36E2A5FD-AF2D-499A-B0D2-6D8BF630FEEA}" type="presParOf" srcId="{ACCA44B9-6DF8-413F-9827-B7AFCB4A7F1A}" destId="{3ACC039E-87EA-4256-B61B-6F1AE36E661E}" srcOrd="3" destOrd="0" presId="urn:microsoft.com/office/officeart/2018/5/layout/IconLeafLabelList"/>
    <dgm:cxn modelId="{43229EAA-D46B-49B2-AF58-D322E9436B85}" type="presParOf" srcId="{E0256751-4AB3-40A7-958C-CDD40B3F2C11}" destId="{6F401AEB-6551-4921-83DD-7ECDE0D51374}" srcOrd="5" destOrd="0" presId="urn:microsoft.com/office/officeart/2018/5/layout/IconLeafLabelList"/>
    <dgm:cxn modelId="{0B49869A-BC1E-4FBE-82E1-866979682986}" type="presParOf" srcId="{E0256751-4AB3-40A7-958C-CDD40B3F2C11}" destId="{DB71B574-7A6F-45D9-8302-0E22C1D88AE1}" srcOrd="6" destOrd="0" presId="urn:microsoft.com/office/officeart/2018/5/layout/IconLeafLabelList"/>
    <dgm:cxn modelId="{082D145B-68B7-4111-891F-7D764CAAE27E}" type="presParOf" srcId="{DB71B574-7A6F-45D9-8302-0E22C1D88AE1}" destId="{89C1BB1C-7FFC-433A-91F1-A7907A9F0DA9}" srcOrd="0" destOrd="0" presId="urn:microsoft.com/office/officeart/2018/5/layout/IconLeafLabelList"/>
    <dgm:cxn modelId="{4EBA148F-9644-4657-A807-3F87007AABDF}" type="presParOf" srcId="{DB71B574-7A6F-45D9-8302-0E22C1D88AE1}" destId="{2D18181C-EDB8-4D98-8E15-8AF8FB6EF982}" srcOrd="1" destOrd="0" presId="urn:microsoft.com/office/officeart/2018/5/layout/IconLeafLabelList"/>
    <dgm:cxn modelId="{8FDEDEA2-B43A-45E9-85E6-1EF7F6869570}" type="presParOf" srcId="{DB71B574-7A6F-45D9-8302-0E22C1D88AE1}" destId="{40D840F0-1920-46F8-B97D-B6E07ACE3C6C}" srcOrd="2" destOrd="0" presId="urn:microsoft.com/office/officeart/2018/5/layout/IconLeafLabelList"/>
    <dgm:cxn modelId="{C05A4847-76E5-4E69-8F12-5EE388201946}" type="presParOf" srcId="{DB71B574-7A6F-45D9-8302-0E22C1D88AE1}" destId="{9EA47DF3-5D1C-4C6A-A43B-67FE7248993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E884CC7-D0E2-4B53-AB48-1C7A976F39D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F6882BA0-08FB-4CB2-8755-03463CF92290}">
      <dgm:prSet/>
      <dgm:spPr/>
      <dgm:t>
        <a:bodyPr/>
        <a:lstStyle/>
        <a:p>
          <a:pPr rtl="0">
            <a:defRPr cap="all"/>
          </a:pPr>
          <a:r>
            <a:rPr lang="zh-TW" dirty="0"/>
            <a:t>Cloud-based API service</a:t>
          </a:r>
          <a:r>
            <a:rPr lang="en-US" altLang="zh-TW" dirty="0">
              <a:latin typeface="Calibri Light" panose="020F0302020204030204"/>
            </a:rPr>
            <a:t> for recommending</a:t>
          </a:r>
          <a:endParaRPr lang="en-US" dirty="0" err="1"/>
        </a:p>
      </dgm:t>
    </dgm:pt>
    <dgm:pt modelId="{99DE2BD5-EBC7-48D2-8CE5-900965511560}" type="parTrans" cxnId="{903D40AB-56A2-4A89-9E0D-1E9A0991DF27}">
      <dgm:prSet/>
      <dgm:spPr/>
      <dgm:t>
        <a:bodyPr/>
        <a:lstStyle/>
        <a:p>
          <a:endParaRPr lang="en-US"/>
        </a:p>
      </dgm:t>
    </dgm:pt>
    <dgm:pt modelId="{9247C26C-0B12-4E95-8F7F-789A82A98F8B}" type="sibTrans" cxnId="{903D40AB-56A2-4A89-9E0D-1E9A0991DF27}">
      <dgm:prSet/>
      <dgm:spPr/>
      <dgm:t>
        <a:bodyPr/>
        <a:lstStyle/>
        <a:p>
          <a:endParaRPr lang="en-US"/>
        </a:p>
      </dgm:t>
    </dgm:pt>
    <dgm:pt modelId="{8EDBA2CD-8403-465E-9A7F-CA0486FDBC59}">
      <dgm:prSet/>
      <dgm:spPr/>
      <dgm:t>
        <a:bodyPr/>
        <a:lstStyle/>
        <a:p>
          <a:pPr>
            <a:defRPr cap="all"/>
          </a:pPr>
          <a:r>
            <a:rPr lang="zh-TW" dirty="0"/>
            <a:t>Trained with reinforcement learning</a:t>
          </a:r>
          <a:endParaRPr lang="en-US" dirty="0"/>
        </a:p>
      </dgm:t>
    </dgm:pt>
    <dgm:pt modelId="{9471532D-2095-4B04-A294-BE0642CB01F5}" type="parTrans" cxnId="{8E12BFBF-5217-4F05-A658-8CFD77684E52}">
      <dgm:prSet/>
      <dgm:spPr/>
      <dgm:t>
        <a:bodyPr/>
        <a:lstStyle/>
        <a:p>
          <a:endParaRPr lang="en-US"/>
        </a:p>
      </dgm:t>
    </dgm:pt>
    <dgm:pt modelId="{1C91C409-FF11-469E-B121-261B7FE10BB9}" type="sibTrans" cxnId="{8E12BFBF-5217-4F05-A658-8CFD77684E52}">
      <dgm:prSet/>
      <dgm:spPr/>
      <dgm:t>
        <a:bodyPr/>
        <a:lstStyle/>
        <a:p>
          <a:endParaRPr lang="en-US"/>
        </a:p>
      </dgm:t>
    </dgm:pt>
    <dgm:pt modelId="{DC0BE237-C654-4070-AA86-44B015EAE5AE}">
      <dgm:prSet/>
      <dgm:spPr/>
      <dgm:t>
        <a:bodyPr/>
        <a:lstStyle/>
        <a:p>
          <a:pPr>
            <a:defRPr cap="all"/>
          </a:pPr>
          <a:r>
            <a:rPr lang="zh-TW" dirty="0"/>
            <a:t>Rank API </a:t>
          </a:r>
          <a:r>
            <a:rPr lang="zh-TW" dirty="0" err="1"/>
            <a:t>v.s</a:t>
          </a:r>
          <a:r>
            <a:rPr lang="zh-TW" dirty="0"/>
            <a:t>. Reward API</a:t>
          </a:r>
          <a:endParaRPr lang="en-US" dirty="0"/>
        </a:p>
      </dgm:t>
    </dgm:pt>
    <dgm:pt modelId="{5D468EA8-21C9-440B-8418-E15AC928A3DE}" type="parTrans" cxnId="{C93DA43C-3A7B-45A5-8EC7-C06458FEC7C4}">
      <dgm:prSet/>
      <dgm:spPr/>
      <dgm:t>
        <a:bodyPr/>
        <a:lstStyle/>
        <a:p>
          <a:endParaRPr lang="en-US"/>
        </a:p>
      </dgm:t>
    </dgm:pt>
    <dgm:pt modelId="{D72A753F-2D4D-446C-8A87-D19DD7CFA145}" type="sibTrans" cxnId="{C93DA43C-3A7B-45A5-8EC7-C06458FEC7C4}">
      <dgm:prSet/>
      <dgm:spPr/>
      <dgm:t>
        <a:bodyPr/>
        <a:lstStyle/>
        <a:p>
          <a:endParaRPr lang="en-US"/>
        </a:p>
      </dgm:t>
    </dgm:pt>
    <dgm:pt modelId="{F37AF21F-9BD1-430C-B989-47635617948A}" type="pres">
      <dgm:prSet presAssocID="{5E884CC7-D0E2-4B53-AB48-1C7A976F39D2}" presName="root" presStyleCnt="0">
        <dgm:presLayoutVars>
          <dgm:dir/>
          <dgm:resizeHandles val="exact"/>
        </dgm:presLayoutVars>
      </dgm:prSet>
      <dgm:spPr/>
    </dgm:pt>
    <dgm:pt modelId="{6A8B74E7-2960-4244-80D4-530EE50A3545}" type="pres">
      <dgm:prSet presAssocID="{F6882BA0-08FB-4CB2-8755-03463CF92290}" presName="compNode" presStyleCnt="0"/>
      <dgm:spPr/>
    </dgm:pt>
    <dgm:pt modelId="{218D2B79-8D4E-4D0B-BABE-D342340AEC04}" type="pres">
      <dgm:prSet presAssocID="{F6882BA0-08FB-4CB2-8755-03463CF92290}" presName="iconBgRect" presStyleLbl="bgShp" presStyleIdx="0" presStyleCnt="3"/>
      <dgm:spPr/>
    </dgm:pt>
    <dgm:pt modelId="{665DD06D-EF48-4747-8B52-9795A7525293}" type="pres">
      <dgm:prSet presAssocID="{F6882BA0-08FB-4CB2-8755-03463CF9229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13C0B865-0864-4493-9F2B-03FF2BA11378}" type="pres">
      <dgm:prSet presAssocID="{F6882BA0-08FB-4CB2-8755-03463CF92290}" presName="spaceRect" presStyleCnt="0"/>
      <dgm:spPr/>
    </dgm:pt>
    <dgm:pt modelId="{C24C38FC-CA69-4707-9C17-3A3CCC189B3C}" type="pres">
      <dgm:prSet presAssocID="{F6882BA0-08FB-4CB2-8755-03463CF92290}" presName="textRect" presStyleLbl="revTx" presStyleIdx="0" presStyleCnt="3">
        <dgm:presLayoutVars>
          <dgm:chMax val="1"/>
          <dgm:chPref val="1"/>
        </dgm:presLayoutVars>
      </dgm:prSet>
      <dgm:spPr/>
    </dgm:pt>
    <dgm:pt modelId="{25E49DE9-CD76-46E7-BC06-F14181F65360}" type="pres">
      <dgm:prSet presAssocID="{9247C26C-0B12-4E95-8F7F-789A82A98F8B}" presName="sibTrans" presStyleCnt="0"/>
      <dgm:spPr/>
    </dgm:pt>
    <dgm:pt modelId="{69B34A56-8C09-4F26-B166-E530877E389F}" type="pres">
      <dgm:prSet presAssocID="{8EDBA2CD-8403-465E-9A7F-CA0486FDBC59}" presName="compNode" presStyleCnt="0"/>
      <dgm:spPr/>
    </dgm:pt>
    <dgm:pt modelId="{369D71E2-02AF-4BC5-9A05-D015B154823F}" type="pres">
      <dgm:prSet presAssocID="{8EDBA2CD-8403-465E-9A7F-CA0486FDBC59}" presName="iconBgRect" presStyleLbl="bgShp" presStyleIdx="1" presStyleCnt="3"/>
      <dgm:spPr/>
    </dgm:pt>
    <dgm:pt modelId="{D67C9792-2416-4797-BCF4-52582B16C11C}" type="pres">
      <dgm:prSet presAssocID="{8EDBA2CD-8403-465E-9A7F-CA0486FDBC5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BA6A4CEB-AFBD-41F3-B6F7-A29D5E4A54B5}" type="pres">
      <dgm:prSet presAssocID="{8EDBA2CD-8403-465E-9A7F-CA0486FDBC59}" presName="spaceRect" presStyleCnt="0"/>
      <dgm:spPr/>
    </dgm:pt>
    <dgm:pt modelId="{17DD0F57-0230-49DA-BB8B-611852480783}" type="pres">
      <dgm:prSet presAssocID="{8EDBA2CD-8403-465E-9A7F-CA0486FDBC59}" presName="textRect" presStyleLbl="revTx" presStyleIdx="1" presStyleCnt="3">
        <dgm:presLayoutVars>
          <dgm:chMax val="1"/>
          <dgm:chPref val="1"/>
        </dgm:presLayoutVars>
      </dgm:prSet>
      <dgm:spPr/>
    </dgm:pt>
    <dgm:pt modelId="{BBA93302-1AD3-4AC8-B2A4-A552E1659991}" type="pres">
      <dgm:prSet presAssocID="{1C91C409-FF11-469E-B121-261B7FE10BB9}" presName="sibTrans" presStyleCnt="0"/>
      <dgm:spPr/>
    </dgm:pt>
    <dgm:pt modelId="{63DC8A03-1221-4815-9E94-73A25A6AF8E4}" type="pres">
      <dgm:prSet presAssocID="{DC0BE237-C654-4070-AA86-44B015EAE5AE}" presName="compNode" presStyleCnt="0"/>
      <dgm:spPr/>
    </dgm:pt>
    <dgm:pt modelId="{09396C2B-6042-4A4A-AF85-7314955EC460}" type="pres">
      <dgm:prSet presAssocID="{DC0BE237-C654-4070-AA86-44B015EAE5AE}" presName="iconBgRect" presStyleLbl="bgShp" presStyleIdx="2" presStyleCnt="3"/>
      <dgm:spPr/>
    </dgm:pt>
    <dgm:pt modelId="{A9DF3ED3-16AB-4DD5-8AA6-F5840114D360}" type="pres">
      <dgm:prSet presAssocID="{DC0BE237-C654-4070-AA86-44B015EAE5A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91F7885A-CDDD-43CB-BFDC-1CDAF338AD94}" type="pres">
      <dgm:prSet presAssocID="{DC0BE237-C654-4070-AA86-44B015EAE5AE}" presName="spaceRect" presStyleCnt="0"/>
      <dgm:spPr/>
    </dgm:pt>
    <dgm:pt modelId="{4E1636CD-32F8-4538-9A45-360265941617}" type="pres">
      <dgm:prSet presAssocID="{DC0BE237-C654-4070-AA86-44B015EAE5A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C76BD0D-18A2-4D97-A563-0DBBF7F23931}" type="presOf" srcId="{DC0BE237-C654-4070-AA86-44B015EAE5AE}" destId="{4E1636CD-32F8-4538-9A45-360265941617}" srcOrd="0" destOrd="0" presId="urn:microsoft.com/office/officeart/2018/5/layout/IconCircleLabelList"/>
    <dgm:cxn modelId="{07605B16-94AB-4452-BD17-1BF5DD9002A5}" type="presOf" srcId="{8EDBA2CD-8403-465E-9A7F-CA0486FDBC59}" destId="{17DD0F57-0230-49DA-BB8B-611852480783}" srcOrd="0" destOrd="0" presId="urn:microsoft.com/office/officeart/2018/5/layout/IconCircleLabelList"/>
    <dgm:cxn modelId="{B7CDBE18-7E29-49BF-B6D9-6ABFD0BD3F54}" type="presOf" srcId="{5E884CC7-D0E2-4B53-AB48-1C7A976F39D2}" destId="{F37AF21F-9BD1-430C-B989-47635617948A}" srcOrd="0" destOrd="0" presId="urn:microsoft.com/office/officeart/2018/5/layout/IconCircleLabelList"/>
    <dgm:cxn modelId="{C93DA43C-3A7B-45A5-8EC7-C06458FEC7C4}" srcId="{5E884CC7-D0E2-4B53-AB48-1C7A976F39D2}" destId="{DC0BE237-C654-4070-AA86-44B015EAE5AE}" srcOrd="2" destOrd="0" parTransId="{5D468EA8-21C9-440B-8418-E15AC928A3DE}" sibTransId="{D72A753F-2D4D-446C-8A87-D19DD7CFA145}"/>
    <dgm:cxn modelId="{9DE634A0-27B8-4567-86A4-B2C50A013989}" type="presOf" srcId="{F6882BA0-08FB-4CB2-8755-03463CF92290}" destId="{C24C38FC-CA69-4707-9C17-3A3CCC189B3C}" srcOrd="0" destOrd="0" presId="urn:microsoft.com/office/officeart/2018/5/layout/IconCircleLabelList"/>
    <dgm:cxn modelId="{903D40AB-56A2-4A89-9E0D-1E9A0991DF27}" srcId="{5E884CC7-D0E2-4B53-AB48-1C7A976F39D2}" destId="{F6882BA0-08FB-4CB2-8755-03463CF92290}" srcOrd="0" destOrd="0" parTransId="{99DE2BD5-EBC7-48D2-8CE5-900965511560}" sibTransId="{9247C26C-0B12-4E95-8F7F-789A82A98F8B}"/>
    <dgm:cxn modelId="{8E12BFBF-5217-4F05-A658-8CFD77684E52}" srcId="{5E884CC7-D0E2-4B53-AB48-1C7A976F39D2}" destId="{8EDBA2CD-8403-465E-9A7F-CA0486FDBC59}" srcOrd="1" destOrd="0" parTransId="{9471532D-2095-4B04-A294-BE0642CB01F5}" sibTransId="{1C91C409-FF11-469E-B121-261B7FE10BB9}"/>
    <dgm:cxn modelId="{55FC08B8-3CFE-4872-91DE-5E2075C35280}" type="presParOf" srcId="{F37AF21F-9BD1-430C-B989-47635617948A}" destId="{6A8B74E7-2960-4244-80D4-530EE50A3545}" srcOrd="0" destOrd="0" presId="urn:microsoft.com/office/officeart/2018/5/layout/IconCircleLabelList"/>
    <dgm:cxn modelId="{A402F5F6-0501-4066-B30C-357CF2B64568}" type="presParOf" srcId="{6A8B74E7-2960-4244-80D4-530EE50A3545}" destId="{218D2B79-8D4E-4D0B-BABE-D342340AEC04}" srcOrd="0" destOrd="0" presId="urn:microsoft.com/office/officeart/2018/5/layout/IconCircleLabelList"/>
    <dgm:cxn modelId="{5BA44A39-62EB-4B8C-B811-FB203ECAC691}" type="presParOf" srcId="{6A8B74E7-2960-4244-80D4-530EE50A3545}" destId="{665DD06D-EF48-4747-8B52-9795A7525293}" srcOrd="1" destOrd="0" presId="urn:microsoft.com/office/officeart/2018/5/layout/IconCircleLabelList"/>
    <dgm:cxn modelId="{653CCB4D-C2F4-4FCC-870B-C9B727A0B1C0}" type="presParOf" srcId="{6A8B74E7-2960-4244-80D4-530EE50A3545}" destId="{13C0B865-0864-4493-9F2B-03FF2BA11378}" srcOrd="2" destOrd="0" presId="urn:microsoft.com/office/officeart/2018/5/layout/IconCircleLabelList"/>
    <dgm:cxn modelId="{BF2C452E-BDBA-43FE-B298-6FB2DC7AC02D}" type="presParOf" srcId="{6A8B74E7-2960-4244-80D4-530EE50A3545}" destId="{C24C38FC-CA69-4707-9C17-3A3CCC189B3C}" srcOrd="3" destOrd="0" presId="urn:microsoft.com/office/officeart/2018/5/layout/IconCircleLabelList"/>
    <dgm:cxn modelId="{4546F0E6-0753-4D5B-A8C8-A17E0D4F22F1}" type="presParOf" srcId="{F37AF21F-9BD1-430C-B989-47635617948A}" destId="{25E49DE9-CD76-46E7-BC06-F14181F65360}" srcOrd="1" destOrd="0" presId="urn:microsoft.com/office/officeart/2018/5/layout/IconCircleLabelList"/>
    <dgm:cxn modelId="{C49DEE2F-3FE5-4031-B4BB-9F07ACF1C92A}" type="presParOf" srcId="{F37AF21F-9BD1-430C-B989-47635617948A}" destId="{69B34A56-8C09-4F26-B166-E530877E389F}" srcOrd="2" destOrd="0" presId="urn:microsoft.com/office/officeart/2018/5/layout/IconCircleLabelList"/>
    <dgm:cxn modelId="{257248C2-E574-45D5-98E5-D23304ED6097}" type="presParOf" srcId="{69B34A56-8C09-4F26-B166-E530877E389F}" destId="{369D71E2-02AF-4BC5-9A05-D015B154823F}" srcOrd="0" destOrd="0" presId="urn:microsoft.com/office/officeart/2018/5/layout/IconCircleLabelList"/>
    <dgm:cxn modelId="{25D6F4C3-A620-411D-8CD8-DA1B677383A4}" type="presParOf" srcId="{69B34A56-8C09-4F26-B166-E530877E389F}" destId="{D67C9792-2416-4797-BCF4-52582B16C11C}" srcOrd="1" destOrd="0" presId="urn:microsoft.com/office/officeart/2018/5/layout/IconCircleLabelList"/>
    <dgm:cxn modelId="{043C63FE-E5D0-489A-92FB-01B4CD904842}" type="presParOf" srcId="{69B34A56-8C09-4F26-B166-E530877E389F}" destId="{BA6A4CEB-AFBD-41F3-B6F7-A29D5E4A54B5}" srcOrd="2" destOrd="0" presId="urn:microsoft.com/office/officeart/2018/5/layout/IconCircleLabelList"/>
    <dgm:cxn modelId="{DC342EF7-7A62-4EED-80F2-CCE762E60FA5}" type="presParOf" srcId="{69B34A56-8C09-4F26-B166-E530877E389F}" destId="{17DD0F57-0230-49DA-BB8B-611852480783}" srcOrd="3" destOrd="0" presId="urn:microsoft.com/office/officeart/2018/5/layout/IconCircleLabelList"/>
    <dgm:cxn modelId="{883920B4-32A1-4F99-8CDE-36475588D5BD}" type="presParOf" srcId="{F37AF21F-9BD1-430C-B989-47635617948A}" destId="{BBA93302-1AD3-4AC8-B2A4-A552E1659991}" srcOrd="3" destOrd="0" presId="urn:microsoft.com/office/officeart/2018/5/layout/IconCircleLabelList"/>
    <dgm:cxn modelId="{91C734C7-E888-49A1-BEC4-6827741A6F33}" type="presParOf" srcId="{F37AF21F-9BD1-430C-B989-47635617948A}" destId="{63DC8A03-1221-4815-9E94-73A25A6AF8E4}" srcOrd="4" destOrd="0" presId="urn:microsoft.com/office/officeart/2018/5/layout/IconCircleLabelList"/>
    <dgm:cxn modelId="{142D1906-1896-4CC1-B532-F7FE2D5F2B42}" type="presParOf" srcId="{63DC8A03-1221-4815-9E94-73A25A6AF8E4}" destId="{09396C2B-6042-4A4A-AF85-7314955EC460}" srcOrd="0" destOrd="0" presId="urn:microsoft.com/office/officeart/2018/5/layout/IconCircleLabelList"/>
    <dgm:cxn modelId="{06F2A951-17AE-41E2-AC88-2C8E6241EB80}" type="presParOf" srcId="{63DC8A03-1221-4815-9E94-73A25A6AF8E4}" destId="{A9DF3ED3-16AB-4DD5-8AA6-F5840114D360}" srcOrd="1" destOrd="0" presId="urn:microsoft.com/office/officeart/2018/5/layout/IconCircleLabelList"/>
    <dgm:cxn modelId="{15B39CE0-3C0D-4024-A96C-FB9CA3A8BD55}" type="presParOf" srcId="{63DC8A03-1221-4815-9E94-73A25A6AF8E4}" destId="{91F7885A-CDDD-43CB-BFDC-1CDAF338AD94}" srcOrd="2" destOrd="0" presId="urn:microsoft.com/office/officeart/2018/5/layout/IconCircleLabelList"/>
    <dgm:cxn modelId="{0F04BD6B-79D6-449B-9E71-B8283FBF0758}" type="presParOf" srcId="{63DC8A03-1221-4815-9E94-73A25A6AF8E4}" destId="{4E1636CD-32F8-4538-9A45-36026594161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7F7E01-BF37-4A5A-A415-F0B49B0A2017}">
      <dsp:nvSpPr>
        <dsp:cNvPr id="0" name=""/>
        <dsp:cNvSpPr/>
      </dsp:nvSpPr>
      <dsp:spPr>
        <a:xfrm>
          <a:off x="1020487" y="1196617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AB186F-D324-45BF-B961-67B302F51723}">
      <dsp:nvSpPr>
        <dsp:cNvPr id="0" name=""/>
        <dsp:cNvSpPr/>
      </dsp:nvSpPr>
      <dsp:spPr>
        <a:xfrm>
          <a:off x="393" y="2379378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700" kern="1200"/>
            <a:t>C</a:t>
          </a:r>
          <a:r>
            <a:rPr lang="zh-TW" sz="2700" kern="1200"/>
            <a:t>andidate </a:t>
          </a:r>
          <a:r>
            <a:rPr lang="en-US" sz="2700" kern="1200"/>
            <a:t>G</a:t>
          </a:r>
          <a:r>
            <a:rPr lang="zh-TW" sz="2700" kern="1200"/>
            <a:t>eneration</a:t>
          </a:r>
          <a:endParaRPr lang="en-US" sz="2700" kern="1200"/>
        </a:p>
      </dsp:txBody>
      <dsp:txXfrm>
        <a:off x="393" y="2379378"/>
        <a:ext cx="3138750" cy="470812"/>
      </dsp:txXfrm>
    </dsp:sp>
    <dsp:sp modelId="{CED25032-CC91-4623-A527-69EAD8655263}">
      <dsp:nvSpPr>
        <dsp:cNvPr id="0" name=""/>
        <dsp:cNvSpPr/>
      </dsp:nvSpPr>
      <dsp:spPr>
        <a:xfrm>
          <a:off x="393" y="2889353"/>
          <a:ext cx="3138750" cy="265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Subset of all contents</a:t>
          </a:r>
        </a:p>
      </dsp:txBody>
      <dsp:txXfrm>
        <a:off x="393" y="2889353"/>
        <a:ext cx="3138750" cy="265366"/>
      </dsp:txXfrm>
    </dsp:sp>
    <dsp:sp modelId="{BF4B6A9C-67D1-452B-875D-175D7ECC1C9B}">
      <dsp:nvSpPr>
        <dsp:cNvPr id="0" name=""/>
        <dsp:cNvSpPr/>
      </dsp:nvSpPr>
      <dsp:spPr>
        <a:xfrm>
          <a:off x="4708518" y="1196617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F37F9F-39F3-45C2-9FC9-2EC152939BD0}">
      <dsp:nvSpPr>
        <dsp:cNvPr id="0" name=""/>
        <dsp:cNvSpPr/>
      </dsp:nvSpPr>
      <dsp:spPr>
        <a:xfrm>
          <a:off x="3688425" y="2379378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700" kern="1200"/>
            <a:t>S</a:t>
          </a:r>
          <a:r>
            <a:rPr lang="zh-TW" sz="2700" kern="1200"/>
            <a:t>coring</a:t>
          </a:r>
          <a:endParaRPr lang="en-US" sz="2700" kern="1200"/>
        </a:p>
      </dsp:txBody>
      <dsp:txXfrm>
        <a:off x="3688425" y="2379378"/>
        <a:ext cx="3138750" cy="470812"/>
      </dsp:txXfrm>
    </dsp:sp>
    <dsp:sp modelId="{021C4213-4C9E-4AFA-A6FD-BB0D8CFC3C04}">
      <dsp:nvSpPr>
        <dsp:cNvPr id="0" name=""/>
        <dsp:cNvSpPr/>
      </dsp:nvSpPr>
      <dsp:spPr>
        <a:xfrm>
          <a:off x="3688425" y="2889353"/>
          <a:ext cx="3138750" cy="265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Scoring contents with model</a:t>
          </a:r>
        </a:p>
      </dsp:txBody>
      <dsp:txXfrm>
        <a:off x="3688425" y="2889353"/>
        <a:ext cx="3138750" cy="265366"/>
      </dsp:txXfrm>
    </dsp:sp>
    <dsp:sp modelId="{4C7A9616-AD5D-43E3-AEB0-6836529614F5}">
      <dsp:nvSpPr>
        <dsp:cNvPr id="0" name=""/>
        <dsp:cNvSpPr/>
      </dsp:nvSpPr>
      <dsp:spPr>
        <a:xfrm>
          <a:off x="8396550" y="1196617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0EF4F9-B4DB-4185-8A11-5D9D74F9E592}">
      <dsp:nvSpPr>
        <dsp:cNvPr id="0" name=""/>
        <dsp:cNvSpPr/>
      </dsp:nvSpPr>
      <dsp:spPr>
        <a:xfrm>
          <a:off x="7376456" y="2379378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700" kern="1200"/>
            <a:t>R</a:t>
          </a:r>
          <a:r>
            <a:rPr lang="zh-TW" sz="2700" kern="1200"/>
            <a:t>e-ranking</a:t>
          </a:r>
          <a:endParaRPr lang="en-US" sz="2700" kern="1200"/>
        </a:p>
      </dsp:txBody>
      <dsp:txXfrm>
        <a:off x="7376456" y="2379378"/>
        <a:ext cx="3138750" cy="470812"/>
      </dsp:txXfrm>
    </dsp:sp>
    <dsp:sp modelId="{DC2DAC0B-101E-42D1-8C06-EF4587900C34}">
      <dsp:nvSpPr>
        <dsp:cNvPr id="0" name=""/>
        <dsp:cNvSpPr/>
      </dsp:nvSpPr>
      <dsp:spPr>
        <a:xfrm>
          <a:off x="7376456" y="2889353"/>
          <a:ext cx="3138750" cy="265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Make</a:t>
          </a:r>
          <a:r>
            <a:rPr lang="zh-TW" sz="1700" kern="1200"/>
            <a:t> re</a:t>
          </a:r>
          <a:r>
            <a:rPr lang="en-US" sz="1700" kern="1200"/>
            <a:t>commendation</a:t>
          </a:r>
        </a:p>
      </dsp:txBody>
      <dsp:txXfrm>
        <a:off x="7376456" y="2889353"/>
        <a:ext cx="3138750" cy="2653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0927B3-E95C-475C-8DFB-F285D3BEEC88}">
      <dsp:nvSpPr>
        <dsp:cNvPr id="0" name=""/>
        <dsp:cNvSpPr/>
      </dsp:nvSpPr>
      <dsp:spPr>
        <a:xfrm>
          <a:off x="973190" y="987326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3A8411-36B8-47DB-94D2-140640C41EC4}">
      <dsp:nvSpPr>
        <dsp:cNvPr id="0" name=""/>
        <dsp:cNvSpPr/>
      </dsp:nvSpPr>
      <dsp:spPr>
        <a:xfrm>
          <a:off x="1242597" y="1256734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F7A4EC-1488-442B-9B5E-F9BA2468B075}">
      <dsp:nvSpPr>
        <dsp:cNvPr id="0" name=""/>
        <dsp:cNvSpPr/>
      </dsp:nvSpPr>
      <dsp:spPr>
        <a:xfrm>
          <a:off x="569079" y="2645217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TW" sz="3200" kern="1200"/>
            <a:t>熱門程度？</a:t>
          </a:r>
          <a:endParaRPr lang="en-US" sz="3200" kern="1200"/>
        </a:p>
      </dsp:txBody>
      <dsp:txXfrm>
        <a:off x="569079" y="2645217"/>
        <a:ext cx="2072362" cy="720000"/>
      </dsp:txXfrm>
    </dsp:sp>
    <dsp:sp modelId="{1CF1AAD7-545B-423A-9AB3-314A359A30CD}">
      <dsp:nvSpPr>
        <dsp:cNvPr id="0" name=""/>
        <dsp:cNvSpPr/>
      </dsp:nvSpPr>
      <dsp:spPr>
        <a:xfrm>
          <a:off x="3408216" y="987326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7CA185-3D40-477C-8A08-FADD5C56C45C}">
      <dsp:nvSpPr>
        <dsp:cNvPr id="0" name=""/>
        <dsp:cNvSpPr/>
      </dsp:nvSpPr>
      <dsp:spPr>
        <a:xfrm>
          <a:off x="3677623" y="1256734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E630FF-FC5E-49ED-889A-6F749B396E6A}">
      <dsp:nvSpPr>
        <dsp:cNvPr id="0" name=""/>
        <dsp:cNvSpPr/>
      </dsp:nvSpPr>
      <dsp:spPr>
        <a:xfrm>
          <a:off x="3004105" y="2645217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TW" sz="3200" kern="1200"/>
            <a:t>內容種類？</a:t>
          </a:r>
          <a:endParaRPr lang="en-US" sz="3200" kern="1200"/>
        </a:p>
      </dsp:txBody>
      <dsp:txXfrm>
        <a:off x="3004105" y="2645217"/>
        <a:ext cx="2072362" cy="720000"/>
      </dsp:txXfrm>
    </dsp:sp>
    <dsp:sp modelId="{1FF0E63C-E48A-4100-9E01-3E274A216C8F}">
      <dsp:nvSpPr>
        <dsp:cNvPr id="0" name=""/>
        <dsp:cNvSpPr/>
      </dsp:nvSpPr>
      <dsp:spPr>
        <a:xfrm>
          <a:off x="5843242" y="987326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DF4CC1-27CE-43C3-9878-317CF80BD714}">
      <dsp:nvSpPr>
        <dsp:cNvPr id="0" name=""/>
        <dsp:cNvSpPr/>
      </dsp:nvSpPr>
      <dsp:spPr>
        <a:xfrm>
          <a:off x="6112649" y="1256734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CC039E-87EA-4256-B61B-6F1AE36E661E}">
      <dsp:nvSpPr>
        <dsp:cNvPr id="0" name=""/>
        <dsp:cNvSpPr/>
      </dsp:nvSpPr>
      <dsp:spPr>
        <a:xfrm>
          <a:off x="5439131" y="2645217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TW" sz="3200" kern="1200"/>
            <a:t>隨機推薦？</a:t>
          </a:r>
          <a:endParaRPr lang="en-US" sz="3200" kern="1200"/>
        </a:p>
      </dsp:txBody>
      <dsp:txXfrm>
        <a:off x="5439131" y="2645217"/>
        <a:ext cx="2072362" cy="720000"/>
      </dsp:txXfrm>
    </dsp:sp>
    <dsp:sp modelId="{89C1BB1C-7FFC-433A-91F1-A7907A9F0DA9}">
      <dsp:nvSpPr>
        <dsp:cNvPr id="0" name=""/>
        <dsp:cNvSpPr/>
      </dsp:nvSpPr>
      <dsp:spPr>
        <a:xfrm>
          <a:off x="8278268" y="987326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18181C-EDB8-4D98-8E15-8AF8FB6EF982}">
      <dsp:nvSpPr>
        <dsp:cNvPr id="0" name=""/>
        <dsp:cNvSpPr/>
      </dsp:nvSpPr>
      <dsp:spPr>
        <a:xfrm>
          <a:off x="8547675" y="1256734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A47DF3-5D1C-4C6A-A43B-67FE7248993B}">
      <dsp:nvSpPr>
        <dsp:cNvPr id="0" name=""/>
        <dsp:cNvSpPr/>
      </dsp:nvSpPr>
      <dsp:spPr>
        <a:xfrm>
          <a:off x="7874157" y="2645217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TW" sz="3200" kern="1200"/>
            <a:t>評價最好？</a:t>
          </a:r>
          <a:endParaRPr lang="en-US" sz="3200" kern="1200"/>
        </a:p>
      </dsp:txBody>
      <dsp:txXfrm>
        <a:off x="7874157" y="2645217"/>
        <a:ext cx="2072362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8D2B79-8D4E-4D0B-BABE-D342340AEC04}">
      <dsp:nvSpPr>
        <dsp:cNvPr id="0" name=""/>
        <dsp:cNvSpPr/>
      </dsp:nvSpPr>
      <dsp:spPr>
        <a:xfrm>
          <a:off x="679050" y="578168"/>
          <a:ext cx="1887187" cy="188718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5DD06D-EF48-4747-8B52-9795A7525293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4C38FC-CA69-4707-9C17-3A3CCC189B3C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TW" sz="2100" kern="1200" dirty="0"/>
            <a:t>Cloud-based API service</a:t>
          </a:r>
          <a:r>
            <a:rPr lang="en-US" altLang="zh-TW" sz="2100" kern="1200" dirty="0">
              <a:latin typeface="Calibri Light" panose="020F0302020204030204"/>
            </a:rPr>
            <a:t> for recommending</a:t>
          </a:r>
          <a:endParaRPr lang="en-US" sz="2100" kern="1200" dirty="0" err="1"/>
        </a:p>
      </dsp:txBody>
      <dsp:txXfrm>
        <a:off x="75768" y="3053169"/>
        <a:ext cx="3093750" cy="720000"/>
      </dsp:txXfrm>
    </dsp:sp>
    <dsp:sp modelId="{369D71E2-02AF-4BC5-9A05-D015B154823F}">
      <dsp:nvSpPr>
        <dsp:cNvPr id="0" name=""/>
        <dsp:cNvSpPr/>
      </dsp:nvSpPr>
      <dsp:spPr>
        <a:xfrm>
          <a:off x="4314206" y="578168"/>
          <a:ext cx="1887187" cy="188718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7C9792-2416-4797-BCF4-52582B16C11C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DD0F57-0230-49DA-BB8B-611852480783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TW" sz="2100" kern="1200" dirty="0"/>
            <a:t>Trained with reinforcement learning</a:t>
          </a:r>
          <a:endParaRPr lang="en-US" sz="2100" kern="1200" dirty="0"/>
        </a:p>
      </dsp:txBody>
      <dsp:txXfrm>
        <a:off x="3710925" y="3053169"/>
        <a:ext cx="3093750" cy="720000"/>
      </dsp:txXfrm>
    </dsp:sp>
    <dsp:sp modelId="{09396C2B-6042-4A4A-AF85-7314955EC460}">
      <dsp:nvSpPr>
        <dsp:cNvPr id="0" name=""/>
        <dsp:cNvSpPr/>
      </dsp:nvSpPr>
      <dsp:spPr>
        <a:xfrm>
          <a:off x="7949362" y="578168"/>
          <a:ext cx="1887187" cy="188718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DF3ED3-16AB-4DD5-8AA6-F5840114D360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1636CD-32F8-4538-9A45-360265941617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TW" sz="2100" kern="1200" dirty="0"/>
            <a:t>Rank API </a:t>
          </a:r>
          <a:r>
            <a:rPr lang="zh-TW" sz="2100" kern="1200" dirty="0" err="1"/>
            <a:t>v.s</a:t>
          </a:r>
          <a:r>
            <a:rPr lang="zh-TW" sz="2100" kern="1200" dirty="0"/>
            <a:t>. Reward API</a:t>
          </a:r>
          <a:endParaRPr lang="en-US" sz="2100" kern="1200" dirty="0"/>
        </a:p>
      </dsp:txBody>
      <dsp:txXfrm>
        <a:off x="7346081" y="3053169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48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45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65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23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0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651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04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465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96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2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26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5EF9D-446A-4BA9-9A8F-8795C824CFA3}" type="datetimeFigureOut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13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zure-Samples/cognitive-services-personalizer-sampl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Introduction of Recommandation System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zh-TW" altLang="en-US"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2129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8F1CEC-EE87-4686-8A42-33A36FF7B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/>
              </a:rPr>
              <a:t>How</a:t>
            </a:r>
            <a:r>
              <a:rPr lang="zh-TW" altLang="en-US" dirty="0">
                <a:ea typeface="新細明體"/>
              </a:rPr>
              <a:t> </a:t>
            </a:r>
            <a:r>
              <a:rPr lang="en-US" altLang="zh-TW" dirty="0">
                <a:ea typeface="新細明體"/>
              </a:rPr>
              <a:t>to</a:t>
            </a:r>
            <a:r>
              <a:rPr lang="zh-TW" altLang="en-US" dirty="0">
                <a:ea typeface="新細明體"/>
              </a:rPr>
              <a:t> </a:t>
            </a:r>
            <a:r>
              <a:rPr lang="en-US" altLang="zh-TW" dirty="0">
                <a:ea typeface="新細明體"/>
              </a:rPr>
              <a:t>do</a:t>
            </a:r>
            <a:r>
              <a:rPr lang="zh-TW" altLang="en-US" dirty="0">
                <a:ea typeface="新細明體"/>
              </a:rPr>
              <a:t> </a:t>
            </a:r>
            <a:r>
              <a:rPr lang="en-US" altLang="zh-TW" dirty="0">
                <a:ea typeface="新細明體"/>
              </a:rPr>
              <a:t>Content-based</a:t>
            </a:r>
            <a:r>
              <a:rPr lang="zh-TW" altLang="en-US" dirty="0">
                <a:ea typeface="新細明體"/>
              </a:rPr>
              <a:t> </a:t>
            </a:r>
            <a:r>
              <a:rPr lang="en-US" altLang="zh-TW" dirty="0">
                <a:ea typeface="新細明體"/>
              </a:rPr>
              <a:t>Recommendation?</a:t>
            </a:r>
            <a:endParaRPr lang="zh-TW" altLang="en-US" dirty="0">
              <a:ea typeface="新細明體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F5F878-4ACD-4A81-9910-E92755258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zh-TW" altLang="en-US" dirty="0">
                <a:ea typeface="新細明體"/>
                <a:cs typeface="Calibri"/>
              </a:rPr>
              <a:t>根據內容的描述來決定是否相似 </a:t>
            </a:r>
          </a:p>
          <a:p>
            <a:pPr lvl="1"/>
            <a:r>
              <a:rPr lang="zh-TW" dirty="0">
                <a:ea typeface="+mn-lt"/>
                <a:cs typeface="+mn-lt"/>
              </a:rPr>
              <a:t>利用 T</a:t>
            </a:r>
            <a:r>
              <a:rPr lang="en-US" altLang="zh-TW" dirty="0">
                <a:ea typeface="+mn-lt"/>
                <a:cs typeface="+mn-lt"/>
              </a:rPr>
              <a:t>F</a:t>
            </a:r>
            <a:r>
              <a:rPr lang="zh-TW" dirty="0">
                <a:ea typeface="+mn-lt"/>
                <a:cs typeface="+mn-lt"/>
              </a:rPr>
              <a:t>-IDF 方法轉換內容</a:t>
            </a:r>
            <a:endParaRPr lang="en-US" altLang="zh-TW" dirty="0">
              <a:ea typeface="+mn-lt"/>
              <a:cs typeface="+mn-lt"/>
            </a:endParaRPr>
          </a:p>
          <a:p>
            <a:pPr lvl="1"/>
            <a:r>
              <a:rPr lang="zh-TW" dirty="0">
                <a:ea typeface="+mn-lt"/>
                <a:cs typeface="+mn-lt"/>
              </a:rPr>
              <a:t>使用比較相似度的方法來辨認</a:t>
            </a:r>
          </a:p>
          <a:p>
            <a:pPr lvl="2"/>
            <a:r>
              <a:rPr lang="zh-TW" dirty="0">
                <a:ea typeface="+mn-lt"/>
                <a:cs typeface="+mn-lt"/>
              </a:rPr>
              <a:t>Cosine Similarity</a:t>
            </a:r>
            <a:endParaRPr lang="en-US" altLang="zh-TW" dirty="0">
              <a:ea typeface="+mn-lt"/>
              <a:cs typeface="+mn-lt"/>
            </a:endParaRPr>
          </a:p>
          <a:p>
            <a:pPr lvl="2"/>
            <a:r>
              <a:rPr lang="en-US" altLang="zh-TW" dirty="0">
                <a:ea typeface="+mn-lt"/>
                <a:cs typeface="+mn-lt"/>
              </a:rPr>
              <a:t>Euclidean</a:t>
            </a:r>
            <a:r>
              <a:rPr lang="zh-TW" dirty="0">
                <a:ea typeface="+mn-lt"/>
                <a:cs typeface="+mn-lt"/>
              </a:rPr>
              <a:t> </a:t>
            </a:r>
            <a:r>
              <a:rPr lang="en-US" altLang="zh-TW" dirty="0">
                <a:ea typeface="+mn-lt"/>
                <a:cs typeface="+mn-lt"/>
              </a:rPr>
              <a:t>Distance</a:t>
            </a:r>
          </a:p>
          <a:p>
            <a:pPr lvl="2"/>
            <a:r>
              <a:rPr lang="zh-TW" dirty="0">
                <a:ea typeface="+mn-lt"/>
                <a:cs typeface="+mn-lt"/>
              </a:rPr>
              <a:t>Peason’s Correlation</a:t>
            </a:r>
            <a:endParaRPr lang="en-US" altLang="zh-TW" dirty="0">
              <a:ea typeface="+mn-lt"/>
              <a:cs typeface="+mn-lt"/>
            </a:endParaRPr>
          </a:p>
          <a:p>
            <a:pPr lvl="2"/>
            <a:r>
              <a:rPr lang="en-US" altLang="zh-TW" dirty="0"/>
              <a:t>Other</a:t>
            </a:r>
            <a:r>
              <a:rPr lang="zh-TW" altLang="en-US" dirty="0"/>
              <a:t> </a:t>
            </a:r>
            <a:r>
              <a:rPr lang="en-US" altLang="zh-TW" dirty="0"/>
              <a:t>Machine</a:t>
            </a:r>
            <a:r>
              <a:rPr lang="zh-TW" altLang="en-US" dirty="0"/>
              <a:t> </a:t>
            </a:r>
            <a:r>
              <a:rPr lang="en-US" altLang="zh-TW" dirty="0"/>
              <a:t>Learning</a:t>
            </a:r>
            <a:r>
              <a:rPr lang="zh-TW" altLang="en-US" dirty="0"/>
              <a:t> </a:t>
            </a:r>
            <a:r>
              <a:rPr lang="en-US" altLang="zh-TW" dirty="0"/>
              <a:t>Methods</a:t>
            </a:r>
            <a:endParaRPr lang="zh-TW" dirty="0"/>
          </a:p>
          <a:p>
            <a:pPr marL="514350" indent="-514350">
              <a:buAutoNum type="arabicPeriod"/>
            </a:pPr>
            <a:r>
              <a:rPr lang="zh-TW" altLang="en-US" dirty="0">
                <a:ea typeface="新細明體"/>
                <a:cs typeface="+mn-lt"/>
              </a:rPr>
              <a:t>建立 User &amp; Item Profile</a:t>
            </a:r>
          </a:p>
          <a:p>
            <a:pPr lvl="1"/>
            <a:r>
              <a:rPr lang="zh-TW" altLang="en-US" dirty="0">
                <a:ea typeface="新細明體"/>
                <a:cs typeface="+mn-lt"/>
              </a:rPr>
              <a:t>根據內容的特徵以及使用者的使用歷史</a:t>
            </a:r>
          </a:p>
          <a:p>
            <a:pPr lvl="1"/>
            <a:r>
              <a:rPr lang="zh-TW" altLang="en-US" dirty="0">
                <a:ea typeface="新細明體"/>
                <a:cs typeface="+mn-lt"/>
              </a:rPr>
              <a:t>相似性的比較</a:t>
            </a:r>
          </a:p>
        </p:txBody>
      </p:sp>
    </p:spTree>
    <p:extLst>
      <p:ext uri="{BB962C8B-B14F-4D97-AF65-F5344CB8AC3E}">
        <p14:creationId xmlns:p14="http://schemas.microsoft.com/office/powerpoint/2010/main" val="326477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A5AE15-8F5F-4EF8-97E3-1079CEBA8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新細明體"/>
                <a:cs typeface="Calibri Light"/>
              </a:rPr>
              <a:t>Based on summary of movies(TF-IDF)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1155820-561B-4C25-B070-DF89A72F6A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𝑠𝑐𝑜𝑟𝑒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𝑡𝑓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𝑖𝑑𝑓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TW" b="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𝑡𝑓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某個詞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在介紹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中的總出現次數</m:t>
                        </m:r>
                      </m:num>
                      <m:den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介紹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的</m:t>
                        </m:r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總詞數</m:t>
                        </m:r>
                      </m:den>
                    </m:f>
                  </m:oMath>
                </a14:m>
                <a:r>
                  <a:rPr lang="zh-TW" altLang="en-US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，即詞頻</a:t>
                </a:r>
                <a:endParaRPr lang="en-US" altLang="zh-TW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𝑖𝑑𝑓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" altLang="zh-TW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介紹總數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num>
                          <m:den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包含該詞</m:t>
                            </m:r>
                            <m:r>
                              <a:rPr lang="zh-TW" altLang="en-US" i="1" smtClean="0">
                                <a:latin typeface="Cambria Math" panose="02040503050406030204" pitchFamily="18" charset="0"/>
                              </a:rPr>
                              <m:t>的</m:t>
                            </m:r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介紹</m:t>
                            </m:r>
                            <m:r>
                              <a:rPr lang="zh-TW" altLang="en-US" i="1" smtClean="0">
                                <a:latin typeface="Cambria Math" panose="02040503050406030204" pitchFamily="18" charset="0"/>
                              </a:rPr>
                              <m:t>總數</m:t>
                            </m:r>
                            <m:sSub>
                              <m:sSub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func>
                  </m:oMath>
                </a14:m>
                <a:r>
                  <a:rPr lang="zh-TW" altLang="en-US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，即逆向文件頻率</a:t>
                </a:r>
                <a:endParaRPr lang="en-US" altLang="zh-TW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r>
                  <a:rPr lang="zh-CN" altLang="en-US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簡單來說，就是找出這個介紹當中重要的「詞」來代表他</a:t>
                </a:r>
                <a:endParaRPr lang="en-US" altLang="zh-CN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marL="457200" lvl="1" indent="0">
                  <a:buNone/>
                </a:pPr>
                <a:r>
                  <a:rPr lang="zh-TW" altLang="en-US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→ 我們可以得到一個代表文章的 </a:t>
                </a:r>
                <a:r>
                  <a:rPr lang="en-US" altLang="zh-TW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TF-IDF</a:t>
                </a:r>
                <a:r>
                  <a:rPr lang="zh-TW" altLang="en-US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lang="en-US" altLang="zh-TW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vector</a:t>
                </a:r>
                <a:endParaRPr lang="zh-TW" altLang="en-US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1155820-561B-4C25-B070-DF89A72F6A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965" t="-1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3634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36447F-BE2B-1549-98D4-CA09AE3F9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新細明體"/>
                <a:cs typeface="Calibri Light"/>
              </a:rPr>
              <a:t>Based on summary of movies </a:t>
            </a:r>
            <a:r>
              <a:rPr lang="en-US" altLang="zh-TW" dirty="0">
                <a:ea typeface="新細明體"/>
                <a:cs typeface="Calibri Light"/>
              </a:rPr>
              <a:t>(Similarity)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22505E2-FC28-B342-A78C-7630FEA556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zh-TW" dirty="0">
                    <a:ea typeface="+mn-lt"/>
                    <a:cs typeface="+mn-lt"/>
                  </a:rPr>
                  <a:t>Cosine Similarity</a:t>
                </a:r>
                <a:endParaRPr lang="en-US" altLang="zh-TW" dirty="0">
                  <a:ea typeface="+mn-lt"/>
                  <a:cs typeface="+mn-lt"/>
                </a:endParaRPr>
              </a:p>
              <a:p>
                <a:pPr lvl="1"/>
                <a:r>
                  <a:rPr kumimoji="1" lang="zh-TW" altLang="en-US" dirty="0"/>
                  <a:t>經常用於分析文本相似程度</a:t>
                </a:r>
                <a:endParaRPr kumimoji="1"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𝑆𝑖𝑚𝑖𝑙𝑎𝑟𝑖𝑡𝑦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TW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d>
                          <m:dPr>
                            <m:begChr m:val="‖"/>
                            <m:endChr m:val="‖"/>
                            <m:ctrlP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den>
                    </m:f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kumimoji="1"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1"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ad>
                          <m:radPr>
                            <m:degHide m:val="on"/>
                            <m:ctrlP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ctrlPr>
                                  <a:rPr kumimoji="1"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kumimoji="1"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kumimoji="1"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1"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kumimoji="1"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rad>
                        <m:rad>
                          <m:radPr>
                            <m:degHide m:val="on"/>
                            <m:ctrlP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ctrlPr>
                                  <a:rPr kumimoji="1"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kumimoji="1"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kumimoji="1"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kumimoji="1"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kumimoji="1"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rad>
                      </m:den>
                    </m:f>
                  </m:oMath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22505E2-FC28-B342-A78C-7630FEA556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群組 15">
            <a:extLst>
              <a:ext uri="{FF2B5EF4-FFF2-40B4-BE49-F238E27FC236}">
                <a16:creationId xmlns:a16="http://schemas.microsoft.com/office/drawing/2014/main" id="{6E6635BB-4864-A740-A2E6-6A4E6A9D5C2A}"/>
              </a:ext>
            </a:extLst>
          </p:cNvPr>
          <p:cNvGrpSpPr/>
          <p:nvPr/>
        </p:nvGrpSpPr>
        <p:grpSpPr>
          <a:xfrm>
            <a:off x="7909560" y="3398520"/>
            <a:ext cx="3611880" cy="2565083"/>
            <a:chOff x="7208520" y="3611880"/>
            <a:chExt cx="3611880" cy="2565083"/>
          </a:xfrm>
        </p:grpSpPr>
        <p:cxnSp>
          <p:nvCxnSpPr>
            <p:cNvPr id="5" name="直線箭頭接點 4">
              <a:extLst>
                <a:ext uri="{FF2B5EF4-FFF2-40B4-BE49-F238E27FC236}">
                  <a16:creationId xmlns:a16="http://schemas.microsoft.com/office/drawing/2014/main" id="{BF2B644C-6A4D-0B48-993F-2446CF4314B5}"/>
                </a:ext>
              </a:extLst>
            </p:cNvPr>
            <p:cNvCxnSpPr/>
            <p:nvPr/>
          </p:nvCxnSpPr>
          <p:spPr>
            <a:xfrm>
              <a:off x="7208520" y="5821680"/>
              <a:ext cx="36118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線箭頭接點 6">
              <a:extLst>
                <a:ext uri="{FF2B5EF4-FFF2-40B4-BE49-F238E27FC236}">
                  <a16:creationId xmlns:a16="http://schemas.microsoft.com/office/drawing/2014/main" id="{C2AA650E-216E-504B-A7CA-A1BF65C836E8}"/>
                </a:ext>
              </a:extLst>
            </p:cNvPr>
            <p:cNvCxnSpPr/>
            <p:nvPr/>
          </p:nvCxnSpPr>
          <p:spPr>
            <a:xfrm flipV="1">
              <a:off x="7513320" y="3611880"/>
              <a:ext cx="0" cy="25650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線箭頭接點 8">
              <a:extLst>
                <a:ext uri="{FF2B5EF4-FFF2-40B4-BE49-F238E27FC236}">
                  <a16:creationId xmlns:a16="http://schemas.microsoft.com/office/drawing/2014/main" id="{BC988B92-E8A7-2D41-87EA-F21B3D18AAEB}"/>
                </a:ext>
              </a:extLst>
            </p:cNvPr>
            <p:cNvCxnSpPr/>
            <p:nvPr/>
          </p:nvCxnSpPr>
          <p:spPr>
            <a:xfrm flipV="1">
              <a:off x="7513320" y="4876800"/>
              <a:ext cx="2270760" cy="9448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681AD723-EED1-7F40-9527-4D67525E09A8}"/>
                </a:ext>
              </a:extLst>
            </p:cNvPr>
            <p:cNvSpPr txBox="1"/>
            <p:nvPr/>
          </p:nvSpPr>
          <p:spPr>
            <a:xfrm>
              <a:off x="9368466" y="4624666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A</a:t>
              </a:r>
              <a:endParaRPr kumimoji="1" lang="zh-TW" altLang="en-US" dirty="0"/>
            </a:p>
          </p:txBody>
        </p:sp>
        <p:cxnSp>
          <p:nvCxnSpPr>
            <p:cNvPr id="12" name="直線箭頭接點 11">
              <a:extLst>
                <a:ext uri="{FF2B5EF4-FFF2-40B4-BE49-F238E27FC236}">
                  <a16:creationId xmlns:a16="http://schemas.microsoft.com/office/drawing/2014/main" id="{C413AEC6-3A33-954E-ADCD-E352BD39BE6F}"/>
                </a:ext>
              </a:extLst>
            </p:cNvPr>
            <p:cNvCxnSpPr/>
            <p:nvPr/>
          </p:nvCxnSpPr>
          <p:spPr>
            <a:xfrm flipV="1">
              <a:off x="7513320" y="4419600"/>
              <a:ext cx="822960" cy="14020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C86DFD2D-9B99-1A42-A2EC-0CE9EF806B82}"/>
                </a:ext>
              </a:extLst>
            </p:cNvPr>
            <p:cNvSpPr txBox="1"/>
            <p:nvPr/>
          </p:nvSpPr>
          <p:spPr>
            <a:xfrm>
              <a:off x="7924800" y="4219694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B</a:t>
              </a:r>
              <a:endParaRPr kumimoji="1" lang="zh-TW" altLang="en-US" dirty="0"/>
            </a:p>
          </p:txBody>
        </p:sp>
        <p:sp>
          <p:nvSpPr>
            <p:cNvPr id="14" name="弧線 13">
              <a:extLst>
                <a:ext uri="{FF2B5EF4-FFF2-40B4-BE49-F238E27FC236}">
                  <a16:creationId xmlns:a16="http://schemas.microsoft.com/office/drawing/2014/main" id="{013DFC28-D91F-2D47-A179-8627F4FF8FBB}"/>
                </a:ext>
              </a:extLst>
            </p:cNvPr>
            <p:cNvSpPr/>
            <p:nvPr/>
          </p:nvSpPr>
          <p:spPr>
            <a:xfrm rot="182647">
              <a:off x="7600627" y="4907281"/>
              <a:ext cx="914400" cy="914400"/>
            </a:xfrm>
            <a:prstGeom prst="arc">
              <a:avLst>
                <a:gd name="adj1" fmla="val 16087761"/>
                <a:gd name="adj2" fmla="val 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2635B90B-DA09-1B49-8950-457CB3D9E828}"/>
                    </a:ext>
                  </a:extLst>
                </p:cNvPr>
                <p:cNvSpPr txBox="1"/>
                <p:nvPr/>
              </p:nvSpPr>
              <p:spPr>
                <a:xfrm>
                  <a:off x="8153260" y="5046226"/>
                  <a:ext cx="1894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zh-TW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kumimoji="1" lang="zh-TW" altLang="en-US" dirty="0"/>
                </a:p>
              </p:txBody>
            </p:sp>
          </mc:Choice>
          <mc:Fallback xmlns="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2635B90B-DA09-1B49-8950-457CB3D9E8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3260" y="5046226"/>
                  <a:ext cx="18947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8750" r="-18750" b="-454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06589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A2B0C6-0531-BD45-B9A0-B2E267ACA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新細明體"/>
                <a:cs typeface="Calibri Light"/>
              </a:rPr>
              <a:t>Based on summary of movies </a:t>
            </a:r>
            <a:r>
              <a:rPr lang="en-US" altLang="zh-TW" dirty="0">
                <a:ea typeface="新細明體"/>
                <a:cs typeface="Calibri Light"/>
              </a:rPr>
              <a:t>(Pros&amp;</a:t>
            </a:r>
            <a:r>
              <a:rPr lang="zh-TW" altLang="en-US" dirty="0">
                <a:ea typeface="新細明體"/>
                <a:cs typeface="Calibri Light"/>
              </a:rPr>
              <a:t> </a:t>
            </a:r>
            <a:r>
              <a:rPr lang="en-US" altLang="zh-TW" dirty="0">
                <a:ea typeface="新細明體"/>
                <a:cs typeface="Calibri Light"/>
              </a:rPr>
              <a:t>Cons)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BC2B09-0E8C-794C-8722-ADE8B9489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Pros</a:t>
            </a:r>
          </a:p>
          <a:p>
            <a:pPr lvl="1"/>
            <a:r>
              <a:rPr kumimoji="1" lang="zh-CN" altLang="en-US" dirty="0"/>
              <a:t>可以避免「</a:t>
            </a:r>
            <a:r>
              <a:rPr kumimoji="1" lang="en-US" altLang="zh-TW" dirty="0"/>
              <a:t>New</a:t>
            </a:r>
            <a:r>
              <a:rPr kumimoji="1" lang="zh-TW" altLang="en-US" dirty="0"/>
              <a:t> </a:t>
            </a:r>
            <a:r>
              <a:rPr kumimoji="1" lang="en-US" altLang="zh-TW" dirty="0"/>
              <a:t>Item</a:t>
            </a:r>
            <a:r>
              <a:rPr kumimoji="1" lang="zh-TW" altLang="en-US" dirty="0"/>
              <a:t> </a:t>
            </a:r>
            <a:r>
              <a:rPr kumimoji="1" lang="en-US" altLang="zh-TW" dirty="0"/>
              <a:t>Problem</a:t>
            </a:r>
            <a:r>
              <a:rPr kumimoji="1" lang="zh-CN" altLang="en-US" dirty="0"/>
              <a:t>」</a:t>
            </a:r>
            <a:r>
              <a:rPr kumimoji="1" lang="en-US" altLang="zh-TW" dirty="0"/>
              <a:t>(No</a:t>
            </a:r>
            <a:r>
              <a:rPr kumimoji="1" lang="zh-TW" altLang="en-US" dirty="0"/>
              <a:t> </a:t>
            </a:r>
            <a:r>
              <a:rPr kumimoji="1" lang="en-US" altLang="zh-TW" dirty="0"/>
              <a:t>cold-start</a:t>
            </a:r>
            <a:r>
              <a:rPr kumimoji="1" lang="zh-TW" altLang="en-US" dirty="0"/>
              <a:t> </a:t>
            </a:r>
            <a:r>
              <a:rPr kumimoji="1" lang="en-US" altLang="zh-TW"/>
              <a:t>problems)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可以使用各種方法來表示一個內容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解釋性高</a:t>
            </a:r>
            <a:endParaRPr kumimoji="1" lang="en-US" altLang="zh-TW" dirty="0"/>
          </a:p>
          <a:p>
            <a:r>
              <a:rPr kumimoji="1" lang="en-US" altLang="zh-TW" dirty="0"/>
              <a:t>Cons</a:t>
            </a:r>
          </a:p>
          <a:p>
            <a:pPr lvl="1"/>
            <a:r>
              <a:rPr kumimoji="1" lang="zh-CN" altLang="en-US" dirty="0"/>
              <a:t>只會推薦相似的內容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9310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A58D0F-C063-41B9-A4CF-4D7684BDA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新細明體"/>
                <a:cs typeface="Calibri Light"/>
              </a:rPr>
              <a:t>Based on </a:t>
            </a:r>
            <a:r>
              <a:rPr lang="en-US" altLang="zh-TW" dirty="0">
                <a:ea typeface="新細明體"/>
                <a:cs typeface="Calibri Light"/>
              </a:rPr>
              <a:t>User/Item</a:t>
            </a:r>
            <a:r>
              <a:rPr lang="zh-TW" altLang="en-US" dirty="0">
                <a:ea typeface="新細明體"/>
                <a:cs typeface="Calibri Light"/>
              </a:rPr>
              <a:t> </a:t>
            </a:r>
            <a:r>
              <a:rPr lang="en-US" altLang="zh-TW" dirty="0">
                <a:ea typeface="新細明體"/>
                <a:cs typeface="Calibri Light"/>
              </a:rPr>
              <a:t>Profile</a:t>
            </a:r>
            <a:r>
              <a:rPr lang="zh-TW" altLang="en-US" dirty="0">
                <a:ea typeface="新細明體"/>
                <a:cs typeface="Calibri Light"/>
              </a:rPr>
              <a:t> </a:t>
            </a:r>
            <a:r>
              <a:rPr lang="en-US" altLang="zh-TW" dirty="0">
                <a:ea typeface="新細明體"/>
                <a:cs typeface="Calibri Light"/>
              </a:rPr>
              <a:t>(Construct</a:t>
            </a:r>
            <a:r>
              <a:rPr lang="zh-TW" altLang="en-US" dirty="0">
                <a:ea typeface="新細明體"/>
                <a:cs typeface="Calibri Light"/>
              </a:rPr>
              <a:t> </a:t>
            </a:r>
            <a:r>
              <a:rPr lang="en-US" altLang="zh-TW" dirty="0">
                <a:ea typeface="新細明體"/>
                <a:cs typeface="Calibri Light"/>
              </a:rPr>
              <a:t>Profile)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91B871-CB70-45F5-A55F-771E8BA3A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Construct</a:t>
            </a:r>
            <a:r>
              <a:rPr lang="zh-TW" altLang="en-US" dirty="0"/>
              <a:t> </a:t>
            </a:r>
            <a:r>
              <a:rPr lang="en-US" altLang="zh-TW" dirty="0"/>
              <a:t>User</a:t>
            </a:r>
            <a:r>
              <a:rPr lang="zh-TW" altLang="en-US" dirty="0"/>
              <a:t> </a:t>
            </a:r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en-US" altLang="zh-TW" dirty="0"/>
              <a:t>Item</a:t>
            </a:r>
            <a:r>
              <a:rPr lang="zh-TW" altLang="en-US" dirty="0"/>
              <a:t> </a:t>
            </a:r>
            <a:r>
              <a:rPr lang="en-US" altLang="zh-TW" dirty="0"/>
              <a:t>Profile</a:t>
            </a:r>
          </a:p>
          <a:p>
            <a:pPr lvl="1"/>
            <a:r>
              <a:rPr lang="zh-CN" altLang="en-US" dirty="0"/>
              <a:t>使用者的觀看紀錄、他喜歡的影片類型或是製作人</a:t>
            </a:r>
            <a:endParaRPr lang="en-US" altLang="zh-CN" dirty="0"/>
          </a:p>
          <a:p>
            <a:pPr lvl="1"/>
            <a:r>
              <a:rPr lang="zh-CN" altLang="en-US" dirty="0"/>
              <a:t>電影本身的類型或是特徵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C5716E4-8232-D14F-96F7-68C52B6AC7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866951"/>
              </p:ext>
            </p:extLst>
          </p:nvPr>
        </p:nvGraphicFramePr>
        <p:xfrm>
          <a:off x="1378782" y="3437641"/>
          <a:ext cx="5207000" cy="1112520"/>
        </p:xfrm>
        <a:graphic>
          <a:graphicData uri="http://schemas.openxmlformats.org/drawingml/2006/table">
            <a:tbl>
              <a:tblPr firstRow="1" firstCol="1">
                <a:tableStyleId>{F5AB1C69-6EDB-4FF4-983F-18BD219EF322}</a:tableStyleId>
              </a:tblPr>
              <a:tblGrid>
                <a:gridCol w="1041400">
                  <a:extLst>
                    <a:ext uri="{9D8B030D-6E8A-4147-A177-3AD203B41FA5}">
                      <a16:colId xmlns:a16="http://schemas.microsoft.com/office/drawing/2014/main" val="3769996875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924894893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18694109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3107113119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1487568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Drama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Horror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Comedy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History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071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Movie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434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Movie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279701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42A9974-D082-B24C-8E72-0C6A12841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383805"/>
              </p:ext>
            </p:extLst>
          </p:nvPr>
        </p:nvGraphicFramePr>
        <p:xfrm>
          <a:off x="1378782" y="4853109"/>
          <a:ext cx="5207000" cy="74168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1041400">
                  <a:extLst>
                    <a:ext uri="{9D8B030D-6E8A-4147-A177-3AD203B41FA5}">
                      <a16:colId xmlns:a16="http://schemas.microsoft.com/office/drawing/2014/main" val="3769996875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924894893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18694109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3107113119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1487568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User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071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User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279701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94B2A18-E3EF-E94C-8511-A1632B1229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639958"/>
              </p:ext>
            </p:extLst>
          </p:nvPr>
        </p:nvGraphicFramePr>
        <p:xfrm>
          <a:off x="7611942" y="3437641"/>
          <a:ext cx="3124200" cy="1112520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1041400">
                  <a:extLst>
                    <a:ext uri="{9D8B030D-6E8A-4147-A177-3AD203B41FA5}">
                      <a16:colId xmlns:a16="http://schemas.microsoft.com/office/drawing/2014/main" val="3769996875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3107113119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1487568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Actor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Actor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Actor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071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434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279701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FAF57A00-CCBD-3C43-BD3C-B2FD09EDD3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969876"/>
              </p:ext>
            </p:extLst>
          </p:nvPr>
        </p:nvGraphicFramePr>
        <p:xfrm>
          <a:off x="7611942" y="4853109"/>
          <a:ext cx="3124200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1400">
                  <a:extLst>
                    <a:ext uri="{9D8B030D-6E8A-4147-A177-3AD203B41FA5}">
                      <a16:colId xmlns:a16="http://schemas.microsoft.com/office/drawing/2014/main" val="3769996875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3107113119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1487568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071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279701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0A084294-4F1C-E047-AA7B-7680EDA3201C}"/>
              </a:ext>
            </a:extLst>
          </p:cNvPr>
          <p:cNvSpPr txBox="1"/>
          <p:nvPr/>
        </p:nvSpPr>
        <p:spPr>
          <a:xfrm>
            <a:off x="6864663" y="3701513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dirty="0"/>
              <a:t>…</a:t>
            </a:r>
            <a:endParaRPr kumimoji="1"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EF69473-E3C1-A34B-8B25-42F31E4262D1}"/>
              </a:ext>
            </a:extLst>
          </p:cNvPr>
          <p:cNvSpPr txBox="1"/>
          <p:nvPr/>
        </p:nvSpPr>
        <p:spPr>
          <a:xfrm>
            <a:off x="6864663" y="4853109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dirty="0"/>
              <a:t>…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6365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CFA364-31D2-EB4A-82CF-EDA200A87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新細明體"/>
                <a:cs typeface="Calibri Light"/>
              </a:rPr>
              <a:t>Based on </a:t>
            </a:r>
            <a:r>
              <a:rPr lang="en-US" altLang="zh-TW" dirty="0">
                <a:ea typeface="新細明體"/>
                <a:cs typeface="Calibri Light"/>
              </a:rPr>
              <a:t>User/Item</a:t>
            </a:r>
            <a:r>
              <a:rPr lang="zh-TW" altLang="en-US" dirty="0">
                <a:ea typeface="新細明體"/>
                <a:cs typeface="Calibri Light"/>
              </a:rPr>
              <a:t> </a:t>
            </a:r>
            <a:r>
              <a:rPr lang="en-US" altLang="zh-TW" dirty="0">
                <a:ea typeface="新細明體"/>
                <a:cs typeface="Calibri Light"/>
              </a:rPr>
              <a:t>Profile</a:t>
            </a:r>
            <a:r>
              <a:rPr lang="zh-TW" altLang="en-US" dirty="0">
                <a:ea typeface="新細明體"/>
                <a:cs typeface="Calibri Light"/>
              </a:rPr>
              <a:t> </a:t>
            </a:r>
            <a:r>
              <a:rPr lang="en-US" altLang="zh-TW" dirty="0">
                <a:ea typeface="新細明體"/>
                <a:cs typeface="Calibri Light"/>
              </a:rPr>
              <a:t>(Similarity)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A2CB23B-B6A5-3042-B233-D6BCC7DCF4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TW" dirty="0"/>
                  <a:t>Dot</a:t>
                </a:r>
                <a:r>
                  <a:rPr kumimoji="1" lang="zh-TW" altLang="en-US" dirty="0"/>
                  <a:t> </a:t>
                </a:r>
                <a:r>
                  <a:rPr kumimoji="1" lang="en-US" altLang="zh-TW" dirty="0"/>
                  <a:t>Product</a:t>
                </a:r>
                <a:r>
                  <a:rPr kumimoji="1" lang="zh-TW" altLang="en-US" dirty="0"/>
                  <a:t> </a:t>
                </a:r>
                <a:r>
                  <a:rPr kumimoji="1" lang="en-US" altLang="zh-TW" dirty="0"/>
                  <a:t>as</a:t>
                </a:r>
                <a:r>
                  <a:rPr kumimoji="1" lang="zh-TW" altLang="en-US" dirty="0"/>
                  <a:t> </a:t>
                </a:r>
                <a:r>
                  <a:rPr kumimoji="1" lang="en-US" altLang="zh-TW" dirty="0"/>
                  <a:t>Similarity</a:t>
                </a:r>
                <a:r>
                  <a:rPr kumimoji="1" lang="zh-TW" altLang="en-US" dirty="0"/>
                  <a:t> </a:t>
                </a:r>
                <a:r>
                  <a:rPr kumimoji="1" lang="en-US" altLang="zh-TW" dirty="0"/>
                  <a:t>Measure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1" lang="zh-TW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zh-TW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kumimoji="1" lang="zh-TW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𝑢𝑠𝑒𝑟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𝑚𝑜𝑣𝑖𝑒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𝑝𝑟𝑜𝑝𝑒𝑟𝑡𝑦</m:t>
                    </m:r>
                    <m:r>
                      <a:rPr kumimoji="1" lang="zh-TW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kumimoji="1" lang="en-US" altLang="zh-TW" dirty="0"/>
              </a:p>
              <a:p>
                <a:pPr lvl="1"/>
                <a:r>
                  <a:rPr kumimoji="1" lang="zh-TW" altLang="en-US" dirty="0"/>
                  <a:t>利用內積計算使用者偏好和電影的相似程度</a:t>
                </a:r>
                <a:endParaRPr kumimoji="1" lang="en-US" altLang="zh-TW" dirty="0"/>
              </a:p>
              <a:p>
                <a:pPr lvl="1"/>
                <a:r>
                  <a:rPr kumimoji="1" lang="en-US" altLang="zh-TW" dirty="0"/>
                  <a:t>Why</a:t>
                </a:r>
                <a:r>
                  <a:rPr kumimoji="1" lang="zh-TW" altLang="en-US" dirty="0"/>
                  <a:t> </a:t>
                </a:r>
                <a:r>
                  <a:rPr kumimoji="1" lang="en-US" altLang="zh-TW" dirty="0"/>
                  <a:t>not</a:t>
                </a:r>
                <a:r>
                  <a:rPr kumimoji="1" lang="zh-TW" altLang="en-US" dirty="0"/>
                  <a:t> </a:t>
                </a:r>
                <a:r>
                  <a:rPr kumimoji="1" lang="en-US" altLang="zh-TW" dirty="0"/>
                  <a:t>Cosine-Similarity?</a:t>
                </a:r>
              </a:p>
              <a:p>
                <a:pPr lvl="2"/>
                <a:r>
                  <a:rPr kumimoji="1" lang="en-US" altLang="zh-TW" dirty="0"/>
                  <a:t>Profile</a:t>
                </a:r>
                <a:r>
                  <a:rPr kumimoji="1" lang="zh-TW" altLang="en-US" dirty="0"/>
                  <a:t> </a:t>
                </a:r>
                <a:r>
                  <a:rPr kumimoji="1" lang="en-US" altLang="zh-TW" dirty="0"/>
                  <a:t>Vector</a:t>
                </a:r>
                <a:r>
                  <a:rPr kumimoji="1" lang="zh-TW" altLang="en-US" dirty="0"/>
                  <a:t> </a:t>
                </a:r>
                <a:r>
                  <a:rPr kumimoji="1" lang="zh-CN" altLang="en-US" dirty="0"/>
                  <a:t>長度相等</a:t>
                </a:r>
                <a:endParaRPr kumimoji="1"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A2CB23B-B6A5-3042-B233-D6BCC7DCF4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8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群組 19">
            <a:extLst>
              <a:ext uri="{FF2B5EF4-FFF2-40B4-BE49-F238E27FC236}">
                <a16:creationId xmlns:a16="http://schemas.microsoft.com/office/drawing/2014/main" id="{6E88BEC4-0E52-FB4F-9C72-1949C8DEE709}"/>
              </a:ext>
            </a:extLst>
          </p:cNvPr>
          <p:cNvGrpSpPr/>
          <p:nvPr/>
        </p:nvGrpSpPr>
        <p:grpSpPr>
          <a:xfrm>
            <a:off x="7909560" y="3398520"/>
            <a:ext cx="3611880" cy="2565083"/>
            <a:chOff x="7909560" y="3398520"/>
            <a:chExt cx="3611880" cy="2565083"/>
          </a:xfrm>
        </p:grpSpPr>
        <p:cxnSp>
          <p:nvCxnSpPr>
            <p:cNvPr id="5" name="直線箭頭接點 4">
              <a:extLst>
                <a:ext uri="{FF2B5EF4-FFF2-40B4-BE49-F238E27FC236}">
                  <a16:creationId xmlns:a16="http://schemas.microsoft.com/office/drawing/2014/main" id="{632134D9-90BC-CB46-971A-A249CC57665A}"/>
                </a:ext>
              </a:extLst>
            </p:cNvPr>
            <p:cNvCxnSpPr/>
            <p:nvPr/>
          </p:nvCxnSpPr>
          <p:spPr>
            <a:xfrm>
              <a:off x="7909560" y="5608320"/>
              <a:ext cx="36118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線箭頭接點 5">
              <a:extLst>
                <a:ext uri="{FF2B5EF4-FFF2-40B4-BE49-F238E27FC236}">
                  <a16:creationId xmlns:a16="http://schemas.microsoft.com/office/drawing/2014/main" id="{224D2E10-94DF-FF4A-B348-434C89CCB169}"/>
                </a:ext>
              </a:extLst>
            </p:cNvPr>
            <p:cNvCxnSpPr/>
            <p:nvPr/>
          </p:nvCxnSpPr>
          <p:spPr>
            <a:xfrm flipV="1">
              <a:off x="8214360" y="3398520"/>
              <a:ext cx="0" cy="25650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線箭頭接點 6">
              <a:extLst>
                <a:ext uri="{FF2B5EF4-FFF2-40B4-BE49-F238E27FC236}">
                  <a16:creationId xmlns:a16="http://schemas.microsoft.com/office/drawing/2014/main" id="{482A2BF7-1421-EC46-BED2-052158AAD537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V="1">
              <a:off x="8214360" y="4780638"/>
              <a:ext cx="2014004" cy="8276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B4B7747D-3873-114A-AAEC-0F451F744A7C}"/>
                </a:ext>
              </a:extLst>
            </p:cNvPr>
            <p:cNvSpPr txBox="1"/>
            <p:nvPr/>
          </p:nvSpPr>
          <p:spPr>
            <a:xfrm>
              <a:off x="10069506" y="4411306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A</a:t>
              </a:r>
              <a:endParaRPr kumimoji="1" lang="zh-TW" altLang="en-US" dirty="0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5D41D34D-C1A4-AF47-98B6-D9E66126E0F9}"/>
                </a:ext>
              </a:extLst>
            </p:cNvPr>
            <p:cNvSpPr txBox="1"/>
            <p:nvPr/>
          </p:nvSpPr>
          <p:spPr>
            <a:xfrm>
              <a:off x="8658644" y="368862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B</a:t>
              </a:r>
              <a:endParaRPr kumimoji="1" lang="zh-TW" altLang="en-US" dirty="0"/>
            </a:p>
          </p:txBody>
        </p:sp>
        <p:sp>
          <p:nvSpPr>
            <p:cNvPr id="11" name="弧線 10">
              <a:extLst>
                <a:ext uri="{FF2B5EF4-FFF2-40B4-BE49-F238E27FC236}">
                  <a16:creationId xmlns:a16="http://schemas.microsoft.com/office/drawing/2014/main" id="{8F9335E0-30D7-0145-8A29-D51AB6D95B9E}"/>
                </a:ext>
              </a:extLst>
            </p:cNvPr>
            <p:cNvSpPr/>
            <p:nvPr/>
          </p:nvSpPr>
          <p:spPr>
            <a:xfrm rot="182647">
              <a:off x="8099121" y="4824064"/>
              <a:ext cx="914400" cy="914400"/>
            </a:xfrm>
            <a:prstGeom prst="arc">
              <a:avLst>
                <a:gd name="adj1" fmla="val 16087761"/>
                <a:gd name="adj2" fmla="val 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6D586754-E317-594A-BE87-E49CFF03935E}"/>
                    </a:ext>
                  </a:extLst>
                </p:cNvPr>
                <p:cNvSpPr txBox="1"/>
                <p:nvPr/>
              </p:nvSpPr>
              <p:spPr>
                <a:xfrm>
                  <a:off x="8913717" y="4728375"/>
                  <a:ext cx="1894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zh-TW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kumimoji="1" lang="zh-TW" altLang="en-US" dirty="0"/>
                </a:p>
              </p:txBody>
            </p:sp>
          </mc:Choice>
          <mc:Fallback xmlns="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6D586754-E317-594A-BE87-E49CFF0393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3717" y="4728375"/>
                  <a:ext cx="18947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5000" r="-18750" b="-454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直線箭頭接點 12">
              <a:extLst>
                <a:ext uri="{FF2B5EF4-FFF2-40B4-BE49-F238E27FC236}">
                  <a16:creationId xmlns:a16="http://schemas.microsoft.com/office/drawing/2014/main" id="{EE26AD3F-21C2-6E45-92B5-B09341C1F1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14360" y="3594538"/>
              <a:ext cx="888568" cy="20206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2176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A2B0C6-0531-BD45-B9A0-B2E267ACA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新細明體"/>
                <a:cs typeface="Calibri Light"/>
              </a:rPr>
              <a:t>Based on </a:t>
            </a:r>
            <a:r>
              <a:rPr lang="en-US" altLang="zh-TW" dirty="0">
                <a:ea typeface="新細明體"/>
                <a:cs typeface="Calibri Light"/>
              </a:rPr>
              <a:t>User/Item</a:t>
            </a:r>
            <a:r>
              <a:rPr lang="zh-TW" altLang="en-US" dirty="0">
                <a:ea typeface="新細明體"/>
                <a:cs typeface="Calibri Light"/>
              </a:rPr>
              <a:t> </a:t>
            </a:r>
            <a:r>
              <a:rPr lang="en-US" altLang="zh-TW" dirty="0">
                <a:ea typeface="新細明體"/>
                <a:cs typeface="Calibri Light"/>
              </a:rPr>
              <a:t>Profile(Pros&amp;</a:t>
            </a:r>
            <a:r>
              <a:rPr lang="zh-TW" altLang="en-US" dirty="0">
                <a:ea typeface="新細明體"/>
                <a:cs typeface="Calibri Light"/>
              </a:rPr>
              <a:t> </a:t>
            </a:r>
            <a:r>
              <a:rPr lang="en-US" altLang="zh-TW" dirty="0">
                <a:ea typeface="新細明體"/>
                <a:cs typeface="Calibri Light"/>
              </a:rPr>
              <a:t>Cons)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BC2B09-0E8C-794C-8722-ADE8B9489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zh-TW" dirty="0"/>
              <a:t>Pros</a:t>
            </a:r>
          </a:p>
          <a:p>
            <a:pPr lvl="1"/>
            <a:r>
              <a:rPr kumimoji="1" lang="en-US" altLang="zh-TW" dirty="0"/>
              <a:t>User</a:t>
            </a:r>
            <a:r>
              <a:rPr kumimoji="1" lang="zh-TW" altLang="en-US" dirty="0"/>
              <a:t> </a:t>
            </a:r>
            <a:r>
              <a:rPr kumimoji="1" lang="en-US" altLang="zh-TW" dirty="0"/>
              <a:t>Independence:</a:t>
            </a:r>
            <a:r>
              <a:rPr kumimoji="1" lang="zh-TW" altLang="en-US" dirty="0"/>
              <a:t> 不需要其他使用者資料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解釋性高</a:t>
            </a:r>
            <a:endParaRPr kumimoji="1" lang="en-US" altLang="zh-CN" dirty="0"/>
          </a:p>
          <a:p>
            <a:pPr lvl="1"/>
            <a:r>
              <a:rPr kumimoji="1" lang="en-US" altLang="zh-TW" dirty="0"/>
              <a:t>No</a:t>
            </a:r>
            <a:r>
              <a:rPr kumimoji="1" lang="zh-TW" altLang="en-US" dirty="0"/>
              <a:t> </a:t>
            </a:r>
            <a:r>
              <a:rPr kumimoji="1" lang="en-US" altLang="zh-TW" dirty="0"/>
              <a:t>cold</a:t>
            </a:r>
            <a:r>
              <a:rPr kumimoji="1" lang="zh-TW" altLang="en-US" dirty="0"/>
              <a:t> </a:t>
            </a:r>
            <a:r>
              <a:rPr kumimoji="1" lang="en-US" altLang="zh-TW" dirty="0"/>
              <a:t>start</a:t>
            </a:r>
          </a:p>
          <a:p>
            <a:r>
              <a:rPr kumimoji="1" lang="en-US" altLang="zh-TW" dirty="0"/>
              <a:t>Cons</a:t>
            </a:r>
          </a:p>
          <a:p>
            <a:pPr lvl="1"/>
            <a:r>
              <a:rPr kumimoji="1" lang="zh-CN" altLang="en-US" dirty="0"/>
              <a:t>需要較為完整的內容資訊</a:t>
            </a:r>
            <a:endParaRPr kumimoji="1" lang="en-US" altLang="zh-CN" dirty="0"/>
          </a:p>
          <a:p>
            <a:pPr lvl="1"/>
            <a:r>
              <a:rPr kumimoji="1" lang="zh-TW" altLang="en-US" dirty="0"/>
              <a:t>很難推薦新使用者內容</a:t>
            </a:r>
          </a:p>
        </p:txBody>
      </p:sp>
    </p:spTree>
    <p:extLst>
      <p:ext uri="{BB962C8B-B14F-4D97-AF65-F5344CB8AC3E}">
        <p14:creationId xmlns:p14="http://schemas.microsoft.com/office/powerpoint/2010/main" val="3443473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E7B2CC-8C2E-4221-B7E1-E44B5256B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>
                <a:ea typeface="+mj-lt"/>
                <a:cs typeface="+mj-lt"/>
              </a:rPr>
              <a:t>Collaborative Filtering</a:t>
            </a:r>
            <a:endParaRPr lang="zh-TW">
              <a:ea typeface="新細明體"/>
              <a:cs typeface="Calibri Light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AC291D7-3B1E-4CFD-B224-D98936E8E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7011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158F67A8-AEF1-E843-82F5-E3069DBFD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新細明體"/>
                <a:cs typeface="Calibri Light"/>
              </a:rPr>
              <a:t>What is Colla</a:t>
            </a:r>
            <a:r>
              <a:rPr lang="en-US" altLang="zh-TW" dirty="0">
                <a:ea typeface="新細明體"/>
                <a:cs typeface="Calibri Light"/>
              </a:rPr>
              <a:t>b</a:t>
            </a:r>
            <a:r>
              <a:rPr lang="zh-TW" altLang="en-US" dirty="0">
                <a:ea typeface="新細明體"/>
                <a:cs typeface="Calibri Light"/>
              </a:rPr>
              <a:t>orative Filtering?</a:t>
            </a:r>
            <a:endParaRPr kumimoji="1"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B9CD4D9-A4D5-A44F-A245-31DD316E9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TW" dirty="0"/>
              <a:t>Matrix</a:t>
            </a:r>
            <a:r>
              <a:rPr kumimoji="1" lang="zh-TW" altLang="en-US" dirty="0"/>
              <a:t> </a:t>
            </a:r>
            <a:r>
              <a:rPr kumimoji="1" lang="en-US" altLang="zh-TW" dirty="0"/>
              <a:t>of</a:t>
            </a:r>
            <a:r>
              <a:rPr kumimoji="1" lang="zh-TW" altLang="en-US" dirty="0"/>
              <a:t> </a:t>
            </a:r>
            <a:r>
              <a:rPr kumimoji="1" lang="en-US" altLang="zh-TW" dirty="0"/>
              <a:t>user&amp;</a:t>
            </a:r>
            <a:r>
              <a:rPr kumimoji="1" lang="zh-TW" altLang="en-US" dirty="0"/>
              <a:t> </a:t>
            </a:r>
            <a:r>
              <a:rPr kumimoji="1" lang="en-US" altLang="zh-TW" dirty="0"/>
              <a:t>content(Query)</a:t>
            </a:r>
          </a:p>
          <a:p>
            <a:pPr lvl="1"/>
            <a:r>
              <a:rPr kumimoji="1" lang="en-US" altLang="zh-TW" dirty="0"/>
              <a:t>Feedbacks</a:t>
            </a:r>
            <a:r>
              <a:rPr kumimoji="1" lang="zh-TW" altLang="en-US" dirty="0"/>
              <a:t> </a:t>
            </a:r>
            <a:r>
              <a:rPr kumimoji="1" lang="en-US" altLang="zh-TW" dirty="0"/>
              <a:t>of</a:t>
            </a:r>
            <a:r>
              <a:rPr kumimoji="1" lang="zh-TW" altLang="en-US" dirty="0"/>
              <a:t> </a:t>
            </a:r>
            <a:r>
              <a:rPr kumimoji="1" lang="en-US" altLang="zh-TW" dirty="0"/>
              <a:t>contents</a:t>
            </a:r>
          </a:p>
          <a:p>
            <a:pPr lvl="2"/>
            <a:r>
              <a:rPr kumimoji="1" lang="en-US" altLang="zh-TW" dirty="0"/>
              <a:t>Explicit:</a:t>
            </a:r>
            <a:r>
              <a:rPr kumimoji="1" lang="zh-TW" altLang="en-US" dirty="0"/>
              <a:t> </a:t>
            </a:r>
            <a:r>
              <a:rPr kumimoji="1" lang="en-US" altLang="zh-TW" dirty="0"/>
              <a:t>Numeric</a:t>
            </a:r>
            <a:r>
              <a:rPr kumimoji="1" lang="zh-TW" altLang="en-US" dirty="0"/>
              <a:t> </a:t>
            </a:r>
            <a:r>
              <a:rPr kumimoji="1" lang="en-US" altLang="zh-TW" dirty="0"/>
              <a:t>Rating</a:t>
            </a:r>
          </a:p>
          <a:p>
            <a:pPr lvl="2"/>
            <a:r>
              <a:rPr kumimoji="1" lang="en-US" altLang="zh-TW" dirty="0"/>
              <a:t>Implicit:</a:t>
            </a:r>
            <a:r>
              <a:rPr kumimoji="1" lang="zh-TW" altLang="en-US" dirty="0"/>
              <a:t> </a:t>
            </a:r>
            <a:r>
              <a:rPr kumimoji="1" lang="en-US" altLang="zh-TW" dirty="0"/>
              <a:t>User’s</a:t>
            </a:r>
            <a:r>
              <a:rPr kumimoji="1" lang="zh-TW" altLang="en-US" dirty="0"/>
              <a:t> </a:t>
            </a:r>
            <a:r>
              <a:rPr kumimoji="1" lang="en-US" altLang="zh-TW" dirty="0"/>
              <a:t>Behavior</a:t>
            </a:r>
          </a:p>
          <a:p>
            <a:r>
              <a:rPr kumimoji="1" lang="en-US" altLang="zh-TW" dirty="0"/>
              <a:t>Types</a:t>
            </a:r>
            <a:r>
              <a:rPr kumimoji="1" lang="zh-TW" altLang="en-US" dirty="0"/>
              <a:t> </a:t>
            </a:r>
            <a:r>
              <a:rPr kumimoji="1" lang="en-US" altLang="zh-TW" dirty="0"/>
              <a:t>of</a:t>
            </a:r>
            <a:r>
              <a:rPr kumimoji="1" lang="zh-TW" altLang="en-US" dirty="0"/>
              <a:t> </a:t>
            </a:r>
            <a:r>
              <a:rPr kumimoji="1" lang="en-US" altLang="zh-TW" dirty="0"/>
              <a:t>collaborative</a:t>
            </a:r>
            <a:r>
              <a:rPr kumimoji="1" lang="zh-TW" altLang="en-US" dirty="0"/>
              <a:t> </a:t>
            </a:r>
            <a:r>
              <a:rPr kumimoji="1" lang="en-US" altLang="zh-TW" dirty="0"/>
              <a:t>filtering</a:t>
            </a:r>
          </a:p>
          <a:p>
            <a:pPr lvl="1"/>
            <a:r>
              <a:rPr kumimoji="1" lang="en-US" altLang="zh-TW" dirty="0"/>
              <a:t>Model</a:t>
            </a:r>
            <a:r>
              <a:rPr kumimoji="1" lang="zh-TW" altLang="en-US" dirty="0"/>
              <a:t> </a:t>
            </a:r>
            <a:r>
              <a:rPr kumimoji="1" lang="en-US" altLang="zh-TW" dirty="0"/>
              <a:t>based</a:t>
            </a:r>
            <a:r>
              <a:rPr kumimoji="1" lang="zh-TW" altLang="en-US" dirty="0"/>
              <a:t> </a:t>
            </a:r>
            <a:r>
              <a:rPr kumimoji="1" lang="en-US" altLang="zh-TW" dirty="0"/>
              <a:t>(Predict)</a:t>
            </a:r>
          </a:p>
          <a:p>
            <a:pPr lvl="2"/>
            <a:r>
              <a:rPr kumimoji="1" lang="en-US" altLang="zh-TW" dirty="0"/>
              <a:t>User</a:t>
            </a:r>
            <a:r>
              <a:rPr kumimoji="1" lang="zh-TW" altLang="en-US" dirty="0"/>
              <a:t> </a:t>
            </a:r>
            <a:r>
              <a:rPr kumimoji="1" lang="en-US" altLang="zh-TW" dirty="0"/>
              <a:t>record</a:t>
            </a:r>
          </a:p>
          <a:p>
            <a:pPr lvl="2"/>
            <a:r>
              <a:rPr kumimoji="1" lang="en-US" altLang="zh-TW" dirty="0"/>
              <a:t>Turn</a:t>
            </a:r>
            <a:r>
              <a:rPr kumimoji="1" lang="zh-TW" altLang="en-US" dirty="0"/>
              <a:t> </a:t>
            </a:r>
            <a:r>
              <a:rPr kumimoji="1" lang="en-US" altLang="zh-TW" dirty="0"/>
              <a:t>into</a:t>
            </a:r>
            <a:r>
              <a:rPr kumimoji="1" lang="zh-TW" altLang="en-US" dirty="0"/>
              <a:t> </a:t>
            </a:r>
            <a:r>
              <a:rPr kumimoji="1" lang="en-US" altLang="zh-TW" dirty="0"/>
              <a:t>optimization</a:t>
            </a:r>
            <a:r>
              <a:rPr kumimoji="1" lang="zh-TW" altLang="en-US" dirty="0"/>
              <a:t> </a:t>
            </a:r>
            <a:r>
              <a:rPr kumimoji="1" lang="en-US" altLang="zh-TW" dirty="0"/>
              <a:t>problem</a:t>
            </a:r>
            <a:br>
              <a:rPr kumimoji="1" lang="en-US" altLang="zh-TW" dirty="0"/>
            </a:br>
            <a:r>
              <a:rPr kumimoji="1" lang="en-US" altLang="zh-TW" dirty="0"/>
              <a:t>(minimize</a:t>
            </a:r>
            <a:r>
              <a:rPr kumimoji="1" lang="zh-TW" altLang="en-US" dirty="0"/>
              <a:t> </a:t>
            </a:r>
            <a:r>
              <a:rPr kumimoji="1" lang="en-US" altLang="zh-TW" dirty="0"/>
              <a:t>RMSE)</a:t>
            </a:r>
          </a:p>
          <a:p>
            <a:pPr lvl="1"/>
            <a:r>
              <a:rPr kumimoji="1" lang="en-US" altLang="zh-TW" dirty="0"/>
              <a:t>Memory</a:t>
            </a:r>
            <a:r>
              <a:rPr kumimoji="1" lang="zh-TW" altLang="en-US" dirty="0"/>
              <a:t> </a:t>
            </a:r>
            <a:r>
              <a:rPr kumimoji="1" lang="en-US" altLang="zh-TW" dirty="0"/>
              <a:t>based</a:t>
            </a:r>
            <a:r>
              <a:rPr kumimoji="1" lang="zh-TW" altLang="en-US" dirty="0"/>
              <a:t> </a:t>
            </a:r>
            <a:r>
              <a:rPr kumimoji="1" lang="en-US" altLang="zh-TW" dirty="0"/>
              <a:t>(Similarity)</a:t>
            </a:r>
          </a:p>
          <a:p>
            <a:pPr lvl="2"/>
            <a:r>
              <a:rPr kumimoji="1" lang="en-US" altLang="zh-TW" dirty="0"/>
              <a:t>User-based</a:t>
            </a:r>
          </a:p>
          <a:p>
            <a:pPr lvl="2"/>
            <a:r>
              <a:rPr kumimoji="1" lang="en-US" altLang="zh-TW" dirty="0"/>
              <a:t>Item-based</a:t>
            </a:r>
          </a:p>
          <a:p>
            <a:endParaRPr kumimoji="1" lang="en-US" altLang="zh-TW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AF3B552-0898-5D4C-AA8A-BDD2B2D62A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542660"/>
              </p:ext>
            </p:extLst>
          </p:nvPr>
        </p:nvGraphicFramePr>
        <p:xfrm>
          <a:off x="6096000" y="3259614"/>
          <a:ext cx="5207000" cy="1483360"/>
        </p:xfrm>
        <a:graphic>
          <a:graphicData uri="http://schemas.openxmlformats.org/drawingml/2006/table">
            <a:tbl>
              <a:tblPr firstRow="1" firstCol="1">
                <a:tableStyleId>{F5AB1C69-6EDB-4FF4-983F-18BD219EF322}</a:tableStyleId>
              </a:tblPr>
              <a:tblGrid>
                <a:gridCol w="1041400">
                  <a:extLst>
                    <a:ext uri="{9D8B030D-6E8A-4147-A177-3AD203B41FA5}">
                      <a16:colId xmlns:a16="http://schemas.microsoft.com/office/drawing/2014/main" val="3769996875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924894893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18694109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3107113119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1487568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Movie1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Movie2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Movie3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Movie4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071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User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434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User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279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User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637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2151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A8D953-017B-4422-B144-1A3C1B609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新細明體"/>
                <a:cs typeface="Calibri Light"/>
              </a:rPr>
              <a:t>Colla</a:t>
            </a:r>
            <a:r>
              <a:rPr lang="en-US" altLang="zh-TW" dirty="0">
                <a:ea typeface="新細明體"/>
                <a:cs typeface="Calibri Light"/>
              </a:rPr>
              <a:t>b</a:t>
            </a:r>
            <a:r>
              <a:rPr lang="zh-TW" altLang="en-US" dirty="0">
                <a:ea typeface="新細明體"/>
                <a:cs typeface="Calibri Light"/>
              </a:rPr>
              <a:t>orative Filtering</a:t>
            </a:r>
            <a:r>
              <a:rPr lang="en-US" altLang="zh-TW" dirty="0">
                <a:ea typeface="新細明體"/>
                <a:cs typeface="Calibri Light"/>
              </a:rPr>
              <a:t>?</a:t>
            </a:r>
            <a:r>
              <a:rPr lang="zh-TW" altLang="en-US" dirty="0">
                <a:ea typeface="新細明體"/>
                <a:cs typeface="Calibri Light"/>
              </a:rPr>
              <a:t> </a:t>
            </a:r>
            <a:r>
              <a:rPr lang="en-US" altLang="zh-TW" dirty="0">
                <a:ea typeface="新細明體"/>
                <a:cs typeface="Calibri Light"/>
              </a:rPr>
              <a:t>(Memory</a:t>
            </a:r>
            <a:r>
              <a:rPr lang="zh-TW" altLang="en-US" dirty="0">
                <a:ea typeface="新細明體"/>
                <a:cs typeface="Calibri Light"/>
              </a:rPr>
              <a:t> </a:t>
            </a:r>
            <a:r>
              <a:rPr lang="en-US" altLang="zh-TW" dirty="0">
                <a:ea typeface="新細明體"/>
                <a:cs typeface="Calibri Light"/>
              </a:rPr>
              <a:t>Based)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21F9A5A-CCBF-48CC-A03C-119939A258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dirty="0">
                <a:ea typeface="新細明體"/>
                <a:cs typeface="Calibri"/>
              </a:rPr>
              <a:t>User-based Filtering</a:t>
            </a:r>
            <a:endParaRPr lang="zh-TW" altLang="en-US" b="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7C28FC-3812-4BF2-A967-063C650904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用</a:t>
            </a:r>
            <a:r>
              <a:rPr lang="zh-TW" altLang="en-US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和你觀影喜好相似</a:t>
            </a: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的人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看過的內容</a:t>
            </a: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推薦</a:t>
            </a:r>
            <a:endParaRPr lang="en-US" altLang="zh-TW" sz="2000" dirty="0"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  <a:p>
            <a:pPr lvl="1"/>
            <a:r>
              <a:rPr lang="en-US" altLang="zh-TW" dirty="0">
                <a:ea typeface="新細明體"/>
                <a:cs typeface="Calibri"/>
              </a:rPr>
              <a:t>Calculating</a:t>
            </a:r>
            <a:r>
              <a:rPr lang="zh-TW" altLang="en-US" dirty="0">
                <a:ea typeface="新細明體"/>
                <a:cs typeface="Calibri"/>
              </a:rPr>
              <a:t> </a:t>
            </a:r>
            <a:r>
              <a:rPr lang="en-US" altLang="zh-TW" dirty="0">
                <a:ea typeface="新細明體"/>
                <a:cs typeface="Calibri"/>
              </a:rPr>
              <a:t>similarity</a:t>
            </a:r>
            <a:r>
              <a:rPr lang="zh-TW" altLang="en-US" dirty="0">
                <a:ea typeface="新細明體"/>
                <a:cs typeface="Calibri"/>
              </a:rPr>
              <a:t> </a:t>
            </a:r>
            <a:r>
              <a:rPr lang="en-US" altLang="zh-TW" dirty="0">
                <a:ea typeface="新細明體"/>
                <a:cs typeface="Calibri"/>
              </a:rPr>
              <a:t>by</a:t>
            </a:r>
            <a:r>
              <a:rPr lang="zh-TW" altLang="en-US" dirty="0">
                <a:ea typeface="新細明體"/>
                <a:cs typeface="Calibri"/>
              </a:rPr>
              <a:t> </a:t>
            </a:r>
            <a:r>
              <a:rPr lang="en-US" altLang="zh-TW" dirty="0">
                <a:ea typeface="新細明體"/>
                <a:cs typeface="Calibri"/>
              </a:rPr>
              <a:t>row</a:t>
            </a:r>
            <a:endParaRPr lang="zh-TW" altLang="en-US" dirty="0">
              <a:ea typeface="新細明體"/>
              <a:cs typeface="Calibri"/>
            </a:endParaRPr>
          </a:p>
          <a:p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2A53432-C6D6-4635-8C89-B86F6A602B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b="0" dirty="0">
                <a:ea typeface="新細明體"/>
                <a:cs typeface="Calibri"/>
              </a:rPr>
              <a:t>Item-based Filtering</a:t>
            </a:r>
            <a:endParaRPr lang="zh-TW" altLang="en-US" b="0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ADE7C61-B94B-40D5-ACDF-BEBA67652A5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依照</a:t>
            </a:r>
            <a:r>
              <a:rPr lang="zh-CN" altLang="en-US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電影被讀者喜歡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的相似程度來推薦你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en-US" altLang="zh-TW" dirty="0"/>
              <a:t>Calculating</a:t>
            </a:r>
            <a:r>
              <a:rPr lang="zh-TW" altLang="en-US" dirty="0"/>
              <a:t> </a:t>
            </a:r>
            <a:r>
              <a:rPr lang="en-US" altLang="zh-TW" dirty="0"/>
              <a:t>similarity</a:t>
            </a:r>
            <a:r>
              <a:rPr lang="zh-TW" altLang="en-US" dirty="0"/>
              <a:t> </a:t>
            </a:r>
            <a:r>
              <a:rPr lang="en-US" altLang="zh-TW" dirty="0"/>
              <a:t>by</a:t>
            </a:r>
            <a:r>
              <a:rPr lang="zh-TW" altLang="en-US" dirty="0"/>
              <a:t> </a:t>
            </a:r>
            <a:r>
              <a:rPr lang="en-US" altLang="zh-TW" dirty="0"/>
              <a:t>column</a:t>
            </a:r>
            <a:endParaRPr lang="zh-TW" altLang="en-US" dirty="0"/>
          </a:p>
        </p:txBody>
      </p: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265F7F8F-BD3F-A545-BF9A-A81A01279C15}"/>
              </a:ext>
            </a:extLst>
          </p:cNvPr>
          <p:cNvGrpSpPr/>
          <p:nvPr/>
        </p:nvGrpSpPr>
        <p:grpSpPr>
          <a:xfrm>
            <a:off x="1996964" y="4045240"/>
            <a:ext cx="2854873" cy="1947248"/>
            <a:chOff x="1996964" y="4045240"/>
            <a:chExt cx="2854873" cy="1947248"/>
          </a:xfrm>
        </p:grpSpPr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476C86B5-E2C9-D84F-92B9-3D66823F6C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6964" y="5071387"/>
              <a:ext cx="921101" cy="921101"/>
            </a:xfrm>
            <a:prstGeom prst="rect">
              <a:avLst/>
            </a:prstGeom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</p:pic>
        <p:pic>
          <p:nvPicPr>
            <p:cNvPr id="18" name="圖片 17">
              <a:extLst>
                <a:ext uri="{FF2B5EF4-FFF2-40B4-BE49-F238E27FC236}">
                  <a16:creationId xmlns:a16="http://schemas.microsoft.com/office/drawing/2014/main" id="{8E2DC6BC-E6F4-B94C-9340-B39CC4B7DB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9413" y="4046464"/>
              <a:ext cx="918653" cy="91865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</p:pic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60F097FD-D59D-B14B-9031-8EC72B3821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5984" y="4045240"/>
              <a:ext cx="535853" cy="53585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</p:pic>
        <p:pic>
          <p:nvPicPr>
            <p:cNvPr id="20" name="圖片 19">
              <a:extLst>
                <a:ext uri="{FF2B5EF4-FFF2-40B4-BE49-F238E27FC236}">
                  <a16:creationId xmlns:a16="http://schemas.microsoft.com/office/drawing/2014/main" id="{F7589937-1AB2-0547-B399-101837162D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4962" y="4750222"/>
              <a:ext cx="535853" cy="53585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</p:pic>
        <p:cxnSp>
          <p:nvCxnSpPr>
            <p:cNvPr id="21" name="直線箭頭接點 20">
              <a:extLst>
                <a:ext uri="{FF2B5EF4-FFF2-40B4-BE49-F238E27FC236}">
                  <a16:creationId xmlns:a16="http://schemas.microsoft.com/office/drawing/2014/main" id="{8E4ED20F-0D50-5B49-B485-C3D50F898F98}"/>
                </a:ext>
              </a:extLst>
            </p:cNvPr>
            <p:cNvCxnSpPr>
              <a:stCxn id="18" idx="3"/>
              <a:endCxn id="19" idx="1"/>
            </p:cNvCxnSpPr>
            <p:nvPr/>
          </p:nvCxnSpPr>
          <p:spPr>
            <a:xfrm flipV="1">
              <a:off x="2918065" y="4313166"/>
              <a:ext cx="1397919" cy="192624"/>
            </a:xfrm>
            <a:prstGeom prst="straightConnector1">
              <a:avLst/>
            </a:prstGeom>
            <a:ln>
              <a:solidFill>
                <a:schemeClr val="accent4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箭頭接點 21">
              <a:extLst>
                <a:ext uri="{FF2B5EF4-FFF2-40B4-BE49-F238E27FC236}">
                  <a16:creationId xmlns:a16="http://schemas.microsoft.com/office/drawing/2014/main" id="{908CF4DF-1B79-2644-A8FC-721D00290395}"/>
                </a:ext>
              </a:extLst>
            </p:cNvPr>
            <p:cNvCxnSpPr>
              <a:stCxn id="18" idx="3"/>
              <a:endCxn id="20" idx="1"/>
            </p:cNvCxnSpPr>
            <p:nvPr/>
          </p:nvCxnSpPr>
          <p:spPr>
            <a:xfrm>
              <a:off x="2918065" y="4505791"/>
              <a:ext cx="1396896" cy="512357"/>
            </a:xfrm>
            <a:prstGeom prst="straightConnector1">
              <a:avLst/>
            </a:prstGeom>
            <a:ln>
              <a:solidFill>
                <a:schemeClr val="accent4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箭頭接點 22">
              <a:extLst>
                <a:ext uri="{FF2B5EF4-FFF2-40B4-BE49-F238E27FC236}">
                  <a16:creationId xmlns:a16="http://schemas.microsoft.com/office/drawing/2014/main" id="{7402FB80-3563-864B-8E48-7D6CDC6F174D}"/>
                </a:ext>
              </a:extLst>
            </p:cNvPr>
            <p:cNvCxnSpPr>
              <a:cxnSpLocks/>
              <a:stCxn id="17" idx="3"/>
              <a:endCxn id="25" idx="1"/>
            </p:cNvCxnSpPr>
            <p:nvPr/>
          </p:nvCxnSpPr>
          <p:spPr>
            <a:xfrm>
              <a:off x="2918065" y="5531937"/>
              <a:ext cx="1396896" cy="1926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箭頭接點 17">
              <a:extLst>
                <a:ext uri="{FF2B5EF4-FFF2-40B4-BE49-F238E27FC236}">
                  <a16:creationId xmlns:a16="http://schemas.microsoft.com/office/drawing/2014/main" id="{4AD264ED-F20C-F347-88DF-3CF336C1CF10}"/>
                </a:ext>
              </a:extLst>
            </p:cNvPr>
            <p:cNvCxnSpPr>
              <a:cxnSpLocks/>
              <a:stCxn id="20" idx="3"/>
              <a:endCxn id="17" idx="2"/>
            </p:cNvCxnSpPr>
            <p:nvPr/>
          </p:nvCxnSpPr>
          <p:spPr>
            <a:xfrm flipH="1">
              <a:off x="2457515" y="5018148"/>
              <a:ext cx="2393300" cy="974340"/>
            </a:xfrm>
            <a:prstGeom prst="bentConnector4">
              <a:avLst>
                <a:gd name="adj1" fmla="val -7435"/>
                <a:gd name="adj2" fmla="val 118262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pic>
          <p:nvPicPr>
            <p:cNvPr id="25" name="圖片 24">
              <a:extLst>
                <a:ext uri="{FF2B5EF4-FFF2-40B4-BE49-F238E27FC236}">
                  <a16:creationId xmlns:a16="http://schemas.microsoft.com/office/drawing/2014/main" id="{D54519C5-7A30-4D40-9DFB-B195EB72BB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4962" y="5456636"/>
              <a:ext cx="535853" cy="53585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</p:pic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DD96A36A-71C6-4844-87C7-90F910C91B18}"/>
              </a:ext>
            </a:extLst>
          </p:cNvPr>
          <p:cNvGrpSpPr/>
          <p:nvPr/>
        </p:nvGrpSpPr>
        <p:grpSpPr>
          <a:xfrm>
            <a:off x="7791157" y="3768430"/>
            <a:ext cx="2155666" cy="2499436"/>
            <a:chOff x="1838710" y="2525712"/>
            <a:chExt cx="3264063" cy="3784592"/>
          </a:xfrm>
        </p:grpSpPr>
        <p:pic>
          <p:nvPicPr>
            <p:cNvPr id="28" name="圖片 27">
              <a:extLst>
                <a:ext uri="{FF2B5EF4-FFF2-40B4-BE49-F238E27FC236}">
                  <a16:creationId xmlns:a16="http://schemas.microsoft.com/office/drawing/2014/main" id="{7B9A33B8-B7BA-4B4A-9EB9-16C30E93BB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8710" y="5477436"/>
              <a:ext cx="832868" cy="832868"/>
            </a:xfrm>
            <a:prstGeom prst="rect">
              <a:avLst/>
            </a:prstGeom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</p:pic>
        <p:pic>
          <p:nvPicPr>
            <p:cNvPr id="29" name="圖片 28">
              <a:extLst>
                <a:ext uri="{FF2B5EF4-FFF2-40B4-BE49-F238E27FC236}">
                  <a16:creationId xmlns:a16="http://schemas.microsoft.com/office/drawing/2014/main" id="{BA5F9C7D-2808-9140-B368-8C4617E191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1377" y="3490850"/>
              <a:ext cx="830201" cy="83020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</p:pic>
        <p:pic>
          <p:nvPicPr>
            <p:cNvPr id="30" name="圖片 29">
              <a:extLst>
                <a:ext uri="{FF2B5EF4-FFF2-40B4-BE49-F238E27FC236}">
                  <a16:creationId xmlns:a16="http://schemas.microsoft.com/office/drawing/2014/main" id="{16A7F5EE-1045-AB45-BB6D-A4EE7813AD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4345" y="3061892"/>
              <a:ext cx="688428" cy="6884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</p:pic>
        <p:pic>
          <p:nvPicPr>
            <p:cNvPr id="31" name="圖片 30">
              <a:extLst>
                <a:ext uri="{FF2B5EF4-FFF2-40B4-BE49-F238E27FC236}">
                  <a16:creationId xmlns:a16="http://schemas.microsoft.com/office/drawing/2014/main" id="{6543B939-FD31-B747-8BB8-963DA945E6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4345" y="4986587"/>
              <a:ext cx="688428" cy="68842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</p:pic>
        <p:pic>
          <p:nvPicPr>
            <p:cNvPr id="32" name="圖片 31">
              <a:extLst>
                <a:ext uri="{FF2B5EF4-FFF2-40B4-BE49-F238E27FC236}">
                  <a16:creationId xmlns:a16="http://schemas.microsoft.com/office/drawing/2014/main" id="{D314C475-7076-C148-9390-4E03AE4C9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8710" y="4509631"/>
              <a:ext cx="832868" cy="832868"/>
            </a:xfrm>
            <a:prstGeom prst="rect">
              <a:avLst/>
            </a:prstGeom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</p:pic>
        <p:pic>
          <p:nvPicPr>
            <p:cNvPr id="33" name="圖片 32">
              <a:extLst>
                <a:ext uri="{FF2B5EF4-FFF2-40B4-BE49-F238E27FC236}">
                  <a16:creationId xmlns:a16="http://schemas.microsoft.com/office/drawing/2014/main" id="{89DD3FB8-F42E-E244-B5AA-3F7BA59A3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1377" y="2525712"/>
              <a:ext cx="830201" cy="83020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</p:pic>
        <p:cxnSp>
          <p:nvCxnSpPr>
            <p:cNvPr id="34" name="直線箭頭接點 33">
              <a:extLst>
                <a:ext uri="{FF2B5EF4-FFF2-40B4-BE49-F238E27FC236}">
                  <a16:creationId xmlns:a16="http://schemas.microsoft.com/office/drawing/2014/main" id="{BA68761C-9750-CA4E-AA4A-A789DFD081F4}"/>
                </a:ext>
              </a:extLst>
            </p:cNvPr>
            <p:cNvCxnSpPr>
              <a:stCxn id="33" idx="3"/>
              <a:endCxn id="30" idx="1"/>
            </p:cNvCxnSpPr>
            <p:nvPr/>
          </p:nvCxnSpPr>
          <p:spPr>
            <a:xfrm>
              <a:off x="2671578" y="2940813"/>
              <a:ext cx="1742767" cy="465293"/>
            </a:xfrm>
            <a:prstGeom prst="straightConnector1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箭頭接點 34">
              <a:extLst>
                <a:ext uri="{FF2B5EF4-FFF2-40B4-BE49-F238E27FC236}">
                  <a16:creationId xmlns:a16="http://schemas.microsoft.com/office/drawing/2014/main" id="{5AE01753-6960-E842-97AF-A724DE676DFD}"/>
                </a:ext>
              </a:extLst>
            </p:cNvPr>
            <p:cNvCxnSpPr>
              <a:stCxn id="33" idx="3"/>
              <a:endCxn id="31" idx="1"/>
            </p:cNvCxnSpPr>
            <p:nvPr/>
          </p:nvCxnSpPr>
          <p:spPr>
            <a:xfrm>
              <a:off x="2671578" y="2940813"/>
              <a:ext cx="1742767" cy="2389988"/>
            </a:xfrm>
            <a:prstGeom prst="straightConnector1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箭頭接點 35">
              <a:extLst>
                <a:ext uri="{FF2B5EF4-FFF2-40B4-BE49-F238E27FC236}">
                  <a16:creationId xmlns:a16="http://schemas.microsoft.com/office/drawing/2014/main" id="{C6153418-6D0C-C440-A60F-C9F4E9295C3C}"/>
                </a:ext>
              </a:extLst>
            </p:cNvPr>
            <p:cNvCxnSpPr>
              <a:stCxn id="29" idx="3"/>
              <a:endCxn id="30" idx="1"/>
            </p:cNvCxnSpPr>
            <p:nvPr/>
          </p:nvCxnSpPr>
          <p:spPr>
            <a:xfrm flipV="1">
              <a:off x="2671578" y="3406106"/>
              <a:ext cx="1742767" cy="499845"/>
            </a:xfrm>
            <a:prstGeom prst="straightConnector1">
              <a:avLst/>
            </a:prstGeom>
            <a:ln>
              <a:solidFill>
                <a:schemeClr val="accent4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箭頭接點 36">
              <a:extLst>
                <a:ext uri="{FF2B5EF4-FFF2-40B4-BE49-F238E27FC236}">
                  <a16:creationId xmlns:a16="http://schemas.microsoft.com/office/drawing/2014/main" id="{BADC4246-A241-954B-8C98-5B5C452785A8}"/>
                </a:ext>
              </a:extLst>
            </p:cNvPr>
            <p:cNvCxnSpPr>
              <a:cxnSpLocks/>
              <a:stCxn id="29" idx="3"/>
              <a:endCxn id="31" idx="1"/>
            </p:cNvCxnSpPr>
            <p:nvPr/>
          </p:nvCxnSpPr>
          <p:spPr>
            <a:xfrm>
              <a:off x="2671578" y="3905951"/>
              <a:ext cx="1742767" cy="1424850"/>
            </a:xfrm>
            <a:prstGeom prst="straightConnector1">
              <a:avLst/>
            </a:prstGeom>
            <a:ln>
              <a:solidFill>
                <a:schemeClr val="accent4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箭頭接點 37">
              <a:extLst>
                <a:ext uri="{FF2B5EF4-FFF2-40B4-BE49-F238E27FC236}">
                  <a16:creationId xmlns:a16="http://schemas.microsoft.com/office/drawing/2014/main" id="{F6922825-A9C9-4B40-A03D-110B7AF4CB6D}"/>
                </a:ext>
              </a:extLst>
            </p:cNvPr>
            <p:cNvCxnSpPr>
              <a:stCxn id="32" idx="3"/>
              <a:endCxn id="30" idx="1"/>
            </p:cNvCxnSpPr>
            <p:nvPr/>
          </p:nvCxnSpPr>
          <p:spPr>
            <a:xfrm flipV="1">
              <a:off x="2671578" y="3406106"/>
              <a:ext cx="1742767" cy="1519959"/>
            </a:xfrm>
            <a:prstGeom prst="straightConnector1">
              <a:avLst/>
            </a:prstGeom>
            <a:ln>
              <a:solidFill>
                <a:schemeClr val="accent6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箭頭接點 38">
              <a:extLst>
                <a:ext uri="{FF2B5EF4-FFF2-40B4-BE49-F238E27FC236}">
                  <a16:creationId xmlns:a16="http://schemas.microsoft.com/office/drawing/2014/main" id="{7C0B2AE7-2E0C-FB4F-9C9E-61894FA73099}"/>
                </a:ext>
              </a:extLst>
            </p:cNvPr>
            <p:cNvCxnSpPr>
              <a:stCxn id="32" idx="3"/>
              <a:endCxn id="31" idx="1"/>
            </p:cNvCxnSpPr>
            <p:nvPr/>
          </p:nvCxnSpPr>
          <p:spPr>
            <a:xfrm>
              <a:off x="2671578" y="4926065"/>
              <a:ext cx="1742767" cy="404736"/>
            </a:xfrm>
            <a:prstGeom prst="straightConnector1">
              <a:avLst/>
            </a:prstGeom>
            <a:ln>
              <a:solidFill>
                <a:schemeClr val="accent6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箭頭接點 39">
              <a:extLst>
                <a:ext uri="{FF2B5EF4-FFF2-40B4-BE49-F238E27FC236}">
                  <a16:creationId xmlns:a16="http://schemas.microsoft.com/office/drawing/2014/main" id="{5974537A-F4A6-E049-8ED6-01075F36DAED}"/>
                </a:ext>
              </a:extLst>
            </p:cNvPr>
            <p:cNvCxnSpPr>
              <a:stCxn id="28" idx="3"/>
              <a:endCxn id="30" idx="1"/>
            </p:cNvCxnSpPr>
            <p:nvPr/>
          </p:nvCxnSpPr>
          <p:spPr>
            <a:xfrm flipV="1">
              <a:off x="2671578" y="3406106"/>
              <a:ext cx="1742767" cy="24877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箭頭接點 61">
              <a:extLst>
                <a:ext uri="{FF2B5EF4-FFF2-40B4-BE49-F238E27FC236}">
                  <a16:creationId xmlns:a16="http://schemas.microsoft.com/office/drawing/2014/main" id="{AECE3A3F-5599-1642-8B09-791A692392BC}"/>
                </a:ext>
              </a:extLst>
            </p:cNvPr>
            <p:cNvCxnSpPr>
              <a:stCxn id="31" idx="3"/>
              <a:endCxn id="28" idx="2"/>
            </p:cNvCxnSpPr>
            <p:nvPr/>
          </p:nvCxnSpPr>
          <p:spPr>
            <a:xfrm flipH="1">
              <a:off x="2255144" y="5330801"/>
              <a:ext cx="2847629" cy="979503"/>
            </a:xfrm>
            <a:prstGeom prst="bentConnector4">
              <a:avLst>
                <a:gd name="adj1" fmla="val -8028"/>
                <a:gd name="adj2" fmla="val 123338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4983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152FD4-D8CF-41B5-AB5A-09783F3DF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What's recommandation system?</a:t>
            </a:r>
            <a:endParaRPr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A67A921-A6E9-41AB-8B1C-19CA2F4306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4111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A8D953-017B-4422-B144-1A3C1B609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/>
                <a:cs typeface="Calibri Light"/>
              </a:rPr>
              <a:t>How</a:t>
            </a:r>
            <a:r>
              <a:rPr lang="zh-TW" altLang="en-US" dirty="0">
                <a:ea typeface="新細明體"/>
                <a:cs typeface="Calibri Light"/>
              </a:rPr>
              <a:t> </a:t>
            </a:r>
            <a:r>
              <a:rPr lang="en-US" altLang="zh-TW" dirty="0">
                <a:ea typeface="新細明體"/>
                <a:cs typeface="Calibri Light"/>
              </a:rPr>
              <a:t>to</a:t>
            </a:r>
            <a:r>
              <a:rPr lang="zh-TW" altLang="en-US" dirty="0">
                <a:ea typeface="新細明體"/>
                <a:cs typeface="Calibri Light"/>
              </a:rPr>
              <a:t> </a:t>
            </a:r>
            <a:r>
              <a:rPr lang="en-US" altLang="zh-TW" dirty="0">
                <a:ea typeface="新細明體"/>
                <a:cs typeface="Calibri Light"/>
              </a:rPr>
              <a:t>do</a:t>
            </a:r>
            <a:r>
              <a:rPr lang="zh-TW" altLang="en-US" dirty="0">
                <a:ea typeface="新細明體"/>
                <a:cs typeface="Calibri Light"/>
              </a:rPr>
              <a:t> Colla</a:t>
            </a:r>
            <a:r>
              <a:rPr lang="en-US" altLang="zh-TW" dirty="0">
                <a:ea typeface="新細明體"/>
                <a:cs typeface="Calibri Light"/>
              </a:rPr>
              <a:t>b</a:t>
            </a:r>
            <a:r>
              <a:rPr lang="zh-TW" altLang="en-US" dirty="0">
                <a:ea typeface="新細明體"/>
                <a:cs typeface="Calibri Light"/>
              </a:rPr>
              <a:t>orative Filtering</a:t>
            </a:r>
            <a:r>
              <a:rPr lang="en-US" altLang="zh-TW" dirty="0">
                <a:ea typeface="新細明體"/>
                <a:cs typeface="Calibri Light"/>
              </a:rPr>
              <a:t>?</a:t>
            </a:r>
            <a:r>
              <a:rPr lang="zh-TW" altLang="en-US" dirty="0">
                <a:ea typeface="新細明體"/>
                <a:cs typeface="Calibri Light"/>
              </a:rPr>
              <a:t> </a:t>
            </a:r>
            <a:r>
              <a:rPr lang="en-US" altLang="zh-TW" dirty="0">
                <a:ea typeface="新細明體"/>
                <a:cs typeface="Calibri Light"/>
              </a:rPr>
              <a:t>(Memory</a:t>
            </a:r>
            <a:r>
              <a:rPr lang="zh-TW" altLang="en-US" dirty="0">
                <a:ea typeface="新細明體"/>
                <a:cs typeface="Calibri Light"/>
              </a:rPr>
              <a:t> </a:t>
            </a:r>
            <a:r>
              <a:rPr lang="en-US" altLang="zh-TW" dirty="0">
                <a:ea typeface="新細明體"/>
                <a:cs typeface="Calibri Light"/>
              </a:rPr>
              <a:t>Based)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77C28FC-3812-4BF2-A967-063C650904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>
                    <a:ea typeface="新細明體"/>
                    <a:cs typeface="Calibri"/>
                  </a:rPr>
                  <a:t>User-based Filtering</a:t>
                </a:r>
                <a:endParaRPr lang="en-US" altLang="zh-TW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altLang="zh-TW" dirty="0"/>
                  <a:t>Calculate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similarity</a:t>
                </a:r>
              </a:p>
              <a:p>
                <a:pPr lvl="2"/>
                <a:r>
                  <a:rPr lang="en-US" altLang="zh-TW" dirty="0"/>
                  <a:t>Cosine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similarity</a:t>
                </a:r>
              </a:p>
              <a:p>
                <a:pPr lvl="2"/>
                <a:r>
                  <a:rPr lang="en" altLang="zh-TW" dirty="0"/>
                  <a:t>Pearson Correlation</a:t>
                </a:r>
                <a:endParaRPr lang="en-US" altLang="zh-TW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altLang="zh-TW" dirty="0"/>
                  <a:t>Predicted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unrated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item</a:t>
                </a:r>
              </a:p>
              <a:p>
                <a:pPr lvl="2"/>
                <a:r>
                  <a:rPr lang="en-US" altLang="zh-TW" dirty="0"/>
                  <a:t>With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any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equation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like: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𝐾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≠?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</m:e>
                    </m:nary>
                  </m:oMath>
                </a14:m>
                <a:endParaRPr lang="en-US" altLang="zh-TW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altLang="zh-TW" dirty="0"/>
                  <a:t>Recommend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highest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rated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one</a:t>
                </a:r>
              </a:p>
              <a:p>
                <a:pPr lvl="1"/>
                <a:r>
                  <a:rPr lang="en-US" altLang="zh-TW" dirty="0"/>
                  <a:t>Problem:</a:t>
                </a:r>
              </a:p>
              <a:p>
                <a:pPr lvl="2"/>
                <a:r>
                  <a:rPr lang="en-US" altLang="zh-TW" dirty="0"/>
                  <a:t>Preference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might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change</a:t>
                </a:r>
              </a:p>
              <a:p>
                <a:pPr lvl="2"/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77C28FC-3812-4BF2-A967-063C650904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圖片 7">
            <a:extLst>
              <a:ext uri="{FF2B5EF4-FFF2-40B4-BE49-F238E27FC236}">
                <a16:creationId xmlns:a16="http://schemas.microsoft.com/office/drawing/2014/main" id="{04356CE9-8A5C-A847-B31A-44BD91B09D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495" y="2009490"/>
            <a:ext cx="4045168" cy="143632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CF52E47-1740-C045-B28D-15D1793C21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494" y="4484068"/>
            <a:ext cx="4045168" cy="144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274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A8D953-017B-4422-B144-1A3C1B609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/>
                <a:cs typeface="Calibri Light"/>
              </a:rPr>
              <a:t>How</a:t>
            </a:r>
            <a:r>
              <a:rPr lang="zh-TW" altLang="en-US" dirty="0">
                <a:ea typeface="新細明體"/>
                <a:cs typeface="Calibri Light"/>
              </a:rPr>
              <a:t> </a:t>
            </a:r>
            <a:r>
              <a:rPr lang="en-US" altLang="zh-TW" dirty="0">
                <a:ea typeface="新細明體"/>
                <a:cs typeface="Calibri Light"/>
              </a:rPr>
              <a:t>to</a:t>
            </a:r>
            <a:r>
              <a:rPr lang="zh-TW" altLang="en-US" dirty="0">
                <a:ea typeface="新細明體"/>
                <a:cs typeface="Calibri Light"/>
              </a:rPr>
              <a:t> </a:t>
            </a:r>
            <a:r>
              <a:rPr lang="en-US" altLang="zh-TW" dirty="0">
                <a:ea typeface="新細明體"/>
                <a:cs typeface="Calibri Light"/>
              </a:rPr>
              <a:t>do</a:t>
            </a:r>
            <a:r>
              <a:rPr lang="zh-TW" altLang="en-US" dirty="0">
                <a:ea typeface="新細明體"/>
                <a:cs typeface="Calibri Light"/>
              </a:rPr>
              <a:t> Colla</a:t>
            </a:r>
            <a:r>
              <a:rPr lang="en-US" altLang="zh-TW" dirty="0">
                <a:ea typeface="新細明體"/>
                <a:cs typeface="Calibri Light"/>
              </a:rPr>
              <a:t>b</a:t>
            </a:r>
            <a:r>
              <a:rPr lang="zh-TW" altLang="en-US" dirty="0">
                <a:ea typeface="新細明體"/>
                <a:cs typeface="Calibri Light"/>
              </a:rPr>
              <a:t>orative Filtering</a:t>
            </a:r>
            <a:r>
              <a:rPr lang="en-US" altLang="zh-TW" dirty="0">
                <a:ea typeface="新細明體"/>
                <a:cs typeface="Calibri Light"/>
              </a:rPr>
              <a:t>?</a:t>
            </a:r>
            <a:r>
              <a:rPr lang="zh-TW" altLang="en-US" dirty="0">
                <a:ea typeface="新細明體"/>
                <a:cs typeface="Calibri Light"/>
              </a:rPr>
              <a:t> </a:t>
            </a:r>
            <a:r>
              <a:rPr lang="en-US" altLang="zh-TW" dirty="0">
                <a:ea typeface="新細明體"/>
                <a:cs typeface="Calibri Light"/>
              </a:rPr>
              <a:t>(Memory</a:t>
            </a:r>
            <a:r>
              <a:rPr lang="zh-TW" altLang="en-US" dirty="0">
                <a:ea typeface="新細明體"/>
                <a:cs typeface="Calibri Light"/>
              </a:rPr>
              <a:t> </a:t>
            </a:r>
            <a:r>
              <a:rPr lang="en-US" altLang="zh-TW" dirty="0">
                <a:ea typeface="新細明體"/>
                <a:cs typeface="Calibri Light"/>
              </a:rPr>
              <a:t>Based)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7C28FC-3812-4BF2-A967-063C65090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/>
                <a:cs typeface="Calibri"/>
              </a:rPr>
              <a:t>Item</a:t>
            </a:r>
            <a:r>
              <a:rPr lang="zh-TW" altLang="en-US" dirty="0">
                <a:ea typeface="新細明體"/>
                <a:cs typeface="Calibri"/>
              </a:rPr>
              <a:t>-based Filtering</a:t>
            </a:r>
            <a:endParaRPr lang="en-US" altLang="zh-TW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/>
              <a:t>Calculate</a:t>
            </a:r>
            <a:r>
              <a:rPr lang="zh-TW" altLang="en-US" dirty="0"/>
              <a:t> </a:t>
            </a:r>
            <a:r>
              <a:rPr lang="en-US" altLang="zh-TW" dirty="0"/>
              <a:t>similarity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/>
              <a:t>Predicted</a:t>
            </a:r>
            <a:r>
              <a:rPr lang="zh-TW" altLang="en-US" dirty="0"/>
              <a:t> </a:t>
            </a:r>
            <a:r>
              <a:rPr lang="en-US" altLang="zh-TW" dirty="0"/>
              <a:t>unrated</a:t>
            </a:r>
            <a:r>
              <a:rPr lang="zh-TW" altLang="en-US" dirty="0"/>
              <a:t> </a:t>
            </a:r>
            <a:r>
              <a:rPr lang="en-US" altLang="zh-TW" dirty="0"/>
              <a:t>item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/>
              <a:t>Recommend</a:t>
            </a:r>
            <a:r>
              <a:rPr lang="zh-TW" altLang="en-US" dirty="0"/>
              <a:t> </a:t>
            </a:r>
            <a:r>
              <a:rPr lang="en-US" altLang="zh-TW" dirty="0"/>
              <a:t>highest</a:t>
            </a:r>
            <a:r>
              <a:rPr lang="zh-TW" altLang="en-US" dirty="0"/>
              <a:t> </a:t>
            </a:r>
            <a:r>
              <a:rPr lang="en-US" altLang="zh-TW" dirty="0"/>
              <a:t>rated</a:t>
            </a:r>
            <a:r>
              <a:rPr lang="zh-TW" altLang="en-US" dirty="0"/>
              <a:t> </a:t>
            </a:r>
            <a:r>
              <a:rPr lang="en-US" altLang="zh-TW" dirty="0"/>
              <a:t>one</a:t>
            </a:r>
          </a:p>
          <a:p>
            <a:pPr lvl="1"/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method</a:t>
            </a:r>
            <a:r>
              <a:rPr lang="zh-TW" altLang="en-US" dirty="0"/>
              <a:t> </a:t>
            </a:r>
            <a:r>
              <a:rPr lang="en-US" altLang="zh-TW" dirty="0"/>
              <a:t>is</a:t>
            </a:r>
            <a:r>
              <a:rPr lang="zh-TW" altLang="en-US" dirty="0"/>
              <a:t> </a:t>
            </a:r>
            <a:r>
              <a:rPr lang="en-US" altLang="zh-TW" dirty="0"/>
              <a:t>basically</a:t>
            </a:r>
            <a:r>
              <a:rPr lang="zh-TW" altLang="en-US" dirty="0"/>
              <a:t> </a:t>
            </a:r>
            <a:r>
              <a:rPr lang="en-US" altLang="zh-TW" dirty="0"/>
              <a:t>same</a:t>
            </a:r>
            <a:r>
              <a:rPr lang="zh-TW" altLang="en-US" dirty="0"/>
              <a:t> </a:t>
            </a:r>
            <a:r>
              <a:rPr lang="en-US" altLang="zh-TW" dirty="0"/>
              <a:t>as</a:t>
            </a:r>
            <a:r>
              <a:rPr lang="zh-TW" altLang="en-US" dirty="0"/>
              <a:t> </a:t>
            </a:r>
            <a:br>
              <a:rPr lang="en-US" altLang="zh-TW" dirty="0"/>
            </a:br>
            <a:r>
              <a:rPr lang="en-US" altLang="zh-TW" dirty="0"/>
              <a:t>user-based</a:t>
            </a:r>
            <a:r>
              <a:rPr lang="zh-TW" altLang="en-US" dirty="0"/>
              <a:t> </a:t>
            </a:r>
            <a:r>
              <a:rPr lang="en-US" altLang="zh-TW" dirty="0"/>
              <a:t>CF,</a:t>
            </a:r>
            <a:r>
              <a:rPr lang="zh-TW" altLang="en-US" dirty="0"/>
              <a:t> </a:t>
            </a:r>
            <a:r>
              <a:rPr lang="en-US" altLang="zh-TW" dirty="0"/>
              <a:t>without</a:t>
            </a:r>
            <a:r>
              <a:rPr lang="zh-TW" altLang="en-US" dirty="0"/>
              <a:t> </a:t>
            </a:r>
            <a:r>
              <a:rPr lang="en-US" altLang="zh-TW" dirty="0"/>
              <a:t>dynamic</a:t>
            </a:r>
            <a:r>
              <a:rPr lang="zh-TW" altLang="en-US" dirty="0"/>
              <a:t> </a:t>
            </a:r>
            <a:r>
              <a:rPr lang="en-US" altLang="zh-TW" dirty="0"/>
              <a:t>user</a:t>
            </a:r>
            <a:r>
              <a:rPr lang="zh-TW" altLang="en-US" dirty="0"/>
              <a:t> </a:t>
            </a:r>
            <a:br>
              <a:rPr lang="en-US" altLang="zh-TW" dirty="0"/>
            </a:br>
            <a:r>
              <a:rPr lang="en-US" altLang="zh-TW" dirty="0"/>
              <a:t>preference</a:t>
            </a:r>
            <a:r>
              <a:rPr lang="zh-TW" altLang="en-US" dirty="0"/>
              <a:t> </a:t>
            </a:r>
            <a:r>
              <a:rPr lang="en-US" altLang="zh-TW" dirty="0"/>
              <a:t>problem</a:t>
            </a:r>
          </a:p>
          <a:p>
            <a:pPr lvl="1"/>
            <a:r>
              <a:rPr lang="en-US" altLang="zh-TW" dirty="0"/>
              <a:t>Problems:</a:t>
            </a:r>
          </a:p>
          <a:p>
            <a:pPr lvl="2"/>
            <a:r>
              <a:rPr lang="en-US" altLang="zh-TW" dirty="0"/>
              <a:t>Scalability</a:t>
            </a:r>
          </a:p>
          <a:p>
            <a:pPr lvl="2"/>
            <a:r>
              <a:rPr lang="en-US" altLang="zh-TW" dirty="0"/>
              <a:t>Sparsity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324F759-83B1-2443-86C6-9C9EA9FD3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268" y="2889212"/>
            <a:ext cx="5402317" cy="222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254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158F67A8-AEF1-E843-82F5-E3069DBFD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新細明體"/>
                <a:cs typeface="Calibri Light"/>
              </a:rPr>
              <a:t>What is </a:t>
            </a:r>
            <a:r>
              <a:rPr lang="en-US" altLang="zh-TW" dirty="0">
                <a:ea typeface="新細明體"/>
                <a:cs typeface="Calibri Light"/>
              </a:rPr>
              <a:t>Model-based</a:t>
            </a:r>
            <a:r>
              <a:rPr lang="zh-TW" altLang="en-US" dirty="0">
                <a:ea typeface="新細明體"/>
                <a:cs typeface="Calibri Light"/>
              </a:rPr>
              <a:t> </a:t>
            </a:r>
            <a:r>
              <a:rPr lang="en-US" altLang="zh-TW" dirty="0">
                <a:ea typeface="新細明體"/>
                <a:cs typeface="Calibri Light"/>
              </a:rPr>
              <a:t>CF</a:t>
            </a:r>
            <a:r>
              <a:rPr lang="zh-TW" altLang="en-US" dirty="0">
                <a:ea typeface="新細明體"/>
                <a:cs typeface="Calibri Light"/>
              </a:rPr>
              <a:t>?</a:t>
            </a:r>
            <a:endParaRPr kumimoji="1"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B9CD4D9-A4D5-A44F-A245-31DD316E9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/>
              <a:t>Target:</a:t>
            </a:r>
          </a:p>
          <a:p>
            <a:pPr lvl="1"/>
            <a:r>
              <a:rPr kumimoji="1" lang="en-US" altLang="zh-TW" dirty="0"/>
              <a:t>Fill</a:t>
            </a:r>
            <a:r>
              <a:rPr kumimoji="1" lang="zh-TW" altLang="en-US" dirty="0"/>
              <a:t> </a:t>
            </a:r>
            <a:r>
              <a:rPr kumimoji="1" lang="en-US" altLang="zh-TW" dirty="0"/>
              <a:t>in</a:t>
            </a:r>
            <a:r>
              <a:rPr kumimoji="1" lang="zh-TW" altLang="en-US" dirty="0"/>
              <a:t> </a:t>
            </a:r>
            <a:r>
              <a:rPr kumimoji="1" lang="en-US" altLang="zh-TW" dirty="0"/>
              <a:t>blank</a:t>
            </a:r>
            <a:r>
              <a:rPr kumimoji="1" lang="zh-TW" altLang="en-US" dirty="0"/>
              <a:t> </a:t>
            </a:r>
            <a:r>
              <a:rPr kumimoji="1" lang="en-US" altLang="zh-TW" dirty="0"/>
              <a:t>with</a:t>
            </a:r>
            <a:r>
              <a:rPr kumimoji="1" lang="zh-TW" altLang="en-US" dirty="0"/>
              <a:t> </a:t>
            </a:r>
            <a:r>
              <a:rPr kumimoji="1" lang="en-US" altLang="zh-TW" dirty="0"/>
              <a:t>model</a:t>
            </a:r>
          </a:p>
          <a:p>
            <a:r>
              <a:rPr kumimoji="1" lang="en-US" altLang="zh-TW" dirty="0"/>
              <a:t>Turn</a:t>
            </a:r>
            <a:r>
              <a:rPr kumimoji="1" lang="zh-TW" altLang="en-US" dirty="0"/>
              <a:t> </a:t>
            </a:r>
            <a:r>
              <a:rPr kumimoji="1" lang="en-US" altLang="zh-TW" dirty="0"/>
              <a:t>it</a:t>
            </a:r>
            <a:r>
              <a:rPr kumimoji="1" lang="zh-TW" altLang="en-US" dirty="0"/>
              <a:t> </a:t>
            </a:r>
            <a:r>
              <a:rPr kumimoji="1" lang="en-US" altLang="zh-TW" dirty="0"/>
              <a:t>into</a:t>
            </a:r>
            <a:r>
              <a:rPr kumimoji="1" lang="zh-TW" altLang="en-US" dirty="0"/>
              <a:t> </a:t>
            </a:r>
            <a:r>
              <a:rPr kumimoji="1" lang="en-US" altLang="zh-TW" dirty="0"/>
              <a:t>optimization</a:t>
            </a:r>
            <a:r>
              <a:rPr kumimoji="1" lang="zh-TW" altLang="en-US" dirty="0"/>
              <a:t> </a:t>
            </a:r>
            <a:r>
              <a:rPr kumimoji="1" lang="en-US" altLang="zh-TW" dirty="0"/>
              <a:t>problem</a:t>
            </a:r>
          </a:p>
          <a:p>
            <a:r>
              <a:rPr kumimoji="1" lang="en-US" altLang="zh-TW" dirty="0"/>
              <a:t>Models:</a:t>
            </a:r>
          </a:p>
          <a:p>
            <a:pPr lvl="1"/>
            <a:r>
              <a:rPr kumimoji="1" lang="en-US" altLang="zh-TW" dirty="0"/>
              <a:t>Matrix</a:t>
            </a:r>
            <a:r>
              <a:rPr kumimoji="1" lang="zh-TW" altLang="en-US" dirty="0"/>
              <a:t> </a:t>
            </a:r>
            <a:r>
              <a:rPr kumimoji="1" lang="en-US" altLang="zh-TW" dirty="0"/>
              <a:t>Factorization</a:t>
            </a:r>
          </a:p>
          <a:p>
            <a:pPr lvl="1"/>
            <a:r>
              <a:rPr kumimoji="1" lang="en-US" altLang="zh-TW" dirty="0"/>
              <a:t>Neural</a:t>
            </a:r>
            <a:r>
              <a:rPr kumimoji="1" lang="zh-TW" altLang="en-US" dirty="0"/>
              <a:t> </a:t>
            </a:r>
            <a:r>
              <a:rPr kumimoji="1" lang="en-US" altLang="zh-TW" dirty="0"/>
              <a:t>Network</a:t>
            </a:r>
          </a:p>
          <a:p>
            <a:pPr lvl="1"/>
            <a:r>
              <a:rPr kumimoji="1" lang="en-US" altLang="zh-TW" dirty="0"/>
              <a:t>Other</a:t>
            </a:r>
            <a:r>
              <a:rPr kumimoji="1" lang="zh-TW" altLang="en-US" dirty="0"/>
              <a:t> </a:t>
            </a:r>
            <a:r>
              <a:rPr kumimoji="1" lang="en-US" altLang="zh-TW" dirty="0"/>
              <a:t>models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AF3B552-0898-5D4C-AA8A-BDD2B2D62AFB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3259614"/>
          <a:ext cx="5207000" cy="1483360"/>
        </p:xfrm>
        <a:graphic>
          <a:graphicData uri="http://schemas.openxmlformats.org/drawingml/2006/table">
            <a:tbl>
              <a:tblPr firstRow="1" firstCol="1">
                <a:tableStyleId>{F5AB1C69-6EDB-4FF4-983F-18BD219EF322}</a:tableStyleId>
              </a:tblPr>
              <a:tblGrid>
                <a:gridCol w="1041400">
                  <a:extLst>
                    <a:ext uri="{9D8B030D-6E8A-4147-A177-3AD203B41FA5}">
                      <a16:colId xmlns:a16="http://schemas.microsoft.com/office/drawing/2014/main" val="3769996875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924894893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18694109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3107113119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1487568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Movie1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Movie2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Movie3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Movie4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071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User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434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User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279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User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637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20514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A8D953-017B-4422-B144-1A3C1B609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新細明體"/>
                <a:cs typeface="Calibri Light"/>
              </a:rPr>
              <a:t>How to do </a:t>
            </a:r>
            <a:r>
              <a:rPr lang="en-US" altLang="zh-TW" dirty="0">
                <a:ea typeface="新細明體"/>
                <a:cs typeface="Calibri Light"/>
              </a:rPr>
              <a:t>Model-based</a:t>
            </a:r>
            <a:r>
              <a:rPr lang="zh-TW" altLang="en-US" dirty="0">
                <a:ea typeface="新細明體"/>
                <a:cs typeface="Calibri Light"/>
              </a:rPr>
              <a:t> Colla</a:t>
            </a:r>
            <a:r>
              <a:rPr lang="en-US" altLang="zh-TW" dirty="0">
                <a:ea typeface="新細明體"/>
                <a:cs typeface="Calibri Light"/>
              </a:rPr>
              <a:t>b</a:t>
            </a:r>
            <a:r>
              <a:rPr lang="zh-TW" altLang="en-US" dirty="0">
                <a:ea typeface="新細明體"/>
                <a:cs typeface="Calibri Light"/>
              </a:rPr>
              <a:t>orative Filtering?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77C28FC-3812-4BF2-A967-063C650904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en-US" altLang="zh-TW" dirty="0">
                    <a:ea typeface="新細明體" panose="02020500000000000000" pitchFamily="18" charset="-120"/>
                    <a:cs typeface="Calibri"/>
                  </a:rPr>
                  <a:t>Latent</a:t>
                </a:r>
                <a:r>
                  <a:rPr lang="zh-TW" altLang="en-US" dirty="0">
                    <a:ea typeface="新細明體" panose="02020500000000000000" pitchFamily="18" charset="-120"/>
                    <a:cs typeface="Calibri"/>
                  </a:rPr>
                  <a:t> </a:t>
                </a:r>
                <a:r>
                  <a:rPr lang="en-US" altLang="zh-TW" dirty="0">
                    <a:ea typeface="新細明體" panose="02020500000000000000" pitchFamily="18" charset="-120"/>
                    <a:cs typeface="Calibri"/>
                  </a:rPr>
                  <a:t>factor</a:t>
                </a:r>
                <a:r>
                  <a:rPr lang="zh-TW" altLang="en-US" dirty="0">
                    <a:ea typeface="新細明體" panose="02020500000000000000" pitchFamily="18" charset="-120"/>
                    <a:cs typeface="Calibri"/>
                  </a:rPr>
                  <a:t> </a:t>
                </a:r>
                <a:r>
                  <a:rPr lang="en-US" altLang="zh-TW" dirty="0">
                    <a:ea typeface="新細明體" panose="02020500000000000000" pitchFamily="18" charset="-120"/>
                    <a:cs typeface="Calibri"/>
                  </a:rPr>
                  <a:t>model</a:t>
                </a:r>
                <a:r>
                  <a:rPr lang="zh-TW" altLang="en-US" dirty="0">
                    <a:ea typeface="新細明體" panose="02020500000000000000" pitchFamily="18" charset="-120"/>
                    <a:cs typeface="Calibri"/>
                  </a:rPr>
                  <a:t> </a:t>
                </a:r>
                <a:r>
                  <a:rPr lang="en-US" altLang="zh-TW" dirty="0">
                    <a:ea typeface="新細明體" panose="02020500000000000000" pitchFamily="18" charset="-120"/>
                    <a:cs typeface="Calibri"/>
                  </a:rPr>
                  <a:t>(Matrix</a:t>
                </a:r>
                <a:r>
                  <a:rPr lang="zh-TW" altLang="en-US" dirty="0">
                    <a:ea typeface="新細明體" panose="02020500000000000000" pitchFamily="18" charset="-120"/>
                    <a:cs typeface="Calibri"/>
                  </a:rPr>
                  <a:t> </a:t>
                </a:r>
                <a:r>
                  <a:rPr lang="en-US" altLang="zh-TW" dirty="0">
                    <a:ea typeface="新細明體" panose="02020500000000000000" pitchFamily="18" charset="-120"/>
                    <a:cs typeface="Calibri"/>
                  </a:rPr>
                  <a:t>Factorization):</a:t>
                </a:r>
              </a:p>
              <a:p>
                <a:pPr lvl="1"/>
                <a:r>
                  <a:rPr lang="en-US" altLang="zh-TW" dirty="0">
                    <a:ea typeface="新細明體" panose="02020500000000000000" pitchFamily="18" charset="-120"/>
                    <a:cs typeface="Calibri"/>
                  </a:rPr>
                  <a:t>SVD(Singular</a:t>
                </a:r>
                <a:r>
                  <a:rPr lang="zh-TW" altLang="en-US" dirty="0">
                    <a:ea typeface="新細明體" panose="02020500000000000000" pitchFamily="18" charset="-120"/>
                    <a:cs typeface="Calibri"/>
                  </a:rPr>
                  <a:t> </a:t>
                </a:r>
                <a:r>
                  <a:rPr lang="en-US" altLang="zh-TW" dirty="0">
                    <a:ea typeface="新細明體" panose="02020500000000000000" pitchFamily="18" charset="-120"/>
                    <a:cs typeface="Calibri"/>
                  </a:rPr>
                  <a:t>Value</a:t>
                </a:r>
                <a:r>
                  <a:rPr lang="zh-TW" altLang="en-US" dirty="0">
                    <a:ea typeface="新細明體" panose="02020500000000000000" pitchFamily="18" charset="-120"/>
                    <a:cs typeface="Calibri"/>
                  </a:rPr>
                  <a:t> </a:t>
                </a:r>
                <a:r>
                  <a:rPr lang="en-US" altLang="zh-TW" dirty="0">
                    <a:ea typeface="新細明體" panose="02020500000000000000" pitchFamily="18" charset="-120"/>
                    <a:cs typeface="Calibri"/>
                  </a:rPr>
                  <a:t>Decomposition)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新細明體" panose="02020500000000000000" pitchFamily="18" charset="-120"/>
                        <a:cs typeface="Calibri"/>
                      </a:rPr>
                      <m:t>𝑈</m:t>
                    </m:r>
                  </m:oMath>
                </a14:m>
                <a:r>
                  <a:rPr lang="en-US" altLang="zh-TW" dirty="0">
                    <a:ea typeface="新細明體" panose="02020500000000000000" pitchFamily="18" charset="-120"/>
                    <a:cs typeface="Calibri"/>
                  </a:rPr>
                  <a:t>:</a:t>
                </a:r>
                <a:r>
                  <a:rPr lang="zh-TW" altLang="en-US" dirty="0">
                    <a:ea typeface="新細明體" panose="02020500000000000000" pitchFamily="18" charset="-120"/>
                    <a:cs typeface="Calibri"/>
                  </a:rPr>
                  <a:t> </a:t>
                </a:r>
                <a:r>
                  <a:rPr lang="en-US" altLang="zh-TW" dirty="0">
                    <a:ea typeface="新細明體" panose="02020500000000000000" pitchFamily="18" charset="-120"/>
                    <a:cs typeface="Calibri"/>
                  </a:rPr>
                  <a:t>relationship</a:t>
                </a:r>
                <a:r>
                  <a:rPr lang="zh-TW" altLang="en-US" dirty="0">
                    <a:ea typeface="新細明體" panose="02020500000000000000" pitchFamily="18" charset="-120"/>
                    <a:cs typeface="Calibri"/>
                  </a:rPr>
                  <a:t> </a:t>
                </a:r>
                <a:r>
                  <a:rPr lang="en-US" altLang="zh-TW" dirty="0">
                    <a:ea typeface="新細明體" panose="02020500000000000000" pitchFamily="18" charset="-120"/>
                    <a:cs typeface="Calibri"/>
                  </a:rPr>
                  <a:t>between</a:t>
                </a:r>
                <a:r>
                  <a:rPr lang="zh-TW" altLang="en-US" dirty="0">
                    <a:ea typeface="新細明體" panose="02020500000000000000" pitchFamily="18" charset="-120"/>
                    <a:cs typeface="Calibri"/>
                  </a:rPr>
                  <a:t> </a:t>
                </a:r>
                <a:r>
                  <a:rPr lang="en-US" altLang="zh-TW" dirty="0">
                    <a:ea typeface="新細明體" panose="02020500000000000000" pitchFamily="18" charset="-120"/>
                    <a:cs typeface="Calibri"/>
                  </a:rPr>
                  <a:t>user</a:t>
                </a:r>
                <a:r>
                  <a:rPr lang="zh-TW" altLang="en-US" dirty="0">
                    <a:ea typeface="新細明體" panose="02020500000000000000" pitchFamily="18" charset="-120"/>
                    <a:cs typeface="Calibri"/>
                  </a:rPr>
                  <a:t> </a:t>
                </a:r>
                <a:r>
                  <a:rPr lang="en-US" altLang="zh-TW" dirty="0">
                    <a:ea typeface="新細明體" panose="02020500000000000000" pitchFamily="18" charset="-120"/>
                    <a:cs typeface="Calibri"/>
                  </a:rPr>
                  <a:t>&amp;</a:t>
                </a:r>
                <a:r>
                  <a:rPr lang="zh-TW" altLang="en-US" dirty="0">
                    <a:ea typeface="新細明體" panose="02020500000000000000" pitchFamily="18" charset="-120"/>
                    <a:cs typeface="Calibri"/>
                  </a:rPr>
                  <a:t> </a:t>
                </a:r>
                <a:r>
                  <a:rPr lang="en-US" altLang="zh-TW" dirty="0">
                    <a:ea typeface="新細明體" panose="02020500000000000000" pitchFamily="18" charset="-120"/>
                    <a:cs typeface="Calibri"/>
                  </a:rPr>
                  <a:t>latent</a:t>
                </a:r>
                <a:r>
                  <a:rPr lang="zh-TW" altLang="en-US" dirty="0">
                    <a:ea typeface="新細明體" panose="02020500000000000000" pitchFamily="18" charset="-120"/>
                    <a:cs typeface="Calibri"/>
                  </a:rPr>
                  <a:t> </a:t>
                </a:r>
                <a:r>
                  <a:rPr lang="en-US" altLang="zh-TW" dirty="0">
                    <a:ea typeface="新細明體" panose="02020500000000000000" pitchFamily="18" charset="-120"/>
                    <a:cs typeface="Calibri"/>
                  </a:rPr>
                  <a:t>factors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新細明體" panose="02020500000000000000" pitchFamily="18" charset="-120"/>
                        <a:cs typeface="Calibri"/>
                      </a:rPr>
                      <m:t>𝑉</m:t>
                    </m:r>
                  </m:oMath>
                </a14:m>
                <a:r>
                  <a:rPr lang="en-US" altLang="zh-TW" dirty="0">
                    <a:ea typeface="新細明體" panose="02020500000000000000" pitchFamily="18" charset="-120"/>
                    <a:cs typeface="Calibri"/>
                  </a:rPr>
                  <a:t>:</a:t>
                </a:r>
                <a:r>
                  <a:rPr lang="zh-TW" altLang="en-US" dirty="0">
                    <a:ea typeface="新細明體" panose="02020500000000000000" pitchFamily="18" charset="-120"/>
                    <a:cs typeface="Calibri"/>
                  </a:rPr>
                  <a:t> </a:t>
                </a:r>
                <a:r>
                  <a:rPr lang="en-US" altLang="zh-TW" dirty="0">
                    <a:cs typeface="Calibri"/>
                  </a:rPr>
                  <a:t>relationship</a:t>
                </a:r>
                <a:r>
                  <a:rPr lang="zh-TW" altLang="en-US" dirty="0">
                    <a:cs typeface="Calibri"/>
                  </a:rPr>
                  <a:t> </a:t>
                </a:r>
                <a:r>
                  <a:rPr lang="en-US" altLang="zh-TW" dirty="0">
                    <a:cs typeface="Calibri"/>
                  </a:rPr>
                  <a:t>between</a:t>
                </a:r>
                <a:r>
                  <a:rPr lang="zh-TW" altLang="en-US" dirty="0">
                    <a:cs typeface="Calibri"/>
                  </a:rPr>
                  <a:t> </a:t>
                </a:r>
                <a:r>
                  <a:rPr lang="en-US" altLang="zh-TW" dirty="0">
                    <a:cs typeface="Calibri"/>
                  </a:rPr>
                  <a:t>item</a:t>
                </a:r>
                <a:r>
                  <a:rPr lang="zh-TW" altLang="en-US" dirty="0">
                    <a:cs typeface="Calibri"/>
                  </a:rPr>
                  <a:t> </a:t>
                </a:r>
                <a:r>
                  <a:rPr lang="en-US" altLang="zh-TW" dirty="0">
                    <a:cs typeface="Calibri"/>
                  </a:rPr>
                  <a:t>&amp;</a:t>
                </a:r>
                <a:r>
                  <a:rPr lang="zh-TW" altLang="en-US" dirty="0">
                    <a:cs typeface="Calibri"/>
                  </a:rPr>
                  <a:t> </a:t>
                </a:r>
                <a:r>
                  <a:rPr lang="en-US" altLang="zh-TW" dirty="0">
                    <a:cs typeface="Calibri"/>
                  </a:rPr>
                  <a:t>latent</a:t>
                </a:r>
                <a:r>
                  <a:rPr lang="zh-TW" altLang="en-US" dirty="0">
                    <a:cs typeface="Calibri"/>
                  </a:rPr>
                  <a:t> </a:t>
                </a:r>
                <a:r>
                  <a:rPr lang="en-US" altLang="zh-TW" dirty="0">
                    <a:cs typeface="Calibri"/>
                  </a:rPr>
                  <a:t>factors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新細明體" panose="02020500000000000000" pitchFamily="18" charset="-120"/>
                        <a:cs typeface="Calibri"/>
                      </a:rPr>
                      <m:t>𝑆</m:t>
                    </m:r>
                  </m:oMath>
                </a14:m>
                <a:r>
                  <a:rPr lang="zh-TW" altLang="en-US" dirty="0">
                    <a:ea typeface="新細明體" panose="02020500000000000000" pitchFamily="18" charset="-120"/>
                    <a:cs typeface="Calibri"/>
                  </a:rPr>
                  <a:t> </a:t>
                </a:r>
                <a:r>
                  <a:rPr lang="en-US" altLang="zh-TW" dirty="0">
                    <a:ea typeface="新細明體" panose="02020500000000000000" pitchFamily="18" charset="-120"/>
                    <a:cs typeface="Calibri"/>
                  </a:rPr>
                  <a:t>denoted</a:t>
                </a:r>
                <a:r>
                  <a:rPr lang="zh-TW" altLang="en-US" dirty="0">
                    <a:ea typeface="新細明體" panose="02020500000000000000" pitchFamily="18" charset="-120"/>
                    <a:cs typeface="Calibri"/>
                  </a:rPr>
                  <a:t> </a:t>
                </a:r>
                <a:r>
                  <a:rPr lang="en-US" altLang="zh-TW" dirty="0">
                    <a:ea typeface="新細明體" panose="02020500000000000000" pitchFamily="18" charset="-120"/>
                    <a:cs typeface="Calibri"/>
                  </a:rPr>
                  <a:t>strength</a:t>
                </a:r>
                <a:r>
                  <a:rPr lang="zh-TW" altLang="en-US" dirty="0">
                    <a:ea typeface="新細明體" panose="02020500000000000000" pitchFamily="18" charset="-120"/>
                    <a:cs typeface="Calibri"/>
                  </a:rPr>
                  <a:t> </a:t>
                </a:r>
                <a:r>
                  <a:rPr lang="en-US" altLang="zh-TW" dirty="0">
                    <a:ea typeface="新細明體" panose="02020500000000000000" pitchFamily="18" charset="-120"/>
                    <a:cs typeface="Calibri"/>
                  </a:rPr>
                  <a:t>of</a:t>
                </a:r>
                <a:r>
                  <a:rPr lang="zh-TW" altLang="en-US" dirty="0">
                    <a:ea typeface="新細明體" panose="02020500000000000000" pitchFamily="18" charset="-120"/>
                    <a:cs typeface="Calibri"/>
                  </a:rPr>
                  <a:t> </a:t>
                </a:r>
                <a:r>
                  <a:rPr lang="en-US" altLang="zh-TW" dirty="0">
                    <a:ea typeface="新細明體" panose="02020500000000000000" pitchFamily="18" charset="-120"/>
                    <a:cs typeface="Calibri"/>
                  </a:rPr>
                  <a:t>latent</a:t>
                </a:r>
                <a:r>
                  <a:rPr lang="zh-TW" altLang="en-US" dirty="0">
                    <a:ea typeface="新細明體" panose="02020500000000000000" pitchFamily="18" charset="-120"/>
                    <a:cs typeface="Calibri"/>
                  </a:rPr>
                  <a:t> </a:t>
                </a:r>
                <a:r>
                  <a:rPr lang="en-US" altLang="zh-TW" dirty="0">
                    <a:ea typeface="新細明體" panose="02020500000000000000" pitchFamily="18" charset="-120"/>
                    <a:cs typeface="Calibri"/>
                  </a:rPr>
                  <a:t>factors</a:t>
                </a:r>
              </a:p>
              <a:p>
                <a:pPr lvl="2"/>
                <a:r>
                  <a:rPr lang="en-US" altLang="zh-TW" dirty="0">
                    <a:ea typeface="新細明體" panose="02020500000000000000" pitchFamily="18" charset="-120"/>
                    <a:cs typeface="Calibri"/>
                  </a:rPr>
                  <a:t>In</a:t>
                </a:r>
                <a:r>
                  <a:rPr lang="zh-TW" altLang="en-US" dirty="0">
                    <a:ea typeface="新細明體" panose="02020500000000000000" pitchFamily="18" charset="-120"/>
                    <a:cs typeface="Calibri"/>
                  </a:rPr>
                  <a:t> </a:t>
                </a:r>
                <a:r>
                  <a:rPr lang="en-US" altLang="zh-TW" dirty="0">
                    <a:ea typeface="新細明體" panose="02020500000000000000" pitchFamily="18" charset="-120"/>
                    <a:cs typeface="Calibri"/>
                  </a:rPr>
                  <a:t>order</a:t>
                </a:r>
                <a:r>
                  <a:rPr lang="zh-TW" altLang="en-US" dirty="0">
                    <a:ea typeface="新細明體" panose="02020500000000000000" pitchFamily="18" charset="-120"/>
                    <a:cs typeface="Calibri"/>
                  </a:rPr>
                  <a:t> </a:t>
                </a:r>
                <a:r>
                  <a:rPr lang="en-US" altLang="zh-TW" dirty="0">
                    <a:ea typeface="新細明體" panose="02020500000000000000" pitchFamily="18" charset="-120"/>
                    <a:cs typeface="Calibri"/>
                  </a:rPr>
                  <a:t>to</a:t>
                </a:r>
                <a:r>
                  <a:rPr lang="zh-TW" altLang="en-US" dirty="0">
                    <a:ea typeface="新細明體" panose="02020500000000000000" pitchFamily="18" charset="-120"/>
                    <a:cs typeface="Calibri"/>
                  </a:rPr>
                  <a:t> </a:t>
                </a:r>
                <a:r>
                  <a:rPr lang="en-US" altLang="zh-TW" dirty="0">
                    <a:ea typeface="新細明體" panose="02020500000000000000" pitchFamily="18" charset="-120"/>
                    <a:cs typeface="Calibri"/>
                  </a:rPr>
                  <a:t>minimize</a:t>
                </a:r>
                <a:r>
                  <a:rPr lang="zh-TW" altLang="en-US" dirty="0">
                    <a:ea typeface="新細明體" panose="02020500000000000000" pitchFamily="18" charset="-120"/>
                    <a:cs typeface="Calibri"/>
                  </a:rPr>
                  <a:t> </a:t>
                </a:r>
                <a:r>
                  <a:rPr lang="en-US" altLang="zh-TW" dirty="0">
                    <a:ea typeface="新細明體" panose="02020500000000000000" pitchFamily="18" charset="-120"/>
                    <a:cs typeface="Calibri"/>
                  </a:rPr>
                  <a:t>reconstruction</a:t>
                </a:r>
                <a:r>
                  <a:rPr lang="zh-TW" altLang="en-US" dirty="0">
                    <a:ea typeface="新細明體" panose="02020500000000000000" pitchFamily="18" charset="-120"/>
                    <a:cs typeface="Calibri"/>
                  </a:rPr>
                  <a:t> </a:t>
                </a:r>
                <a:r>
                  <a:rPr lang="en-US" altLang="zh-TW" dirty="0">
                    <a:ea typeface="新細明體" panose="02020500000000000000" pitchFamily="18" charset="-120"/>
                    <a:cs typeface="Calibri"/>
                  </a:rPr>
                  <a:t>error</a:t>
                </a:r>
              </a:p>
              <a:p>
                <a:pPr lvl="3"/>
                <a:r>
                  <a:rPr lang="en-US" altLang="zh-TW" dirty="0">
                    <a:ea typeface="新細明體" panose="02020500000000000000" pitchFamily="18" charset="-120"/>
                    <a:cs typeface="Calibri"/>
                  </a:rPr>
                  <a:t>Thus</a:t>
                </a:r>
                <a:r>
                  <a:rPr lang="zh-TW" altLang="en-US" dirty="0">
                    <a:ea typeface="新細明體" panose="02020500000000000000" pitchFamily="18" charset="-120"/>
                    <a:cs typeface="Calibri"/>
                  </a:rPr>
                  <a:t> </a:t>
                </a:r>
                <a:r>
                  <a:rPr lang="en-US" altLang="zh-TW" dirty="0">
                    <a:ea typeface="新細明體" panose="02020500000000000000" pitchFamily="18" charset="-120"/>
                    <a:cs typeface="Calibri"/>
                  </a:rPr>
                  <a:t>can</a:t>
                </a:r>
                <a:r>
                  <a:rPr lang="zh-TW" altLang="en-US" dirty="0">
                    <a:ea typeface="新細明體" panose="02020500000000000000" pitchFamily="18" charset="-120"/>
                    <a:cs typeface="Calibri"/>
                  </a:rPr>
                  <a:t> </a:t>
                </a:r>
                <a:r>
                  <a:rPr lang="en-US" altLang="zh-TW" dirty="0">
                    <a:ea typeface="新細明體" panose="02020500000000000000" pitchFamily="18" charset="-120"/>
                    <a:cs typeface="Calibri"/>
                  </a:rPr>
                  <a:t>be</a:t>
                </a:r>
                <a:r>
                  <a:rPr lang="zh-TW" altLang="en-US" dirty="0">
                    <a:ea typeface="新細明體" panose="02020500000000000000" pitchFamily="18" charset="-120"/>
                    <a:cs typeface="Calibri"/>
                  </a:rPr>
                  <a:t> </a:t>
                </a:r>
                <a:r>
                  <a:rPr lang="en-US" altLang="zh-TW" dirty="0">
                    <a:ea typeface="新細明體" panose="02020500000000000000" pitchFamily="18" charset="-120"/>
                    <a:cs typeface="Calibri"/>
                  </a:rPr>
                  <a:t>use</a:t>
                </a:r>
                <a:r>
                  <a:rPr lang="zh-TW" altLang="en-US" dirty="0">
                    <a:ea typeface="新細明體" panose="02020500000000000000" pitchFamily="18" charset="-120"/>
                    <a:cs typeface="Calibri"/>
                  </a:rPr>
                  <a:t> </a:t>
                </a:r>
                <a:r>
                  <a:rPr lang="en-US" altLang="zh-TW" dirty="0">
                    <a:ea typeface="新細明體" panose="02020500000000000000" pitchFamily="18" charset="-120"/>
                    <a:cs typeface="Calibri"/>
                  </a:rPr>
                  <a:t>to</a:t>
                </a:r>
                <a:r>
                  <a:rPr lang="zh-TW" altLang="en-US" dirty="0">
                    <a:ea typeface="新細明體" panose="02020500000000000000" pitchFamily="18" charset="-120"/>
                    <a:cs typeface="Calibri"/>
                  </a:rPr>
                  <a:t> </a:t>
                </a:r>
                <a:r>
                  <a:rPr lang="en-US" altLang="zh-TW" dirty="0">
                    <a:ea typeface="新細明體" panose="02020500000000000000" pitchFamily="18" charset="-120"/>
                    <a:cs typeface="Calibri"/>
                  </a:rPr>
                  <a:t>estimated</a:t>
                </a:r>
                <a:r>
                  <a:rPr lang="zh-TW" altLang="en-US" dirty="0">
                    <a:ea typeface="新細明體" panose="02020500000000000000" pitchFamily="18" charset="-120"/>
                    <a:cs typeface="Calibri"/>
                  </a:rPr>
                  <a:t> </a:t>
                </a:r>
                <a:r>
                  <a:rPr lang="en-US" altLang="zh-TW" dirty="0">
                    <a:ea typeface="新細明體" panose="02020500000000000000" pitchFamily="18" charset="-120"/>
                    <a:cs typeface="Calibri"/>
                  </a:rPr>
                  <a:t>RMSE</a:t>
                </a:r>
              </a:p>
              <a:p>
                <a:pPr lvl="1"/>
                <a:endParaRPr lang="en-US" altLang="zh-TW" dirty="0">
                  <a:ea typeface="新細明體" panose="02020500000000000000" pitchFamily="18" charset="-120"/>
                  <a:cs typeface="Calibri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77C28FC-3812-4BF2-A967-063C650904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id="{BD4AE22F-99A7-1846-A173-EAA6B6A03E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579361"/>
            <a:ext cx="6849829" cy="1243368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5CEFD21C-2FEF-1C4D-BEB9-010D2CFC3F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432280" y="2775569"/>
            <a:ext cx="4818052" cy="198473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8998EEC-69F3-0348-9D65-B84F13D75E87}"/>
              </a:ext>
            </a:extLst>
          </p:cNvPr>
          <p:cNvSpPr/>
          <p:nvPr/>
        </p:nvSpPr>
        <p:spPr>
          <a:xfrm>
            <a:off x="3297382" y="4876800"/>
            <a:ext cx="1094509" cy="2216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DF3CC48-5CF8-AF4B-A5C1-FB0227BC0FB8}"/>
              </a:ext>
            </a:extLst>
          </p:cNvPr>
          <p:cNvSpPr/>
          <p:nvPr/>
        </p:nvSpPr>
        <p:spPr>
          <a:xfrm>
            <a:off x="6511636" y="4876800"/>
            <a:ext cx="263237" cy="7342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791796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A8D953-017B-4422-B144-1A3C1B609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新細明體"/>
                <a:cs typeface="Calibri Light"/>
              </a:rPr>
              <a:t>How to do </a:t>
            </a:r>
            <a:r>
              <a:rPr lang="en-US" altLang="zh-TW" dirty="0">
                <a:ea typeface="新細明體"/>
                <a:cs typeface="Calibri Light"/>
              </a:rPr>
              <a:t>Model-based</a:t>
            </a:r>
            <a:r>
              <a:rPr lang="zh-TW" altLang="en-US" dirty="0">
                <a:ea typeface="新細明體"/>
                <a:cs typeface="Calibri Light"/>
              </a:rPr>
              <a:t> Colla</a:t>
            </a:r>
            <a:r>
              <a:rPr lang="en-US" altLang="zh-TW" dirty="0">
                <a:ea typeface="新細明體"/>
                <a:cs typeface="Calibri Light"/>
              </a:rPr>
              <a:t>b</a:t>
            </a:r>
            <a:r>
              <a:rPr lang="zh-TW" altLang="en-US" dirty="0">
                <a:ea typeface="新細明體"/>
                <a:cs typeface="Calibri Light"/>
              </a:rPr>
              <a:t>orative Filtering?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77C28FC-3812-4BF2-A967-063C650904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en-US" altLang="zh-TW" dirty="0">
                    <a:ea typeface="新細明體" panose="02020500000000000000" pitchFamily="18" charset="-120"/>
                    <a:cs typeface="Calibri"/>
                  </a:rPr>
                  <a:t>SVD</a:t>
                </a:r>
                <a:r>
                  <a:rPr lang="zh-TW" altLang="en-US" dirty="0">
                    <a:ea typeface="新細明體" panose="02020500000000000000" pitchFamily="18" charset="-120"/>
                    <a:cs typeface="Calibri"/>
                  </a:rPr>
                  <a:t> </a:t>
                </a:r>
                <a:r>
                  <a:rPr lang="en-US" altLang="zh-TW" dirty="0">
                    <a:ea typeface="新細明體" panose="02020500000000000000" pitchFamily="18" charset="-120"/>
                    <a:cs typeface="Calibri"/>
                  </a:rPr>
                  <a:t>is</a:t>
                </a:r>
                <a:r>
                  <a:rPr lang="zh-TW" altLang="en-US" dirty="0">
                    <a:ea typeface="新細明體" panose="02020500000000000000" pitchFamily="18" charset="-120"/>
                    <a:cs typeface="Calibri"/>
                  </a:rPr>
                  <a:t> </a:t>
                </a:r>
                <a:r>
                  <a:rPr lang="en-US" altLang="zh-TW" dirty="0">
                    <a:ea typeface="新細明體" panose="02020500000000000000" pitchFamily="18" charset="-120"/>
                    <a:cs typeface="Calibri"/>
                  </a:rPr>
                  <a:t>not</a:t>
                </a:r>
                <a:r>
                  <a:rPr lang="zh-TW" altLang="en-US" dirty="0">
                    <a:ea typeface="新細明體" panose="02020500000000000000" pitchFamily="18" charset="-120"/>
                    <a:cs typeface="Calibri"/>
                  </a:rPr>
                  <a:t> </a:t>
                </a:r>
                <a:r>
                  <a:rPr lang="en-US" altLang="zh-TW" dirty="0">
                    <a:ea typeface="新細明體" panose="02020500000000000000" pitchFamily="18" charset="-120"/>
                    <a:cs typeface="Calibri"/>
                  </a:rPr>
                  <a:t>ideal</a:t>
                </a:r>
                <a:r>
                  <a:rPr lang="zh-TW" altLang="en-US" dirty="0">
                    <a:ea typeface="新細明體" panose="02020500000000000000" pitchFamily="18" charset="-120"/>
                    <a:cs typeface="Calibri"/>
                  </a:rPr>
                  <a:t> </a:t>
                </a:r>
                <a:r>
                  <a:rPr lang="en-US" altLang="zh-TW" dirty="0">
                    <a:ea typeface="新細明體" panose="02020500000000000000" pitchFamily="18" charset="-120"/>
                    <a:cs typeface="Calibri"/>
                  </a:rPr>
                  <a:t>when</a:t>
                </a:r>
                <a:r>
                  <a:rPr lang="zh-TW" altLang="en-US" dirty="0">
                    <a:ea typeface="新細明體" panose="02020500000000000000" pitchFamily="18" charset="-120"/>
                    <a:cs typeface="Calibri"/>
                  </a:rPr>
                  <a:t> </a:t>
                </a:r>
                <a:r>
                  <a:rPr lang="en-US" altLang="zh-TW" dirty="0">
                    <a:ea typeface="新細明體" panose="02020500000000000000" pitchFamily="18" charset="-120"/>
                    <a:cs typeface="Calibri"/>
                  </a:rPr>
                  <a:t>matrix</a:t>
                </a:r>
                <a:r>
                  <a:rPr lang="zh-TW" altLang="en-US" dirty="0">
                    <a:ea typeface="新細明體" panose="02020500000000000000" pitchFamily="18" charset="-120"/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新細明體" panose="02020500000000000000" pitchFamily="18" charset="-120"/>
                        <a:cs typeface="Calibri"/>
                      </a:rPr>
                      <m:t>𝑋</m:t>
                    </m:r>
                  </m:oMath>
                </a14:m>
                <a:r>
                  <a:rPr lang="zh-TW" altLang="en-US" dirty="0">
                    <a:ea typeface="新細明體" panose="02020500000000000000" pitchFamily="18" charset="-120"/>
                    <a:cs typeface="Calibri"/>
                  </a:rPr>
                  <a:t> </a:t>
                </a:r>
                <a:r>
                  <a:rPr lang="en-US" altLang="zh-TW" dirty="0">
                    <a:ea typeface="新細明體" panose="02020500000000000000" pitchFamily="18" charset="-120"/>
                    <a:cs typeface="Calibri"/>
                  </a:rPr>
                  <a:t>is</a:t>
                </a:r>
                <a:r>
                  <a:rPr lang="zh-TW" altLang="en-US" dirty="0">
                    <a:ea typeface="新細明體" panose="02020500000000000000" pitchFamily="18" charset="-120"/>
                    <a:cs typeface="Calibri"/>
                  </a:rPr>
                  <a:t> </a:t>
                </a:r>
                <a:r>
                  <a:rPr lang="en-US" altLang="zh-TW" dirty="0">
                    <a:ea typeface="新細明體" panose="02020500000000000000" pitchFamily="18" charset="-120"/>
                    <a:cs typeface="Calibri"/>
                  </a:rPr>
                  <a:t>sparse</a:t>
                </a:r>
              </a:p>
              <a:p>
                <a:r>
                  <a:rPr lang="en-US" altLang="zh-TW" dirty="0">
                    <a:ea typeface="新細明體" panose="02020500000000000000" pitchFamily="18" charset="-120"/>
                    <a:cs typeface="Calibri"/>
                  </a:rPr>
                  <a:t>Other</a:t>
                </a:r>
                <a:r>
                  <a:rPr lang="zh-TW" altLang="en-US" dirty="0">
                    <a:ea typeface="新細明體" panose="02020500000000000000" pitchFamily="18" charset="-120"/>
                    <a:cs typeface="Calibri"/>
                  </a:rPr>
                  <a:t> </a:t>
                </a:r>
                <a:r>
                  <a:rPr lang="en-US" altLang="zh-TW" dirty="0">
                    <a:ea typeface="新細明體" panose="02020500000000000000" pitchFamily="18" charset="-120"/>
                    <a:cs typeface="Calibri"/>
                  </a:rPr>
                  <a:t>Latent</a:t>
                </a:r>
                <a:r>
                  <a:rPr lang="zh-TW" altLang="en-US" dirty="0">
                    <a:ea typeface="新細明體" panose="02020500000000000000" pitchFamily="18" charset="-120"/>
                    <a:cs typeface="Calibri"/>
                  </a:rPr>
                  <a:t> </a:t>
                </a:r>
                <a:r>
                  <a:rPr lang="en-US" altLang="zh-TW" dirty="0">
                    <a:ea typeface="新細明體" panose="02020500000000000000" pitchFamily="18" charset="-120"/>
                    <a:cs typeface="Calibri"/>
                  </a:rPr>
                  <a:t>factor</a:t>
                </a:r>
                <a:r>
                  <a:rPr lang="zh-TW" altLang="en-US" dirty="0">
                    <a:ea typeface="新細明體" panose="02020500000000000000" pitchFamily="18" charset="-120"/>
                    <a:cs typeface="Calibri"/>
                  </a:rPr>
                  <a:t> </a:t>
                </a:r>
                <a:r>
                  <a:rPr lang="en-US" altLang="zh-TW" dirty="0">
                    <a:ea typeface="新細明體" panose="02020500000000000000" pitchFamily="18" charset="-120"/>
                    <a:cs typeface="Calibri"/>
                  </a:rPr>
                  <a:t>model</a:t>
                </a:r>
                <a:r>
                  <a:rPr lang="zh-TW" altLang="en-US" dirty="0">
                    <a:ea typeface="新細明體" panose="02020500000000000000" pitchFamily="18" charset="-120"/>
                    <a:cs typeface="Calibri"/>
                  </a:rPr>
                  <a:t> </a:t>
                </a:r>
                <a:r>
                  <a:rPr lang="en-US" altLang="zh-TW" dirty="0">
                    <a:ea typeface="新細明體" panose="02020500000000000000" pitchFamily="18" charset="-120"/>
                    <a:cs typeface="Calibri"/>
                  </a:rPr>
                  <a:t>(embedding):</a:t>
                </a:r>
              </a:p>
              <a:p>
                <a:pPr lvl="1"/>
                <a:r>
                  <a:rPr lang="en-US" altLang="zh-TW" dirty="0"/>
                  <a:t>Observed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Only</a:t>
                </a:r>
                <a:r>
                  <a:rPr lang="en" altLang="zh-TW" dirty="0"/>
                  <a:t> Matrix Factorization</a:t>
                </a:r>
              </a:p>
              <a:p>
                <a:pPr lvl="1"/>
                <a:r>
                  <a:rPr lang="en" altLang="zh-TW" dirty="0"/>
                  <a:t>Weighted Matrix Factorization</a:t>
                </a:r>
                <a:r>
                  <a:rPr lang="en-US" altLang="zh-TW" dirty="0"/>
                  <a:t>(can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solve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sparsity)</a:t>
                </a:r>
              </a:p>
              <a:p>
                <a:pPr lvl="2"/>
                <a:endParaRPr lang="en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77C28FC-3812-4BF2-A967-063C650904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圖片 10">
            <a:extLst>
              <a:ext uri="{FF2B5EF4-FFF2-40B4-BE49-F238E27FC236}">
                <a16:creationId xmlns:a16="http://schemas.microsoft.com/office/drawing/2014/main" id="{5CEFD21C-2FEF-1C4D-BEB9-010D2CFC3F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432280" y="2775569"/>
            <a:ext cx="4818052" cy="198473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DA100A0-C702-154F-BC37-619740313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747" y="4002646"/>
            <a:ext cx="6549947" cy="86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0067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A2B0C6-0531-BD45-B9A0-B2E267ACA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/>
                <a:cs typeface="Calibri Light"/>
              </a:rPr>
              <a:t>Collaborative</a:t>
            </a:r>
            <a:r>
              <a:rPr lang="zh-TW" altLang="en-US" dirty="0">
                <a:ea typeface="新細明體"/>
                <a:cs typeface="Calibri Light"/>
              </a:rPr>
              <a:t> </a:t>
            </a:r>
            <a:r>
              <a:rPr lang="en-US" altLang="zh-TW" dirty="0">
                <a:ea typeface="新細明體"/>
                <a:cs typeface="Calibri Light"/>
              </a:rPr>
              <a:t>Filtering(Pros&amp;</a:t>
            </a:r>
            <a:r>
              <a:rPr lang="zh-TW" altLang="en-US" dirty="0">
                <a:ea typeface="新細明體"/>
                <a:cs typeface="Calibri Light"/>
              </a:rPr>
              <a:t> </a:t>
            </a:r>
            <a:r>
              <a:rPr lang="en-US" altLang="zh-TW" dirty="0">
                <a:ea typeface="新細明體"/>
                <a:cs typeface="Calibri Light"/>
              </a:rPr>
              <a:t>Cons)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BC2B09-0E8C-794C-8722-ADE8B9489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zh-TW" dirty="0"/>
              <a:t>Pros</a:t>
            </a:r>
          </a:p>
          <a:p>
            <a:pPr lvl="1"/>
            <a:r>
              <a:rPr kumimoji="1" lang="en-US" altLang="zh-TW" dirty="0"/>
              <a:t>No</a:t>
            </a:r>
            <a:r>
              <a:rPr kumimoji="1" lang="zh-TW" altLang="en-US" dirty="0"/>
              <a:t> </a:t>
            </a:r>
            <a:r>
              <a:rPr lang="en" altLang="zh-TW" dirty="0"/>
              <a:t>domain knowledge necessary</a:t>
            </a:r>
            <a:endParaRPr kumimoji="1" lang="en-US" altLang="zh-CN" dirty="0"/>
          </a:p>
          <a:p>
            <a:pPr lvl="1"/>
            <a:r>
              <a:rPr lang="en" altLang="zh-TW" dirty="0"/>
              <a:t>Serendipity </a:t>
            </a:r>
          </a:p>
          <a:p>
            <a:pPr lvl="1"/>
            <a:r>
              <a:rPr lang="en-US" altLang="zh-TW" dirty="0"/>
              <a:t>No</a:t>
            </a:r>
            <a:r>
              <a:rPr lang="zh-TW" altLang="en-US" dirty="0"/>
              <a:t> </a:t>
            </a:r>
            <a:r>
              <a:rPr lang="en-US" altLang="zh-TW" dirty="0"/>
              <a:t>need</a:t>
            </a:r>
            <a:r>
              <a:rPr lang="zh-TW" altLang="en-US" dirty="0"/>
              <a:t> </a:t>
            </a:r>
            <a:r>
              <a:rPr lang="en-US" altLang="zh-TW" dirty="0"/>
              <a:t>for</a:t>
            </a:r>
            <a:r>
              <a:rPr lang="zh-TW" altLang="en-US" dirty="0"/>
              <a:t> </a:t>
            </a:r>
            <a:r>
              <a:rPr lang="en-US" altLang="zh-TW" dirty="0"/>
              <a:t>extra</a:t>
            </a:r>
            <a:r>
              <a:rPr lang="zh-TW" altLang="en-US" dirty="0"/>
              <a:t> </a:t>
            </a:r>
            <a:r>
              <a:rPr lang="en-US" altLang="zh-TW" dirty="0"/>
              <a:t>information</a:t>
            </a:r>
            <a:endParaRPr lang="en" altLang="zh-TW" dirty="0"/>
          </a:p>
          <a:p>
            <a:r>
              <a:rPr kumimoji="1" lang="en-US" altLang="zh-TW" dirty="0"/>
              <a:t>Cons</a:t>
            </a:r>
          </a:p>
          <a:p>
            <a:pPr lvl="1"/>
            <a:r>
              <a:rPr kumimoji="1" lang="en-US" altLang="zh-TW" dirty="0"/>
              <a:t>Cold-start</a:t>
            </a:r>
            <a:r>
              <a:rPr kumimoji="1" lang="zh-TW" altLang="en-US" dirty="0"/>
              <a:t> </a:t>
            </a:r>
            <a:r>
              <a:rPr kumimoji="1" lang="en-US" altLang="zh-TW" dirty="0"/>
              <a:t>problem</a:t>
            </a:r>
            <a:endParaRPr kumimoji="1" lang="en-US" altLang="zh-CN" dirty="0"/>
          </a:p>
          <a:p>
            <a:pPr lvl="1"/>
            <a:r>
              <a:rPr lang="en" altLang="zh-TW" dirty="0"/>
              <a:t>Hard to include side features for query/item</a:t>
            </a:r>
          </a:p>
          <a:p>
            <a:pPr lvl="1"/>
            <a:r>
              <a:rPr kumimoji="1" lang="en-US" altLang="zh-TW" dirty="0">
                <a:ea typeface="新細明體"/>
              </a:rPr>
              <a:t>Low</a:t>
            </a:r>
            <a:r>
              <a:rPr kumimoji="1" lang="zh-TW" altLang="en-US" dirty="0">
                <a:ea typeface="新細明體"/>
              </a:rPr>
              <a:t> </a:t>
            </a:r>
            <a:r>
              <a:rPr kumimoji="1" lang="en-US" altLang="zh-TW">
                <a:ea typeface="新細明體"/>
              </a:rPr>
              <a:t>explain ability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35996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BB475F-692D-417A-84B6-F9B291868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Azure Personalizer</a:t>
            </a:r>
            <a:endParaRPr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D92874-FB11-4EAD-B6A2-8CB028D22F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>
                <a:ea typeface="新細明體"/>
                <a:cs typeface="Calibri"/>
              </a:rPr>
              <a:t>Azure Cognitive Service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25935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D341EA-CEF7-41D7-9585-D5F4B42A8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>
                <a:ea typeface="新細明體"/>
                <a:cs typeface="Calibri Light"/>
              </a:rPr>
              <a:t>What's Azure Personalizer?</a:t>
            </a:r>
            <a:endParaRPr lang="zh-TW" altLang="en-US"/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E42290F3-C3CE-43B3-89B1-BB44D0D378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94274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56931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A0C1C5-F3DE-4B63-B440-5648064B6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What's reinforcement learning?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47C255-890C-4312-A386-134C5E7CD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>
                <a:ea typeface="新細明體"/>
                <a:cs typeface="Calibri"/>
              </a:rPr>
              <a:t>Machine "observe" input, interact with "environment"</a:t>
            </a:r>
            <a:endParaRPr lang="zh-TW" altLang="en-US" dirty="0">
              <a:ea typeface="新細明體"/>
              <a:cs typeface="Calibri"/>
            </a:endParaRPr>
          </a:p>
          <a:p>
            <a:r>
              <a:rPr lang="zh-TW" altLang="en-US">
                <a:ea typeface="新細明體"/>
                <a:cs typeface="Calibri"/>
              </a:rPr>
              <a:t>Elements</a:t>
            </a:r>
            <a:endParaRPr lang="zh-TW"/>
          </a:p>
          <a:p>
            <a:pPr lvl="1"/>
            <a:r>
              <a:rPr lang="zh-TW" altLang="en-US">
                <a:ea typeface="新細明體"/>
                <a:cs typeface="Calibri"/>
              </a:rPr>
              <a:t>Agent (bird)</a:t>
            </a:r>
            <a:endParaRPr lang="zh-TW" altLang="en-US" dirty="0">
              <a:ea typeface="新細明體"/>
              <a:cs typeface="Calibri"/>
            </a:endParaRPr>
          </a:p>
          <a:p>
            <a:pPr lvl="1"/>
            <a:r>
              <a:rPr lang="zh-TW" altLang="en-US">
                <a:ea typeface="新細明體"/>
                <a:cs typeface="Calibri"/>
              </a:rPr>
              <a:t>Environment (game setting)</a:t>
            </a:r>
            <a:endParaRPr lang="zh-TW" altLang="en-US" dirty="0">
              <a:ea typeface="新細明體"/>
              <a:cs typeface="Calibri"/>
            </a:endParaRPr>
          </a:p>
          <a:p>
            <a:pPr lvl="1"/>
            <a:r>
              <a:rPr lang="zh-TW" altLang="en-US">
                <a:ea typeface="新細明體"/>
                <a:cs typeface="Calibri"/>
              </a:rPr>
              <a:t>Observation (location of bird)</a:t>
            </a:r>
            <a:endParaRPr lang="zh-TW" altLang="en-US" dirty="0">
              <a:ea typeface="新細明體"/>
              <a:cs typeface="Calibri"/>
            </a:endParaRPr>
          </a:p>
          <a:p>
            <a:pPr lvl="1"/>
            <a:r>
              <a:rPr lang="zh-TW" altLang="en-US">
                <a:ea typeface="新細明體"/>
                <a:cs typeface="Calibri"/>
              </a:rPr>
              <a:t>Action (to fly or to fall)</a:t>
            </a:r>
            <a:endParaRPr lang="zh-TW" altLang="en-US" dirty="0">
              <a:ea typeface="新細明體"/>
              <a:cs typeface="Calibri"/>
            </a:endParaRPr>
          </a:p>
          <a:p>
            <a:pPr lvl="1"/>
            <a:r>
              <a:rPr lang="zh-TW" altLang="en-US">
                <a:ea typeface="新細明體"/>
                <a:cs typeface="Calibri"/>
              </a:rPr>
              <a:t>Reward (score)</a:t>
            </a:r>
            <a:endParaRPr lang="zh-TW" altLang="en-US" dirty="0">
              <a:ea typeface="新細明體"/>
              <a:cs typeface="Calibri"/>
            </a:endParaRPr>
          </a:p>
          <a:p>
            <a:endParaRPr lang="zh-TW" altLang="en-US" dirty="0">
              <a:ea typeface="新細明體"/>
              <a:cs typeface="Calibri"/>
            </a:endParaRPr>
          </a:p>
        </p:txBody>
      </p:sp>
      <p:pic>
        <p:nvPicPr>
          <p:cNvPr id="4" name="圖片 4" descr="一張含有 標誌 的圖片&#10;&#10;描述是以非常高的可信度產生">
            <a:extLst>
              <a:ext uri="{FF2B5EF4-FFF2-40B4-BE49-F238E27FC236}">
                <a16:creationId xmlns:a16="http://schemas.microsoft.com/office/drawing/2014/main" id="{F0E2994E-439F-49CB-8B35-E6B34350C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457" y="2742912"/>
            <a:ext cx="4497237" cy="253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6933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293199-68F4-4643-89C2-CA442D386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Azure Personalizer</a:t>
            </a:r>
            <a:endParaRPr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8FAD443-A087-4370-99A2-7754D86B4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78597"/>
            <a:ext cx="3360618" cy="809535"/>
          </a:xfrm>
        </p:spPr>
        <p:txBody>
          <a:bodyPr>
            <a:normAutofit/>
          </a:bodyPr>
          <a:lstStyle/>
          <a:p>
            <a:pPr algn="ctr"/>
            <a:r>
              <a:rPr lang="zh-TW" altLang="en-US" b="0">
                <a:ea typeface="新細明體"/>
                <a:cs typeface="Calibri"/>
              </a:rPr>
              <a:t>Rank API</a:t>
            </a:r>
            <a:endParaRPr lang="zh-TW">
              <a:ea typeface="新細明體"/>
              <a:cs typeface="Calibri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FB20B61-DC6D-4CBA-BD28-7F3421530E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088132"/>
            <a:ext cx="3360618" cy="16788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z="1800">
                <a:ea typeface="新細明體"/>
                <a:cs typeface="Calibri"/>
              </a:rPr>
              <a:t>Call with</a:t>
            </a:r>
            <a:endParaRPr lang="zh-TW" sz="1800">
              <a:ea typeface="新細明體"/>
              <a:cs typeface="Calibri"/>
            </a:endParaRPr>
          </a:p>
          <a:p>
            <a:pPr lvl="1"/>
            <a:r>
              <a:rPr lang="zh-TW" sz="1600">
                <a:ea typeface="+mn-lt"/>
                <a:cs typeface="+mn-lt"/>
              </a:rPr>
              <a:t>Actions with features</a:t>
            </a:r>
            <a:endParaRPr lang="zh-TW" sz="1600">
              <a:ea typeface="新細明體"/>
              <a:cs typeface="Calibri"/>
            </a:endParaRPr>
          </a:p>
          <a:p>
            <a:pPr lvl="1"/>
            <a:r>
              <a:rPr lang="en-US" altLang="zh-TW" sz="1600" dirty="0">
                <a:ea typeface="+mn-lt"/>
                <a:cs typeface="+mn-lt"/>
              </a:rPr>
              <a:t>Context</a:t>
            </a:r>
            <a:r>
              <a:rPr lang="zh-TW" altLang="en-US" sz="1600" dirty="0">
                <a:ea typeface="+mn-lt"/>
                <a:cs typeface="+mn-lt"/>
              </a:rPr>
              <a:t> </a:t>
            </a:r>
            <a:r>
              <a:rPr lang="en-US" altLang="zh-TW" sz="1600" dirty="0">
                <a:ea typeface="+mn-lt"/>
                <a:cs typeface="+mn-lt"/>
              </a:rPr>
              <a:t>features</a:t>
            </a:r>
            <a:endParaRPr lang="zh-TW" sz="1600" dirty="0">
              <a:ea typeface="新細明體"/>
              <a:cs typeface="Calibri"/>
            </a:endParaRPr>
          </a:p>
          <a:p>
            <a:r>
              <a:rPr lang="zh-TW" altLang="en-US" sz="1800">
                <a:ea typeface="新細明體"/>
                <a:cs typeface="Calibri"/>
              </a:rPr>
              <a:t>Return</a:t>
            </a:r>
          </a:p>
          <a:p>
            <a:pPr lvl="1"/>
            <a:r>
              <a:rPr lang="zh-TW" altLang="en-US" sz="1600">
                <a:ea typeface="新細明體"/>
                <a:cs typeface="Calibri"/>
              </a:rPr>
              <a:t>Action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A38D5D9-C7DB-4015-9746-A1EF5D1648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38200" y="3366333"/>
            <a:ext cx="3357264" cy="795158"/>
          </a:xfrm>
        </p:spPr>
        <p:txBody>
          <a:bodyPr>
            <a:normAutofit/>
          </a:bodyPr>
          <a:lstStyle/>
          <a:p>
            <a:pPr algn="ctr"/>
            <a:r>
              <a:rPr lang="zh-TW" altLang="en-US" b="0" dirty="0">
                <a:ea typeface="新細明體"/>
                <a:cs typeface="Calibri"/>
              </a:rPr>
              <a:t>Reward API</a:t>
            </a:r>
            <a:endParaRPr lang="zh-TW" sz="2000" dirty="0">
              <a:ea typeface="新細明體"/>
              <a:cs typeface="Calibri"/>
            </a:endParaRP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9AD06DB-9AE8-491E-AE41-0EF13E8261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8200" y="4161491"/>
            <a:ext cx="3357264" cy="19449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z="1800" dirty="0">
                <a:ea typeface="新細明體"/>
                <a:cs typeface="Calibri"/>
              </a:rPr>
              <a:t>Call with</a:t>
            </a:r>
            <a:endParaRPr lang="zh-TW" altLang="en-US" sz="1800" dirty="0">
              <a:ea typeface="新細明體" panose="02020500000000000000" pitchFamily="18" charset="-120"/>
              <a:cs typeface="Calibri"/>
            </a:endParaRPr>
          </a:p>
          <a:p>
            <a:pPr lvl="1"/>
            <a:r>
              <a:rPr lang="zh-TW" altLang="en-US" sz="1600" dirty="0">
                <a:ea typeface="新細明體"/>
                <a:cs typeface="Calibri"/>
              </a:rPr>
              <a:t>Reward Score</a:t>
            </a:r>
            <a:br>
              <a:rPr lang="zh-TW" altLang="en-US" sz="1600" dirty="0">
                <a:ea typeface="新細明體"/>
                <a:cs typeface="Calibri"/>
              </a:rPr>
            </a:br>
            <a:r>
              <a:rPr lang="zh-TW" altLang="en-US" sz="1600" dirty="0">
                <a:ea typeface="新細明體"/>
                <a:cs typeface="Calibri"/>
              </a:rPr>
              <a:t>(Fit your condition)</a:t>
            </a:r>
          </a:p>
          <a:p>
            <a:r>
              <a:rPr lang="zh-TW" altLang="en-US" sz="1800" dirty="0">
                <a:ea typeface="新細明體"/>
                <a:cs typeface="Calibri"/>
              </a:rPr>
              <a:t>Retrain Model</a:t>
            </a:r>
          </a:p>
          <a:p>
            <a:pPr lvl="1"/>
            <a:r>
              <a:rPr lang="zh-TW" altLang="en-US" sz="1600" dirty="0">
                <a:ea typeface="新細明體"/>
                <a:cs typeface="Calibri"/>
              </a:rPr>
              <a:t>Real-time or delay (Offline?)</a:t>
            </a:r>
          </a:p>
          <a:p>
            <a:pPr lvl="1"/>
            <a:r>
              <a:rPr lang="zh-TW" sz="1600" dirty="0">
                <a:ea typeface="新細明體"/>
              </a:rPr>
              <a:t>Apprentice mode</a:t>
            </a:r>
            <a:endParaRPr lang="zh-TW" altLang="en-US" sz="1600" dirty="0">
              <a:ea typeface="新細明體"/>
              <a:cs typeface="Calibri"/>
            </a:endParaRPr>
          </a:p>
          <a:p>
            <a:pPr lvl="1"/>
            <a:endParaRPr lang="zh-TW" altLang="en-US" sz="1600" dirty="0">
              <a:ea typeface="新細明體"/>
              <a:cs typeface="Calibri"/>
            </a:endParaRPr>
          </a:p>
          <a:p>
            <a:endParaRPr lang="zh-TW" altLang="en-US" sz="1800" dirty="0">
              <a:ea typeface="新細明體"/>
              <a:cs typeface="Calibri"/>
            </a:endParaRPr>
          </a:p>
        </p:txBody>
      </p:sp>
      <p:pic>
        <p:nvPicPr>
          <p:cNvPr id="7" name="圖片 7" descr="一張含有 文字, 地圖 的圖片&#10;&#10;描述是以非常高的可信度產生">
            <a:extLst>
              <a:ext uri="{FF2B5EF4-FFF2-40B4-BE49-F238E27FC236}">
                <a16:creationId xmlns:a16="http://schemas.microsoft.com/office/drawing/2014/main" id="{CFC16C4C-271C-434D-A1B0-901B31E06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138585"/>
            <a:ext cx="7013275" cy="380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624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90F638-27AE-4014-9B95-3259BEF2F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597475" cy="1600200"/>
          </a:xfrm>
        </p:spPr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Who needs recommandation system?</a:t>
            </a:r>
            <a:endParaRPr lang="zh-TW" altLang="en-US"/>
          </a:p>
        </p:txBody>
      </p:sp>
      <p:pic>
        <p:nvPicPr>
          <p:cNvPr id="5" name="圖片 5" descr="一張含有 畫畫 的圖片&#10;&#10;描述是以非常高的可信度產生">
            <a:extLst>
              <a:ext uri="{FF2B5EF4-FFF2-40B4-BE49-F238E27FC236}">
                <a16:creationId xmlns:a16="http://schemas.microsoft.com/office/drawing/2014/main" id="{1B2BB0E1-083A-4E00-BDD9-752CA221FBD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-2752" b="418"/>
          <a:stretch/>
        </p:blipFill>
        <p:spPr>
          <a:xfrm>
            <a:off x="6850959" y="731436"/>
            <a:ext cx="1226390" cy="1255489"/>
          </a:xfrm>
        </p:spPr>
      </p:pic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0C44E0D-679E-48FD-875F-E99F21EF3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har char="•"/>
            </a:pPr>
            <a:r>
              <a:rPr lang="zh-TW">
                <a:ea typeface="+mn-lt"/>
                <a:cs typeface="+mn-lt"/>
              </a:rPr>
              <a:t>Movie recommendation (Netflix)</a:t>
            </a:r>
            <a:r>
              <a:rPr lang="zh-TW" altLang="en-US">
                <a:ea typeface="+mn-lt"/>
                <a:cs typeface="+mn-lt"/>
              </a:rPr>
              <a:t> </a:t>
            </a:r>
            <a:endParaRPr lang="zh-TW" altLang="en-US">
              <a:ea typeface="新細明體" panose="02020500000000000000" pitchFamily="18" charset="-120"/>
              <a:cs typeface="+mn-lt"/>
            </a:endParaRPr>
          </a:p>
          <a:p>
            <a:pPr marL="285750" indent="-285750">
              <a:buChar char="•"/>
            </a:pPr>
            <a:r>
              <a:rPr lang="zh-TW">
                <a:ea typeface="+mn-lt"/>
                <a:cs typeface="+mn-lt"/>
              </a:rPr>
              <a:t>Related product recommendation (Amazon)</a:t>
            </a:r>
            <a:r>
              <a:rPr lang="zh-TW" altLang="en-US">
                <a:ea typeface="+mn-lt"/>
                <a:cs typeface="+mn-lt"/>
              </a:rPr>
              <a:t> </a:t>
            </a:r>
            <a:endParaRPr lang="zh-TW" altLang="en-US" dirty="0">
              <a:ea typeface="新細明體"/>
              <a:cs typeface="+mn-lt"/>
            </a:endParaRPr>
          </a:p>
          <a:p>
            <a:pPr marL="285750" indent="-285750">
              <a:buChar char="•"/>
            </a:pPr>
            <a:r>
              <a:rPr lang="zh-TW">
                <a:ea typeface="+mn-lt"/>
                <a:cs typeface="+mn-lt"/>
              </a:rPr>
              <a:t>Web page ranking (Google) </a:t>
            </a:r>
            <a:endParaRPr lang="zh-TW">
              <a:ea typeface="新細明體"/>
              <a:cs typeface="+mn-lt"/>
            </a:endParaRPr>
          </a:p>
          <a:p>
            <a:pPr marL="285750" indent="-285750">
              <a:buChar char="•"/>
            </a:pPr>
            <a:r>
              <a:rPr lang="zh-TW">
                <a:ea typeface="+mn-lt"/>
                <a:cs typeface="+mn-lt"/>
              </a:rPr>
              <a:t>Social recommendation (Facebook) </a:t>
            </a:r>
            <a:endParaRPr lang="zh-TW">
              <a:ea typeface="新細明體"/>
              <a:cs typeface="+mn-lt"/>
            </a:endParaRPr>
          </a:p>
          <a:p>
            <a:pPr marL="285750" indent="-285750">
              <a:buChar char="•"/>
            </a:pPr>
            <a:r>
              <a:rPr lang="zh-TW">
                <a:ea typeface="+mn-lt"/>
                <a:cs typeface="+mn-lt"/>
              </a:rPr>
              <a:t>News content recommendation (Yahoo) </a:t>
            </a:r>
            <a:endParaRPr lang="zh-TW">
              <a:ea typeface="新細明體"/>
              <a:cs typeface="+mn-lt"/>
            </a:endParaRPr>
          </a:p>
          <a:p>
            <a:pPr marL="285750" indent="-285750">
              <a:buChar char="•"/>
            </a:pPr>
            <a:r>
              <a:rPr lang="zh-TW">
                <a:ea typeface="+mn-lt"/>
                <a:cs typeface="+mn-lt"/>
              </a:rPr>
              <a:t>Online dating (OK Cupid) </a:t>
            </a:r>
            <a:endParaRPr lang="zh-TW">
              <a:ea typeface="新細明體"/>
              <a:cs typeface="+mn-lt"/>
            </a:endParaRPr>
          </a:p>
          <a:p>
            <a:pPr marL="285750" indent="-285750">
              <a:buChar char="•"/>
            </a:pPr>
            <a:r>
              <a:rPr lang="zh-TW">
                <a:ea typeface="+mn-lt"/>
                <a:cs typeface="+mn-lt"/>
              </a:rPr>
              <a:t>Computational Advertising (Yahoo)</a:t>
            </a:r>
            <a:endParaRPr lang="zh-TW">
              <a:ea typeface="新細明體"/>
              <a:cs typeface="Calibri" panose="020F0502020204030204"/>
            </a:endParaRPr>
          </a:p>
        </p:txBody>
      </p:sp>
      <p:pic>
        <p:nvPicPr>
          <p:cNvPr id="9" name="圖片 9" descr="一張含有 畫畫 的圖片&#10;&#10;描述是以非常高的可信度產生">
            <a:extLst>
              <a:ext uri="{FF2B5EF4-FFF2-40B4-BE49-F238E27FC236}">
                <a16:creationId xmlns:a16="http://schemas.microsoft.com/office/drawing/2014/main" id="{CABBD89F-3422-4512-A549-3AF33370E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455" y="2043020"/>
            <a:ext cx="1276711" cy="1247957"/>
          </a:xfrm>
          <a:prstGeom prst="rect">
            <a:avLst/>
          </a:prstGeom>
        </p:spPr>
      </p:pic>
      <p:pic>
        <p:nvPicPr>
          <p:cNvPr id="11" name="圖片 11" descr="一張含有 標誌, 時鐘 的圖片&#10;&#10;描述是以非常高的可信度產生">
            <a:extLst>
              <a:ext uri="{FF2B5EF4-FFF2-40B4-BE49-F238E27FC236}">
                <a16:creationId xmlns:a16="http://schemas.microsoft.com/office/drawing/2014/main" id="{1D19793F-FFBC-41A2-8FA5-DE2C6FD671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8663" y="2043020"/>
            <a:ext cx="1276711" cy="1247956"/>
          </a:xfrm>
          <a:prstGeom prst="rect">
            <a:avLst/>
          </a:prstGeom>
        </p:spPr>
      </p:pic>
      <p:pic>
        <p:nvPicPr>
          <p:cNvPr id="13" name="圖片 13" descr="一張含有 畫畫 的圖片&#10;&#10;描述是以非常高的可信度產生">
            <a:extLst>
              <a:ext uri="{FF2B5EF4-FFF2-40B4-BE49-F238E27FC236}">
                <a16:creationId xmlns:a16="http://schemas.microsoft.com/office/drawing/2014/main" id="{AF6FC13B-6988-4F3E-B064-A03CBC0154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1156" y="3237063"/>
            <a:ext cx="1232140" cy="1246517"/>
          </a:xfrm>
          <a:prstGeom prst="rect">
            <a:avLst/>
          </a:prstGeom>
        </p:spPr>
      </p:pic>
      <p:pic>
        <p:nvPicPr>
          <p:cNvPr id="15" name="圖片 15" descr="一張含有 畫畫 的圖片&#10;&#10;描述是以非常高的可信度產生">
            <a:extLst>
              <a:ext uri="{FF2B5EF4-FFF2-40B4-BE49-F238E27FC236}">
                <a16:creationId xmlns:a16="http://schemas.microsoft.com/office/drawing/2014/main" id="{DA17084E-E98D-49FB-8253-872C843808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65720" y="734682"/>
            <a:ext cx="1449238" cy="1449238"/>
          </a:xfrm>
          <a:prstGeom prst="rect">
            <a:avLst/>
          </a:prstGeom>
        </p:spPr>
      </p:pic>
      <p:pic>
        <p:nvPicPr>
          <p:cNvPr id="27" name="圖片 28" descr="一張含有 標誌, 時鐘 的圖片&#10;&#10;描述是以非常高的可信度產生">
            <a:extLst>
              <a:ext uri="{FF2B5EF4-FFF2-40B4-BE49-F238E27FC236}">
                <a16:creationId xmlns:a16="http://schemas.microsoft.com/office/drawing/2014/main" id="{DEEBFAA7-0CD4-40A7-AB09-BFEA5EB771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06287" y="3782683"/>
            <a:ext cx="1449238" cy="1449238"/>
          </a:xfrm>
          <a:prstGeom prst="rect">
            <a:avLst/>
          </a:prstGeom>
        </p:spPr>
      </p:pic>
      <p:pic>
        <p:nvPicPr>
          <p:cNvPr id="31" name="圖片 31">
            <a:extLst>
              <a:ext uri="{FF2B5EF4-FFF2-40B4-BE49-F238E27FC236}">
                <a16:creationId xmlns:a16="http://schemas.microsoft.com/office/drawing/2014/main" id="{10F60F08-9AED-4D88-BBF7-CF52DA8CB7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84588" y="2445589"/>
            <a:ext cx="1434861" cy="1420484"/>
          </a:xfrm>
          <a:prstGeom prst="rect">
            <a:avLst/>
          </a:prstGeom>
        </p:spPr>
      </p:pic>
      <p:pic>
        <p:nvPicPr>
          <p:cNvPr id="33" name="圖片 33" descr="一張含有 畫畫, 時鐘, 標誌 的圖片&#10;&#10;描述是以非常高的可信度產生">
            <a:extLst>
              <a:ext uri="{FF2B5EF4-FFF2-40B4-BE49-F238E27FC236}">
                <a16:creationId xmlns:a16="http://schemas.microsoft.com/office/drawing/2014/main" id="{B4644FC6-D8DA-4A32-8E44-230F0BDDF8B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32098" y="4214002"/>
            <a:ext cx="1276710" cy="1305465"/>
          </a:xfrm>
          <a:prstGeom prst="rect">
            <a:avLst/>
          </a:prstGeom>
        </p:spPr>
      </p:pic>
      <p:pic>
        <p:nvPicPr>
          <p:cNvPr id="35" name="圖片 35" descr="一張含有 畫畫 的圖片&#10;&#10;描述是以非常高的可信度產生">
            <a:extLst>
              <a:ext uri="{FF2B5EF4-FFF2-40B4-BE49-F238E27FC236}">
                <a16:creationId xmlns:a16="http://schemas.microsoft.com/office/drawing/2014/main" id="{AE4E0CB1-D855-42D4-90A6-05BDEE2704F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41079" y="4760343"/>
            <a:ext cx="1276710" cy="1305465"/>
          </a:xfrm>
          <a:prstGeom prst="rect">
            <a:avLst/>
          </a:prstGeom>
        </p:spPr>
      </p:pic>
      <p:pic>
        <p:nvPicPr>
          <p:cNvPr id="37" name="圖片 37">
            <a:extLst>
              <a:ext uri="{FF2B5EF4-FFF2-40B4-BE49-F238E27FC236}">
                <a16:creationId xmlns:a16="http://schemas.microsoft.com/office/drawing/2014/main" id="{2633E569-2DEF-4AF9-AC58-5CB8BA004FF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957758" y="4515928"/>
            <a:ext cx="1233578" cy="124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1963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06FD7EFE-0E0C-0645-8448-A8D6DF1B4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Try</a:t>
            </a:r>
            <a:r>
              <a:rPr kumimoji="1" lang="zh-TW" altLang="en-US" dirty="0"/>
              <a:t> </a:t>
            </a:r>
            <a:r>
              <a:rPr kumimoji="1" lang="en-US" altLang="zh-TW" dirty="0"/>
              <a:t>Your</a:t>
            </a:r>
            <a:r>
              <a:rPr kumimoji="1" lang="zh-TW" altLang="en-US" dirty="0"/>
              <a:t> </a:t>
            </a:r>
            <a:r>
              <a:rPr kumimoji="1" lang="en-US" altLang="zh-TW" dirty="0"/>
              <a:t>Personalizer</a:t>
            </a:r>
            <a:endParaRPr kumimoji="1" lang="zh-TW" altLang="en-US" dirty="0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631258D3-BEB8-B545-83B5-79FAD603E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/>
              <a:t>Github</a:t>
            </a:r>
            <a:r>
              <a:rPr kumimoji="1" lang="zh-TW" altLang="en-US" dirty="0"/>
              <a:t> </a:t>
            </a:r>
            <a:r>
              <a:rPr kumimoji="1" lang="en-US" altLang="zh-TW" dirty="0"/>
              <a:t>repo:</a:t>
            </a:r>
            <a:r>
              <a:rPr kumimoji="1" lang="zh-TW" altLang="en-US" dirty="0"/>
              <a:t> </a:t>
            </a:r>
            <a:r>
              <a:rPr lang="en" altLang="zh-TW" dirty="0">
                <a:hlinkClick r:id="rId2"/>
              </a:rPr>
              <a:t>https://github.com/Azure-Samples/cognitive-services-personalizer-samples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99524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A938E6-0011-4858-A093-D9FD68541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How to recommand?</a:t>
            </a:r>
            <a:endParaRPr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07BF6E7-6753-4636-B4FD-2C847B696C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1585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7E458A-D2D8-4395-AE6B-E24F9AE93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>
                <a:ea typeface="新細明體"/>
                <a:cs typeface="Calibri Light"/>
              </a:rPr>
              <a:t>Recommendation System</a:t>
            </a:r>
            <a:endParaRPr lang="zh-TW" altLang="en-US"/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A031D2FE-E278-4933-9B16-44C6537999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527744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4579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FFB686-1560-4779-B21C-DD20950F8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>
                <a:ea typeface="新細明體"/>
                <a:cs typeface="Calibri Light"/>
              </a:rPr>
              <a:t>Traditional Methods</a:t>
            </a:r>
            <a:endParaRPr lang="zh-TW" altLang="en-US"/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E9C5461D-472A-46F2-8F77-D2E1D435BE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3763560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8550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FF3E26-374D-4433-9CCC-80A590CE3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Types of recommandation system</a:t>
            </a:r>
            <a:endParaRPr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DBE4EB-CB67-48B3-AE5E-A40DF38F52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"/>
              </a:rPr>
              <a:t>Content-based method</a:t>
            </a:r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A8B5784-96D2-4C2C-ADC8-2B4F39283D6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>
                <a:ea typeface="新細明體"/>
                <a:cs typeface="Calibri"/>
              </a:rPr>
              <a:t>基於內容來進行推薦</a:t>
            </a:r>
          </a:p>
          <a:p>
            <a:pPr lvl="1"/>
            <a:r>
              <a:rPr lang="zh-TW" altLang="en-US">
                <a:ea typeface="新細明體"/>
                <a:cs typeface="Calibri"/>
              </a:rPr>
              <a:t>分類</a:t>
            </a:r>
          </a:p>
          <a:p>
            <a:pPr lvl="1"/>
            <a:r>
              <a:rPr lang="zh-TW" altLang="en-US">
                <a:ea typeface="新細明體"/>
                <a:cs typeface="Calibri"/>
              </a:rPr>
              <a:t>大綱</a:t>
            </a:r>
          </a:p>
          <a:p>
            <a:pPr lvl="1"/>
            <a:r>
              <a:rPr lang="zh-TW" altLang="en-US">
                <a:ea typeface="新細明體"/>
                <a:cs typeface="Calibri"/>
              </a:rPr>
              <a:t>作者</a:t>
            </a:r>
          </a:p>
          <a:p>
            <a:pPr lvl="1"/>
            <a:r>
              <a:rPr lang="zh-TW" altLang="en-US">
                <a:ea typeface="新細明體"/>
                <a:cs typeface="Calibri"/>
              </a:rPr>
              <a:t>...</a:t>
            </a:r>
          </a:p>
          <a:p>
            <a:endParaRPr lang="zh-TW" altLang="en-US">
              <a:ea typeface="新細明體"/>
              <a:cs typeface="Calibri"/>
            </a:endParaRP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850929C-9B16-49E1-BBD9-1D76C66447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"/>
              </a:rPr>
              <a:t>Collaborative filtering method</a:t>
            </a:r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E9E8752-4966-4AF0-98C0-1A5F6034A69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>
                <a:ea typeface="新細明體"/>
                <a:cs typeface="Calibri"/>
              </a:rPr>
              <a:t>基於行為來進行推薦</a:t>
            </a:r>
          </a:p>
          <a:p>
            <a:pPr lvl="1"/>
            <a:r>
              <a:rPr lang="zh-TW" altLang="en-US">
                <a:ea typeface="新細明體"/>
                <a:cs typeface="Calibri"/>
              </a:rPr>
              <a:t>觀影紀錄</a:t>
            </a:r>
          </a:p>
          <a:p>
            <a:pPr lvl="1"/>
            <a:r>
              <a:rPr lang="zh-TW" altLang="en-US">
                <a:ea typeface="新細明體"/>
                <a:cs typeface="Calibri"/>
              </a:rPr>
              <a:t>過去評價</a:t>
            </a:r>
          </a:p>
          <a:p>
            <a:pPr lvl="1"/>
            <a:r>
              <a:rPr lang="zh-TW" altLang="en-US">
                <a:ea typeface="新細明體"/>
                <a:cs typeface="Calibri"/>
              </a:rPr>
              <a:t>你的朋友的觀看紀錄</a:t>
            </a:r>
          </a:p>
          <a:p>
            <a:pPr lvl="1"/>
            <a:r>
              <a:rPr lang="zh-TW" altLang="en-US">
                <a:ea typeface="新細明體"/>
                <a:cs typeface="Calibri"/>
              </a:rPr>
              <a:t>...</a:t>
            </a:r>
          </a:p>
          <a:p>
            <a:endParaRPr lang="zh-TW" altLang="en-US"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471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14B92A-CA03-4293-A067-E06A60C49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>
                <a:ea typeface="+mj-lt"/>
                <a:cs typeface="+mj-lt"/>
              </a:rPr>
              <a:t>Content Based Filtering</a:t>
            </a:r>
            <a:endParaRPr lang="zh-TW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5369A2A-68D7-45F1-A420-40A7D21A8B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1508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1681A8-C484-4B15-B225-2447B7C8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What is content based method?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BEDD44-65D3-47E7-81C9-63F23E294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>
                <a:ea typeface="新細明體"/>
                <a:cs typeface="Calibri"/>
              </a:rPr>
              <a:t>推薦和你過去喜歡的內容相似的東西</a:t>
            </a:r>
          </a:p>
          <a:p>
            <a:r>
              <a:rPr lang="zh-TW" altLang="en-US">
                <a:ea typeface="新細明體"/>
                <a:cs typeface="Calibri"/>
              </a:rPr>
              <a:t>舉例來說：</a:t>
            </a:r>
          </a:p>
          <a:p>
            <a:pPr lvl="1"/>
            <a:r>
              <a:rPr lang="zh-TW" altLang="en-US">
                <a:ea typeface="新細明體"/>
                <a:cs typeface="Calibri"/>
              </a:rPr>
              <a:t>如果你喜歡鋼鐵人，那系統應該要推薦美國隊長給你</a:t>
            </a:r>
            <a:endParaRPr lang="zh-TW" altLang="en-US" dirty="0">
              <a:ea typeface="新細明體"/>
              <a:cs typeface="Calibri"/>
            </a:endParaRPr>
          </a:p>
        </p:txBody>
      </p:sp>
      <p:pic>
        <p:nvPicPr>
          <p:cNvPr id="4" name="圖片 4" descr="一張含有 坐, 尋找, 桌, 臉 的圖片&#10;&#10;描述是以非常高的可信度產生">
            <a:extLst>
              <a:ext uri="{FF2B5EF4-FFF2-40B4-BE49-F238E27FC236}">
                <a16:creationId xmlns:a16="http://schemas.microsoft.com/office/drawing/2014/main" id="{AD360C45-8445-4A6D-8F66-FB16901F2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710" y="3363000"/>
            <a:ext cx="1981201" cy="2823843"/>
          </a:xfrm>
          <a:prstGeom prst="rect">
            <a:avLst/>
          </a:prstGeom>
        </p:spPr>
      </p:pic>
      <p:pic>
        <p:nvPicPr>
          <p:cNvPr id="5" name="圖片 5" descr="一張含有 個人, 男人, 握住, 披薩 的圖片&#10;&#10;描述是以非常高的可信度產生">
            <a:extLst>
              <a:ext uri="{FF2B5EF4-FFF2-40B4-BE49-F238E27FC236}">
                <a16:creationId xmlns:a16="http://schemas.microsoft.com/office/drawing/2014/main" id="{85811F99-0A6E-445A-9DA6-5EA07B9EA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098" y="3362594"/>
            <a:ext cx="1836708" cy="2821377"/>
          </a:xfrm>
          <a:prstGeom prst="rect">
            <a:avLst/>
          </a:prstGeom>
        </p:spPr>
      </p:pic>
      <p:sp>
        <p:nvSpPr>
          <p:cNvPr id="6" name="箭號: 向右 5">
            <a:extLst>
              <a:ext uri="{FF2B5EF4-FFF2-40B4-BE49-F238E27FC236}">
                <a16:creationId xmlns:a16="http://schemas.microsoft.com/office/drawing/2014/main" id="{3DB6457C-17A2-4429-8F91-23D232E89EA7}"/>
              </a:ext>
            </a:extLst>
          </p:cNvPr>
          <p:cNvSpPr/>
          <p:nvPr/>
        </p:nvSpPr>
        <p:spPr>
          <a:xfrm>
            <a:off x="5606796" y="4523778"/>
            <a:ext cx="977660" cy="4888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0656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886</Words>
  <Application>Microsoft Office PowerPoint</Application>
  <PresentationFormat>寬螢幕</PresentationFormat>
  <Paragraphs>243</Paragraphs>
  <Slides>30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1" baseType="lpstr">
      <vt:lpstr>Office 佈景主題</vt:lpstr>
      <vt:lpstr>Introduction of Recommandation System</vt:lpstr>
      <vt:lpstr>What's recommandation system?</vt:lpstr>
      <vt:lpstr>Who needs recommandation system?</vt:lpstr>
      <vt:lpstr>How to recommand?</vt:lpstr>
      <vt:lpstr>Recommendation System</vt:lpstr>
      <vt:lpstr>Traditional Methods</vt:lpstr>
      <vt:lpstr>Types of recommandation system</vt:lpstr>
      <vt:lpstr>Content Based Filtering</vt:lpstr>
      <vt:lpstr>What is content based method?</vt:lpstr>
      <vt:lpstr>How to do Content-based Recommendation?</vt:lpstr>
      <vt:lpstr>Based on summary of movies(TF-IDF)</vt:lpstr>
      <vt:lpstr>Based on summary of movies (Similarity)</vt:lpstr>
      <vt:lpstr>Based on summary of movies (Pros&amp; Cons)</vt:lpstr>
      <vt:lpstr>Based on User/Item Profile (Construct Profile)</vt:lpstr>
      <vt:lpstr>Based on User/Item Profile (Similarity)</vt:lpstr>
      <vt:lpstr>Based on User/Item Profile(Pros&amp; Cons)</vt:lpstr>
      <vt:lpstr>Collaborative Filtering</vt:lpstr>
      <vt:lpstr>What is Collaborative Filtering?</vt:lpstr>
      <vt:lpstr>Collaborative Filtering? (Memory Based)</vt:lpstr>
      <vt:lpstr>How to do Collaborative Filtering? (Memory Based)</vt:lpstr>
      <vt:lpstr>How to do Collaborative Filtering? (Memory Based)</vt:lpstr>
      <vt:lpstr>What is Model-based CF?</vt:lpstr>
      <vt:lpstr>How to do Model-based Collaborative Filtering?</vt:lpstr>
      <vt:lpstr>How to do Model-based Collaborative Filtering?</vt:lpstr>
      <vt:lpstr>Collaborative Filtering(Pros&amp; Cons)</vt:lpstr>
      <vt:lpstr>Azure Personalizer</vt:lpstr>
      <vt:lpstr>What's Azure Personalizer?</vt:lpstr>
      <vt:lpstr>What's reinforcement learning?</vt:lpstr>
      <vt:lpstr>Azure Personalizer</vt:lpstr>
      <vt:lpstr>Try Your Personalizer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/>
  <cp:lastModifiedBy>Shirley Chou (ManpowerGroup Taiwan)</cp:lastModifiedBy>
  <cp:revision>327</cp:revision>
  <dcterms:created xsi:type="dcterms:W3CDTF">2020-05-11T08:02:34Z</dcterms:created>
  <dcterms:modified xsi:type="dcterms:W3CDTF">2020-06-22T09:02:09Z</dcterms:modified>
</cp:coreProperties>
</file>