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0" r:id="rId6"/>
    <p:sldId id="262" r:id="rId7"/>
    <p:sldId id="271" r:id="rId8"/>
    <p:sldId id="263" r:id="rId9"/>
    <p:sldId id="272" r:id="rId10"/>
    <p:sldId id="267" r:id="rId11"/>
    <p:sldId id="273" r:id="rId12"/>
    <p:sldId id="264" r:id="rId13"/>
    <p:sldId id="274" r:id="rId14"/>
    <p:sldId id="265" r:id="rId15"/>
    <p:sldId id="275" r:id="rId16"/>
    <p:sldId id="261" r:id="rId17"/>
    <p:sldId id="276" r:id="rId18"/>
    <p:sldId id="268" r:id="rId19"/>
    <p:sldId id="277" r:id="rId20"/>
    <p:sldId id="266" r:id="rId21"/>
    <p:sldId id="278" r:id="rId22"/>
    <p:sldId id="257" r:id="rId23"/>
    <p:sldId id="279" r:id="rId24"/>
    <p:sldId id="260" r:id="rId25"/>
    <p:sldId id="282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6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472C-15E5-C7CB-7588-0CC863E7E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6B441-33AE-609C-5F91-9DB51D515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42C52-7CE6-65D1-1E95-D156B840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FB50A-012E-0583-12B9-246CABD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1309-E457-7782-130B-1339BBA5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0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5B52-589F-BA59-4488-081FED30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F473F-F63D-7605-6337-4C8237B3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38A02-4504-D8E5-412E-13DDAA8E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569C1-9368-42B6-5661-6507322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9B1E-7DFE-8F8E-B600-55804868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66ECFC-431D-FCA4-0CCB-26085E91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1C0F8-B821-56BF-2B1C-E45084D4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52610-D7AD-2CA8-0362-9AF8EE7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C0449-0549-D30C-3B1D-461AF31F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282D-EB1F-4F28-DA7A-ECC5602D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0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331D6-5DE7-9E73-7E73-73517C2B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E7D21-BD93-71DB-B2DC-8CC510C0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81D8E-DB94-B429-07C2-8723176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2BA67-FB92-8DE6-FFAD-FDED19BF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969DF-1459-4DF2-BEE4-EB601B35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DC48A-C0EA-A11B-5712-99A669B8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59A34-DCB0-76D3-F6BF-A40EBAD4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55A67-4A8D-9942-98BB-61BE92B2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7D1A1-BA29-B747-BC5A-56CEB595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9B057-4661-BCB7-3329-164C2A7F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10CB1-7602-A457-A62A-E8D462F3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79BA4-704E-033D-0FEC-D5693A839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D1C7B-AAB1-0E04-2296-DFFE092E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4620F-AE4A-C12E-3EC8-397213CE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580C7-1C34-2A08-3AB8-E8861C5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24755-32A1-00D5-65C1-31E58A5A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5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F56B-40F7-D398-280A-E6EB2878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38AB0-97A7-D21F-E317-28834FA8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A3A694-A736-CF98-F48F-93AF7485A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24AD5E-2614-2ED9-43A8-A0468F5D7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4962B-622A-6BED-84BB-215ECAC9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AEE3BE-A1FB-DBF2-61F1-E41506D3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87D2C-B431-AF2F-8155-A0FEBFAF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5874D-5288-59D1-0FAD-84BDC7D1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0DC6-936A-75B3-CCC0-33A8C62C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6F372A-A58B-6C7B-10A7-901B5251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4DB8B3-9D91-2143-9083-2A080F1D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2D2623-78FD-CC3E-4401-373CB405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7D63A6-EC8E-3BA6-8F06-087E7AB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D0719B-292C-4BAA-3345-C6110D9D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4CED5-2868-89CA-958F-04008677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17592-0CEC-BC69-6463-0F87B8FE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2C1C4-0438-4558-9AF9-07E86441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5A60A-18DF-33EE-AB3E-6E30EE46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9C5DA-FFED-199F-4E6A-E5AA7295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F3E65-A9E0-7D6A-2BBA-E35B664B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BF244-093C-CE93-73DF-796A96C8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3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4BEE9-8C71-C98D-5ACE-6714BAD6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C02A1-0FA9-0868-D0D2-5A2BBEB0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19197-BB4F-803D-0D9F-6B48FD40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224A6-2CAA-E3F7-8682-F55C4BB6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78914-BF24-EB3B-787D-A27DE996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35568-11F4-F247-24A3-67B1CE60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5680B7-0A2E-A561-6DCB-DD94937D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018B2-32F7-2C33-DDF4-40AAF4B6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D3A7-A889-607B-27D1-F374FCA39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5190-2B9F-43B6-9423-B79CA6936E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8B84E-4F41-3D5F-40C6-F5C4AC198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A8FA6-5C27-D206-77FA-59F9B4AA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0D5B-7A6A-4E64-8FEC-33290D743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7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38171-29F6-0667-35FE-844005465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杂题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A7BC7-0BC9-15A2-653E-5846DD054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482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薛炜鹏</a:t>
            </a:r>
          </a:p>
        </p:txBody>
      </p:sp>
    </p:spTree>
    <p:extLst>
      <p:ext uri="{BB962C8B-B14F-4D97-AF65-F5344CB8AC3E}">
        <p14:creationId xmlns:p14="http://schemas.microsoft.com/office/powerpoint/2010/main" val="158609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A019-8FBA-4554-9F1B-68F96CE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北京市赛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053AE3-90AC-01E6-5DDC-6E20A2399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39" y="1825625"/>
            <a:ext cx="9582121" cy="4351338"/>
          </a:xfrm>
        </p:spPr>
      </p:pic>
    </p:spTree>
    <p:extLst>
      <p:ext uri="{BB962C8B-B14F-4D97-AF65-F5344CB8AC3E}">
        <p14:creationId xmlns:p14="http://schemas.microsoft.com/office/powerpoint/2010/main" val="41626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1AB70-47D5-4021-2AB2-FC929307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3559C-3EBB-CF50-396C-5662BDA5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如果不考虑相邻颜色不相同的情况，就可以枚举当前数的质因子进行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考虑连续不能相同颜色，可以对于每个质因子保存前两大不同的颜色和权值，转移的时候只能从这两个值转移。</a:t>
            </a:r>
          </a:p>
        </p:txBody>
      </p:sp>
    </p:spTree>
    <p:extLst>
      <p:ext uri="{BB962C8B-B14F-4D97-AF65-F5344CB8AC3E}">
        <p14:creationId xmlns:p14="http://schemas.microsoft.com/office/powerpoint/2010/main" val="31964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BC530-1243-4395-3D21-A65C423F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cf2108f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932E8-8A62-09E0-D996-D834B634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775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262E13-3C30-6FA5-E665-797CAA07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7504416" cy="4062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FA9EEA-C9ED-527B-3903-B588F77F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78601"/>
            <a:ext cx="186716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CA252-4095-FEE0-5474-0044B9CE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E4579-442E-88DC-2A3B-51539D1F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手玩后发现如果一个序列可以生成，则一定可以生成任意比这个序列小的一个序列（某一个位置小），所以最后序列一定形为（</a:t>
            </a:r>
            <a:r>
              <a:rPr lang="en-US" altLang="zh-CN" dirty="0"/>
              <a:t>0,…,0,1,2,…,k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二分答案，顺序转移用前缀和维护序列。</a:t>
            </a:r>
          </a:p>
        </p:txBody>
      </p:sp>
    </p:spTree>
    <p:extLst>
      <p:ext uri="{BB962C8B-B14F-4D97-AF65-F5344CB8AC3E}">
        <p14:creationId xmlns:p14="http://schemas.microsoft.com/office/powerpoint/2010/main" val="165112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FFBD-838A-AA84-9D76-E247F89F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cf2084G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4595F-1103-7F53-1213-6834A7D8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两个人在序列上玩游戏，先手可以把相邻两个值变成较小值，后手可以把相邻两个值变成较大值。</a:t>
            </a:r>
            <a:endParaRPr lang="en-US" altLang="zh-CN" dirty="0"/>
          </a:p>
          <a:p>
            <a:r>
              <a:rPr lang="zh-CN" altLang="en-US" dirty="0"/>
              <a:t>先手希望最后的值最大，后手希望最小，设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）为序列</a:t>
            </a:r>
            <a:r>
              <a:rPr lang="en-US" altLang="zh-CN" dirty="0"/>
              <a:t>p</a:t>
            </a:r>
            <a:r>
              <a:rPr lang="zh-CN" altLang="en-US" dirty="0"/>
              <a:t>在游戏后最后剩下的值。</a:t>
            </a:r>
            <a:endParaRPr lang="en-US" altLang="zh-CN" dirty="0"/>
          </a:p>
          <a:p>
            <a:r>
              <a:rPr lang="zh-CN" altLang="en-US" dirty="0"/>
              <a:t>给定一个排列，上面缺失了一些值，要求求出一个排列使得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                      最大。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B472D1-011F-4FDC-89BC-FE07ADE4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57" y="4001294"/>
            <a:ext cx="3848637" cy="962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388B32-545A-0A67-CEAD-8962F104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64" y="4963453"/>
            <a:ext cx="213389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BC62-6B3E-0A17-EAE2-C49E8B12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23100-894D-A0AC-89E9-079673C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发现最终值只和序列长度奇偶性和端点有关。</a:t>
            </a:r>
            <a:endParaRPr lang="en-US" altLang="zh-CN" dirty="0"/>
          </a:p>
          <a:p>
            <a:r>
              <a:rPr lang="zh-CN" altLang="en-US" dirty="0"/>
              <a:t>于是可以把序列分成两个序列，从大到小枚举填入的数字。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表示第一个序列填到</a:t>
            </a:r>
            <a:r>
              <a:rPr lang="en-US" altLang="zh-CN" dirty="0" err="1"/>
              <a:t>i</a:t>
            </a:r>
            <a:r>
              <a:rPr lang="zh-CN" altLang="en-US" dirty="0"/>
              <a:t>，第二个填到</a:t>
            </a:r>
            <a:r>
              <a:rPr lang="en-US" altLang="zh-CN" dirty="0"/>
              <a:t>j</a:t>
            </a:r>
            <a:r>
              <a:rPr lang="zh-CN" altLang="en-US" dirty="0"/>
              <a:t>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199849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6767-6425-C648-32DF-9EB41946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arc199_c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9A0D402-E50D-FB32-92E8-4E2005EC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60" y="4097419"/>
            <a:ext cx="2819794" cy="485843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76597D-B9B9-DFEC-DA45-1310101E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1" y="1513949"/>
            <a:ext cx="11681717" cy="23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8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9633-0B65-482A-172F-5D47EA6F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D67C6-E1A1-702B-669B-E3BE1752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把第一个序列映射到</a:t>
            </a:r>
            <a:r>
              <a:rPr lang="en-US" altLang="zh-CN" dirty="0"/>
              <a:t>1~n</a:t>
            </a:r>
            <a:r>
              <a:rPr lang="zh-CN" altLang="en-US" dirty="0"/>
              <a:t>的顺序序列，后面的也一起映射，对答案没有影响。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1</a:t>
            </a:r>
            <a:r>
              <a:rPr lang="zh-CN" altLang="en-US" dirty="0"/>
              <a:t>当作根，根据</a:t>
            </a:r>
            <a:r>
              <a:rPr lang="en-US" altLang="zh-CN" dirty="0"/>
              <a:t>1</a:t>
            </a:r>
            <a:r>
              <a:rPr lang="zh-CN" altLang="en-US" dirty="0"/>
              <a:t>连出去的边可以构成若干子树，一个子树合法需要在所有序列中，这个子树在一个连续的区间上。划分出序列后，在子树中钦定一个根，进入子问题。</a:t>
            </a:r>
            <a:endParaRPr lang="en-US" altLang="zh-CN" dirty="0"/>
          </a:p>
          <a:p>
            <a:r>
              <a:rPr lang="zh-CN" altLang="en-US" dirty="0"/>
              <a:t>于是原问题可以转换为区间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366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70F75-312F-D41A-42F5-A1A15B90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2025ccpc</a:t>
            </a:r>
            <a:r>
              <a:rPr lang="zh-CN" altLang="en-US" dirty="0"/>
              <a:t>广州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42C06-32E0-E727-590F-0AD4C1DA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给定一个无向图，保证节点个数为</a:t>
            </a:r>
            <a:r>
              <a:rPr lang="en-US" altLang="zh-CN" dirty="0"/>
              <a:t>3n+2</a:t>
            </a:r>
            <a:r>
              <a:rPr lang="zh-CN" altLang="en-US" dirty="0"/>
              <a:t>，问你能不能把原图分成两个联通分量，使得两边节点个数都模三余一。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M&lt;=200000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00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9FB52-9203-41E6-CD90-5A92BA1A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C24AE-0C06-1ACB-6F59-02980CF9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如果原题是颗树，那么就是枚举每条树边切开看合不合法。</a:t>
            </a:r>
            <a:endParaRPr lang="en-US" altLang="zh-CN" dirty="0"/>
          </a:p>
          <a:p>
            <a:r>
              <a:rPr lang="zh-CN" altLang="en-US" dirty="0"/>
              <a:t>对于图，就是对每个点双切开看合不合法。</a:t>
            </a:r>
            <a:endParaRPr lang="en-US" altLang="zh-CN" dirty="0"/>
          </a:p>
          <a:p>
            <a:r>
              <a:rPr lang="zh-CN" altLang="en-US" dirty="0"/>
              <a:t>如果一个点双里全是割点，考虑每个割点在点双外的联通分量大小</a:t>
            </a:r>
            <a:r>
              <a:rPr lang="en-US" altLang="zh-CN" dirty="0"/>
              <a:t>+1</a:t>
            </a:r>
            <a:r>
              <a:rPr lang="zh-CN" altLang="en-US" dirty="0"/>
              <a:t>模</a:t>
            </a:r>
            <a:r>
              <a:rPr lang="en-US" altLang="zh-CN" dirty="0"/>
              <a:t>3</a:t>
            </a:r>
            <a:r>
              <a:rPr lang="zh-CN" altLang="en-US" dirty="0"/>
              <a:t>的值，不合法当且仅当值只有一个</a:t>
            </a:r>
            <a:r>
              <a:rPr lang="en-US" altLang="zh-CN" dirty="0"/>
              <a:t>1</a:t>
            </a:r>
            <a:r>
              <a:rPr lang="zh-CN" altLang="en-US" dirty="0"/>
              <a:t>，剩下全为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如果点双里只有一个点不是割点，不合法当且仅当值全为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否则一定合法。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4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8EE3D-72B3-CCD0-8AB6-8529C586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arc201_b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6E6B179-DC20-936E-4160-B8C84175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18" y="3429000"/>
            <a:ext cx="2743583" cy="168616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C526E-164E-2FCC-734E-6393E198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56" y="1825625"/>
            <a:ext cx="998359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FD564-61B7-C761-E522-F6A7F773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abc406_g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61B4-ECF3-DBE6-03FB-FC2D8D7A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56ACEC-BCF5-B834-3E68-61C4ECED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8" y="1363875"/>
            <a:ext cx="8620626" cy="4366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B43BF4-3494-CEE7-BD86-76AF174D0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30424"/>
            <a:ext cx="2109537" cy="10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9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AB11B-D070-36CB-D533-B1E0907E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BEC2B-BEE6-F9C2-15F0-FAB8F4D4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维护凸包，用</a:t>
            </a:r>
            <a:r>
              <a:rPr lang="en-US" altLang="zh-CN" dirty="0"/>
              <a:t>set</a:t>
            </a:r>
            <a:r>
              <a:rPr lang="zh-CN" altLang="en-US" dirty="0"/>
              <a:t>维护斜率转折位置和斜率差</a:t>
            </a:r>
          </a:p>
        </p:txBody>
      </p:sp>
    </p:spTree>
    <p:extLst>
      <p:ext uri="{BB962C8B-B14F-4D97-AF65-F5344CB8AC3E}">
        <p14:creationId xmlns:p14="http://schemas.microsoft.com/office/powerpoint/2010/main" val="276765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2625F-DD8D-3D92-0046-401AD6FE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arc196_c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3B21950-EF38-A459-C097-CC7F040C0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28801"/>
            <a:ext cx="2686425" cy="46679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497F89-0DE5-82A5-BA2A-CB88C8F2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4" y="1575030"/>
            <a:ext cx="12192000" cy="23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9762-AF99-EF52-DF1E-313616B2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F8CE3-319E-C90B-7CCC-88B9EF21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考虑容斥，钦定至少有</a:t>
            </a:r>
            <a:r>
              <a:rPr lang="en-US" altLang="zh-CN" dirty="0"/>
              <a:t>k</a:t>
            </a:r>
            <a:r>
              <a:rPr lang="zh-CN" altLang="en-US" dirty="0"/>
              <a:t>个强连通分量，上一个断点到下一个断点间的所有点在区间内可以随意匹配，这时可以推出一个</a:t>
            </a:r>
            <a:r>
              <a:rPr lang="en-US" altLang="zh-CN" dirty="0"/>
              <a:t>O(n^2)</a:t>
            </a:r>
            <a:r>
              <a:rPr lang="zh-CN" altLang="en-US" dirty="0"/>
              <a:t>的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用分治</a:t>
            </a:r>
            <a:r>
              <a:rPr lang="en-US" altLang="zh-CN" dirty="0" err="1"/>
              <a:t>fft</a:t>
            </a:r>
            <a:r>
              <a:rPr lang="zh-CN" altLang="en-US" dirty="0"/>
              <a:t>可以加速。</a:t>
            </a:r>
          </a:p>
        </p:txBody>
      </p:sp>
    </p:spTree>
    <p:extLst>
      <p:ext uri="{BB962C8B-B14F-4D97-AF65-F5344CB8AC3E}">
        <p14:creationId xmlns:p14="http://schemas.microsoft.com/office/powerpoint/2010/main" val="28693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7A33-D7D5-8D85-1F3A-E44D6602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arc199_d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AABF6-B9F7-4BE1-C631-6642F985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4719D-CD3E-C747-0A3E-FB9AD77F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1809524"/>
            <a:ext cx="11041016" cy="3238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411C4F-F3C2-294F-5588-AD458E84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91014"/>
            <a:ext cx="255305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5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3197E-638A-8976-E855-911A712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8897F-E021-B1C7-0B7D-B8AE179A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为了不重不漏计数，对于每一行定义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1~R[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R[i+1]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，列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同理。</a:t>
            </a:r>
            <a:endParaRPr lang="en-US" altLang="zh-CN" dirty="0"/>
          </a:p>
          <a:p>
            <a:r>
              <a:rPr lang="zh-CN" altLang="en-US" dirty="0"/>
              <a:t>我们逐行考虑，当前可行的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只与</a:t>
            </a:r>
            <a:r>
              <a:rPr lang="en-US" altLang="zh-CN" dirty="0"/>
              <a:t>C</a:t>
            </a:r>
            <a:r>
              <a:rPr lang="zh-CN" altLang="en-US" dirty="0"/>
              <a:t>中等于</a:t>
            </a:r>
            <a:r>
              <a:rPr lang="en-US" altLang="zh-CN" dirty="0"/>
              <a:t>i-1</a:t>
            </a:r>
            <a:r>
              <a:rPr lang="zh-CN" altLang="en-US" dirty="0"/>
              <a:t>的个数有关。</a:t>
            </a:r>
            <a:endParaRPr lang="en-US" altLang="zh-CN" dirty="0"/>
          </a:p>
          <a:p>
            <a:r>
              <a:rPr lang="zh-CN" altLang="en-US" dirty="0"/>
              <a:t>于是考虑如下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表示当前枚举到第</a:t>
            </a:r>
            <a:r>
              <a:rPr lang="en-US" altLang="zh-CN" dirty="0" err="1"/>
              <a:t>i</a:t>
            </a:r>
            <a:r>
              <a:rPr lang="zh-CN" altLang="en-US" dirty="0"/>
              <a:t>行，已经确定了</a:t>
            </a:r>
            <a:r>
              <a:rPr lang="en-US" altLang="zh-CN" dirty="0"/>
              <a:t>j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的值，转移考虑加入多少个</a:t>
            </a:r>
            <a:r>
              <a:rPr lang="en-US" altLang="zh-CN" dirty="0"/>
              <a:t>C</a:t>
            </a:r>
            <a:r>
              <a:rPr lang="zh-CN" altLang="en-US" dirty="0"/>
              <a:t>等于</a:t>
            </a:r>
            <a:r>
              <a:rPr lang="en-US" altLang="zh-CN"/>
              <a:t>i-1</a:t>
            </a:r>
            <a:r>
              <a:rPr lang="zh-CN" altLang="en-US"/>
              <a:t>的</a:t>
            </a:r>
            <a:r>
              <a:rPr lang="zh-CN" altLang="en-US" dirty="0"/>
              <a:t>值，式子可以用组合数推出。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复杂度</a:t>
            </a:r>
            <a:r>
              <a:rPr lang="en-US" altLang="zh-CN" dirty="0"/>
              <a:t>O(nm^2)</a:t>
            </a:r>
            <a:r>
              <a:rPr lang="zh-CN" altLang="en-US" dirty="0"/>
              <a:t>。如果</a:t>
            </a:r>
            <a:r>
              <a:rPr lang="en-US" altLang="zh-CN" dirty="0"/>
              <a:t>m&gt;n,</a:t>
            </a:r>
            <a:r>
              <a:rPr lang="zh-CN" altLang="en-US" dirty="0"/>
              <a:t>则翻转矩阵即可。</a:t>
            </a:r>
          </a:p>
        </p:txBody>
      </p:sp>
    </p:spTree>
    <p:extLst>
      <p:ext uri="{BB962C8B-B14F-4D97-AF65-F5344CB8AC3E}">
        <p14:creationId xmlns:p14="http://schemas.microsoft.com/office/powerpoint/2010/main" val="138791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59B0E-B85B-819A-02AF-B8D5F51F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CF1349D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F39550A-580A-F4F4-CA6A-AAE18F39E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393" y="3963157"/>
            <a:ext cx="2238687" cy="53347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4723EC-1825-DA72-2D04-CFF71A35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1614"/>
            <a:ext cx="949775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0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5E252-1113-4C34-E657-01ED9C8E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7CEDA-143F-3278-092B-E01A4BF0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根据鞅与停时定理，势能只和每个人手上的饼干数量有关。</a:t>
            </a:r>
            <a:endParaRPr lang="en-US" altLang="zh-CN" dirty="0"/>
          </a:p>
          <a:p>
            <a:r>
              <a:rPr lang="zh-CN" altLang="en-US" dirty="0"/>
              <a:t>定义势能函数，要做到势能每时刻减一，有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对于单个</a:t>
            </a:r>
            <a:r>
              <a:rPr lang="en-US" altLang="zh-CN" dirty="0"/>
              <a:t>a</a:t>
            </a:r>
            <a:r>
              <a:rPr lang="zh-CN" altLang="en-US" dirty="0"/>
              <a:t>，有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直接递推即可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6E0C5E-F3E6-ACC1-7B3D-A6277A03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8913"/>
            <a:ext cx="9914021" cy="797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63F68F-3557-6516-2086-FB341073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" y="4311444"/>
            <a:ext cx="9631279" cy="9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7C77-D3CD-D13B-AF17-96B638C8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A13DF-4E95-BB98-7392-868169B4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如果背包为奇数，则</a:t>
            </a:r>
            <a:r>
              <a:rPr lang="en-US" altLang="zh-CN" dirty="0"/>
              <a:t>x=0</a:t>
            </a:r>
            <a:r>
              <a:rPr lang="zh-CN" altLang="en-US" dirty="0"/>
              <a:t>的一定会选奇数个，先对</a:t>
            </a:r>
            <a:r>
              <a:rPr lang="en-US" altLang="zh-CN" dirty="0"/>
              <a:t>x=0</a:t>
            </a:r>
            <a:r>
              <a:rPr lang="zh-CN" altLang="en-US" dirty="0"/>
              <a:t>的物品对于</a:t>
            </a:r>
            <a:r>
              <a:rPr lang="en-US" altLang="zh-CN" dirty="0"/>
              <a:t>y</a:t>
            </a:r>
            <a:r>
              <a:rPr lang="zh-CN" altLang="en-US" dirty="0"/>
              <a:t>排序，我们选最大的一个，剩下的两两合并成</a:t>
            </a:r>
            <a:r>
              <a:rPr lang="en-US" altLang="zh-CN" dirty="0"/>
              <a:t>x=1</a:t>
            </a:r>
            <a:r>
              <a:rPr lang="zh-CN" altLang="en-US" dirty="0"/>
              <a:t>的物品，背包为偶数同理，进入子问题。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9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AE38C-A60C-41DE-7145-72EF5C0F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luoguP7961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352699-D727-6711-418A-CA7375EE0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281" y="1690688"/>
            <a:ext cx="10515600" cy="31295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03D795-7EEA-F384-165E-51173859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43" y="5154469"/>
            <a:ext cx="761153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3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3FD24-580E-80DC-834E-9DB99FA4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E85CF-B232-B3B0-2532-FE376F96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表示当前从低到高枚举到第</a:t>
            </a:r>
            <a:r>
              <a:rPr lang="en-US" altLang="zh-CN" dirty="0" err="1"/>
              <a:t>i</a:t>
            </a:r>
            <a:r>
              <a:rPr lang="zh-CN" altLang="en-US" dirty="0"/>
              <a:t>位，进位为</a:t>
            </a:r>
            <a:r>
              <a:rPr lang="en-US" altLang="zh-CN" dirty="0"/>
              <a:t>j</a:t>
            </a:r>
            <a:r>
              <a:rPr lang="zh-CN" altLang="en-US" dirty="0"/>
              <a:t>，低</a:t>
            </a:r>
            <a:r>
              <a:rPr lang="en-US" altLang="zh-CN" dirty="0" err="1"/>
              <a:t>i</a:t>
            </a:r>
            <a:r>
              <a:rPr lang="zh-CN" altLang="en-US" dirty="0"/>
              <a:t>位中有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的价值和。枚举每一位选多少个</a:t>
            </a:r>
            <a:r>
              <a:rPr lang="en-US" altLang="zh-CN" dirty="0"/>
              <a:t>v</a:t>
            </a:r>
            <a:r>
              <a:rPr lang="zh-CN" altLang="en-US" dirty="0"/>
              <a:t>转移即可。</a:t>
            </a:r>
          </a:p>
        </p:txBody>
      </p:sp>
    </p:spTree>
    <p:extLst>
      <p:ext uri="{BB962C8B-B14F-4D97-AF65-F5344CB8AC3E}">
        <p14:creationId xmlns:p14="http://schemas.microsoft.com/office/powerpoint/2010/main" val="197588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7AE2-C8AF-EEC7-A421-66A8ED88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arc200_e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20081-25FD-451E-236E-1177B0D1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3AC563-A9A6-5117-FC51-95DCDFF6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690688"/>
            <a:ext cx="10688542" cy="2972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490B0E-C4DD-9B4E-0233-E65CF8D7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07" y="5144195"/>
            <a:ext cx="367716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2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B4665-9E98-0616-6622-1D5AA2CD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7E0E7-833C-0362-C99B-D9099523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钦定</a:t>
            </a:r>
            <a:r>
              <a:rPr lang="en-US" altLang="zh-CN" dirty="0"/>
              <a:t>A1=0</a:t>
            </a:r>
            <a:r>
              <a:rPr lang="zh-CN" altLang="en-US" dirty="0"/>
              <a:t>，然后分类讨论。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52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FDC1-5F8D-4455-FD33-EA932F07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cf2115c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B8B252B-45E6-9CCA-A6AF-85E80D931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128" y="3705978"/>
            <a:ext cx="4067743" cy="59063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7847B3-A5E7-6669-016D-A92F7EC9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02" y="1340129"/>
            <a:ext cx="8639709" cy="42108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2BCC4C-4404-64B3-6BF2-7CA4E599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98" y="5653083"/>
            <a:ext cx="4067743" cy="5906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828FCD-45DF-C31B-292A-513441A4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88" y="5776925"/>
            <a:ext cx="196242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484A1-5F97-B0EF-9F84-FBA9EBD1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40990-15F1-FAAF-575F-F2604D9C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预处理可知当前需要</a:t>
            </a:r>
            <a:r>
              <a:rPr lang="en-US" altLang="zh-CN" dirty="0"/>
              <a:t>1</a:t>
            </a:r>
            <a:r>
              <a:rPr lang="zh-CN" altLang="en-US" dirty="0"/>
              <a:t>操作（单体）</a:t>
            </a:r>
            <a:r>
              <a:rPr lang="en-US" altLang="zh-CN" dirty="0"/>
              <a:t>A</a:t>
            </a:r>
            <a:r>
              <a:rPr lang="zh-CN" altLang="en-US" dirty="0"/>
              <a:t>次和</a:t>
            </a:r>
            <a:r>
              <a:rPr lang="en-US" altLang="zh-CN" dirty="0"/>
              <a:t>2</a:t>
            </a:r>
            <a:r>
              <a:rPr lang="zh-CN" altLang="en-US" dirty="0"/>
              <a:t>操作（群体）</a:t>
            </a:r>
            <a:r>
              <a:rPr lang="en-US" altLang="zh-CN" dirty="0"/>
              <a:t>B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显然最开始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都不为</a:t>
            </a:r>
            <a:r>
              <a:rPr lang="en-US" altLang="zh-CN" dirty="0"/>
              <a:t>0</a:t>
            </a:r>
            <a:r>
              <a:rPr lang="zh-CN" altLang="en-US" dirty="0"/>
              <a:t>时，不管是</a:t>
            </a:r>
            <a:r>
              <a:rPr lang="en-US" altLang="zh-CN" dirty="0"/>
              <a:t>1</a:t>
            </a:r>
            <a:r>
              <a:rPr lang="zh-CN" altLang="en-US" dirty="0"/>
              <a:t>操作还是</a:t>
            </a:r>
            <a:r>
              <a:rPr lang="en-US" altLang="zh-CN" dirty="0"/>
              <a:t>2</a:t>
            </a:r>
            <a:r>
              <a:rPr lang="zh-CN" altLang="en-US" dirty="0"/>
              <a:t>操作都一定会执行。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表示从初始状态到只剩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次</a:t>
            </a:r>
            <a:r>
              <a:rPr lang="en-US" altLang="zh-CN" dirty="0"/>
              <a:t>2</a:t>
            </a:r>
            <a:r>
              <a:rPr lang="zh-CN" altLang="en-US" dirty="0"/>
              <a:t>的概率。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第一次为</a:t>
            </a:r>
            <a:r>
              <a:rPr lang="en-US" altLang="zh-CN" dirty="0"/>
              <a:t>0</a:t>
            </a:r>
            <a:r>
              <a:rPr lang="zh-CN" altLang="en-US" dirty="0"/>
              <a:t>时后面的策略要考虑是否把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2</a:t>
            </a:r>
            <a:r>
              <a:rPr lang="zh-CN" altLang="en-US" dirty="0"/>
              <a:t>操作拆成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表示从最终状态还剩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r>
              <a:rPr lang="en-US" altLang="zh-CN" dirty="0"/>
              <a:t>1</a:t>
            </a:r>
            <a:r>
              <a:rPr lang="zh-CN" altLang="en-US" dirty="0"/>
              <a:t>操作，</a:t>
            </a:r>
            <a:r>
              <a:rPr lang="en-US" altLang="zh-CN" dirty="0"/>
              <a:t>j</a:t>
            </a:r>
            <a:r>
              <a:rPr lang="zh-CN" altLang="en-US" dirty="0"/>
              <a:t>次</a:t>
            </a:r>
            <a:r>
              <a:rPr lang="en-US" altLang="zh-CN" dirty="0"/>
              <a:t>2</a:t>
            </a:r>
            <a:r>
              <a:rPr lang="zh-CN" altLang="en-US" dirty="0"/>
              <a:t>操作，剩余</a:t>
            </a:r>
            <a:r>
              <a:rPr lang="en-US" altLang="zh-CN" dirty="0"/>
              <a:t>k</a:t>
            </a:r>
            <a:r>
              <a:rPr lang="zh-CN" altLang="en-US" dirty="0"/>
              <a:t>步最终可以成功的概率。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h^2+nmh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4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979</Words>
  <Application>Microsoft Office PowerPoint</Application>
  <PresentationFormat>宽屏</PresentationFormat>
  <Paragraphs>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Dp杂题</vt:lpstr>
      <vt:lpstr>arc201_b</vt:lpstr>
      <vt:lpstr>PowerPoint 演示文稿</vt:lpstr>
      <vt:lpstr>luoguP7961</vt:lpstr>
      <vt:lpstr>PowerPoint 演示文稿</vt:lpstr>
      <vt:lpstr>arc200_e</vt:lpstr>
      <vt:lpstr>PowerPoint 演示文稿</vt:lpstr>
      <vt:lpstr>cf2115c</vt:lpstr>
      <vt:lpstr>PowerPoint 演示文稿</vt:lpstr>
      <vt:lpstr>2025北京市赛G</vt:lpstr>
      <vt:lpstr>PowerPoint 演示文稿</vt:lpstr>
      <vt:lpstr>cf2108f</vt:lpstr>
      <vt:lpstr>PowerPoint 演示文稿</vt:lpstr>
      <vt:lpstr>cf2084G</vt:lpstr>
      <vt:lpstr>PowerPoint 演示文稿</vt:lpstr>
      <vt:lpstr>arc199_c</vt:lpstr>
      <vt:lpstr>PowerPoint 演示文稿</vt:lpstr>
      <vt:lpstr>2025ccpc广州K</vt:lpstr>
      <vt:lpstr>PowerPoint 演示文稿</vt:lpstr>
      <vt:lpstr>abc406_g</vt:lpstr>
      <vt:lpstr>PowerPoint 演示文稿</vt:lpstr>
      <vt:lpstr>arc196_c</vt:lpstr>
      <vt:lpstr>PowerPoint 演示文稿</vt:lpstr>
      <vt:lpstr>arc199_d</vt:lpstr>
      <vt:lpstr>PowerPoint 演示文稿</vt:lpstr>
      <vt:lpstr>CF1349D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 x</dc:creator>
  <cp:lastModifiedBy>wp x</cp:lastModifiedBy>
  <cp:revision>7</cp:revision>
  <dcterms:created xsi:type="dcterms:W3CDTF">2025-07-03T12:13:51Z</dcterms:created>
  <dcterms:modified xsi:type="dcterms:W3CDTF">2025-07-05T08:14:00Z</dcterms:modified>
</cp:coreProperties>
</file>