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7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5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8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AD179-9AE1-B974-440B-705FCEA98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dp </a:t>
            </a:r>
            <a:r>
              <a:rPr lang="zh-CN" altLang="en-US"/>
              <a:t>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6FA9B-FC37-08AF-F836-CFC94C184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tsx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A5DCB-C66E-753C-919D-EA41529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CF932F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30E0D-3CF2-84A0-DC89-6E6B7C0EC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有一颗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个节点的树（节点从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依次编号），根节点为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。每个节点有两个权值，第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个节点的权值为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你可以从一个节点跳到它的子树内任意一个节点上。从节点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跳到节点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一次的花费为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latin typeface="-apple-system"/>
                  </a:rPr>
                  <a:t>。跳跃多次走过一条路径的总费用为每次跳跃的费用之和。请分别计算出每个节点到达树的每个叶子节点的费用中的最小值。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注意：就算根节点的度数为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，根节点也不算做叶子节点。另外，不能从一个节点跳到它自己</a:t>
                </a:r>
                <a:r>
                  <a:rPr lang="zh-CN" altLang="en-US">
                    <a:latin typeface="-apple-system"/>
                  </a:rPr>
                  <a:t>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​≤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30E0D-3CF2-84A0-DC89-6E6B7C0EC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F6EB-8E36-712C-4A27-3B883685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ARC066F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E573B-DB98-C7C9-A9BA-8AEE9E581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594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要去打 </a:t>
                </a:r>
                <a:r>
                  <a:rPr lang="en-US" altLang="zh-CN" b="0" i="0">
                    <a:effectLst/>
                    <a:latin typeface="-apple-system"/>
                  </a:rPr>
                  <a:t>final</a:t>
                </a:r>
                <a:r>
                  <a:rPr lang="zh-CN" altLang="en-US" b="0" i="0">
                    <a:effectLst/>
                    <a:latin typeface="-apple-system"/>
                  </a:rPr>
                  <a:t>。这场比赛中，有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道题，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做第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道题花费的时间为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这场比赛中，选手的做题方式是选择自己想做的题来做，并且一定能做出来。最后，选手的得分将以如下方式计算：</a:t>
                </a:r>
              </a:p>
              <a:p>
                <a:pPr algn="l"/>
                <a:r>
                  <a:rPr lang="zh-CN" altLang="en-US" b="0" i="0">
                    <a:effectLst/>
                    <a:latin typeface="KaTeX_Main"/>
                  </a:rPr>
                  <a:t>得分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满足条件的二元组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的个数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解决选了的题所花费的时间得分</a:t>
                </a:r>
                <a:r>
                  <a:rPr lang="zh-CN" altLang="en-US">
                    <a:latin typeface="KaTeX_Main"/>
                  </a:rPr>
                  <a:t>。</a:t>
                </a:r>
                <a:endParaRPr lang="en-US" altLang="zh-CN" b="0" i="0">
                  <a:effectLst/>
                  <a:latin typeface="KaTeX_Main"/>
                </a:endParaRP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其中，二元组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需要满足的条件是：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-apple-system"/>
                  </a:rPr>
                  <a:t>且</a:t>
                </a:r>
                <a:r>
                  <a:rPr lang="zh-CN" altLang="en-US" b="0" i="0">
                    <a:effectLst/>
                    <a:latin typeface="-apple-system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题都做出来了。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主办方为参赛者提供了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种饮料，从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标号至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。如果 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喝了第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种饮料，他做第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题的时间将从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​​</m:t>
                            </m:r>
                          </m:sub>
                        </m:sSub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变成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不一定小于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一位参赛者能且仅能带一种饮料进入考场。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想知道如果他喝下了每种饮料，他的最大得分。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E573B-DB98-C7C9-A9BA-8AEE9E581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59462"/>
              </a:xfrm>
              <a:blipFill>
                <a:blip r:embed="rId2"/>
                <a:stretch>
                  <a:fillRect l="-142" t="-28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F364-C566-0D4A-2469-8F022F7D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loj3451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D467-B64B-DE02-C9B7-02821703D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2096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飞船有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间房间</a:t>
                </a:r>
                <a:r>
                  <a:rPr lang="zh-CN" altLang="en-US">
                    <a:latin typeface="Open Sans" panose="020B0606030504020204" pitchFamily="34" charset="0"/>
                  </a:rPr>
                  <a:t>，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其中某些房间之间由单向通过的门所连接。此外，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有一个遥控器，上有编号为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询问，每次给定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在房间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内，</a:t>
                </a:r>
                <a:r>
                  <a:rPr lang="zh-CN" altLang="en-US">
                    <a:latin typeface="Open Sans" panose="020B0606030504020204" pitchFamily="34" charset="0"/>
                  </a:rPr>
                  <a:t>且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按下按钮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。然后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需要在飞船内穿梭，同时按下按钮。有一些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的行动需要遵守的规则：</a:t>
                </a:r>
              </a:p>
              <a:p>
                <a:pPr algn="l"/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在每间房间内，在按下恰好一个按钮后，她必须选择从某扇门离开去往另一间房间（可能会回到同一间房间）或停止行动。 一旦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按下某个按钮，她再次按下这个按钮即为非法，除非在此之间她按下过编号更大的按钮。换句话说，按下编号为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的按钮会使得这个按钮变为非法，同时所有编号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的按钮会被重置为合法。 仅当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停止行动时位于房间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，她最后按下的按钮是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，并且没有按下过非法按钮时，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才会被释放。</a:t>
                </a:r>
              </a:p>
              <a:p>
                <a:pPr algn="l"/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想要知道可以使她得到释放的通过房间与按键序列的数量。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D467-B64B-DE02-C9B7-02821703D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20960"/>
              </a:xfrm>
              <a:blipFill>
                <a:blip r:embed="rId2"/>
                <a:stretch>
                  <a:fillRect l="-142" t="-722" r="-14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36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P7154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Farmer John </a:t>
                </a:r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头各种大小的奶牛。他原本为每头奶牛量身定制了牛棚，但现在某些奶牛长大了，使得原先的牛棚大小不够用。具体地说，</a:t>
                </a:r>
                <a:r>
                  <a:rPr lang="en-US" altLang="zh-CN"/>
                  <a:t>FJ </a:t>
                </a:r>
                <a:r>
                  <a:rPr lang="zh-CN" altLang="en-US"/>
                  <a:t>原来建造了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个牛棚的大小为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/>
                  <a:t>​，现在奶牛的大小为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/>
                  <a:t>​。</a:t>
                </a:r>
              </a:p>
              <a:p>
                <a:r>
                  <a:rPr lang="zh-CN" altLang="en-US"/>
                  <a:t>每天晚上，奶牛们都会按照某种方式寻找睡觉的牛棚。奶牛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可以睡在牛棚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中当且仅当她的大小可以进入牛棚（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/>
                  <a:t>​）。每个牛棚中至多可以睡一头奶牛。</a:t>
                </a:r>
              </a:p>
              <a:p>
                <a:r>
                  <a:rPr lang="zh-CN" altLang="en-US"/>
                  <a:t>我们称奶牛与牛棚的一个匹配是极大的，当且仅当每头奶牛可以进入分配给她的牛棚，且对于每头未被分配牛棚的奶牛无法进入任何未分配的空牛棚。</a:t>
                </a:r>
              </a:p>
              <a:p>
                <a:r>
                  <a:rPr lang="zh-CN" altLang="en-US"/>
                  <a:t>计算极大的匹配的数量模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的结果。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3000,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​≤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B513-DBB9-4032-94BB-D273F63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CF1188C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8BB6E-D3DC-4E64-9B77-78772456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定义一个长为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的美观度为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给定一个长为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以及正整数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，你需要统计所有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的子序列的美观度之和。</a:t>
                </a:r>
                <a:endParaRPr lang="en-US" altLang="zh-CN"/>
              </a:p>
              <a:p>
                <a:r>
                  <a:rPr lang="zh-CN" altLang="en-US"/>
                  <a:t>答案对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zh-CN" altLang="en-US"/>
                  <a:t>时间限制：</a:t>
                </a:r>
                <a:r>
                  <a:rPr lang="en-US" altLang="zh-CN"/>
                  <a:t>5s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8BB6E-D3DC-4E64-9B77-78772456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loj3575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1477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数轴上总计有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头奶牛。第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头奶牛的品种为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分别表示荷斯坦牛与更赛牛，第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头奶牛的位置为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，而第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头奶牛的重量为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）。 根据 </a:t>
                </a:r>
                <a:r>
                  <a:rPr lang="en-US" altLang="zh-CN"/>
                  <a:t>Farmer John </a:t>
                </a:r>
                <a:r>
                  <a:rPr lang="zh-CN" altLang="en-US"/>
                  <a:t>的信号，某些奶牛会组成对，使得</a:t>
                </a:r>
              </a:p>
              <a:p>
                <a:r>
                  <a:rPr lang="zh-CN" altLang="en-US"/>
                  <a:t>每对包含位置相差不超过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的一头荷斯坦牛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和一头更赛牛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）；也就是说，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r>
                  <a:rPr lang="zh-CN" altLang="en-US"/>
                  <a:t>每一头奶牛要么包含在恰好一对中，要么不属于任何一对。</a:t>
                </a:r>
              </a:p>
              <a:p>
                <a:r>
                  <a:rPr lang="zh-CN" altLang="en-US"/>
                  <a:t>配对是极大的；也就是说，没有两头未配对的奶牛可以组成对。</a:t>
                </a:r>
              </a:p>
              <a:p>
                <a:r>
                  <a:rPr lang="zh-CN" altLang="en-US"/>
                  <a:t>你需要求出未配对的奶牛的重量之和的可能的范围。具体地说，</a:t>
                </a: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，计算未配对的奶牛的最小重量和。</a:t>
                </a: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/>
                  <a:t>，计算未配对的奶牛的最大重量和。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14778"/>
              </a:xfrm>
              <a:blipFill>
                <a:blip r:embed="rId2"/>
                <a:stretch>
                  <a:fillRect l="-142" t="-27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CF1178F2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种颜色标号从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，我们有一条全部染成颜色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的长为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的纸带。</a:t>
                </a:r>
              </a:p>
              <a:p>
                <a:r>
                  <a:rPr lang="en-US" altLang="zh-CN"/>
                  <a:t>Alice </a:t>
                </a:r>
                <a:r>
                  <a:rPr lang="zh-CN" altLang="en-US"/>
                  <a:t>拿着刷子通过以下的过程来给纸带染色：</a:t>
                </a:r>
              </a:p>
              <a:p>
                <a:r>
                  <a:rPr lang="zh-CN" altLang="en-US"/>
                  <a:t>我们按照从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的顺序进行染色，进行每次染色时，我们选取一个区间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​≤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，并且这个区间内必定是单种颜色。</a:t>
                </a:r>
              </a:p>
              <a:p>
                <a:r>
                  <a:rPr lang="zh-CN" altLang="en-US"/>
                  <a:t>染色到最后，纸带上有各种颜色除了颜色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。给出纸带最终的状态，问有多少种不同的染色方案能到达最终状态。输出时结果模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≤500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1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loj3569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个不同的磁铁以及一个有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个放磁铁的槽的板子。</a:t>
                </a:r>
                <a:endParaRPr lang="en-US" altLang="zh-CN"/>
              </a:p>
              <a:p>
                <a:r>
                  <a:rPr lang="zh-CN" altLang="en-US"/>
                  <a:t>板子上每个槽的距离正好是一厘米，各个磁铁有各自的吸引半径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，能够吸引距离严格小于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的磁铁，且不受其他磁铁的吸引半径影响。存在多个磁铁吸引半径相同，但是我们认为它们是不同的磁铁。</a:t>
                </a:r>
              </a:p>
              <a:p>
                <a:r>
                  <a:rPr lang="zh-CN" altLang="en-US"/>
                  <a:t>求磁铁互不吸引的放置方案数。所有磁铁都要放在板子上，每个槽最多放一个磁铁。</a:t>
                </a:r>
                <a:endParaRPr lang="en-US" altLang="zh-CN"/>
              </a:p>
              <a:p>
                <a:r>
                  <a:rPr lang="zh-CN" altLang="en-US"/>
                  <a:t>如果存在一个磁铁放置的位置不同，我们认为这两个方案是互不相同的。</a:t>
                </a:r>
                <a:endParaRPr lang="en-US" altLang="zh-CN"/>
              </a:p>
              <a:p>
                <a:r>
                  <a:rPr lang="zh-CN" altLang="en-US"/>
                  <a:t>答案模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≤50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≤10 000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 gym101064L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/>
                  <a:t>物品，第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种重量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，价值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，物品有无穷个。</a:t>
                </a:r>
                <a:endParaRPr lang="en-US" altLang="zh-CN"/>
              </a:p>
              <a:p>
                <a:r>
                  <a:rPr lang="zh-CN" altLang="en-US"/>
                  <a:t>背包最大能承担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的重量，最大化价值和。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https://codeforces.com/gym/101064/problem/L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99E0-EF99-D99A-440A-0451B114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P8352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7F30A0-81F0-07F3-01AF-9A4C9E936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/>
                  <a:t>小 </a:t>
                </a:r>
                <a:r>
                  <a:rPr lang="en-US" altLang="zh-CN"/>
                  <a:t>N </a:t>
                </a:r>
                <a:r>
                  <a:rPr lang="zh-CN" altLang="en-US"/>
                  <a:t>生成了一个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个点的树，并选定了一个正整数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。这样每生成一组数据时，他只需要对于每个点，随机生成一个在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之间的整数点权，就可以生成一个新的最大独立集问题。</a:t>
                </a:r>
              </a:p>
              <a:p>
                <a:pPr algn="l"/>
                <a:r>
                  <a:rPr lang="zh-CN" altLang="en-US"/>
                  <a:t>小 </a:t>
                </a:r>
                <a:r>
                  <a:rPr lang="en-US" altLang="zh-CN"/>
                  <a:t>N </a:t>
                </a:r>
                <a:r>
                  <a:rPr lang="zh-CN" altLang="en-US"/>
                  <a:t>把这些题给了他的好朋友，小 </a:t>
                </a:r>
                <a:r>
                  <a:rPr lang="en-US" altLang="zh-CN"/>
                  <a:t>Ω</a:t>
                </a:r>
                <a:r>
                  <a:rPr lang="zh-CN" altLang="en-US"/>
                  <a:t>。小 </a:t>
                </a:r>
                <a:r>
                  <a:rPr lang="en-US" altLang="zh-CN"/>
                  <a:t>Ω </a:t>
                </a:r>
                <a:r>
                  <a:rPr lang="zh-CN" altLang="en-US"/>
                  <a:t>表示，这些题太多太乱了，他打算把所有的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道题归类处理。一个自然的想法就是按答案（也就是最大权独立集中的点的权值之和）分类，显然这些最大权独立集问题的答案一定在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之间，所以小 </a:t>
                </a:r>
                <a:r>
                  <a:rPr lang="en-US" altLang="zh-CN"/>
                  <a:t>Ω </a:t>
                </a:r>
                <a:r>
                  <a:rPr lang="zh-CN" altLang="en-US"/>
                  <a:t>只需要将所有题目按照答案分成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类进行管理就行了。</a:t>
                </a:r>
              </a:p>
              <a:p>
                <a:pPr algn="l"/>
                <a:r>
                  <a:rPr lang="zh-CN" altLang="en-US"/>
                  <a:t>在小 </a:t>
                </a:r>
                <a:r>
                  <a:rPr lang="en-US" altLang="zh-CN"/>
                  <a:t>N </a:t>
                </a:r>
                <a:r>
                  <a:rPr lang="zh-CN" altLang="en-US"/>
                  <a:t>正式开始出题之前，小 </a:t>
                </a:r>
                <a:r>
                  <a:rPr lang="en-US" altLang="zh-CN"/>
                  <a:t>Ω </a:t>
                </a:r>
                <a:r>
                  <a:rPr lang="zh-CN" altLang="en-US"/>
                  <a:t>先要算出每一类题目具体有多少道。</a:t>
                </a:r>
                <a:endParaRPr lang="en-US" altLang="zh-CN"/>
              </a:p>
              <a:p>
                <a:pPr algn="l"/>
                <a:r>
                  <a:rPr lang="zh-CN" altLang="en-US"/>
                  <a:t>答案对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+7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≤1000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7F30A0-81F0-07F3-01AF-9A4C9E936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099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8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loj3746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11636"/>
              </a:xfrm>
            </p:spPr>
            <p:txBody>
              <a:bodyPr/>
              <a:lstStyle/>
              <a:p>
                <a:r>
                  <a:rPr lang="zh-CN" altLang="en-US"/>
                  <a:t>这里有一棵有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个点的树，每一个树上的节点有一个权值，即为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为根，点以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编号。</a:t>
                </a:r>
              </a:p>
              <a:p>
                <a:r>
                  <a:rPr lang="zh-CN" altLang="en-US"/>
                  <a:t>现在，我们想从选出一些点，并满足以下条件：</a:t>
                </a:r>
              </a:p>
              <a:p>
                <a:pPr lvl="1"/>
                <a:r>
                  <a:rPr lang="zh-CN" altLang="en-US"/>
                  <a:t>一个点的父亲点若未被选择则其不能被选择。</a:t>
                </a:r>
              </a:p>
              <a:p>
                <a:pPr lvl="1"/>
                <a:r>
                  <a:rPr lang="zh-CN" altLang="en-US"/>
                  <a:t>所选点的集合内不能有相同的权值。</a:t>
                </a:r>
              </a:p>
              <a:p>
                <a:pPr lvl="1"/>
                <a:r>
                  <a:rPr lang="zh-CN" altLang="en-US"/>
                  <a:t>对于每一个选择的点，其子树中所有被选择点的权值必须可以构成公差为 </a:t>
                </a:r>
                <a:r>
                  <a:rPr lang="en-US" altLang="zh-CN"/>
                  <a:t>1 </a:t>
                </a:r>
                <a:r>
                  <a:rPr lang="zh-CN" altLang="en-US"/>
                  <a:t>的等差数列。</a:t>
                </a:r>
              </a:p>
              <a:p>
                <a:r>
                  <a:rPr lang="zh-CN" altLang="en-US"/>
                  <a:t>您只需要输出满足上述条件的方案个数。</a:t>
                </a:r>
              </a:p>
              <a:p>
                <a:r>
                  <a:rPr lang="zh-CN" altLang="en-US" b="1"/>
                  <a:t>注意：这里的方案指所选的数的集合不同的方案。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it-IT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it-IT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11636"/>
              </a:xfrm>
              <a:blipFill>
                <a:blip r:embed="rId2"/>
                <a:stretch>
                  <a:fillRect l="-142" t="-57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0071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1775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KaTeX_Main</vt:lpstr>
      <vt:lpstr>Arial</vt:lpstr>
      <vt:lpstr>Cambria Math</vt:lpstr>
      <vt:lpstr>Open Sans</vt:lpstr>
      <vt:lpstr>Trebuchet MS</vt:lpstr>
      <vt:lpstr>Wingdings 3</vt:lpstr>
      <vt:lpstr>平面</vt:lpstr>
      <vt:lpstr>dp 选讲</vt:lpstr>
      <vt:lpstr>luogu P7154</vt:lpstr>
      <vt:lpstr>CF1188C</vt:lpstr>
      <vt:lpstr>loj3575</vt:lpstr>
      <vt:lpstr>CF1178F2</vt:lpstr>
      <vt:lpstr>loj3569</vt:lpstr>
      <vt:lpstr>CF gym101064L</vt:lpstr>
      <vt:lpstr>luogu P8352</vt:lpstr>
      <vt:lpstr>loj3746</vt:lpstr>
      <vt:lpstr>CF932F </vt:lpstr>
      <vt:lpstr>ARC066F</vt:lpstr>
      <vt:lpstr>loj3451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选讲</dc:title>
  <dc:creator>Shaoxuan Tang</dc:creator>
  <cp:lastModifiedBy>Shaoxuan Tang</cp:lastModifiedBy>
  <cp:revision>29</cp:revision>
  <dcterms:created xsi:type="dcterms:W3CDTF">2023-10-09T12:31:07Z</dcterms:created>
  <dcterms:modified xsi:type="dcterms:W3CDTF">2023-10-12T13:53:02Z</dcterms:modified>
</cp:coreProperties>
</file>