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17" r:id="rId2"/>
    <p:sldId id="318" r:id="rId3"/>
    <p:sldId id="284" r:id="rId4"/>
    <p:sldId id="319" r:id="rId5"/>
    <p:sldId id="262" r:id="rId6"/>
    <p:sldId id="320" r:id="rId7"/>
    <p:sldId id="287" r:id="rId8"/>
    <p:sldId id="290" r:id="rId9"/>
    <p:sldId id="321" r:id="rId10"/>
    <p:sldId id="303" r:id="rId11"/>
    <p:sldId id="304" r:id="rId12"/>
    <p:sldId id="322" r:id="rId13"/>
    <p:sldId id="307" r:id="rId14"/>
    <p:sldId id="323" r:id="rId15"/>
    <p:sldId id="308" r:id="rId16"/>
    <p:sldId id="324" r:id="rId17"/>
    <p:sldId id="293" r:id="rId18"/>
    <p:sldId id="325" r:id="rId19"/>
    <p:sldId id="296" r:id="rId20"/>
    <p:sldId id="326" r:id="rId21"/>
    <p:sldId id="312" r:id="rId22"/>
    <p:sldId id="315" r:id="rId23"/>
    <p:sldId id="316" r:id="rId24"/>
    <p:sldId id="314" r:id="rId25"/>
    <p:sldId id="327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13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3677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2705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2505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66829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28874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91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135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5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5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38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020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917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5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896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495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6B64E-14E9-4894-822A-9165DCA35782}" type="datetimeFigureOut">
              <a:rPr lang="zh-CN" altLang="en-US" smtClean="0"/>
              <a:t>2023/10/12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DBA815-EA7E-49CF-B48A-314219669A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25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AD179-9AE1-B974-440B-705FCEA988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dp </a:t>
            </a:r>
            <a:r>
              <a:rPr lang="zh-CN" altLang="en-US"/>
              <a:t>选讲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56FA9B-FC37-08AF-F836-CFC94C1841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/>
              <a:t>by tsx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42360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CF1178F2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染上一段颜色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之后，会把序列分成若干段，每段之间独立。具体来说，区间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内部和外部无关，且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内部的每个颜色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的格子都会让两边互不相关。那么我们可以对每段分别进行处理。</a:t>
                </a:r>
                <a:endParaRPr lang="en-US" altLang="zh-CN"/>
              </a:p>
              <a:p>
                <a:r>
                  <a:rPr lang="zh-CN" altLang="en-US"/>
                  <a:t>所以设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表示只考虑区间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的染色方案，且只需考虑区间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中存在的颜色。并且我们只考虑满足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中颜色集合与外部颜色集合不交的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那么我们拿出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中编号最小的颜色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，枚举它染色的区间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要求是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中包含了所有的颜色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由上述讨论，我们可以把区间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划分成</m:t>
                    </m:r>
                  </m:oMath>
                </a14:m>
                <a:r>
                  <a:rPr lang="zh-CN" altLang="en-US"/>
                  <a:t>若干个彼此无关的区间，分别计算 </a:t>
                </a:r>
                <a:r>
                  <a:rPr lang="en-US" altLang="zh-CN"/>
                  <a:t>dp </a:t>
                </a:r>
                <a:r>
                  <a:rPr lang="zh-CN" altLang="en-US"/>
                  <a:t>值。</a:t>
                </a:r>
                <a:endParaRPr lang="en-US" altLang="zh-CN"/>
              </a:p>
              <a:p>
                <a:r>
                  <a:rPr lang="zh-CN" altLang="en-US"/>
                  <a:t>记第一次和最后一次出现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的下标为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</m:oMath>
                </a14:m>
                <a:r>
                  <a:rPr lang="zh-CN" altLang="en-US"/>
                  <a:t>，那么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min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之间的划分已经确定。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会划分出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[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min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同理。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8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CF1178F2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所以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的贡献与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的贡献也无关，可以分开枚举。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854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loj3569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个不同的磁铁以及一个有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个放磁铁的槽的板子。</a:t>
                </a:r>
                <a:endParaRPr lang="en-US" altLang="zh-CN"/>
              </a:p>
              <a:p>
                <a:r>
                  <a:rPr lang="zh-CN" altLang="en-US"/>
                  <a:t>板子上每个槽的距离正好是一厘米，各个磁铁有各自的吸引半径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，能够吸引距离严格小于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的磁铁，且不受其他磁铁的吸引半径影响。存在多个磁铁吸引半径相同，但是我们认为它们是不同的磁铁。</a:t>
                </a:r>
              </a:p>
              <a:p>
                <a:r>
                  <a:rPr lang="zh-CN" altLang="en-US"/>
                  <a:t>求磁铁互不吸引的放置方案数。所有磁铁都要放在板子上，每个槽最多放一个磁铁。</a:t>
                </a:r>
                <a:endParaRPr lang="en-US" altLang="zh-CN"/>
              </a:p>
              <a:p>
                <a:r>
                  <a:rPr lang="zh-CN" altLang="en-US"/>
                  <a:t>如果存在一个磁铁放置的位置不同，我们认为这两个方案是互不相同的。</a:t>
                </a:r>
                <a:endParaRPr lang="en-US" altLang="zh-CN"/>
              </a:p>
              <a:p>
                <a:r>
                  <a:rPr lang="zh-CN" altLang="en-US"/>
                  <a:t>答案模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+7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≤50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i="1" smtClean="0">
                        <a:effectLst/>
                        <a:latin typeface="Cambria Math" panose="02040503050406030204" pitchFamily="18" charset="0"/>
                      </a:rPr>
                      <m:t>≤10 000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2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loj3569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830761"/>
              </a:xfrm>
            </p:spPr>
            <p:txBody>
              <a:bodyPr/>
              <a:lstStyle/>
              <a:p>
                <a:r>
                  <a:rPr lang="zh-CN" altLang="en-US"/>
                  <a:t>按照磁铁吸引半径从小到大考虑，这样加入新磁铁的时候，就只需考虑新磁铁会不会吸引已经放在板子上的磁铁。</a:t>
                </a:r>
                <a:endParaRPr lang="en-US" altLang="zh-CN"/>
              </a:p>
              <a:p>
                <a:r>
                  <a:rPr lang="zh-CN" altLang="en-US"/>
                  <a:t>考虑绝对坐标会引入太多需要记录的东西，所以我们只记录目前的磁铁构成的连续段个数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以及连续段的总长度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/>
                  <a:t>，也就是状态为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转移考虑枚举第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个磁铁是否会合并目前的连续段。</a:t>
                </a:r>
                <a:endParaRPr lang="en-US" altLang="zh-CN"/>
              </a:p>
              <a:p>
                <a:r>
                  <a:rPr lang="zh-CN" altLang="en-US"/>
                  <a:t>它自己成为一个连续段，有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个位置，转移为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它和某个连续段合并，有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个位置，转移为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⋅2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它和某两个连续段合并，有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个位置，转移为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+2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最后由于板子长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和连续段总长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不一定相同，我们可以让这些额外的空位放在任意两个相邻磁铁之间，方案数为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830761"/>
              </a:xfrm>
              <a:blipFill>
                <a:blip r:embed="rId2"/>
                <a:stretch>
                  <a:fillRect l="-142" t="-504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442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 gym101064L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种</m:t>
                    </m:r>
                  </m:oMath>
                </a14:m>
                <a:r>
                  <a:rPr lang="zh-CN" altLang="en-US"/>
                  <a:t>物品，第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种重量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，价值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，物品有无穷个。</a:t>
                </a:r>
                <a:endParaRPr lang="en-US" altLang="zh-CN"/>
              </a:p>
              <a:p>
                <a:r>
                  <a:rPr lang="zh-CN" altLang="en-US"/>
                  <a:t>背包最大能承担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的重量，最大化价值和。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en-US" altLang="zh-CN"/>
              </a:p>
              <a:p>
                <a:r>
                  <a:rPr lang="en-US" altLang="zh-CN"/>
                  <a:t>https://codeforces.com/gym/101064/problem/L</a:t>
                </a:r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3537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 gym101064L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44986"/>
              </a:xfrm>
            </p:spPr>
            <p:txBody>
              <a:bodyPr/>
              <a:lstStyle/>
              <a:p>
                <a:r>
                  <a:rPr lang="zh-CN" altLang="en-US"/>
                  <a:t>朴素的完全背包状态是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表示背包容量为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时，物品价值和最大是多少，转移对每个物品枚举，尝试放入背包。</a:t>
                </a:r>
                <a:endParaRPr lang="en-US" altLang="zh-CN"/>
              </a:p>
              <a:p>
                <a:r>
                  <a:rPr lang="zh-CN" altLang="en-US"/>
                  <a:t>考虑分治，将背包容量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分为较为均匀的两份。考虑从最优解中的背包中一直拿物品，直到超过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zh-CN" altLang="en-US"/>
                  <a:t> 为止，则拿出的物品重量不超过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的最大值。</a:t>
                </a:r>
                <a:endParaRPr lang="en-US" altLang="zh-CN"/>
              </a:p>
              <a:p>
                <a:r>
                  <a:rPr lang="zh-CN" altLang="en-US"/>
                  <a:t>所以我们枚举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0≤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/>
                  <a:t>，将背包容量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分为两份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，也就是说，有转移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/2−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/>
                  <a:t>，这样一定能转移到最优解。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为奇数是注意上下取整问题。</a:t>
                </a:r>
                <a:endParaRPr lang="en-US" altLang="zh-CN"/>
              </a:p>
              <a:p>
                <a:r>
                  <a:rPr lang="zh-CN" altLang="en-US"/>
                  <a:t>所以算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的答案转化为了算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/2+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…,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/2−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的答案。</a:t>
                </a:r>
                <a:endParaRPr lang="en-US" altLang="zh-CN"/>
              </a:p>
              <a:p>
                <a:r>
                  <a:rPr lang="zh-CN" altLang="en-US"/>
                  <a:t>继续分治，我们可以发现每层都只需要至多算长度为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的区间中的 </a:t>
                </a:r>
                <a:r>
                  <a:rPr lang="en-US" altLang="zh-CN"/>
                  <a:t>dp </a:t>
                </a:r>
                <a:r>
                  <a:rPr lang="zh-CN" altLang="en-US"/>
                  <a:t>值，分治到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时暴力 </a:t>
                </a:r>
                <a:r>
                  <a:rPr lang="en-US" altLang="zh-CN"/>
                  <a:t>dp </a:t>
                </a:r>
                <a:r>
                  <a:rPr lang="zh-CN" altLang="en-US"/>
                  <a:t>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𝑊𝑛</m:t>
                        </m:r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44986"/>
              </a:xfrm>
              <a:blipFill>
                <a:blip r:embed="rId2"/>
                <a:stretch>
                  <a:fillRect l="-142" t="-56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94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999E0-EF99-D99A-440A-0451B114C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P8352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7F30A0-81F0-07F3-01AF-9A4C9E9361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zh-CN" altLang="en-US"/>
                  <a:t>小 </a:t>
                </a:r>
                <a:r>
                  <a:rPr lang="en-US" altLang="zh-CN"/>
                  <a:t>N </a:t>
                </a:r>
                <a:r>
                  <a:rPr lang="zh-CN" altLang="en-US"/>
                  <a:t>生成了一个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个点的树，并选定了一个正整数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/>
                  <a:t>。这样每生成一组数据时，他只需要对于每个点，随机生成一个在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之间的整数点权，就可以生成一个新的最大独立集问题。</a:t>
                </a:r>
              </a:p>
              <a:p>
                <a:pPr algn="l"/>
                <a:r>
                  <a:rPr lang="zh-CN" altLang="en-US"/>
                  <a:t>小 </a:t>
                </a:r>
                <a:r>
                  <a:rPr lang="en-US" altLang="zh-CN"/>
                  <a:t>N </a:t>
                </a:r>
                <a:r>
                  <a:rPr lang="zh-CN" altLang="en-US"/>
                  <a:t>把这些题给了他的好朋友，小 </a:t>
                </a:r>
                <a:r>
                  <a:rPr lang="en-US" altLang="zh-CN"/>
                  <a:t>Ω</a:t>
                </a:r>
                <a:r>
                  <a:rPr lang="zh-CN" altLang="en-US"/>
                  <a:t>。小 </a:t>
                </a:r>
                <a:r>
                  <a:rPr lang="en-US" altLang="zh-CN"/>
                  <a:t>Ω </a:t>
                </a:r>
                <a:r>
                  <a:rPr lang="zh-CN" altLang="en-US"/>
                  <a:t>表示，这些题太多太乱了，他打算把所有的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道题归类处理。一个自然的想法就是按答案（也就是最大权独立集中的点的权值之和）分类，显然这些最大权独立集问题的答案一定在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1∼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之间，所以小 </a:t>
                </a:r>
                <a:r>
                  <a:rPr lang="en-US" altLang="zh-CN"/>
                  <a:t>Ω </a:t>
                </a:r>
                <a:r>
                  <a:rPr lang="zh-CN" altLang="en-US"/>
                  <a:t>只需要将所有题目按照答案分成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𝑛𝑘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类进行管理就行了。</a:t>
                </a:r>
              </a:p>
              <a:p>
                <a:pPr algn="l"/>
                <a:r>
                  <a:rPr lang="zh-CN" altLang="en-US"/>
                  <a:t>在小 </a:t>
                </a:r>
                <a:r>
                  <a:rPr lang="en-US" altLang="zh-CN"/>
                  <a:t>N </a:t>
                </a:r>
                <a:r>
                  <a:rPr lang="zh-CN" altLang="en-US"/>
                  <a:t>正式开始出题之前，小 </a:t>
                </a:r>
                <a:r>
                  <a:rPr lang="en-US" altLang="zh-CN"/>
                  <a:t>Ω </a:t>
                </a:r>
                <a:r>
                  <a:rPr lang="zh-CN" altLang="en-US"/>
                  <a:t>先要算出每一类题目具体有多少道。</a:t>
                </a:r>
                <a:endParaRPr lang="en-US" altLang="zh-CN"/>
              </a:p>
              <a:p>
                <a:pPr algn="l"/>
                <a:r>
                  <a:rPr lang="zh-CN" altLang="en-US"/>
                  <a:t>答案对</a:t>
                </a:r>
                <a14:m>
                  <m:oMath xmlns:m="http://schemas.openxmlformats.org/officeDocument/2006/math"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>
                        <a:latin typeface="Cambria Math" panose="02040503050406030204" pitchFamily="18" charset="0"/>
                      </a:rPr>
                      <m:t>+7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≤1000</m:t>
                    </m:r>
                    <m:r>
                      <a:rPr lang="zh-CN" altLang="en-US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≤5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47F30A0-81F0-07F3-01AF-9A4C9E9361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42" t="-1099" r="-2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483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P8352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383086"/>
              </a:xfrm>
            </p:spPr>
            <p:txBody>
              <a:bodyPr/>
              <a:lstStyle/>
              <a:p>
                <a:r>
                  <a:rPr lang="zh-CN" altLang="en-US"/>
                  <a:t>首先最大权独立集的计算对每个子树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来说只需要两个信息，选点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/>
                  <a:t>的答案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与不选点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时的答案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/>
                  <a:t>，且信息分别为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时的方案数。</a:t>
                </a:r>
                <a:endParaRPr lang="en-US" altLang="zh-CN"/>
              </a:p>
              <a:p>
                <a:r>
                  <a:rPr lang="zh-CN" altLang="en-US"/>
                  <a:t>若选点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的答案比不选的还小，那么一定不优，所以不妨设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/>
                  <a:t>，这将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的定义更改为选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和不选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的答案最大值。</a:t>
                </a:r>
                <a:endParaRPr lang="en-US" altLang="zh-CN"/>
              </a:p>
              <a:p>
                <a:r>
                  <a:rPr lang="zh-CN" altLang="en-US"/>
                  <a:t>选点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的答案不会比不选的答案多点权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以上，也就是说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所以状态数只有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种，实现时可以只记录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转移依次考虑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的每个孩子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/>
                  <a:t>，那么有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sub>
                    </m:sSub>
                  </m:oMath>
                </a14:m>
                <a:endParaRPr lang="en-US" altLang="zh-CN"/>
              </a:p>
              <a:p>
                <a:r>
                  <a:rPr lang="zh-CN" altLang="en-US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受到点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子树大小的限制，于是这是个类背包合并的过程。时间复杂度为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/>
                  <a:t>。</a:t>
                </a:r>
                <a:r>
                  <a:rPr lang="en-US" altLang="zh-CN"/>
                  <a:t>Bonus:</a:t>
                </a:r>
                <a:r>
                  <a:rPr lang="zh-CN" altLang="en-US"/>
                  <a:t>求出所有答案的和能否做到更好的复杂度？</a:t>
                </a:r>
                <a:endParaRPr lang="en-US" altLang="zh-CN"/>
              </a:p>
              <a:p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383086"/>
              </a:xfrm>
              <a:blipFill>
                <a:blip r:embed="rId2"/>
                <a:stretch>
                  <a:fillRect l="-142" t="-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288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loj3746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11636"/>
              </a:xfrm>
            </p:spPr>
            <p:txBody>
              <a:bodyPr/>
              <a:lstStyle/>
              <a:p>
                <a:r>
                  <a:rPr lang="zh-CN" altLang="en-US"/>
                  <a:t>这里有一棵有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个点的树，每一个树上的节点有一个权值，即为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为根，点以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编号。</a:t>
                </a:r>
              </a:p>
              <a:p>
                <a:r>
                  <a:rPr lang="zh-CN" altLang="en-US"/>
                  <a:t>现在，我们想从选出一些点，并满足以下条件：</a:t>
                </a:r>
              </a:p>
              <a:p>
                <a:pPr lvl="1"/>
                <a:r>
                  <a:rPr lang="zh-CN" altLang="en-US"/>
                  <a:t>一个点的父亲点若未被选择则其不能被选择。</a:t>
                </a:r>
              </a:p>
              <a:p>
                <a:pPr lvl="1"/>
                <a:r>
                  <a:rPr lang="zh-CN" altLang="en-US"/>
                  <a:t>所选点的集合内不能有相同的权值。</a:t>
                </a:r>
              </a:p>
              <a:p>
                <a:pPr lvl="1"/>
                <a:r>
                  <a:rPr lang="zh-CN" altLang="en-US"/>
                  <a:t>对于每一个选择的点，其子树中所有被选择点的权值必须可以构成公差为 </a:t>
                </a:r>
                <a:r>
                  <a:rPr lang="en-US" altLang="zh-CN"/>
                  <a:t>1 </a:t>
                </a:r>
                <a:r>
                  <a:rPr lang="zh-CN" altLang="en-US"/>
                  <a:t>的等差数列。</a:t>
                </a:r>
              </a:p>
              <a:p>
                <a:r>
                  <a:rPr lang="zh-CN" altLang="en-US"/>
                  <a:t>您只需要输出满足上述条件的方案个数。</a:t>
                </a:r>
              </a:p>
              <a:p>
                <a:r>
                  <a:rPr lang="zh-CN" altLang="en-US" b="1"/>
                  <a:t>注意：这里的方案指所选的数的集合不同的方案。</a:t>
                </a:r>
                <a:endParaRPr lang="zh-CN" altLang="en-US"/>
              </a:p>
              <a:p>
                <a14:m>
                  <m:oMath xmlns:m="http://schemas.openxmlformats.org/officeDocument/2006/math"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 1≤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it-IT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it-IT" altLang="zh-CN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it-IT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it-IT" altLang="zh-CN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it-IT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altLang="zh-CN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11636"/>
              </a:xfrm>
              <a:blipFill>
                <a:blip r:embed="rId2"/>
                <a:stretch>
                  <a:fillRect l="-142" t="-579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600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0A39E2-6664-3677-C228-488ECF5A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loj3746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2AB19-0196-1D5C-871F-FA662FD0D6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/>
                  <a:t>一个简单的想法是记录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表示当前在子树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zh-CN" altLang="en-US"/>
                  <a:t>，且子树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中的权值构成了连续段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/>
                  <a:t> 是否可行。</a:t>
                </a:r>
                <a:endParaRPr lang="en-US" altLang="zh-CN"/>
              </a:p>
              <a:p>
                <a:r>
                  <a:rPr lang="zh-CN" altLang="en-US"/>
                  <a:t>注意到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的点权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实际上会将其分割为两部分，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zh-CN" altLang="en-US"/>
                  <a:t>，于是我们只需记录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表示区间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是否可行。</a:t>
                </a:r>
                <a:endParaRPr lang="en-US" altLang="zh-CN"/>
              </a:p>
              <a:p>
                <a:r>
                  <a:rPr lang="zh-CN" altLang="en-US"/>
                  <a:t>不妨考虑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的情形，此时我们将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从小到大排序，依次考虑。</a:t>
                </a:r>
                <a:endParaRPr lang="en-US" altLang="zh-CN"/>
              </a:p>
              <a:p>
                <a:r>
                  <a:rPr lang="zh-CN" altLang="en-US"/>
                  <a:t>首先判定是否存在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−1] </m:t>
                    </m:r>
                  </m:oMath>
                </a14:m>
                <a:r>
                  <a:rPr lang="zh-CN" altLang="en-US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同时成立，若存在，则对于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的部分将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赋值为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判定和更新操作均可用 </a:t>
                </a:r>
                <a:r>
                  <a:rPr lang="en-US" altLang="zh-CN"/>
                  <a:t>bitset </a:t>
                </a:r>
                <a:r>
                  <a:rPr lang="zh-CN" altLang="en-US"/>
                  <a:t>完成。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𝑛𝑉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C2AB19-0196-1D5C-871F-FA662FD0D6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7300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P7154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Farmer John </a:t>
                </a:r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头各种大小的奶牛。他原本为每头奶牛量身定制了牛棚，但现在某些奶牛长大了，使得原先的牛棚大小不够用。具体地说，</a:t>
                </a:r>
                <a:r>
                  <a:rPr lang="en-US" altLang="zh-CN"/>
                  <a:t>FJ </a:t>
                </a:r>
                <a:r>
                  <a:rPr lang="zh-CN" altLang="en-US"/>
                  <a:t>原来建造了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个牛棚的大小为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/>
                  <a:t>​，现在奶牛的大小为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zh-CN" altLang="en-US"/>
                  <a:t>​。</a:t>
                </a:r>
              </a:p>
              <a:p>
                <a:r>
                  <a:rPr lang="zh-CN" altLang="en-US"/>
                  <a:t>每天晚上，奶牛们都会按照某种方式寻找睡觉的牛棚。奶牛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可以睡在牛棚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中当且仅当她的大小可以进入牛棚（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/>
                  <a:t>​）。每个牛棚中至多可以睡一头奶牛。</a:t>
                </a:r>
              </a:p>
              <a:p>
                <a:r>
                  <a:rPr lang="zh-CN" altLang="en-US"/>
                  <a:t>我们称奶牛与牛棚的一个匹配是极大的，当且仅当每头奶牛可以进入分配给她的牛棚，且对于每头未被分配牛棚的奶牛无法进入任何未分配的空牛棚。</a:t>
                </a:r>
              </a:p>
              <a:p>
                <a:r>
                  <a:rPr lang="zh-CN" altLang="en-US"/>
                  <a:t>计算极大的匹配的数量模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+7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的结果。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3000,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​≤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8254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EA5DCB-C66E-753C-919D-EA41529C8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CF932F 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30E0D-3CF2-84A0-DC89-6E6B7C0EC5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有一颗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个节点的树（节点从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到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依次编号），根节点为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。每个节点有两个权值，第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个节点的权值为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你可以从一个节点跳到它的子树内任意一个节点上。从节点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跳到节点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一次的花费为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​</a:t>
                </a:r>
                <a:r>
                  <a:rPr lang="zh-CN" altLang="en-US" b="0" i="0">
                    <a:effectLst/>
                    <a:latin typeface="-apple-system"/>
                  </a:rPr>
                  <a:t>。跳跃多次走过一条路径的总费用为每次跳跃的费用之和。请分别计算出每个节点到达树的每个叶子节点的费用中的最小值。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注意：就算根节点的度数为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，根节点也不算做叶子节点。另外，不能从一个节点跳到它自己</a:t>
                </a:r>
                <a:r>
                  <a:rPr lang="zh-CN" altLang="en-US">
                    <a:latin typeface="-apple-system"/>
                  </a:rPr>
                  <a:t>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​≤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B530E0D-3CF2-84A0-DC89-6E6B7C0EC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6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908C6B-9774-B8D5-4717-49AD4BA75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CF932F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F5DC9-EFC0-3674-910B-571FEC975A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/>
                  <a:t>dp</a:t>
                </a:r>
                <a:r>
                  <a:rPr lang="zh-CN" altLang="en-US"/>
                  <a:t> 式子相对显然，设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出发的答案。那么有转移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ubtree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可以发现有斜率优化的形式，但由于这里树形态以及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不单调，维护凸包较为困难。</a:t>
                </a:r>
                <a:endParaRPr lang="en-US" altLang="zh-CN"/>
              </a:p>
              <a:p>
                <a:r>
                  <a:rPr lang="zh-CN" altLang="en-US"/>
                  <a:t>使用李超树维护，李超树中每条直线形如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为了维护每个子树的李超树，我们需要将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所有孩子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对应的李超树合并。</a:t>
                </a:r>
                <a:endParaRPr lang="en-US" altLang="zh-CN"/>
              </a:p>
              <a:p>
                <a:r>
                  <a:rPr lang="zh-CN" altLang="en-US"/>
                  <a:t>李超树合并时，可以直接维护当前区间有几条直线，然后根据判别方法把所有不优的扔到两边。</a:t>
                </a:r>
                <a:endParaRPr lang="en-US" altLang="zh-CN"/>
              </a:p>
              <a:p>
                <a:r>
                  <a:rPr lang="zh-CN" altLang="en-US"/>
                  <a:t>由于李超树树高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b="0" i="1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/>
                  <a:t> </a:t>
                </a:r>
                <a:r>
                  <a:rPr lang="zh-CN" altLang="en-US"/>
                  <a:t>且不优的直线往下走时深度会加一，总复杂度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D1F5DC9-EFC0-3674-910B-571FEC975A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099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443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8F6EB-8E36-712C-4A27-3B883685B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ARC066F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E573B-DB98-C7C9-A9BA-8AEE9E5817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59462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要去打 </a:t>
                </a:r>
                <a:r>
                  <a:rPr lang="en-US" altLang="zh-CN" b="0" i="0">
                    <a:effectLst/>
                    <a:latin typeface="-apple-system"/>
                  </a:rPr>
                  <a:t>final</a:t>
                </a:r>
                <a:r>
                  <a:rPr lang="zh-CN" altLang="en-US" b="0" i="0">
                    <a:effectLst/>
                    <a:latin typeface="-apple-system"/>
                  </a:rPr>
                  <a:t>。这场比赛中，有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道题，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做第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道题花费的时间为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这场比赛中，选手的做题方式是选择自己想做的题来做，并且一定能做出来。最后，选手的得分将以如下方式计算：</a:t>
                </a:r>
              </a:p>
              <a:p>
                <a:pPr algn="l"/>
                <a:r>
                  <a:rPr lang="zh-CN" altLang="en-US" b="0" i="0">
                    <a:effectLst/>
                    <a:latin typeface="KaTeX_Main"/>
                  </a:rPr>
                  <a:t>得分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满足条件的二元组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的个数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KaTeX_Main"/>
                  </a:rPr>
                  <a:t>解决选了的题所花费的时间得分</a:t>
                </a:r>
                <a:r>
                  <a:rPr lang="zh-CN" altLang="en-US">
                    <a:latin typeface="KaTeX_Main"/>
                  </a:rPr>
                  <a:t>。</a:t>
                </a:r>
                <a:endParaRPr lang="en-US" altLang="zh-CN" b="0" i="0">
                  <a:effectLst/>
                  <a:latin typeface="KaTeX_Main"/>
                </a:endParaRP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其中，二元组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需要满足的条件是：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>
                    <a:latin typeface="-apple-system"/>
                  </a:rPr>
                  <a:t>且</a:t>
                </a:r>
                <a:r>
                  <a:rPr lang="zh-CN" altLang="en-US" b="0" i="0">
                    <a:effectLst/>
                    <a:latin typeface="-apple-system"/>
                  </a:rPr>
                  <a:t>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+1,…,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𝑟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题都做出来了。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主办方为参赛者提供了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种饮料，从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标号至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。如果 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喝了第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种饮料，他做第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题的时间将从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b="0" i="1" smtClean="0">
                                <a:effectLst/>
                                <a:latin typeface="Cambria Math" panose="02040503050406030204" pitchFamily="18" charset="0"/>
                              </a:rPr>
                              <m:t>​​</m:t>
                            </m:r>
                          </m:sub>
                        </m:sSub>
                      </m:sub>
                    </m:sSub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变成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b="0" i="1" smtClean="0">
                            <a:effectLst/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不一定小于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zh-CN" b="0" i="1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pPr algn="l"/>
                <a:r>
                  <a:rPr lang="zh-CN" altLang="en-US" b="0" i="0">
                    <a:effectLst/>
                    <a:latin typeface="-apple-system"/>
                  </a:rPr>
                  <a:t>一位参赛者能且仅能带一种饮料进入考场。</a:t>
                </a:r>
                <a:r>
                  <a:rPr lang="en-US" altLang="zh-CN" b="0" i="0">
                    <a:effectLst/>
                    <a:latin typeface="-apple-system"/>
                  </a:rPr>
                  <a:t>Joisino </a:t>
                </a:r>
                <a:r>
                  <a:rPr lang="zh-CN" altLang="en-US" b="0" i="0">
                    <a:effectLst/>
                    <a:latin typeface="-apple-system"/>
                  </a:rPr>
                  <a:t>想知道如果他喝下了每种饮料，他的最大得分。</a:t>
                </a:r>
                <a:endParaRPr lang="en-US" altLang="zh-CN" b="0" i="0">
                  <a:effectLst/>
                  <a:latin typeface="-apple-system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b="0" i="0">
                    <a:effectLst/>
                    <a:latin typeface="-apple-system"/>
                  </a:rPr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7EE573B-DB98-C7C9-A9BA-8AEE9E5817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59462"/>
              </a:xfrm>
              <a:blipFill>
                <a:blip r:embed="rId2"/>
                <a:stretch>
                  <a:fillRect l="-142" t="-28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77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EF472-6DC6-378C-E4B8-7D8ABC9CC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ARC066F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F66CB-7272-9111-86B8-890F29EAD4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考虑没有饮料，直接记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道题，且不做第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道题的答案，那么转移为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的前缀和，可以斜率优化。</a:t>
                </a:r>
                <a:endParaRPr lang="en-US" altLang="zh-CN"/>
              </a:p>
              <a:p>
                <a:r>
                  <a:rPr lang="zh-CN" altLang="en-US"/>
                  <a:t>只需求每道题一定做</a:t>
                </a:r>
                <a:r>
                  <a:rPr lang="en-US" altLang="zh-CN"/>
                  <a:t>/</a:t>
                </a:r>
                <a:r>
                  <a:rPr lang="zh-CN" altLang="en-US"/>
                  <a:t>一定不做时的答案即可处理询问。记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m:rPr>
                        <m:nor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/>
                      <m:t>表示考虑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/>
                      <m:t>，且</m:t>
                    </m:r>
                    <m:r>
                      <m:rPr>
                        <m:nor/>
                      </m:rPr>
                      <a:rPr lang="zh-CN" altLang="en-US"/>
                      <m:t>不做</m:t>
                    </m:r>
                    <m:r>
                      <m:rPr>
                        <m:nor/>
                      </m:rPr>
                      <a:rPr lang="zh-CN" altLang="en-US"/>
                      <m:t>第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/>
                      <m:t>道题的答案</m:t>
                    </m:r>
                  </m:oMath>
                </a14:m>
                <a:r>
                  <a:rPr lang="zh-CN" altLang="en-US"/>
                  <a:t>，那么不做题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一定做题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的答案为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lim>
                    </m:limLow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考虑分治，记分治区间为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/>
                  <a:t>，分治中点为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𝑚𝑖𝑑</m:t>
                    </m:r>
                  </m:oMath>
                </a14:m>
                <a:r>
                  <a:rPr lang="zh-CN" altLang="en-US"/>
                  <a:t>，对左半边的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/>
                  <a:t>，需要处理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𝑚𝑖𝑑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d>
                  </m:oMath>
                </a14:m>
                <a:r>
                  <a:rPr lang="zh-CN" altLang="en-US"/>
                  <a:t> 的贡献。可以直接对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建凸包，枚举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统计答案。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BFF66CB-7272-9111-86B8-890F29EAD4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28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9666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C2F364-C566-0D4A-2469-8F022F7D8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loj3451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D467-B64B-DE02-C9B7-02821703DA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220960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飞船有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间房间</a:t>
                </a:r>
                <a:r>
                  <a:rPr lang="zh-CN" altLang="en-US">
                    <a:latin typeface="Open Sans" panose="020B0606030504020204" pitchFamily="34" charset="0"/>
                  </a:rPr>
                  <a:t>，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其中某些房间之间由单向通过的门所连接。此外，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有一个遥控器，上有编号为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次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询问，每次给定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在房间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𝑠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内，</a:t>
                </a:r>
                <a:r>
                  <a:rPr lang="zh-CN" altLang="en-US">
                    <a:latin typeface="Open Sans" panose="020B0606030504020204" pitchFamily="34" charset="0"/>
                  </a:rPr>
                  <a:t>且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按下按钮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。然后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需要在飞船内穿梭，同时按下按钮。有一些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的行动需要遵守的规则：</a:t>
                </a:r>
              </a:p>
              <a:p>
                <a:pPr algn="l"/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在每间房间内，在按下恰好一个按钮后，她必须选择从某扇门离开去往另一间房间（可能会回到同一间房间）或停止行动。 一旦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按下某个按钮，她再次按下这个按钮即为非法，除非在此之间她按下过编号更大的按钮。换句话说，按下编号为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的按钮会使得这个按钮变为非法，同时所有编号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的按钮会被重置为合法。 仅当 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停止行动时位于房间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，她最后按下的按钮是</a:t>
                </a:r>
                <a14:m>
                  <m:oMath xmlns:m="http://schemas.openxmlformats.org/officeDocument/2006/math">
                    <m:r>
                      <a:rPr lang="zh-CN" altLang="en-US" b="0" i="1" smtClean="0">
                        <a:effectLst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，并且没有按下过非法按钮时，</a:t>
                </a:r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才会被释放。</a:t>
                </a:r>
              </a:p>
              <a:p>
                <a:pPr algn="l"/>
                <a:r>
                  <a:rPr lang="en-US" altLang="zh-CN" b="0" i="0">
                    <a:effectLst/>
                    <a:latin typeface="Open Sans" panose="020B0606030504020204" pitchFamily="34" charset="0"/>
                  </a:rPr>
                  <a:t>Bessie </a:t>
                </a:r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想要知道可以使她得到释放的通过房间与按键序列的数量。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zh-CN" b="0" i="1" smtClean="0">
                        <a:effectLst/>
                        <a:latin typeface="Cambria Math" panose="02040503050406030204" pitchFamily="18" charset="0"/>
                      </a:rPr>
                      <m:t>≤60</m:t>
                    </m:r>
                  </m:oMath>
                </a14:m>
                <a:r>
                  <a:rPr lang="zh-CN" altLang="en-US" b="0" i="0">
                    <a:effectLst/>
                    <a:latin typeface="Open Sans" panose="020B0606030504020204" pitchFamily="34" charset="0"/>
                  </a:rPr>
                  <a:t>。</a:t>
                </a:r>
                <a:endParaRPr lang="en-US" altLang="zh-CN" b="0" i="0">
                  <a:effectLst/>
                  <a:latin typeface="Open Sans" panose="020B0606030504020204" pitchFamily="34" charset="0"/>
                </a:endParaRPr>
              </a:p>
              <a:p>
                <a:pPr algn="l"/>
                <a:endParaRPr lang="zh-CN" altLang="en-US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6D1D467-B64B-DE02-C9B7-02821703DA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220960"/>
              </a:xfrm>
              <a:blipFill>
                <a:blip r:embed="rId2"/>
                <a:stretch>
                  <a:fillRect l="-142" t="-722" r="-142" b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13662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B31E8A-EE09-F1B2-70C0-96C87310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loj3451 sol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FEEF18-37BA-CAA9-408A-69769D2AA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zh-CN" altLang="en-US"/>
                  <a:t>对于一条路径，按下按钮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可以把路径分成按下按钮前和按下按钮后两部分，其中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/>
                  <a:t>路径中按钮编号最大值。</a:t>
                </a:r>
                <a:endParaRPr lang="en-US" altLang="zh-CN"/>
              </a:p>
              <a:p>
                <a:r>
                  <a:rPr lang="zh-CN" altLang="en-US"/>
                  <a:t>于是记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的路径，且按下的按钮均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。注意，开始时和结束时视为不按按钮。</a:t>
                </a:r>
                <a:endParaRPr lang="en-US" altLang="zh-CN"/>
              </a:p>
              <a:p>
                <a:r>
                  <a:rPr lang="zh-CN" altLang="en-US"/>
                  <a:t>那么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可以从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转移，也可以从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但询问似乎不能从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得出，因为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不一定是路径中编号最大的按钮。</a:t>
                </a:r>
                <a:endParaRPr lang="en-US" altLang="zh-CN"/>
              </a:p>
              <a:p>
                <a:r>
                  <a:rPr lang="zh-CN" altLang="en-US"/>
                  <a:t>对每个询问，加入两个新点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/>
                  <a:t>，其中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的所有出边，没有入边，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的所有入边，没有出边。如果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的下标中含有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/>
                  <a:t>，视为在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按下了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的下标中含有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zh-CN" altLang="en-US"/>
                  <a:t>，视为在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按下了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个点跑 </a:t>
                </a:r>
                <a:r>
                  <a:rPr lang="en-US" altLang="zh-CN"/>
                  <a:t>dp</a:t>
                </a:r>
                <a:r>
                  <a:rPr lang="zh-CN" altLang="en-US"/>
                  <a:t>，最后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即为答案。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𝐾𝑁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FEEF18-37BA-CAA9-408A-69769D2AA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1413" r="-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978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luogu P7154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按奶牛和牛棚的大小从小到大排序，并离散化，不妨设奶牛和牛棚大小互不相同。</a:t>
                </a:r>
                <a:endParaRPr lang="en-US" altLang="zh-CN"/>
              </a:p>
              <a:p>
                <a:r>
                  <a:rPr lang="zh-CN" altLang="en-US"/>
                  <a:t>为了匹配极大，我们钦定不会被匹配的奶牛和牛棚，并要求这些牛棚都在奶牛之前。</a:t>
                </a:r>
                <a:endParaRPr lang="en-US" altLang="zh-CN"/>
              </a:p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表示当前考虑了大小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的奶牛与牛棚，且有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头奶牛还未分配牛棚，目前是否钦定过不被匹配的奶牛。</a:t>
                </a:r>
                <a:endParaRPr lang="en-US" altLang="zh-CN"/>
              </a:p>
              <a:p>
                <a:r>
                  <a:rPr lang="zh-CN" altLang="en-US"/>
                  <a:t>转移考虑大小为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的是奶牛还是牛棚，若为牛棚，有转移：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+1,0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+1)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+1,1</m:t>
                        </m:r>
                      </m:sub>
                    </m:sSub>
                  </m:oMath>
                </a14:m>
                <a:r>
                  <a:rPr lang="zh-CN" altLang="en-US" b="0"/>
                  <a:t>。</a:t>
                </a:r>
                <a:endParaRPr lang="en-US" altLang="zh-CN" b="0"/>
              </a:p>
              <a:p>
                <a:r>
                  <a:rPr lang="zh-CN" altLang="en-US"/>
                  <a:t>若为奶牛，有转移：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−1,1</m:t>
                        </m:r>
                      </m:sub>
                    </m:sSub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628" r="-2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734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CB513-DBB9-4032-94BB-D273F636D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CF1188C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8BB6E-D3DC-4E64-9B77-787724564D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定义一个长为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的美观度为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CN" i="0" smtClean="0"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</m:lim>
                    </m:limLow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r>
                  <a:rPr lang="zh-CN" altLang="en-US"/>
                  <a:t>给定一个长为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的序列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以及正整数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，你需要统计所有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的长为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的子序列的美观度之和。</a:t>
                </a:r>
                <a:endParaRPr lang="en-US" altLang="zh-CN"/>
              </a:p>
              <a:p>
                <a:r>
                  <a:rPr lang="zh-CN" altLang="en-US"/>
                  <a:t>答案对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998244353 </m:t>
                    </m:r>
                  </m:oMath>
                </a14:m>
                <a:r>
                  <a:rPr lang="zh-CN" altLang="en-US"/>
                  <a:t>取模。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/>
              </a:p>
              <a:p>
                <a:r>
                  <a:rPr lang="zh-CN" altLang="en-US"/>
                  <a:t>时间限制：</a:t>
                </a:r>
                <a:r>
                  <a:rPr lang="en-US" altLang="zh-CN"/>
                  <a:t>5s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108BB6E-D3DC-4E64-9B77-787724564D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r="-2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761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E31C3B-B0FF-4863-AB8A-9C9C15444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CF1188C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988180-3B1A-45D3-B3D1-18EAF2719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表示美观度为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的子序列个数，注意到美观度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/>
                  <a:t>子序列数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比较好求，而答案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/>
              </a:p>
              <a:p>
                <a:r>
                  <a:rPr lang="zh-CN" altLang="en-US"/>
                  <a:t>首先将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从小到大排序。</a:t>
                </a:r>
                <a:endParaRPr lang="en-US" altLang="zh-CN"/>
              </a:p>
              <a:p>
                <a:r>
                  <a:rPr lang="zh-CN" altLang="en-US"/>
                  <a:t>枚举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，设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表示只考虑前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个数，选择了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个数，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被选择且美观度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的子序列个数。</a:t>
                </a:r>
                <a:endParaRPr lang="en-US" altLang="zh-CN"/>
              </a:p>
              <a:p>
                <a:r>
                  <a:rPr lang="zh-CN" altLang="en-US"/>
                  <a:t>转移直接枚举一个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满足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/>
                  <a:t>，有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/>
                  <a:t>，容易使用前缀和优化。</a:t>
                </a:r>
                <a:endParaRPr lang="en-US" altLang="zh-CN"/>
              </a:p>
              <a:p>
                <a:r>
                  <a:rPr lang="zh-CN" altLang="en-US"/>
                  <a:t>分析复杂度，</a:t>
                </a:r>
                <a:r>
                  <a:rPr lang="en-US" altLang="zh-CN"/>
                  <a:t>dp</a:t>
                </a:r>
                <a:r>
                  <a:rPr lang="zh-CN" altLang="en-US"/>
                  <a:t>的复杂度为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𝑛𝑘</m:t>
                        </m:r>
                      </m:e>
                    </m:d>
                  </m:oMath>
                </a14:m>
                <a:r>
                  <a:rPr lang="zh-CN" altLang="en-US"/>
                  <a:t>，外层枚举实际只需要枚举到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即可。</a:t>
                </a:r>
                <a:endParaRPr lang="en-US" altLang="zh-CN"/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1988180-3B1A-45D3-B3D1-18EAF2719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39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775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loj3575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41477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数轴上总计有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头奶牛。第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头奶牛的品种为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𝐺</m:t>
                    </m:r>
                    <m:r>
                      <m:rPr>
                        <m:lit/>
                      </m:rPr>
                      <a:rPr lang="en-US" altLang="zh-CN" i="1">
                        <a:latin typeface="Cambria Math" panose="02040503050406030204" pitchFamily="18" charset="0"/>
                      </a:rPr>
                      <m:t>}</m:t>
                    </m:r>
                    <m:r>
                      <m:rPr>
                        <m:lit/>
                      </m:rP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/>
                  <a:t>分别表示荷斯坦牛与更赛牛，第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头奶牛的位置为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，而第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头奶牛的重量为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/>
                  <a:t>）。 根据 </a:t>
                </a:r>
                <a:r>
                  <a:rPr lang="en-US" altLang="zh-CN"/>
                  <a:t>Farmer John </a:t>
                </a:r>
                <a:r>
                  <a:rPr lang="zh-CN" altLang="en-US"/>
                  <a:t>的信号，某些奶牛会组成对，使得</a:t>
                </a:r>
              </a:p>
              <a:p>
                <a:r>
                  <a:rPr lang="zh-CN" altLang="en-US"/>
                  <a:t>每对包含位置相差不超过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的一头荷斯坦牛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和一头更赛牛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zh-CN" altLang="en-US"/>
                  <a:t>（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）；也就是说，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sub>
                        </m:sSub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:r>
                  <a:rPr lang="zh-CN" altLang="en-US"/>
                  <a:t>每一头奶牛要么包含在恰好一对中，要么不属于任何一对。</a:t>
                </a:r>
              </a:p>
              <a:p>
                <a:r>
                  <a:rPr lang="zh-CN" altLang="en-US"/>
                  <a:t>配对是极大的；也就是说，没有两头未配对的奶牛可以组成对。</a:t>
                </a:r>
              </a:p>
              <a:p>
                <a:r>
                  <a:rPr lang="zh-CN" altLang="en-US"/>
                  <a:t>你需要求出未配对的奶牛的重量之和的可能的范围。具体地说，</a:t>
                </a: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/>
                  <a:t>，计算未配对的奶牛的最小重量和。</a:t>
                </a:r>
              </a:p>
              <a:p>
                <a:pPr lvl="1"/>
                <a:r>
                  <a:rPr lang="zh-CN" altLang="en-US"/>
                  <a:t>如果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/>
                  <a:t>，计算未配对的奶牛的最大重量和。</a:t>
                </a:r>
                <a:endParaRPr lang="en-US" altLang="zh-CN"/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≤5000</m:t>
                    </m:r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&lt;⋯&lt;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  <a:p>
                <a:endParaRPr lang="zh-CN" altLang="en-US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414778"/>
              </a:xfrm>
              <a:blipFill>
                <a:blip r:embed="rId2"/>
                <a:stretch>
                  <a:fillRect l="-142" t="-276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8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loj3575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77334" y="2160589"/>
                <a:ext cx="8596668" cy="457272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/>
                  <a:t>按照牛的位置从小到大考虑。</a:t>
                </a:r>
                <a:endParaRPr lang="en-US" altLang="zh-CN"/>
              </a:p>
              <a:p>
                <a:r>
                  <a:rPr lang="zh-CN" altLang="en-US"/>
                  <a:t>一开始的想法容易是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表示考虑到第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G </a:t>
                </a:r>
                <a:r>
                  <a:rPr lang="zh-CN" altLang="en-US"/>
                  <a:t>品种的牛，第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H </a:t>
                </a:r>
                <a:r>
                  <a:rPr lang="zh-CN" altLang="en-US"/>
                  <a:t>品种的牛，且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配对的答案。但这里为了使失配的牛距离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会需要额外记一下上次失配的牛的位置，复杂度较高。</a:t>
                </a:r>
                <a:endParaRPr lang="en-US" altLang="zh-CN"/>
              </a:p>
              <a:p>
                <a:r>
                  <a:rPr lang="zh-CN" altLang="en-US"/>
                  <a:t>注意到匹配实际上没那么重要，所以我们改为记录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,0/1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表示考虑到第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G </a:t>
                </a:r>
                <a:r>
                  <a:rPr lang="zh-CN" altLang="en-US"/>
                  <a:t>品种的牛，第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H </a:t>
                </a:r>
                <a:r>
                  <a:rPr lang="zh-CN" altLang="en-US"/>
                  <a:t>品种的牛，且最后一个失配的牛是第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G </a:t>
                </a:r>
                <a:r>
                  <a:rPr lang="zh-CN" altLang="en-US"/>
                  <a:t>品种的牛</a:t>
                </a:r>
                <a:r>
                  <a:rPr lang="en-US" altLang="zh-CN"/>
                  <a:t>/</a:t>
                </a:r>
                <a:r>
                  <a:rPr lang="zh-CN" altLang="en-US"/>
                  <a:t>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</a:t>
                </a:r>
                <a:r>
                  <a:rPr lang="en-US" altLang="zh-CN"/>
                  <a:t> H </a:t>
                </a:r>
                <a:r>
                  <a:rPr lang="zh-CN" altLang="en-US"/>
                  <a:t>品种的牛。</a:t>
                </a:r>
                <a:endParaRPr lang="en-US" altLang="zh-CN"/>
              </a:p>
              <a:p>
                <a:r>
                  <a:rPr lang="zh-CN" altLang="en-US"/>
                  <a:t>转移枚举下一头失配的牛，并且将中间所有的牛都匹配上，具体来说，枚举一个匹配数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zh-CN" altLang="en-US"/>
                  <a:t>，然后有转移：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</m:oMath>
                </a14:m>
                <a:r>
                  <a:rPr lang="zh-CN" altLang="en-US"/>
                  <a:t>，若匹配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均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合法</m:t>
                    </m:r>
                  </m:oMath>
                </a14:m>
                <a:r>
                  <a:rPr lang="zh-CN" altLang="en-US"/>
                  <a:t>。</a:t>
                </a:r>
                <a:endParaRPr lang="en-US" altLang="zh-CN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/>
                  <a:t>，若匹配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均合法</m:t>
                    </m:r>
                  </m:oMath>
                </a14:m>
                <a:r>
                  <a:rPr lang="zh-CN" altLang="en-US"/>
                  <a:t>，且第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H </a:t>
                </a:r>
                <a:r>
                  <a:rPr lang="zh-CN" altLang="en-US"/>
                  <a:t>品种的牛的位置至少比第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头 </a:t>
                </a:r>
                <a:r>
                  <a:rPr lang="en-US" altLang="zh-CN"/>
                  <a:t>G </a:t>
                </a:r>
                <a:r>
                  <a:rPr lang="zh-CN" altLang="en-US"/>
                  <a:t>品种的牛多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7334" y="2160589"/>
                <a:ext cx="8596668" cy="4572720"/>
              </a:xfrm>
              <a:blipFill>
                <a:blip r:embed="rId2"/>
                <a:stretch>
                  <a:fillRect l="-142" t="-533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024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loj3575 sol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那么对于每个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b>
                    </m:sSub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来说，合法的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是一段区间。所以我们可以利用前缀和来做到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转移。</a:t>
                </a:r>
                <a:endParaRPr lang="en-US" altLang="zh-CN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的转移同理。</a:t>
                </a:r>
              </a:p>
              <a:p>
                <a:r>
                  <a:rPr lang="zh-CN" altLang="en-US"/>
                  <a:t>时间复杂度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471" r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429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CF1178F2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有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zh-CN" altLang="en-US"/>
                  <a:t>种颜色标号从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/>
                  <a:t>，我们有一条全部染成颜色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的长为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的纸带。</a:t>
                </a:r>
              </a:p>
              <a:p>
                <a:r>
                  <a:rPr lang="en-US" altLang="zh-CN"/>
                  <a:t>Alice </a:t>
                </a:r>
                <a:r>
                  <a:rPr lang="zh-CN" altLang="en-US"/>
                  <a:t>拿着刷子通过以下的过程来给纸带染色：</a:t>
                </a:r>
              </a:p>
              <a:p>
                <a:r>
                  <a:rPr lang="zh-CN" altLang="en-US"/>
                  <a:t>我们按照从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/>
                  <a:t>的顺序进行染色，进行每次染色时，我们选取一个区间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​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/>
                  <a:t>，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​≤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/>
                  <a:t>，并且这个区间内必定是单种颜色。</a:t>
                </a:r>
              </a:p>
              <a:p>
                <a:r>
                  <a:rPr lang="zh-CN" altLang="en-US"/>
                  <a:t>染色到最后，纸带上有各种颜色除了颜色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/>
                  <a:t>。给出纸带最终的状态，问有多少种不同的染色方案能到达最终状态。输出时结果模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998244353</m:t>
                    </m:r>
                  </m:oMath>
                </a14:m>
                <a:r>
                  <a:rPr lang="zh-CN" altLang="en-US"/>
                  <a:t>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≤500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/>
                  <a:t>。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314" r="-32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916172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3784</Words>
  <Application>Microsoft Office PowerPoint</Application>
  <PresentationFormat>宽屏</PresentationFormat>
  <Paragraphs>166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3" baseType="lpstr">
      <vt:lpstr>-apple-system</vt:lpstr>
      <vt:lpstr>KaTeX_Main</vt:lpstr>
      <vt:lpstr>Arial</vt:lpstr>
      <vt:lpstr>Cambria Math</vt:lpstr>
      <vt:lpstr>Open Sans</vt:lpstr>
      <vt:lpstr>Trebuchet MS</vt:lpstr>
      <vt:lpstr>Wingdings 3</vt:lpstr>
      <vt:lpstr>平面</vt:lpstr>
      <vt:lpstr>dp 选讲</vt:lpstr>
      <vt:lpstr>luogu P7154</vt:lpstr>
      <vt:lpstr>luogu P7154 sol</vt:lpstr>
      <vt:lpstr>CF1188C</vt:lpstr>
      <vt:lpstr>CF1188C sol</vt:lpstr>
      <vt:lpstr>loj3575</vt:lpstr>
      <vt:lpstr>loj3575 sol</vt:lpstr>
      <vt:lpstr>loj3575 sol</vt:lpstr>
      <vt:lpstr>CF1178F2</vt:lpstr>
      <vt:lpstr>CF1178F2 sol</vt:lpstr>
      <vt:lpstr>CF1178F2 sol</vt:lpstr>
      <vt:lpstr>loj3569</vt:lpstr>
      <vt:lpstr>loj3569 sol</vt:lpstr>
      <vt:lpstr>CF gym101064L</vt:lpstr>
      <vt:lpstr>CF gym101064L sol</vt:lpstr>
      <vt:lpstr>luogu P8352</vt:lpstr>
      <vt:lpstr>luogu P8352 sol</vt:lpstr>
      <vt:lpstr>loj3746</vt:lpstr>
      <vt:lpstr>loj3746 sol</vt:lpstr>
      <vt:lpstr>CF932F </vt:lpstr>
      <vt:lpstr>CF932F sol</vt:lpstr>
      <vt:lpstr>ARC066F</vt:lpstr>
      <vt:lpstr>ARC066F sol</vt:lpstr>
      <vt:lpstr>loj3451</vt:lpstr>
      <vt:lpstr>loj3451 sol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dp 选讲</dc:title>
  <dc:creator>Shaoxuan Tang</dc:creator>
  <cp:lastModifiedBy>Shaoxuan Tang</cp:lastModifiedBy>
  <cp:revision>28</cp:revision>
  <dcterms:created xsi:type="dcterms:W3CDTF">2023-10-09T12:31:07Z</dcterms:created>
  <dcterms:modified xsi:type="dcterms:W3CDTF">2023-10-12T13:50:53Z</dcterms:modified>
</cp:coreProperties>
</file>