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78" r:id="rId5"/>
    <p:sldId id="279" r:id="rId6"/>
    <p:sldId id="280" r:id="rId7"/>
    <p:sldId id="295" r:id="rId8"/>
    <p:sldId id="355" r:id="rId9"/>
    <p:sldId id="308" r:id="rId10"/>
    <p:sldId id="353" r:id="rId11"/>
    <p:sldId id="354" r:id="rId12"/>
    <p:sldId id="314" r:id="rId13"/>
    <p:sldId id="315" r:id="rId14"/>
    <p:sldId id="427" r:id="rId15"/>
    <p:sldId id="428" r:id="rId16"/>
    <p:sldId id="286" r:id="rId17"/>
    <p:sldId id="287" r:id="rId18"/>
    <p:sldId id="306" r:id="rId19"/>
    <p:sldId id="364" r:id="rId20"/>
    <p:sldId id="365" r:id="rId21"/>
    <p:sldId id="316" r:id="rId22"/>
    <p:sldId id="317" r:id="rId23"/>
    <p:sldId id="292" r:id="rId24"/>
    <p:sldId id="356" r:id="rId25"/>
    <p:sldId id="313" r:id="rId26"/>
    <p:sldId id="357" r:id="rId27"/>
    <p:sldId id="272" r:id="rId28"/>
    <p:sldId id="273" r:id="rId29"/>
    <p:sldId id="433" r:id="rId30"/>
    <p:sldId id="434" r:id="rId31"/>
    <p:sldId id="297" r:id="rId32"/>
    <p:sldId id="298" r:id="rId33"/>
    <p:sldId id="435" r:id="rId34"/>
    <p:sldId id="257" r:id="rId35"/>
    <p:sldId id="258" r:id="rId36"/>
    <p:sldId id="259" r:id="rId37"/>
    <p:sldId id="260" r:id="rId38"/>
    <p:sldId id="261" r:id="rId39"/>
  </p:sldIdLst>
  <p:sldSz cx="12192000" cy="6858000"/>
  <p:notesSz cx="6858000" cy="9144000"/>
  <p:custDataLst>
    <p:tags r:id="rId4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C78E09E-04B4-492A-943B-4854304FAF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78E09E-04B4-492A-943B-4854304FAF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78E09E-04B4-492A-943B-4854304FAF1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78E09E-04B4-492A-943B-4854304FAF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78E09E-04B4-492A-943B-4854304FAF1E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78E09E-04B4-492A-943B-4854304FAF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E09E-04B4-492A-943B-4854304FAF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E09E-04B4-492A-943B-4854304FAF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E09E-04B4-492A-943B-4854304FAF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78E09E-04B4-492A-943B-4854304FAF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78E09E-04B4-492A-943B-4854304FAF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78E09E-04B4-492A-943B-4854304FAF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E09E-04B4-492A-943B-4854304FAF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E09E-04B4-492A-943B-4854304FAF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E09E-04B4-492A-943B-4854304FAF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CB21-C76C-4336-980C-338F78E105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78E09E-04B4-492A-943B-4854304FAF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1CB21-C76C-4336-980C-338F78E105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C78E09E-04B4-492A-943B-4854304FAF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概率期望与组合计数</a:t>
            </a:r>
            <a:endParaRPr lang="zh-CN" altLang="en-US" dirty="0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对于限制区间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若有一个位置为必分段点，则其余的位置都不能分段</a:t>
                </a:r>
                <a:endParaRPr lang="en-US" altLang="zh-CN" dirty="0"/>
              </a:p>
              <a:p>
                <a:r>
                  <a:rPr lang="zh-CN" altLang="en-US" dirty="0"/>
                  <a:t>若没有位置为必分段点，则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在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序中顺序出现</a:t>
                </a:r>
                <a:endParaRPr lang="en-US" altLang="zh-CN" dirty="0"/>
              </a:p>
              <a:p>
                <a:r>
                  <a:rPr lang="zh-CN" altLang="en-US" dirty="0"/>
                  <a:t>所以只有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此限制无效</a:t>
                </a:r>
                <a:endParaRPr lang="en-US" altLang="zh-CN" dirty="0"/>
              </a:p>
              <a:p>
                <a:r>
                  <a:rPr lang="zh-CN" altLang="en-US" dirty="0"/>
                  <a:t>因此用差分维护这些点有没有被有效限制区间覆盖</a:t>
                </a:r>
                <a:endParaRPr lang="en-US" altLang="zh-CN" dirty="0"/>
              </a:p>
              <a:p>
                <a:r>
                  <a:rPr lang="zh-CN" altLang="en-US" dirty="0"/>
                  <a:t>若没有，则每个非必分段点，有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 可能性属于分段点</a:t>
                </a:r>
                <a:endParaRPr lang="en-US" altLang="zh-CN" dirty="0"/>
              </a:p>
              <a:p>
                <a:r>
                  <a:rPr lang="zh-CN" altLang="en-US" dirty="0"/>
                  <a:t>因此答案就是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必分段点数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未覆盖的非必分段点数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时空复杂度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 Array</a:t>
            </a:r>
            <a:br>
              <a:rPr lang="en-US" altLang="zh-CN" dirty="0"/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CF1540B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给一棵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个点的树，初始都是白色的</a:t>
                </a:r>
                <a:endParaRPr lang="en-US" altLang="zh-CN" dirty="0"/>
              </a:p>
              <a:p>
                <a:r>
                  <a:rPr lang="zh-CN" altLang="en-US" dirty="0"/>
                  <a:t>首先均匀随机一个点涂黑</a:t>
                </a:r>
                <a:endParaRPr lang="en-US" altLang="zh-CN" dirty="0"/>
              </a:p>
              <a:p>
                <a:r>
                  <a:rPr lang="zh-CN" altLang="en-US" dirty="0"/>
                  <a:t>然后每次从所有与黑点相邻的白点中均匀随机一个点涂黑</a:t>
                </a:r>
                <a:endParaRPr lang="en-US" altLang="zh-CN" dirty="0"/>
              </a:p>
              <a:p>
                <a:r>
                  <a:rPr lang="zh-CN" altLang="en-US" dirty="0"/>
                  <a:t>点的编号按涂黑时间顺序构成的排列中，逆序对数的期望</a:t>
                </a:r>
                <a:endParaRPr lang="en-US" altLang="zh-CN" dirty="0"/>
              </a:p>
              <a:p>
                <a:r>
                  <a:rPr lang="zh-CN" altLang="en-US" dirty="0"/>
                  <a:t>模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256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枚举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比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迟涂黑的概率</a:t>
                </a:r>
                <a:endParaRPr lang="en-US" altLang="zh-CN" dirty="0"/>
              </a:p>
              <a:p>
                <a:r>
                  <a:rPr lang="zh-CN" altLang="en-US" dirty="0"/>
                  <a:t>把第一个涂黑的点提根，设为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设提根后</a:t>
                </a:r>
                <a:r>
                  <a:rPr lang="en-US" altLang="zh-CN" dirty="0"/>
                  <a:t>LCA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那么首先会涂黑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然后分别涂黑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设长度分别为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注意每次在两条路径上走出一步的概率是相等的</a:t>
                </a:r>
                <a:endParaRPr lang="en-US" altLang="zh-CN" dirty="0"/>
              </a:p>
              <a:p>
                <a:r>
                  <a:rPr lang="zh-CN" altLang="en-US" dirty="0"/>
                  <a:t>因此可预处理这一概率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空间复杂度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Games on DAG</a:t>
            </a:r>
            <a:br>
              <a:rPr lang="en-US" altLang="zh-CN" dirty="0"/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AGC016F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给一个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条边的</a:t>
                </a:r>
                <a:r>
                  <a:rPr lang="en-US" altLang="zh-CN" dirty="0"/>
                  <a:t> DAG, </a:t>
                </a:r>
                <a:r>
                  <a:rPr lang="zh-CN" altLang="en-US" dirty="0"/>
                  <a:t>点已经按照拓扑序编号好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 号点上各放置一枚棋子，每次可以选恰好一枚棋子沿边走恰好一步</a:t>
                </a:r>
                <a:endParaRPr lang="en-US" altLang="zh-CN" dirty="0"/>
              </a:p>
              <a:p>
                <a:r>
                  <a:rPr lang="en-US" altLang="zh-CN" dirty="0"/>
                  <a:t>Alice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Bob</a:t>
                </a:r>
                <a:r>
                  <a:rPr lang="zh-CN" altLang="en-US" dirty="0"/>
                  <a:t>轮流操作</a:t>
                </a:r>
                <a:endParaRPr lang="en-US" altLang="zh-CN" dirty="0"/>
              </a:p>
              <a:p>
                <a:r>
                  <a:rPr lang="zh-CN" altLang="en-US" dirty="0"/>
                  <a:t>双方都可以动两颗棋子，棋子可重叠</a:t>
                </a:r>
                <a:endParaRPr lang="en-US" altLang="zh-CN" dirty="0"/>
              </a:p>
              <a:p>
                <a:r>
                  <a:rPr lang="zh-CN" altLang="en-US" dirty="0"/>
                  <a:t>不能操作者判负</a:t>
                </a:r>
                <a:endParaRPr lang="en-US" altLang="zh-CN" dirty="0"/>
              </a:p>
              <a:p>
                <a:r>
                  <a:rPr lang="zh-CN" altLang="en-US" dirty="0"/>
                  <a:t>求原</a:t>
                </a:r>
                <a:r>
                  <a:rPr lang="en-US" altLang="zh-CN" dirty="0"/>
                  <a:t> DAG 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zh-CN" altLang="en-US" dirty="0"/>
                  <a:t> 张生成子图中有多少是先手必胜的，模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应用博弈论的结论，有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只需求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的情况数</a:t>
                </a:r>
                <a:endParaRPr lang="en-US" altLang="zh-CN" dirty="0"/>
              </a:p>
              <a:p>
                <a:r>
                  <a:rPr lang="zh-CN" altLang="en-US" dirty="0"/>
                  <a:t>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入手，从小到大不好做，考虑从大到小确定各个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值的点集</a:t>
                </a:r>
                <a:endParaRPr lang="en-US" altLang="zh-CN" dirty="0"/>
              </a:p>
              <a:p>
                <a:r>
                  <a:rPr lang="zh-CN" altLang="en-US" dirty="0"/>
                  <a:t>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的点集，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的点集，考察新增的连边状况：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每个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中结点至少连一条边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任意连边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不准连边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是不必要的</a:t>
                </a:r>
                <a:endParaRPr lang="en-US" altLang="zh-CN" dirty="0"/>
              </a:p>
              <a:p>
                <a:r>
                  <a:rPr lang="zh-CN" altLang="en-US" dirty="0"/>
                  <a:t>预处理点到集合的边数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空间复杂度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Growing Hard</a:t>
            </a:r>
            <a:br>
              <a:rPr lang="en-US" altLang="zh-CN" dirty="0"/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AGC024E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从空序列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开始，往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中插入一个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的整数，得到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重复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轮</a:t>
                </a:r>
                <a:endParaRPr lang="en-US" altLang="zh-CN" dirty="0"/>
              </a:p>
              <a:p>
                <a:r>
                  <a:rPr lang="zh-CN" altLang="en-US" dirty="0"/>
                  <a:t>求字典序递增的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的方案数，模给定的数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GB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步将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插入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的第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个位置前（或者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即放在最后一个）</a:t>
                </a:r>
                <a:endParaRPr lang="en-US" altLang="zh-CN" dirty="0"/>
              </a:p>
              <a:p>
                <a:r>
                  <a:rPr lang="zh-CN" altLang="en-US" dirty="0"/>
                  <a:t>则需要保证的就是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dirty="0"/>
                  <a:t> 中，考虑每个数的加入时刻，构成笛卡尔树（小根）</a:t>
                </a:r>
                <a:endParaRPr lang="en-US" altLang="zh-CN" dirty="0"/>
              </a:p>
              <a:p>
                <a:r>
                  <a:rPr lang="zh-CN" altLang="en-US" dirty="0"/>
                  <a:t>那么意思就是，一个结点的左子树内所有结点的值，要大于它自身的值</a:t>
                </a:r>
                <a:endParaRPr lang="en-US" altLang="zh-CN" dirty="0"/>
              </a:p>
              <a:p>
                <a:r>
                  <a:rPr lang="zh-CN" altLang="en-US" dirty="0"/>
                  <a:t>因此将序列的计数转化为了笛卡尔树的计数</a:t>
                </a:r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个点的合法带权二叉树，所有权值属于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的方案数</a:t>
                </a:r>
                <a:endParaRPr lang="en-US" altLang="zh-CN" dirty="0"/>
              </a:p>
              <a:p>
                <a:r>
                  <a:rPr lang="zh-CN" altLang="en-US" dirty="0"/>
                  <a:t>列出递推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后缀和优化后时间复杂度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Placing Squares</a:t>
            </a:r>
            <a:br>
              <a:rPr lang="en-US" altLang="zh-CN" dirty="0"/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AGC013E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给出一条长度为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的线段，将它划分为若干条长度为整数的子线段</a:t>
                </a:r>
                <a:endParaRPr lang="en-US" altLang="zh-CN" dirty="0"/>
              </a:p>
              <a:p>
                <a:r>
                  <a:rPr lang="zh-CN" altLang="en-US" dirty="0"/>
                  <a:t>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个特殊位置，规定它们不能作为分割点</a:t>
                </a:r>
                <a:endParaRPr lang="en-US" altLang="zh-CN" dirty="0"/>
              </a:p>
              <a:p>
                <a:r>
                  <a:rPr lang="zh-CN" altLang="en-US" dirty="0"/>
                  <a:t>一种划分方式的权值，是各子线段的长度平方之积</a:t>
                </a:r>
                <a:endParaRPr lang="en-US" altLang="zh-CN" dirty="0"/>
              </a:p>
              <a:p>
                <a:r>
                  <a:rPr lang="zh-CN" altLang="en-US" dirty="0"/>
                  <a:t>求所有划分方式的权值和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记特殊点的集合为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记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 表示对线段的前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单位长度进行划分，且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作为划分点的权值和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难以通过，考虑优化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赋予组合意义</a:t>
                </a:r>
                <a:endParaRPr lang="en-US" altLang="zh-CN" dirty="0"/>
              </a:p>
              <a:p>
                <a:r>
                  <a:rPr lang="zh-CN" altLang="en-US" dirty="0"/>
                  <a:t>将长度为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 的线段均分为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 格，并在其中放置黑白棋子各一枚的方案数为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记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表示对线段的前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单位长度进行划分，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不一定是划分点，使得第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单位长度所在线段现在摆放了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枚棋子的方案数</a:t>
                </a:r>
                <a:endParaRPr lang="en-US" altLang="zh-CN" dirty="0"/>
              </a:p>
              <a:p>
                <a:r>
                  <a:rPr lang="zh-CN" altLang="en-US" dirty="0"/>
                  <a:t>转移：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的连续一段，将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维写成矩阵乘法快速转移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Removing Blocks</a:t>
            </a:r>
            <a:br>
              <a:rPr lang="en-US" altLang="zh-CN" dirty="0"/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AGC028B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现在有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条线段排成一行，其中第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条线段的长度为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现在要按照一个顺序删除所有线段，以下定义其代价</a:t>
                </a:r>
                <a:endParaRPr lang="en-US" altLang="zh-CN" dirty="0"/>
              </a:p>
              <a:p>
                <a:r>
                  <a:rPr lang="zh-CN" altLang="en-US" dirty="0"/>
                  <a:t>相邻的没有被删除的线段会连在一起</a:t>
                </a:r>
                <a:endParaRPr lang="en-US" altLang="zh-CN" dirty="0"/>
              </a:p>
              <a:p>
                <a:r>
                  <a:rPr lang="zh-CN" altLang="en-US" dirty="0"/>
                  <a:t>删除连起来的一些线段中的任意一条线段，花费的代价为这些线段的总长</a:t>
                </a:r>
                <a:endParaRPr lang="en-US" altLang="zh-CN" dirty="0"/>
              </a:p>
              <a:p>
                <a:r>
                  <a:rPr lang="zh-CN" altLang="en-US" dirty="0"/>
                  <a:t>一个删除顺序的代价，就是每条线段的删除代价总和</a:t>
                </a:r>
                <a:endParaRPr lang="en-US" altLang="zh-CN" dirty="0"/>
              </a:p>
              <a:p>
                <a:r>
                  <a:rPr lang="zh-CN" altLang="en-US" dirty="0"/>
                  <a:t>对于所有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的排列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求依次删除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的代价之和</a:t>
                </a:r>
                <a:endParaRPr lang="en-US" altLang="zh-CN" dirty="0"/>
              </a:p>
              <a:p>
                <a:r>
                  <a:rPr lang="zh-CN" altLang="en-US" dirty="0"/>
                  <a:t>答案对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取模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GB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 Island</a:t>
            </a:r>
            <a:br>
              <a:rPr lang="en-US" altLang="zh-CN" dirty="0"/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WF2018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个人，每个人一颗宝石</a:t>
                </a:r>
                <a:endParaRPr lang="en-US" altLang="zh-CN" dirty="0"/>
              </a:p>
              <a:p>
                <a:r>
                  <a:rPr lang="zh-CN" altLang="en-US" dirty="0"/>
                  <a:t>每天晚上均匀随机一颗宝石分裂成两颗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个晚上后，求持有宝石前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 多的人的总宝石数期望</a:t>
                </a:r>
                <a:endParaRPr lang="en-US" altLang="zh-CN" dirty="0"/>
              </a:p>
              <a:p>
                <a:r>
                  <a:rPr lang="zh-CN" altLang="en-US" dirty="0"/>
                  <a:t>输出小数，绝对或相对误差不超过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GB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首先总分裂方案数是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可预处理阶乘的对数</a:t>
                </a:r>
                <a:endParaRPr lang="en-US" altLang="zh-CN" dirty="0"/>
              </a:p>
              <a:p>
                <a:r>
                  <a:rPr lang="zh-CN" altLang="en-US" dirty="0"/>
                  <a:t>每次分裂时将宝石主人记下来，构成一个序列</a:t>
                </a:r>
                <a:endParaRPr lang="en-US" altLang="zh-CN" dirty="0"/>
              </a:p>
              <a:p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被记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次，则有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种方法选择宝石来分裂，与总排法数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∏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相乘只剩下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作一步和式变换，若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个，则对答案贡献为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现在问题转化为：已知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求所有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的和</a:t>
                </a:r>
                <a:endParaRPr lang="en-US" altLang="zh-CN" dirty="0"/>
              </a:p>
              <a:p>
                <a:r>
                  <a:rPr lang="zh-CN" altLang="en-US" dirty="0"/>
                  <a:t>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个数的和为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的方案数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表示在此情况下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的和</a:t>
                </a:r>
                <a:endParaRPr lang="en-US" altLang="zh-CN" dirty="0"/>
              </a:p>
              <a:p>
                <a:r>
                  <a:rPr lang="zh-CN" altLang="en-US" dirty="0"/>
                  <a:t>枚举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相应转移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空间复杂度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实验表明能够胜任精度要求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Arcs on a Circle</a:t>
            </a:r>
            <a:br>
              <a:rPr lang="en-US" altLang="zh-CN" dirty="0"/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AGC020F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的圆周</a:t>
                </a:r>
                <a:endParaRPr lang="en-US" altLang="zh-CN" dirty="0"/>
              </a:p>
              <a:p>
                <a:r>
                  <a:rPr lang="zh-CN" altLang="en-US" b="0" dirty="0"/>
                  <a:t>现有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段圆弧，长度分别为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将每个圆弧等概率随机放置</a:t>
                </a:r>
                <a:endParaRPr lang="en-US" altLang="zh-CN" dirty="0"/>
              </a:p>
              <a:p>
                <a:r>
                  <a:rPr lang="zh-CN" altLang="en-US" dirty="0"/>
                  <a:t>求每个位置都至少有一段圆弧覆盖的概率</a:t>
                </a:r>
                <a:endParaRPr lang="en-US" altLang="zh-CN" dirty="0"/>
              </a:p>
              <a:p>
                <a:r>
                  <a:rPr lang="zh-CN" altLang="en-US" dirty="0"/>
                  <a:t>要求绝对误差不超过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输入均为整数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512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我们肯定希望破环为链，不妨设逆时针为正方向，第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条线段最长并占据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对于余下的部分，设第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个圆弧的起始位置为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只需要考虑其大小关系，可以枚举，每种大小关系均有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概率</a:t>
                </a:r>
                <a:endParaRPr lang="en-US" altLang="zh-CN" dirty="0"/>
              </a:p>
              <a:p>
                <a:r>
                  <a:rPr lang="zh-CN" altLang="en-US" dirty="0"/>
                  <a:t>将所有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作为关键点</a:t>
                </a:r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表示考虑前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处关键点，当前放置的圆弧集合为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最远覆盖到了第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个关键点的概率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𝐶𝑁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空间复杂度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𝐶𝑁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另解</a:t>
            </a:r>
            <a:br>
              <a:rPr lang="en-US" altLang="zh-CN" dirty="0"/>
            </a:b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EntropyIncreaser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 表示将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的放置完毕，已经放置了集合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最远的终点的整数部分为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小数部分为已出现的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中第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名</a:t>
                </a:r>
                <a:endParaRPr lang="en-US" altLang="zh-CN" dirty="0"/>
              </a:p>
              <a:p>
                <a:r>
                  <a:rPr lang="zh-CN" altLang="en-US" dirty="0"/>
                  <a:t>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∗, ∗</m:t>
                        </m:r>
                      </m:e>
                    </m:d>
                  </m:oMath>
                </a14:m>
                <a:r>
                  <a:rPr lang="zh-CN" altLang="en-US" dirty="0"/>
                  <a:t> 转移到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∗, ∗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放置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的弧，暂不考虑覆盖圆周的限制</a:t>
                </a:r>
                <a:endParaRPr lang="en-US" altLang="zh-CN" dirty="0"/>
              </a:p>
              <a:p>
                <a:r>
                  <a:rPr lang="zh-CN" altLang="en-US" dirty="0"/>
                  <a:t>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 表示考虑了编号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的弧的状态</a:t>
                </a:r>
                <a:endParaRPr lang="en-US" altLang="zh-CN" dirty="0"/>
              </a:p>
              <a:p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时，须扣除所有插入的数都比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∗, ∗</m:t>
                        </m:r>
                      </m:e>
                    </m:d>
                  </m:oMath>
                </a14:m>
                <a:r>
                  <a:rPr lang="zh-CN" altLang="en-US" dirty="0"/>
                  <a:t> 中的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大的方案数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空间复杂度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𝐶𝑁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又一另解</a:t>
            </a:r>
            <a:br>
              <a:rPr lang="en-US" altLang="zh-CN" dirty="0"/>
            </a:b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alphaGem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不妨设逆时针为正方向，第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条线段最长并占据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把每个单位长度平均分成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段，它们的端点作为关键点，只能在关键点放置线段</a:t>
                </a:r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表示考虑前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处关键点，当前放置的圆弧集合为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最远覆盖到了第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个关键点的方案数</a:t>
                </a:r>
                <a:endParaRPr lang="en-US" altLang="zh-CN" dirty="0"/>
              </a:p>
              <a:p>
                <a:r>
                  <a:rPr lang="zh-CN" altLang="en-US" dirty="0"/>
                  <a:t>这个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的时间复杂度为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𝐶𝑚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设总方案数为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那么答案即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𝐶𝑚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从组合意义看，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的多项式，且次数必然不高于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算出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处的点值，求其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次项系数</a:t>
                </a:r>
                <a:endParaRPr lang="en-US" altLang="zh-CN" dirty="0"/>
              </a:p>
              <a:p>
                <a:r>
                  <a:rPr lang="zh-CN" altLang="en-US" dirty="0"/>
                  <a:t>总时间复杂度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 b="-5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Intergalaxy</a:t>
            </a:r>
            <a:r>
              <a:rPr lang="en-US" altLang="zh-CN" dirty="0"/>
              <a:t> Trips</a:t>
            </a:r>
            <a:br>
              <a:rPr lang="en-US" altLang="zh-CN" dirty="0"/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CF605E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个点的图，目标是花费最小的天数从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每一天，都有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 的概率存在边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，花费恰好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天</a:t>
                </a:r>
                <a:endParaRPr lang="en-US" altLang="zh-CN" dirty="0"/>
              </a:p>
              <a:p>
                <a:r>
                  <a:rPr lang="zh-CN" altLang="en-US" dirty="0"/>
                  <a:t>每天可以选定一条存在的边出发，也可以选择留在原地不动（即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求最优策略下的期望天数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256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到点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的最优策略期望天数为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nary>
                          <m:naryPr>
                            <m:chr m:val="∏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但是无法确认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的大小关系</a:t>
                </a:r>
                <a:endParaRPr lang="en-US" altLang="zh-CN" dirty="0"/>
              </a:p>
              <a:p>
                <a:r>
                  <a:rPr lang="zh-CN" altLang="en-US" dirty="0"/>
                  <a:t>可以采用最短路的 </a:t>
                </a:r>
                <a:r>
                  <a:rPr lang="en-US" altLang="zh-CN" dirty="0"/>
                  <a:t>Dijkstra </a:t>
                </a:r>
                <a:r>
                  <a:rPr lang="zh-CN" altLang="en-US" dirty="0"/>
                  <a:t>算法来消除后效性，具体地说：</a:t>
                </a:r>
                <a:endParaRPr lang="en-US" altLang="zh-CN" dirty="0"/>
              </a:p>
              <a:p>
                <a:r>
                  <a:rPr lang="zh-CN" altLang="en-US" dirty="0"/>
                  <a:t>假设已经确认了期望最小的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个点，依次为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期望第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小的点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满足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∏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按照此公式算出所有未确认点的期望，取其中最小的</a:t>
                </a:r>
                <a:endParaRPr lang="en-US" altLang="zh-CN" dirty="0"/>
              </a:p>
              <a:p>
                <a:r>
                  <a:rPr lang="zh-CN" altLang="en-US" dirty="0"/>
                  <a:t>这些量可以动态更新，时间复杂度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軍艦</a:t>
            </a:r>
            <a:r>
              <a:rPr lang="ja-JP" altLang="en-US" dirty="0"/>
              <a:t>ゲーム</a:t>
            </a:r>
            <a:br>
              <a:rPr lang="en-US" altLang="ja-JP" dirty="0"/>
            </a:br>
            <a:r>
              <a:rPr lang="en-US" altLang="ja-JP" sz="2000" dirty="0">
                <a:solidFill>
                  <a:schemeClr val="bg1">
                    <a:lumMod val="50000"/>
                  </a:schemeClr>
                </a:solidFill>
              </a:rPr>
              <a:t>ARC016D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条边的简单</a:t>
                </a:r>
                <a:r>
                  <a:rPr lang="en-US" altLang="zh-CN" dirty="0"/>
                  <a:t>DAG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号点是母港，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号点是最终目的地，离开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号点时</a:t>
                </a:r>
                <a:r>
                  <a:rPr lang="en-US" altLang="zh-CN" dirty="0"/>
                  <a:t>HP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每个回合将等概率随机选取一条出边走过去，花费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时间，并发生战斗</a:t>
                </a:r>
                <a:endParaRPr lang="en-US" altLang="zh-CN" dirty="0"/>
              </a:p>
              <a:p>
                <a:r>
                  <a:rPr lang="zh-CN" altLang="en-US" dirty="0"/>
                  <a:t>每次到达第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个点，战斗都将掉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点</a:t>
                </a:r>
                <a:r>
                  <a:rPr lang="en-US" altLang="zh-CN" dirty="0"/>
                  <a:t>HP, HP</a:t>
                </a:r>
                <a:r>
                  <a:rPr lang="zh-CN" altLang="en-US" dirty="0"/>
                  <a:t>必须始终保持为正</a:t>
                </a:r>
                <a:endParaRPr lang="en-US" altLang="zh-CN" dirty="0"/>
              </a:p>
              <a:p>
                <a:r>
                  <a:rPr lang="zh-CN" altLang="en-US" dirty="0"/>
                  <a:t>战斗后有两种选择：传送回母港或继续走</a:t>
                </a:r>
                <a:endParaRPr lang="en-US" altLang="zh-CN" dirty="0"/>
              </a:p>
              <a:p>
                <a:r>
                  <a:rPr lang="zh-CN" altLang="en-US" dirty="0"/>
                  <a:t>如果传送回母港时</a:t>
                </a:r>
                <a:r>
                  <a:rPr lang="en-US" altLang="zh-CN" dirty="0"/>
                  <a:t>HP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则花费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时间修船</a:t>
                </a:r>
                <a:endParaRPr lang="en-US" altLang="zh-CN" dirty="0"/>
              </a:p>
              <a:p>
                <a:r>
                  <a:rPr lang="zh-CN" altLang="en-US" dirty="0"/>
                  <a:t>求最优策略下的期望最短时间，绝对或相对误差不超过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即算正确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答案不超过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64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首先不难列出</a:t>
                </a:r>
                <a:r>
                  <a:rPr lang="en-US" altLang="zh-CN" dirty="0"/>
                  <a:t>DP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zh-CN" altLang="en-US" dirty="0"/>
                  <a:t> 表示位于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点，</a:t>
                </a:r>
                <a:r>
                  <a:rPr lang="en-US" altLang="zh-CN" dirty="0"/>
                  <a:t>HP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时的期望最短时间</a:t>
                </a:r>
                <a:endParaRPr lang="en-US" altLang="zh-CN" dirty="0"/>
              </a:p>
              <a:p>
                <a:r>
                  <a:rPr lang="zh-CN" altLang="en-US" dirty="0"/>
                  <a:t>转移为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</m:e>
                                  <m:sub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边界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),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)</a:t>
                </a:r>
                <a:endParaRPr lang="en-US" altLang="zh-CN" dirty="0"/>
              </a:p>
              <a:p>
                <a:r>
                  <a:rPr lang="zh-CN" altLang="en-US" dirty="0"/>
                  <a:t>现在问题就是如何消去后效性，注意后效性只与答案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zh-CN" altLang="en-US" dirty="0"/>
                  <a:t> 有关</a:t>
                </a:r>
                <a:endParaRPr lang="en-US" altLang="zh-CN" dirty="0"/>
              </a:p>
              <a:p>
                <a:r>
                  <a:rPr lang="zh-CN" altLang="en-US" dirty="0"/>
                  <a:t>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当作变元，考察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zh-CN" altLang="en-US" dirty="0"/>
                  <a:t> 所有可能的转移路径，那么无不是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的一次函数</a:t>
                </a:r>
                <a:endParaRPr lang="en-US" altLang="zh-CN" dirty="0"/>
              </a:p>
              <a:p>
                <a:r>
                  <a:rPr lang="zh-CN" altLang="en-US" dirty="0"/>
                  <a:t>其最小值是一个上凸壳，且斜率始终不超过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恰好有一个解，通过二分找出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均匀随机一个顺序，计算代价的期望，再乘以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就是答案</a:t>
                </a:r>
                <a:endParaRPr lang="en-US" altLang="zh-CN" dirty="0"/>
              </a:p>
              <a:p>
                <a:r>
                  <a:rPr lang="zh-CN" altLang="en-US" dirty="0"/>
                  <a:t>建立删除时间的笛卡尔树（小根）</a:t>
                </a:r>
                <a:endParaRPr lang="en-US" altLang="zh-CN" dirty="0"/>
              </a:p>
              <a:p>
                <a:r>
                  <a:rPr lang="zh-CN" altLang="en-US" dirty="0"/>
                  <a:t>一条线段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对代价的贡献倍率，就是其在笛卡尔树上的深度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（根的深度为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现在只需知道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的期望深度，又转化为对于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的祖先的概率之和</a:t>
                </a:r>
                <a:endParaRPr lang="en-US" altLang="zh-CN" dirty="0"/>
              </a:p>
              <a:p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的祖先，当且仅当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均迟于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因此概率为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同理若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概率为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因此设调和级数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Balance Beam</a:t>
            </a:r>
            <a:br>
              <a:rPr lang="en-US" altLang="zh-CN" dirty="0"/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USACO18DEC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现在有一条纸带，纸带上有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个格子，第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个格子上写有数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初始将棋子放进第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格，玩一个游戏，规则是：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每一轮可以选择结束游戏或者继续游戏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如果选择结束游戏，得分为当前棋子所在格子的数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如果选择继续游戏，则棋子会以相同概率走到左侧或右侧相邻格子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如果棋子走出了纸带，游戏立刻结束，得分为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求最优策略下，最大期望得分，要求绝对或相对误差不超过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256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容易列出动态规划：</a:t>
                </a:r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 为从第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格出发的最大期望得分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sepChr m:val="∣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中相邻两项，则对于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点集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的上凸壳即为所求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抽卡</a:t>
            </a:r>
            <a:br>
              <a:rPr lang="en-US" altLang="zh-CN" dirty="0"/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CCSP2021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抽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次卡，第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次有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zh-CN" altLang="en-US" dirty="0"/>
                  <a:t> 概率抽出</a:t>
                </a:r>
                <a:r>
                  <a:rPr lang="en-US" altLang="zh-CN" dirty="0"/>
                  <a:t>SSR,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zh-CN" altLang="en-US" dirty="0"/>
                  <a:t> 概率抽出</a:t>
                </a:r>
                <a:r>
                  <a:rPr lang="en-US" altLang="zh-CN" dirty="0"/>
                  <a:t>SR</a:t>
                </a:r>
                <a:endParaRPr lang="en-US" altLang="zh-CN" dirty="0"/>
              </a:p>
              <a:p>
                <a:r>
                  <a:rPr lang="en-US" altLang="zh-CN" dirty="0"/>
                  <a:t>SSR</a:t>
                </a:r>
                <a:r>
                  <a:rPr lang="zh-CN" altLang="en-US" dirty="0"/>
                  <a:t>有三种，每次抽出</a:t>
                </a:r>
                <a:r>
                  <a:rPr lang="en-US" altLang="zh-CN" dirty="0"/>
                  <a:t>SSR</a:t>
                </a:r>
                <a:r>
                  <a:rPr lang="zh-CN" altLang="en-US" dirty="0"/>
                  <a:t>时等概率获得任意一种</a:t>
                </a:r>
                <a:endParaRPr lang="en-US" altLang="zh-CN" dirty="0"/>
              </a:p>
              <a:p>
                <a:r>
                  <a:rPr lang="zh-CN" altLang="en-US" dirty="0"/>
                  <a:t>每集齐三种卡就发动一次结算，若手上有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张</a:t>
                </a:r>
                <a:r>
                  <a:rPr lang="en-US" altLang="zh-CN" dirty="0"/>
                  <a:t>SSR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张</a:t>
                </a:r>
                <a:r>
                  <a:rPr lang="en-US" altLang="zh-CN" dirty="0"/>
                  <a:t>SR</a:t>
                </a:r>
                <a:r>
                  <a:rPr lang="zh-CN" altLang="en-US" dirty="0"/>
                  <a:t>则获得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分</a:t>
                </a:r>
                <a:endParaRPr lang="en-US" altLang="zh-CN" dirty="0"/>
              </a:p>
              <a:p>
                <a:r>
                  <a:rPr lang="zh-CN" altLang="en-US" dirty="0"/>
                  <a:t>同种算多张，结算后手中卡牌清零，得分累计</a:t>
                </a:r>
                <a:endParaRPr lang="en-US" altLang="zh-CN" dirty="0"/>
              </a:p>
              <a:p>
                <a:r>
                  <a:rPr lang="zh-CN" altLang="en-US" dirty="0"/>
                  <a:t>抽完后手牌如果没有结算将直接放弃，不结算得分</a:t>
                </a:r>
                <a:endParaRPr lang="en-US" altLang="zh-CN" dirty="0"/>
              </a:p>
              <a:p>
                <a:r>
                  <a:rPr lang="zh-CN" altLang="en-US" dirty="0"/>
                  <a:t>求总得分期望，乘以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输出</a:t>
                </a:r>
                <a:endParaRPr lang="en-US" altLang="zh-CN" dirty="0"/>
              </a:p>
              <a:p>
                <a:r>
                  <a:rPr lang="zh-CN" altLang="en-US" dirty="0"/>
                  <a:t>还会给出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次限时活动，一过性地修改某处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512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期望是线性的，首先处理非线性的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加入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两项来将它表示成线性变换</a:t>
                </a:r>
                <a:endParaRPr lang="en-US" altLang="zh-CN" dirty="0"/>
              </a:p>
              <a:p>
                <a:r>
                  <a:rPr lang="zh-CN" altLang="en-US" b="0" dirty="0"/>
                  <a:t>其实得分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可以合起来计一维，另外除了单次的得分，还需要计算累计得分</a:t>
                </a:r>
                <a:endParaRPr lang="en-US" altLang="zh-CN" dirty="0"/>
              </a:p>
              <a:p>
                <a:r>
                  <a:rPr lang="zh-CN" altLang="en-US" dirty="0"/>
                  <a:t>这样得到一个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维向量，并按照手中的</a:t>
                </a:r>
                <a:r>
                  <a:rPr lang="en-US" altLang="zh-CN" dirty="0"/>
                  <a:t>SSR</a:t>
                </a:r>
                <a:r>
                  <a:rPr lang="zh-CN" altLang="en-US" dirty="0"/>
                  <a:t>种数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 分成三个状态</a:t>
                </a:r>
                <a:endParaRPr lang="en-US" altLang="zh-CN" dirty="0"/>
              </a:p>
              <a:p>
                <a:r>
                  <a:rPr lang="zh-CN" altLang="en-US" dirty="0"/>
                  <a:t>计算各步的没抽到、抽到</a:t>
                </a:r>
                <a:r>
                  <a:rPr lang="en-US" altLang="zh-CN" dirty="0"/>
                  <a:t>SR</a:t>
                </a:r>
                <a:r>
                  <a:rPr lang="zh-CN" altLang="en-US" dirty="0"/>
                  <a:t>、抽到已有</a:t>
                </a:r>
                <a:r>
                  <a:rPr lang="en-US" altLang="zh-CN" dirty="0"/>
                  <a:t>SSR</a:t>
                </a:r>
                <a:r>
                  <a:rPr lang="zh-CN" altLang="en-US" dirty="0"/>
                  <a:t>、抽到新</a:t>
                </a:r>
                <a:r>
                  <a:rPr lang="en-US" altLang="zh-CN" dirty="0"/>
                  <a:t>SSR</a:t>
                </a:r>
                <a:r>
                  <a:rPr lang="zh-CN" altLang="en-US" dirty="0"/>
                  <a:t>的概率及对应转移</a:t>
                </a:r>
                <a:endParaRPr lang="en-US" altLang="zh-CN" dirty="0"/>
              </a:p>
              <a:p>
                <a:r>
                  <a:rPr lang="zh-CN" altLang="en-US" dirty="0"/>
                  <a:t>为了计算期望，倒过来列递推式</a:t>
                </a:r>
                <a:endParaRPr lang="en-US" altLang="zh-CN" dirty="0"/>
              </a:p>
              <a:p>
                <a:r>
                  <a:rPr lang="zh-CN" altLang="en-US" dirty="0"/>
                  <a:t>为了临时修改，注意这一递推构成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zh-CN" altLang="en-US" dirty="0"/>
                  <a:t> 阶方阵，写成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提示：方阵可以用单位向量各递推一次生成，不需要手工写</a:t>
                </a:r>
                <a:endParaRPr lang="en-US" altLang="zh-CN" dirty="0"/>
              </a:p>
              <a:p>
                <a:r>
                  <a:rPr lang="zh-CN" altLang="en-US" dirty="0"/>
                  <a:t>处理前缀、后缀的</a:t>
                </a:r>
                <a:r>
                  <a:rPr lang="zh-CN" altLang="en-US"/>
                  <a:t>矩阵积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空间复杂度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𝑛𝑆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表示状态数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这是一道非常平凡的计数题</a:t>
            </a:r>
            <a:br>
              <a:rPr lang="en-US" altLang="zh-CN" dirty="0"/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CTT2018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给定一个长为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的序列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问存在多少对长为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的正整数序列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dirty="0"/>
                  <a:t> 满足：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模</a:t>
                </a:r>
                <a:r>
                  <a:rPr lang="en-US" altLang="zh-CN" dirty="0"/>
                  <a:t>998244353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则等价于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（看作大前提），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∏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（看作约束）</a:t>
                </a:r>
                <a:endParaRPr lang="en-US" altLang="zh-CN" dirty="0"/>
              </a:p>
              <a:p>
                <a:r>
                  <a:rPr lang="zh-CN" altLang="en-US" dirty="0"/>
                  <a:t>观察到对称性，用全体方案数与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的方案数取平均值即得答案</a:t>
                </a:r>
                <a:endParaRPr lang="en-US" altLang="zh-CN" dirty="0"/>
              </a:p>
              <a:p>
                <a:r>
                  <a:rPr lang="zh-CN" altLang="en-US" dirty="0"/>
                  <a:t>这样素因子之间都是独立的</a:t>
                </a:r>
                <a:endParaRPr lang="en-US" altLang="zh-CN" dirty="0"/>
              </a:p>
              <a:p>
                <a:r>
                  <a:rPr lang="zh-CN" altLang="en-US" dirty="0"/>
                  <a:t>每个素因子分别做，关于次数写一个递推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DistancePermutation</a:t>
            </a:r>
            <a:br>
              <a:rPr lang="en-US" altLang="zh-CN" dirty="0"/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TC SRM762 Div1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个点的树，恰一个节点藏有宝藏</a:t>
                </a:r>
                <a:endParaRPr lang="en-US" altLang="zh-CN" dirty="0"/>
              </a:p>
              <a:p>
                <a:r>
                  <a:rPr lang="zh-CN" altLang="en-US" dirty="0"/>
                  <a:t>每次随机一个尚未询问的点，询问宝藏与该点的距离，直到确认宝藏位置</a:t>
                </a:r>
                <a:endParaRPr lang="en-US" altLang="zh-CN" dirty="0"/>
              </a:p>
              <a:p>
                <a:r>
                  <a:rPr lang="zh-CN" altLang="en-US" dirty="0"/>
                  <a:t>对于宝藏位于各点的情况，问期望询问次数之和</a:t>
                </a:r>
                <a:endParaRPr lang="en-US" altLang="zh-CN" dirty="0"/>
              </a:p>
              <a:p>
                <a:r>
                  <a:rPr lang="zh-CN" altLang="en-US" dirty="0"/>
                  <a:t>乘以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后模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输出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首先假设一开始的次数是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此前每个时刻若能唯一确定宝藏则扣除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</a:t>
                </a:r>
                <a:endParaRPr lang="en-US" altLang="zh-CN" dirty="0"/>
              </a:p>
              <a:p>
                <a:r>
                  <a:rPr lang="zh-CN" altLang="en-US" dirty="0"/>
                  <a:t>枚举宝藏位置，再将第一次询问点作为根，现在知道宝藏的深度</a:t>
                </a:r>
                <a:endParaRPr lang="en-US" altLang="zh-CN" dirty="0"/>
              </a:p>
              <a:p>
                <a:r>
                  <a:rPr lang="zh-CN" altLang="en-US" dirty="0"/>
                  <a:t>以后各询问的答复等价于询问点与宝藏的</a:t>
                </a:r>
                <a:r>
                  <a:rPr lang="en-US" altLang="zh-CN" dirty="0"/>
                  <a:t>LCA</a:t>
                </a:r>
                <a:endParaRPr lang="en-US" altLang="zh-CN" dirty="0"/>
              </a:p>
              <a:p>
                <a:r>
                  <a:rPr lang="en-US" altLang="zh-CN" dirty="0"/>
                  <a:t>LCA</a:t>
                </a:r>
                <a:r>
                  <a:rPr lang="zh-CN" altLang="en-US" dirty="0"/>
                  <a:t>一方面确认了宝藏所在子树，另一方面排除了宝藏不在的分支</a:t>
                </a:r>
                <a:endParaRPr lang="en-US" altLang="zh-CN" dirty="0"/>
              </a:p>
              <a:p>
                <a:r>
                  <a:rPr lang="zh-CN" altLang="en-US" dirty="0"/>
                  <a:t>现在转换到宝藏为根的视角，一组询问实际上给出了所有询问点的</a:t>
                </a:r>
                <a:r>
                  <a:rPr lang="en-US" altLang="zh-CN" dirty="0"/>
                  <a:t>LCA</a:t>
                </a:r>
                <a:r>
                  <a:rPr lang="zh-CN" altLang="en-US" dirty="0"/>
                  <a:t>及其深度</a:t>
                </a:r>
                <a:endParaRPr lang="en-US" altLang="zh-CN" dirty="0"/>
              </a:p>
              <a:p>
                <a:r>
                  <a:rPr lang="zh-CN" altLang="en-US" dirty="0"/>
                  <a:t>因此一个点作为</a:t>
                </a:r>
                <a:r>
                  <a:rPr lang="en-US" altLang="zh-CN" dirty="0"/>
                  <a:t>LCA, </a:t>
                </a:r>
                <a:r>
                  <a:rPr lang="zh-CN" altLang="en-US" dirty="0"/>
                  <a:t>它的深度信息必须能够唯一确认根的位置</a:t>
                </a:r>
                <a:endParaRPr lang="en-US" altLang="zh-CN" dirty="0"/>
              </a:p>
              <a:p>
                <a:r>
                  <a:rPr lang="zh-CN" altLang="en-US" dirty="0"/>
                  <a:t>这要求</a:t>
                </a:r>
                <a:r>
                  <a:rPr lang="en-US" altLang="zh-CN" dirty="0"/>
                  <a:t>LCA</a:t>
                </a:r>
                <a:r>
                  <a:rPr lang="zh-CN" altLang="en-US" dirty="0"/>
                  <a:t>以上部分无歧义，此外还需要限定可能产生歧义的分支内有询问点</a:t>
                </a:r>
                <a:endParaRPr lang="en-US" altLang="zh-CN" dirty="0"/>
              </a:p>
              <a:p>
                <a:r>
                  <a:rPr lang="zh-CN" altLang="en-US" dirty="0"/>
                  <a:t>然后递推求出各时刻</a:t>
                </a:r>
                <a:r>
                  <a:rPr lang="en-US" altLang="zh-CN" dirty="0"/>
                  <a:t>LCA</a:t>
                </a:r>
                <a:r>
                  <a:rPr lang="zh-CN" altLang="en-US" dirty="0"/>
                  <a:t>恰好为这个点的概率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个结点的 </a:t>
                </a:r>
                <a:r>
                  <a:rPr lang="en-US" altLang="zh-CN" dirty="0" err="1"/>
                  <a:t>Treap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中，各结点的键值为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设键值为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的点权值为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的排列中均匀随机</a:t>
                </a:r>
                <a:endParaRPr lang="en-US" altLang="zh-CN" dirty="0"/>
              </a:p>
              <a:p>
                <a:r>
                  <a:rPr lang="zh-CN" altLang="en-US" dirty="0"/>
                  <a:t>根的深度为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求所有结点的深度平均值的期望</a:t>
                </a:r>
                <a:endParaRPr lang="en-US" altLang="zh-CN" dirty="0"/>
              </a:p>
              <a:p>
                <a:r>
                  <a:rPr lang="zh-CN" altLang="en-US" dirty="0"/>
                  <a:t>保留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位小数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128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直接利用刚才的结论，期望为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nary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=&amp;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=&amp;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</m:nary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=&amp;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=&amp;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eqArr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利用不等式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1"/>
                <a:stretch>
                  <a:fillRect l="-7" r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于是有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取上下界平均值作为近似值</a:t>
                </a:r>
                <a:endParaRPr lang="en-US" altLang="zh-CN" dirty="0"/>
              </a:p>
              <a:p>
                <a:r>
                  <a:rPr lang="zh-CN" altLang="en-US" dirty="0"/>
                  <a:t>取阈值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5000000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以内的部分打表</a:t>
                </a:r>
                <a:endParaRPr lang="en-US" altLang="zh-CN" dirty="0"/>
              </a:p>
              <a:p>
                <a:r>
                  <a:rPr lang="zh-CN" altLang="en-US" dirty="0"/>
                  <a:t>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以上的部分利用近似公式计算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t="-6" r="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残缺的算式</a:t>
            </a:r>
            <a:br>
              <a:rPr lang="en-US" altLang="zh-CN" dirty="0"/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FJWC2018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给定一个算术表达式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其中含有加号、减号、乘号、左右括号和若干空位</a:t>
                </a:r>
                <a:endParaRPr lang="en-US" altLang="zh-CN" dirty="0"/>
              </a:p>
              <a:p>
                <a:r>
                  <a:rPr lang="zh-CN" altLang="en-US" dirty="0"/>
                  <a:t>保证将空位填上操作数后是一个合法表达式</a:t>
                </a:r>
                <a:endParaRPr lang="en-US" altLang="zh-CN" dirty="0"/>
              </a:p>
              <a:p>
                <a:r>
                  <a:rPr lang="zh-CN" altLang="en-US" dirty="0"/>
                  <a:t>现在给空位均匀随机，但不重复地填入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求该算式的结果的期望值</a:t>
                </a:r>
                <a:endParaRPr lang="en-US" altLang="zh-CN" dirty="0"/>
              </a:p>
              <a:p>
                <a:r>
                  <a:rPr lang="zh-CN" altLang="en-US" dirty="0"/>
                  <a:t>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512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内容占位符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利用期望的线性性，我们可以将括号展开</a:t>
                </a:r>
                <a:endParaRPr lang="en-US" altLang="zh-CN" dirty="0"/>
              </a:p>
              <a:p>
                <a:r>
                  <a:rPr lang="zh-CN" altLang="en-US" dirty="0"/>
                  <a:t>记由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个操作数连乘组成的项系数和为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可以通过树形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求出</a:t>
                </a:r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 表示从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中均匀（无序）随机的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个不同数的连乘积之和</a:t>
                </a:r>
                <a:endParaRPr lang="en-US" altLang="zh-CN" dirty="0"/>
              </a:p>
              <a:p>
                <a:r>
                  <a:rPr lang="zh-CN" altLang="en-US" dirty="0"/>
                  <a:t>则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为第一类斯特林数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答案即为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 显然是关于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次多项式，可以用下降幂多项式来递推</a:t>
                </a:r>
                <a:endParaRPr lang="en-US" altLang="zh-CN" dirty="0"/>
              </a:p>
              <a:p>
                <a:r>
                  <a:rPr lang="zh-CN" altLang="en-US" dirty="0"/>
                  <a:t>也可以默写组合恒等式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树的计数</a:t>
            </a:r>
            <a:br>
              <a:rPr lang="en-US" altLang="zh-CN" dirty="0"/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NOI2013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已知树有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个结点，并已知树的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BFS</a:t>
                </a:r>
                <a:r>
                  <a:rPr lang="zh-CN" altLang="en-US" dirty="0"/>
                  <a:t>序</a:t>
                </a:r>
                <a:endParaRPr lang="en-US" altLang="zh-CN" dirty="0"/>
              </a:p>
              <a:p>
                <a:r>
                  <a:rPr lang="zh-CN" altLang="en-US" dirty="0"/>
                  <a:t>求所有符合条件的树的高度平均值，四舍五入保留三位小数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256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不妨将</a:t>
                </a:r>
                <a:r>
                  <a:rPr lang="en-US" altLang="zh-CN" dirty="0"/>
                  <a:t>BFS</a:t>
                </a:r>
                <a:r>
                  <a:rPr lang="zh-CN" altLang="en-US" dirty="0"/>
                  <a:t>序重排为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考虑分层的方式</a:t>
                </a:r>
                <a:endParaRPr lang="en-US" altLang="zh-CN" dirty="0"/>
              </a:p>
              <a:p>
                <a:r>
                  <a:rPr lang="zh-CN" altLang="en-US" dirty="0"/>
                  <a:t>一种分层法在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序限制下至多能对应一棵树，考虑怎样的分层方式能对应到树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根独占一层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连续段内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序号递增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DFS</a:t>
                </a:r>
                <a:r>
                  <a:rPr lang="zh-CN" altLang="en-US" dirty="0"/>
                  <a:t>序中后一位的深度至多比前一位大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不同层，称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为分段点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是分段点，下称必分段点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在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序中迟出现，则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是分段点，下也称必分段点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序中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相邻，且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/>
                  <a:t> 中至多一个分段点，下称限制区间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RiNzg4YTA0ZDU3NzA3NTA3M2ZlOTM0Yzg3NGQzNWEifQ=="/>
</p:tagLst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标准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8894</Words>
  <Application>WPS 演示</Application>
  <PresentationFormat>宽屏</PresentationFormat>
  <Paragraphs>357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Arial</vt:lpstr>
      <vt:lpstr>宋体</vt:lpstr>
      <vt:lpstr>Wingdings</vt:lpstr>
      <vt:lpstr>Wingdings 3</vt:lpstr>
      <vt:lpstr>Symbol</vt:lpstr>
      <vt:lpstr>Arial</vt:lpstr>
      <vt:lpstr>Cambria Math</vt:lpstr>
      <vt:lpstr>黑体</vt:lpstr>
      <vt:lpstr>Times New Roman</vt:lpstr>
      <vt:lpstr>微软雅黑</vt:lpstr>
      <vt:lpstr>Arial Unicode MS</vt:lpstr>
      <vt:lpstr>Calibri</vt:lpstr>
      <vt:lpstr>丝状</vt:lpstr>
      <vt:lpstr>概率期望与组合计数</vt:lpstr>
      <vt:lpstr>Removing Blocks AGC028B</vt:lpstr>
      <vt:lpstr>解</vt:lpstr>
      <vt:lpstr>例题</vt:lpstr>
      <vt:lpstr>解</vt:lpstr>
      <vt:lpstr>残缺的算式 FJWC2018</vt:lpstr>
      <vt:lpstr>解</vt:lpstr>
      <vt:lpstr>树的计数 NOI2013</vt:lpstr>
      <vt:lpstr>解</vt:lpstr>
      <vt:lpstr>解</vt:lpstr>
      <vt:lpstr>Tree Array CF1540B</vt:lpstr>
      <vt:lpstr>解</vt:lpstr>
      <vt:lpstr>Games on DAG AGC016F</vt:lpstr>
      <vt:lpstr>解</vt:lpstr>
      <vt:lpstr>Sequence Growing Hard AGC024E</vt:lpstr>
      <vt:lpstr>解</vt:lpstr>
      <vt:lpstr>Placing Squares AGC013E</vt:lpstr>
      <vt:lpstr>解</vt:lpstr>
      <vt:lpstr>解</vt:lpstr>
      <vt:lpstr>Gem Island WF2018</vt:lpstr>
      <vt:lpstr>解</vt:lpstr>
      <vt:lpstr>Arcs on a Circle AGC020F</vt:lpstr>
      <vt:lpstr>解</vt:lpstr>
      <vt:lpstr>另解 EntropyIncreaser</vt:lpstr>
      <vt:lpstr>又一另解 alphaGem</vt:lpstr>
      <vt:lpstr>Intergalaxy Trips CF605E</vt:lpstr>
      <vt:lpstr>解</vt:lpstr>
      <vt:lpstr>軍艦ゲーム ARC016D</vt:lpstr>
      <vt:lpstr>解</vt:lpstr>
      <vt:lpstr>Balance Beam USACO18DEC</vt:lpstr>
      <vt:lpstr>解</vt:lpstr>
      <vt:lpstr>抽卡 CCSP2021</vt:lpstr>
      <vt:lpstr>解</vt:lpstr>
      <vt:lpstr>这是一道非常平凡的计数题 CTT2018</vt:lpstr>
      <vt:lpstr>解</vt:lpstr>
      <vt:lpstr>DistancePermutation TC SRM762 Div1</vt:lpstr>
      <vt:lpstr>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组合数学①</dc:title>
  <dc:creator>568826782@qq.com</dc:creator>
  <cp:lastModifiedBy>valor</cp:lastModifiedBy>
  <cp:revision>173</cp:revision>
  <dcterms:created xsi:type="dcterms:W3CDTF">2021-02-15T03:51:00Z</dcterms:created>
  <dcterms:modified xsi:type="dcterms:W3CDTF">2023-12-16T01:23:39Z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80A9C311D96946D98B983EE225A715B0_12</vt:lpwstr>
  </property>
  <property fmtid="{D5CDD505-2E9C-101B-9397-08002B2CF9AE}" pid="3" name="KSOProductBuildVer">
    <vt:lpwstr>2052-12.1.0.15990</vt:lpwstr>
  </property>
</Properties>
</file>