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8" r:id="rId4"/>
    <p:sldId id="260" r:id="rId5"/>
    <p:sldId id="269" r:id="rId6"/>
    <p:sldId id="264" r:id="rId7"/>
    <p:sldId id="270" r:id="rId8"/>
    <p:sldId id="267" r:id="rId9"/>
    <p:sldId id="271" r:id="rId10"/>
    <p:sldId id="266" r:id="rId11"/>
    <p:sldId id="272" r:id="rId12"/>
    <p:sldId id="261" r:id="rId13"/>
    <p:sldId id="273" r:id="rId14"/>
    <p:sldId id="259" r:id="rId15"/>
    <p:sldId id="274" r:id="rId16"/>
    <p:sldId id="257" r:id="rId17"/>
    <p:sldId id="275" r:id="rId18"/>
    <p:sldId id="263" r:id="rId19"/>
    <p:sldId id="276" r:id="rId20"/>
    <p:sldId id="262" r:id="rId21"/>
    <p:sldId id="277" r:id="rId22"/>
    <p:sldId id="265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75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014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984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56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3994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759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86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87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78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49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398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955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8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80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399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8295C-B8AD-4428-BAD9-6701D0BD2117}" type="datetimeFigureOut">
              <a:rPr lang="zh-CN" altLang="en-US" smtClean="0"/>
              <a:t>2024/7/13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40D7B4-7516-447A-8F94-DB316C1B86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923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62716-1F84-9256-336E-5619EBC60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dp </a:t>
            </a:r>
            <a:r>
              <a:rPr lang="zh-CN" altLang="en-US"/>
              <a:t>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A7D4C2-1894-61E3-F5C8-21CFFC0B2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tsx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398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9D726-7BB9-C95E-DF92-BD380AA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CF1781F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FD30-672A-E58C-00B4-3F7FF01442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Feyn </a:t>
                </a:r>
                <a:r>
                  <a:rPr lang="zh-CN" altLang="en-US"/>
                  <a:t>喜欢玩括号序列。今天他想执行如下步骤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次来构建一个括号序列：</a:t>
                </a:r>
              </a:p>
              <a:p>
                <a:pPr lvl="1"/>
                <a:r>
                  <a:rPr lang="zh-CN" altLang="en-US"/>
                  <a:t>等概率随机选择一个空位（若当前有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个字符，则有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个空位）。</a:t>
                </a:r>
              </a:p>
              <a:p>
                <a:pPr lvl="1"/>
                <a:r>
                  <a:rPr lang="zh-CN" altLang="en-US"/>
                  <a:t>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的概率插入字符串 </a:t>
                </a:r>
                <a:r>
                  <a:rPr lang="en-US" altLang="zh-CN"/>
                  <a:t>() </a:t>
                </a:r>
                <a:r>
                  <a:rPr lang="zh-CN" altLang="en-US"/>
                  <a:t>或以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的概率插入字符串 </a:t>
                </a:r>
                <a:r>
                  <a:rPr lang="en-US" altLang="zh-CN"/>
                  <a:t>)(</a:t>
                </a:r>
                <a:r>
                  <a:rPr lang="zh-CN" altLang="en-US"/>
                  <a:t>，操作后字符串长度增加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r>
                  <a:rPr lang="zh-CN" altLang="en-US"/>
                  <a:t>给定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/>
                  <a:t>，求出 </a:t>
                </a:r>
                <a:r>
                  <a:rPr lang="en-US" altLang="zh-CN"/>
                  <a:t>Feyn </a:t>
                </a:r>
                <a:r>
                  <a:rPr lang="zh-CN" altLang="en-US"/>
                  <a:t>得到一个合法括号序列的概率。</a:t>
                </a:r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998244353 </m:t>
                    </m:r>
                  </m:oMath>
                </a14:m>
                <a:r>
                  <a:rPr lang="zh-CN" altLang="en-US"/>
                  <a:t>取模。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FAFD30-672A-E58C-00B4-3F7FF01442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2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0113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112BD-4C29-9D33-02FC-8CA6B90C2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CF1781F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B3E1CB-8F15-4E6B-EB3B-B7FB3D8A9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考虑 </a:t>
                </a:r>
                <a:r>
                  <a:rPr lang="en-US" altLang="zh-CN"/>
                  <a:t>dp </a:t>
                </a:r>
                <a:r>
                  <a:rPr lang="zh-CN" altLang="en-US"/>
                  <a:t>最后得到的串，如果两个括号是被同一次操作加入的，我们认为它们有同一种颜色，然后我们尝试计数最后含有颜色的合法括号序列。</a:t>
                </a:r>
                <a:endParaRPr lang="en-US" altLang="zh-CN"/>
              </a:p>
              <a:p>
                <a:r>
                  <a:rPr lang="zh-CN" altLang="en-US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，且它的前缀中左括号比右括号最多多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个的串的个数。</a:t>
                </a:r>
                <a:endParaRPr lang="en-US" altLang="zh-CN"/>
              </a:p>
              <a:p>
                <a:r>
                  <a:rPr lang="zh-CN" altLang="en-US"/>
                  <a:t>为了方便转移，我们拆成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表示第一个和最后一个括号是</a:t>
                </a:r>
                <a:r>
                  <a:rPr lang="en-US" altLang="zh-CN"/>
                  <a:t>/</a:t>
                </a:r>
                <a:r>
                  <a:rPr lang="zh-CN" altLang="en-US"/>
                  <a:t>否同色。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直接转移，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需要</m:t>
                    </m:r>
                  </m:oMath>
                </a14:m>
                <a:r>
                  <a:rPr lang="zh-CN" altLang="en-US"/>
                  <a:t>枚举与第一个括号同样颜色的另一个括号的位置，注意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转移时还需乘上一个组合数，因为两边添加括号的顺序是任意的。</a:t>
                </a:r>
                <a:endParaRPr lang="en-US" altLang="zh-CN"/>
              </a:p>
              <a:p>
                <a:r>
                  <a:rPr lang="zh-CN" altLang="en-US"/>
                  <a:t>暴力转移复杂度是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，前缀和优化可以消掉一维。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3B3E1CB-8F15-4E6B-EB3B-B7FB3D8A9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09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B0BEEE-B203-310F-E878-60FDD1E0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qoj1251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B6EDA-000B-5E1F-FA4A-B7CB511637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在一个二维平面的地面上，有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个柱子紧贴着排成一排，第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个柱子的高度为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你需要移除恰好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个柱子，请问有多少种移除方案使得这些柱子的最大存水面积为偶数。</a:t>
                </a:r>
                <a:endParaRPr lang="en-US" altLang="zh-CN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≤25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B6EDA-000B-5E1F-FA4A-B7CB511637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6E22E4B-5D4A-F451-D3E2-70EB1E99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38" y="3960032"/>
            <a:ext cx="6724996" cy="231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73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B805C-2222-B64C-F63E-DD77CB0D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qoj1251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262B9E-D5B6-529D-C06E-2F0997793F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如果我们钦定了最高的柱子，那么我们只需要关心它前面的前缀最大值和它后面的后缀最大值。</a:t>
                </a:r>
                <a:endParaRPr lang="en-US" altLang="zh-CN"/>
              </a:p>
              <a:p>
                <a:r>
                  <a:rPr lang="zh-CN" altLang="en-US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个柱子，目前最高的柱子是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/>
                  <a:t>，水量的奇偶性是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的方案数。注意对于每个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，最高的柱子只有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个，所以状态数是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转移只需枚举下一个柱子是否删除，并更新最高柱子和水量的奇偶性。</a:t>
                </a:r>
                <a:endParaRPr lang="en-US" altLang="zh-CN"/>
              </a:p>
              <a:p>
                <a:r>
                  <a:rPr lang="zh-CN" altLang="en-US"/>
                  <a:t>最后前后合并答案即可。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262B9E-D5B6-529D-C06E-2F0997793F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698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39E1EF-0E18-00A2-0611-AB2CE5C4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CF1119F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525F0-012B-63A3-011F-9393704E53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有一个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个结点的树，每条边有边权，结点度数就是与之相连的边数量。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&lt;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，删掉一些边使每个结点的度数不大于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，求出删掉的边的权值之和的最小值。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6525F0-012B-63A3-011F-9393704E53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856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149963-9743-C625-AF27-8F0CD634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CF1119F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713CDC-DDE7-0E5F-4A31-64FD31266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固定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朴素的 </a:t>
                </a:r>
                <a:r>
                  <a:rPr lang="en-US" altLang="zh-CN"/>
                  <a:t>dp </a:t>
                </a:r>
                <a:r>
                  <a:rPr lang="zh-CN" altLang="en-US"/>
                  <a:t>是记录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表示当前子树是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/>
                  <a:t>，且父边是否被删掉时的最小权值。注意，这里的权值包含父边。</a:t>
                </a:r>
                <a:endParaRPr lang="en-US" altLang="zh-CN"/>
              </a:p>
              <a:p>
                <a:r>
                  <a:rPr lang="zh-CN" altLang="en-US"/>
                  <a:t>转移可以先将答案视为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/>
                  <a:t>，之后算出所有孩子的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/>
                  <a:t>，并选取前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−0/1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小的求和，加到答案中。</a:t>
                </a:r>
                <a:endParaRPr lang="en-US" altLang="zh-CN"/>
              </a:p>
              <a:p>
                <a:r>
                  <a:rPr lang="zh-CN" altLang="en-US"/>
                  <a:t>注意到在算关于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的答案时，已经度数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的点是不重要的，只需拿出所有度数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的点考虑，称它们为关键点。我们只需对每个关键点组成的连通块考虑。</a:t>
                </a:r>
                <a:endParaRPr lang="en-US" altLang="zh-CN"/>
              </a:p>
              <a:p>
                <a:r>
                  <a:rPr lang="zh-CN" altLang="en-US"/>
                  <a:t>但连接关键点和非关键点的边依然有可能被删除，所以我们要事先将每个点的出边按权值排序，二分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找出前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−0/1</m:t>
                    </m:r>
                  </m:oMath>
                </a14:m>
                <a:r>
                  <a:rPr lang="zh-CN" altLang="en-US"/>
                  <a:t> 小的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/>
                  <a:t>，对于非关键点儿子来说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就是边权。</a:t>
                </a:r>
                <a:endParaRPr lang="en-US" altLang="zh-CN"/>
              </a:p>
              <a:p>
                <a:r>
                  <a:rPr lang="zh-CN" altLang="en-US"/>
                  <a:t>关键点只有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个。时间复杂度为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B713CDC-DDE7-0E5F-4A31-64FD31266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039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3E959-FD1B-B582-59DF-8F3571AD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P10207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1E91-A82C-38F2-7B16-A573ACC24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27887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-apple-system"/>
                  </a:rPr>
                  <a:t>JOI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大道是一条东西向的长度为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米的道路，地点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位于从道路的西端走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米的地方。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今年 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-apple-system"/>
                  </a:rPr>
                  <a:t>JOI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大道上第一次举办了马拉松大会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，规则如下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道路上放了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个球放在地点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可能相同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参加者从规定的起点出发，拿到所有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个球后，如果在规定的时间内到达规定的终点，就算是完赛。但是，如果把拿到的球放在地上就会被取消资格。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这个大会的起点，终点和时间限制还没有公布，但是已经公布了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个可能的方案。第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个方案的起点是地点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，终点是地点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，时间限制是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秒。</a:t>
                </a:r>
              </a:p>
              <a:p>
                <a:pPr algn="l"/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理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惠是马拉松大会的其中一名运动员。她拿起一个球要花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秒，拿着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个球在道路上跑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米要花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秒。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对于每个方案判断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理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惠能不能完赛。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03A1E91-A82C-38F2-7B16-A573ACC24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27887"/>
              </a:xfrm>
              <a:blipFill>
                <a:blip r:embed="rId2"/>
                <a:stretch>
                  <a:fillRect l="-142" t="-673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3713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BC411-B195-9A12-32A3-3AD099C5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P10207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C2D5F9-DAD4-CAA2-3158-BFEB3CB8BA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注意到对于一个路径，球一定是在路径最后一次经过它的时候被拿到。</a:t>
                </a:r>
                <a:endParaRPr lang="en-US" altLang="zh-CN"/>
              </a:p>
              <a:p>
                <a:r>
                  <a:rPr lang="zh-CN" altLang="en-US"/>
                  <a:t>那么我们有个有用的推论，如果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zh-CN" altLang="en-US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先于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被拿，同理有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情形。并且，在同一个位置的多个球一定是一块拿起，我们将其视为一个球。</a:t>
                </a:r>
                <a:endParaRPr lang="en-US" altLang="zh-CN"/>
              </a:p>
              <a:p>
                <a:r>
                  <a:rPr lang="zh-CN" altLang="en-US"/>
                  <a:t>所以我们没拿到的球一定是一个区间，记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表示现在还剩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的球没拿，且现在位置在第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个球的最短时间。</a:t>
                </a:r>
                <a:endParaRPr lang="en-US" altLang="zh-CN"/>
              </a:p>
              <a:p>
                <a:r>
                  <a:rPr lang="zh-CN" altLang="en-US"/>
                  <a:t>那么我们可以简单应对询问，只需枚举拿的第一个球在最左侧</a:t>
                </a:r>
                <a:r>
                  <a:rPr lang="en-US" altLang="zh-CN"/>
                  <a:t>/</a:t>
                </a:r>
                <a:r>
                  <a:rPr lang="zh-CN" altLang="en-US"/>
                  <a:t>最右侧，以及最后一个球在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的左侧</a:t>
                </a:r>
                <a:r>
                  <a:rPr lang="en-US" altLang="zh-CN"/>
                  <a:t>/</a:t>
                </a:r>
                <a:r>
                  <a:rPr lang="zh-CN" altLang="en-US"/>
                  <a:t>右侧即可。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可以通过。</a:t>
                </a:r>
                <a:endParaRPr lang="en-US" altLang="zh-CN"/>
              </a:p>
              <a:p>
                <a:r>
                  <a:rPr lang="zh-CN" altLang="en-US"/>
                  <a:t>原因是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，而时间显然至少是本质不同球数的平方量级。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DC2D5F9-DAD4-CAA2-3158-BFEB3CB8BA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7811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7775C-D8B5-A3FF-B99F-9ECC697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arc118E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B7AB9-7EC0-DD37-F23C-46301CB32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对于一个排列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，定义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如下：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+2)×(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+2)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的网格图，行列标号为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0∼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(0,0)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走到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在不经过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情况下的方案数。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给定一个序列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要么位于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，要么是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，你需要将每个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−1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替换成一个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的数使其成为一个排列，求</a:t>
                </a:r>
                <a:r>
                  <a:rPr lang="zh-CN" altLang="en-US">
                    <a:highlight>
                      <a:srgbClr val="FFFFFF"/>
                    </a:highlight>
                    <a:latin typeface="-apple-system"/>
                  </a:rPr>
                  <a:t>所有</a:t>
                </a:r>
                <a14:m>
                  <m:oMath xmlns:m="http://schemas.openxmlformats.org/officeDocument/2006/math">
                    <m:r>
                      <a:rPr lang="zh-CN" altLang="en-US" b="0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可能</m:t>
                    </m:r>
                    <m:r>
                      <a:rPr lang="zh-CN" altLang="en-US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得到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的排列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之和。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≤200</m:t>
                    </m:r>
                    <m:r>
                      <a:rPr lang="zh-CN" altLang="en-US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4B7AB9-7EC0-DD37-F23C-46301CB32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393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4E340-3D34-A460-DAC5-128F1A398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arc118E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F7235-0AFE-5A1E-97EE-9259D516A4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二维平面给定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个障碍物不能走的题是经典的，做法是容斥，每次碰到钦定的障碍物就把答案乘上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r>
                  <a:rPr lang="zh-CN" altLang="en-US"/>
                  <a:t>，由于这道经典题的坐标范围很大，我们会把状态设在障碍物上。</a:t>
                </a:r>
                <a:endParaRPr lang="en-US" altLang="zh-CN"/>
              </a:p>
              <a:p>
                <a:r>
                  <a:rPr lang="zh-CN" altLang="en-US"/>
                  <a:t>考虑如何把上述方法应用这个题。这个题的坐标范围很小，所以我们改为一步一步走，走的时候还要考虑要不要钦定这个位置的障碍物。我们可以不容斥原有的障碍物，直接视为它们不能走。</a:t>
                </a:r>
                <a:endParaRPr lang="en-US" altLang="zh-CN"/>
              </a:p>
              <a:p>
                <a:r>
                  <a:rPr lang="zh-CN" altLang="en-US"/>
                  <a:t>假如我们钦定了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个原来不确定的障碍物，最后的方案数要乘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zh-CN" altLang="en-US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是不确定障碍物的个数。</a:t>
                </a:r>
                <a:endParaRPr lang="en-US" altLang="zh-CN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,0/1,0/1</m:t>
                        </m:r>
                      </m:sub>
                    </m:sSub>
                  </m:oMath>
                </a14:m>
                <a:r>
                  <a:rPr lang="zh-CN" altLang="en-US"/>
                  <a:t>表示当前在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钦定了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个原来没有的障碍物，且当前行</a:t>
                </a:r>
                <a:r>
                  <a:rPr lang="en-US" altLang="zh-CN"/>
                  <a:t>/</a:t>
                </a:r>
                <a:r>
                  <a:rPr lang="zh-CN" altLang="en-US"/>
                  <a:t>列是否已经有</a:t>
                </a:r>
                <a:r>
                  <a:rPr lang="en-US" altLang="zh-CN"/>
                  <a:t>(</a:t>
                </a:r>
                <a:r>
                  <a:rPr lang="zh-CN" altLang="en-US"/>
                  <a:t>原有</a:t>
                </a:r>
                <a:r>
                  <a:rPr lang="en-US" altLang="zh-CN"/>
                  <a:t>/</a:t>
                </a:r>
                <a:r>
                  <a:rPr lang="zh-CN" altLang="en-US"/>
                  <a:t>钦定</a:t>
                </a:r>
                <a:r>
                  <a:rPr lang="en-US" altLang="zh-CN"/>
                  <a:t>)</a:t>
                </a:r>
                <a:r>
                  <a:rPr lang="zh-CN" altLang="en-US"/>
                  <a:t>的障碍物。</a:t>
                </a:r>
                <a:endParaRPr lang="en-US" altLang="zh-CN"/>
              </a:p>
              <a:p>
                <a:r>
                  <a:rPr lang="zh-CN" altLang="en-US"/>
                  <a:t>转移枚举往上</a:t>
                </a:r>
                <a:r>
                  <a:rPr lang="en-US" altLang="zh-CN"/>
                  <a:t>/</a:t>
                </a:r>
                <a:r>
                  <a:rPr lang="zh-CN" altLang="en-US"/>
                  <a:t>右走，是否要在这里钦定一个障碍物。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E9F7235-0AFE-5A1E-97EE-9259D516A4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860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F4F3DA-3DF1-2C8F-7924-D9BA912FE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CF1730F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B7681-02AD-0C57-0856-DD015015D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给定一个长度为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，以及一个正整数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．</a:t>
                </a: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对于一个置换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，要求对于所有满足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，有以下不等式成立：</a:t>
                </a:r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CN" altLang="en-US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​​</m:t>
                              </m:r>
                            </m:sub>
                          </m:sSub>
                        </m:sub>
                      </m:sSub>
                      <m:r>
                        <a:rPr lang="zh-CN" altLang="en-US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effectLst/>
                              <a:highlight>
                                <a:srgbClr val="FFFFFF"/>
                              </a:highlight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effectLst/>
                                  <a:highlight>
                                    <a:srgbClr val="FFFFFF"/>
                                  </a:highlight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lang="zh-CN" altLang="en-US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​​</m:t>
                      </m:r>
                      <m:r>
                        <a:rPr lang="en-US" altLang="zh-CN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effectLst/>
                          <a:highlight>
                            <a:srgbClr val="FFFFFF"/>
                          </a:highlight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现在请求出满足条件的置换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中，逆序对数最小的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，它逆序对数是多少。</a:t>
                </a: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≤5000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≤8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5B7681-02AD-0C57-0856-DD015015D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90197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28543-9464-C2E6-DF95-F09A15E0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qoj8049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68FF8B-35D0-E854-6705-439659D96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/>
                  <a:t>，已知它们满足以下条件：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的值还未确定。对于每一对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，你需要求出有多少种可能的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的值满足以下条件：</a:t>
                </a:r>
                <a:endParaRPr lang="en-US" altLang="zh-CN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</m:t>
                    </m:r>
                  </m:oMath>
                </a14:m>
                <a:r>
                  <a:rPr lang="zh-CN" altLang="en-US"/>
                  <a:t> 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≤500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68FF8B-35D0-E854-6705-439659D96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115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696D6-48B4-FFED-663F-EEF42B2B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qoj8049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F87176-8801-8331-5797-9B2C5FF3B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一个朴素的想法是设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表示已经定好了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的方案数。</a:t>
                </a:r>
                <a:endParaRPr lang="en-US" altLang="zh-CN"/>
              </a:p>
              <a:p>
                <a:r>
                  <a:rPr lang="zh-CN" altLang="en-US"/>
                  <a:t>但首先任意转移是会算重的，如果想不算重，我们需要先把所有的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转移完再去转移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/>
                  <a:t>另外，这个状态数已经是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，无法接受。</a:t>
                </a:r>
                <a:endParaRPr lang="en-US" altLang="zh-CN"/>
              </a:p>
              <a:p>
                <a:r>
                  <a:rPr lang="zh-CN" altLang="en-US"/>
                  <a:t>我们想办法把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降到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量级</m:t>
                    </m:r>
                  </m:oMath>
                </a14:m>
                <a:r>
                  <a:rPr lang="zh-CN" altLang="en-US"/>
                  <a:t>，具体来说，我们取一个特殊的转移方式。</a:t>
                </a:r>
                <a:endParaRPr lang="en-US" altLang="zh-CN"/>
              </a:p>
              <a:p>
                <a:pPr lvl="1"/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zh-CN" altLang="en-US"/>
                  <a:t>，那么接下来只能转移到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+1,∗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lvl="1"/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，那么接下来只能转移到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可以发现，每种方案均恰好算了一遍。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9F87176-8801-8331-5797-9B2C5FF3B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1303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990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EFF82-F432-4923-327E-51FF634DE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arc156D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29868-A4B9-2FF6-2A8D-BFD1315950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个数的数列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和一个整数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对于所有长度为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，值域为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的数列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，求出所有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effectLst/>
                                    <a:highlight>
                                      <a:srgbClr val="FFFFFF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nary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​​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的异或和。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29868-A4B9-2FF6-2A8D-BFD131595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270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CD972-6061-62AE-A017-8CFA88FD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arc156D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FB0656-C786-A365-3F7D-5349704A6E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func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出现的次数，那么算到相同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个数为</a:t>
                </a:r>
                <a:endParaRPr lang="en-US" altLang="zh-CN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altLang="zh-CN"/>
              </a:p>
              <a:p>
                <a:r>
                  <a:rPr lang="zh-CN" altLang="en-US"/>
                  <a:t>我们只关心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 </m:t>
                    </m:r>
                  </m:oMath>
                </a14:m>
                <a:r>
                  <a:rPr lang="zh-CN" altLang="en-US"/>
                  <a:t>的值，所以 </a:t>
                </a:r>
                <a:r>
                  <a:rPr lang="en-US" altLang="zh-CN"/>
                  <a:t>Lucas </a:t>
                </a:r>
                <a:r>
                  <a:rPr lang="zh-CN" altLang="en-US"/>
                  <a:t>定理告诉我们上式为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zh-CN" altLang="en-US"/>
                  <a:t>当且仅当所有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的二进制表示中的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zh-CN" altLang="en-US"/>
                  <a:t>不在某一位上重叠，且加起来是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进行</m:t>
                    </m:r>
                  </m:oMath>
                </a14:m>
                <a:r>
                  <a:rPr lang="zh-CN" altLang="en-US"/>
                  <a:t>数位</a:t>
                </a:r>
                <a:r>
                  <a:rPr lang="en-US" altLang="zh-CN"/>
                  <a:t> dp</a:t>
                </a:r>
                <a:r>
                  <a:rPr lang="zh-CN" altLang="en-US"/>
                  <a:t>，记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表示从低往高考虑到了第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位，且最后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位是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方案数</a:t>
                </a:r>
                <a:r>
                  <a:rPr lang="en-US" altLang="zh-CN"/>
                  <a:t>/</a:t>
                </a:r>
                <a:r>
                  <a:rPr lang="zh-CN" altLang="en-US"/>
                  <a:t>异或和。</a:t>
                </a:r>
                <a:endParaRPr lang="en-US" altLang="zh-CN"/>
              </a:p>
              <a:p>
                <a:r>
                  <a:rPr lang="zh-CN" altLang="en-US"/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位是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/>
                  <a:t>直接转移，否则枚举是哪个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得到了这个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 </m:t>
                    </m:r>
                  </m:oMath>
                </a14:m>
                <a:r>
                  <a:rPr lang="zh-CN" altLang="en-US"/>
                  <a:t>再转移。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𝑛𝑉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FB0656-C786-A365-3F7D-5349704A6E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691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4B553-D2D6-D0B7-1A1F-CD7E589E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CF1730F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C08901-16C0-077C-49B4-BDBC88F9E8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可以发现，这个限制使得从左往右扫下标的时候值域的状态不会很多。</a:t>
                </a:r>
                <a:endParaRPr lang="en-US" altLang="zh-CN"/>
              </a:p>
              <a:p>
                <a:r>
                  <a:rPr lang="zh-CN" altLang="en-US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表示考虑了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/>
                      <m:t>位置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1∼|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| </m:t>
                    </m:r>
                  </m:oMath>
                </a14:m>
                <a:r>
                  <a:rPr lang="zh-CN" altLang="en-US"/>
                  <a:t>且值域是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时，逆序对数最小是多少，容易发现我们可以通过记录二元组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1,…,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实现，表示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形如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转移考虑枚举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的值，那么我们就能得到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并且算出它对逆序对数的贡献，合法的值至多有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个。</a:t>
                </a:r>
                <a:endParaRPr lang="en-US" altLang="zh-CN"/>
              </a:p>
              <a:p>
                <a:r>
                  <a:rPr lang="zh-CN" altLang="en-US"/>
                  <a:t>算贡献时可以预处理值域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之间的贡献，然后 </a:t>
                </a:r>
                <a:r>
                  <a:rPr lang="en-US" altLang="zh-CN"/>
                  <a:t>dp </a:t>
                </a:r>
                <a:r>
                  <a:rPr lang="zh-CN" altLang="en-US"/>
                  <a:t>的时候暴力把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的贡献算上。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精细实现可以去掉一个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DC08901-16C0-077C-49B4-BDBC88F9E8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306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DB0254-1EBB-C8DC-79FF-1A90DA8FE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P6647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93946C-4B82-C162-00DD-04D433DAD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您正在游览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个景点，编号为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，并且必须按照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的顺序浏览。您一天最多可以游览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每个景点对您的吸引度不同，第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个景点对您的吸引度为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，一天游览的这些景点的官方评分就是这天游览的景点的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zh-CN" altLang="en-US" i="1"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的最大值。最后，您需要把每天的官方评分加起来获得最后的评分。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为浏览完所有景点最少需要多少天，您想知道：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用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天浏览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满足每天最多游览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个景点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能得到的最后的评分最大是多少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893946C-4B82-C162-00DD-04D433DAD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186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299A2-9801-5B4C-C011-40616893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P6647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1E3FB-14E2-4C02-D892-DBCDE663F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注意到，需要最少天数的限制会让我们的划分方案很受限制。</a:t>
                </a:r>
                <a:endParaRPr lang="en-US" altLang="zh-CN"/>
              </a:p>
              <a:p>
                <a:r>
                  <a:rPr lang="zh-CN" altLang="en-US"/>
                  <a:t>特别地，假如我们已经划分了前缀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，那么这个前缀的划分必须也是天数最少的。所以转移应该是一层一层的，也就是说令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/>
                  <a:t> 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的层数，那么每一层必须由上一层转移过来。</a:t>
                </a:r>
                <a:endParaRPr lang="en-US" altLang="zh-CN"/>
              </a:p>
              <a:p>
                <a:r>
                  <a:rPr lang="zh-CN" altLang="en-US"/>
                  <a:t>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表示划分了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的最大收益，假如它从上一层的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转移过来，那么答案就是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r>
                  <a:rPr lang="zh-CN" altLang="en-US"/>
                  <a:t>，而后面的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/>
                  <a:t> 可以拆成上一层的后缀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uf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和这一层的前缀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pre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钦定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/>
                  <a:t> 取在哪一边，然后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就分离了，直接预处理后缀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/>
                  <a:t> 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en-US" altLang="zh-CN"/>
                  <a:t>Bonus: </a:t>
                </a:r>
                <a:r>
                  <a:rPr lang="zh-CN" altLang="en-US"/>
                  <a:t>如果问最小值怎么办呢？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41E3FB-14E2-4C02-D892-DBCDE663F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0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2BA8D9-BDE8-E5ED-A991-018B1EE9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arc117E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3F865C-6654-9610-2DFC-6652C1BC2E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求有多少个长度为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的序列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zh-CN" altLang="en-US" b="0" i="1" smtClean="0">
                                <a:effectLst/>
                                <a:highlight>
                                  <a:srgbClr val="FFFFFF"/>
                                </a:highlight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满足以下条件：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序列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包含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恰好有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满足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​+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​+⋯+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≤30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highlight>
                              <a:srgbClr val="FFFFFF"/>
                            </a:highlight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KaTeX_Main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3F865C-6654-9610-2DFC-6652C1BC2E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1242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A71E6-31AB-14BB-F742-17429B7F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arc117E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C4C061-9255-CFD7-77B6-3D338B58FD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08781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首先考虑前缀和数组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可以发现，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的对数，这引导我们基于值域进行 </a:t>
                </a:r>
                <a:r>
                  <a:rPr lang="en-US" altLang="zh-CN"/>
                  <a:t>dp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但是这里不能直接放到下标上，我们要对连续段 </a:t>
                </a:r>
                <a:r>
                  <a:rPr lang="en-US" altLang="zh-CN"/>
                  <a:t>dp</a:t>
                </a:r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表示现在 </a:t>
                </a:r>
                <a:r>
                  <a:rPr lang="en-US" altLang="zh-CN"/>
                  <a:t>dp </a:t>
                </a:r>
                <a:r>
                  <a:rPr lang="zh-CN" altLang="en-US"/>
                  <a:t>到的最小值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，答案是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，连续段有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/>
                  <a:t>，左右最小值均为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，且目前用了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位置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方案数。</a:t>
                </a:r>
                <a:endParaRPr lang="en-US" altLang="zh-CN"/>
              </a:p>
              <a:p>
                <a:r>
                  <a:rPr lang="zh-CN" altLang="en-US"/>
                  <a:t>转移的时候枚举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/>
                  <a:t>有几个，分别要放在哪里。首先，每相邻两个连续段之间，和最左边</a:t>
                </a:r>
                <a:r>
                  <a:rPr lang="en-US" altLang="zh-CN"/>
                  <a:t>/</a:t>
                </a:r>
                <a:r>
                  <a:rPr lang="zh-CN" altLang="en-US"/>
                  <a:t>最右边都要放一个，且之后每多放一个都会多一个连续段。这部分的方案数是一个组合数。</a:t>
                </a:r>
                <a:endParaRPr lang="en-US" altLang="zh-CN"/>
              </a:p>
              <a:p>
                <a:r>
                  <a:rPr lang="zh-CN" altLang="en-US"/>
                  <a:t>为了避免特判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−1&lt;0 </m:t>
                    </m:r>
                  </m:oMath>
                </a14:m>
                <a:r>
                  <a:rPr lang="zh-CN" altLang="en-US"/>
                  <a:t>的情形，我们可以在算答案的时候把正负两部分拼起来。</a:t>
                </a:r>
                <a:endParaRPr lang="en-US" altLang="zh-CN"/>
              </a:p>
              <a:p>
                <a:r>
                  <a:rPr lang="zh-CN" altLang="en-US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对转移没有帮助，所以我们可以直接删去这一维。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3C4C061-9255-CFD7-77B6-3D338B58FD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087811"/>
              </a:xfrm>
              <a:blipFill>
                <a:blip r:embed="rId2"/>
                <a:stretch>
                  <a:fillRect l="-142" t="-596" r="-3262" b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25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94964B-FB22-88FD-D9D6-62706555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CF1789F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12F67-0962-463B-4B13-943B97A855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定义一个字符串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是好的，当且仅当存在字符串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和整数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≥2)</m:t>
                    </m:r>
                  </m:oMath>
                </a14:m>
                <a:r>
                  <a:rPr lang="en-US" altLang="zh-CN" b="0" i="1">
                    <a:effectLst/>
                    <a:highlight>
                      <a:srgbClr val="FFFFFF"/>
                    </a:highlight>
                    <a:latin typeface="KaTeX_Math"/>
                  </a:rPr>
                  <a:t> 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，使得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可以由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个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′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首尾相接得到。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例如，字符串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gogogo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就是好的，因为它可以由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个字符串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go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首尾相接得到；而 </a:t>
                </a:r>
                <a:r>
                  <a:rPr lang="en-US" altLang="zh-CN" b="0" i="0">
                    <a:effectLst/>
                    <a:highlight>
                      <a:srgbClr val="FFFFFF"/>
                    </a:highlight>
                    <a:latin typeface="KaTeX_Main"/>
                  </a:rPr>
                  <a:t>power</a:t>
                </a:r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 就不是好的。</a:t>
                </a:r>
                <a:endParaRPr lang="en-US" altLang="zh-CN"/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给定仅包含小写英文字母的字符串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/>
              </a:p>
              <a:p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你需要求出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最长的好的子序列（不一定连续）的长度，特别的如果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没有好的子序列，答案为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highlight>
                          <a:srgbClr val="FFFFFF"/>
                        </a:highlight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>
                    <a:effectLst/>
                    <a:highlight>
                      <a:srgbClr val="FFFFFF"/>
                    </a:highlight>
                    <a:latin typeface="-apple-system"/>
                  </a:rPr>
                  <a:t>。</a:t>
                </a:r>
                <a:endParaRPr lang="en-US" altLang="zh-CN" b="0" i="0">
                  <a:effectLst/>
                  <a:highlight>
                    <a:srgbClr val="FFFFFF"/>
                  </a:highlight>
                  <a:latin typeface="-apple-system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≤80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F512F67-0962-463B-4B13-943B97A855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8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B6704C-4DE6-614C-76F4-8EAFB148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CF1789F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C3EC33-8582-2832-6571-3FC04DEEF3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zh-CN" altLang="en-US"/>
                  <a:t>，我们可以暴力枚举中间的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zh-CN" altLang="en-US"/>
                  <a:t>个分界线，然后做 </a:t>
                </a:r>
                <a:r>
                  <a:rPr lang="en-US" altLang="zh-CN"/>
                  <a:t>LCS </a:t>
                </a:r>
                <a:r>
                  <a:rPr lang="zh-CN" altLang="en-US"/>
                  <a:t>即可，时间复杂度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zh-CN" altLang="en-US"/>
                  <a:t>，那么串不会很长，特别地，它在原串中一个不超过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长度的区间出现过一次。进一步地，如果把原串均匀分成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份，它也在其中一份中出现。</a:t>
                </a:r>
                <a:endParaRPr lang="en-US" altLang="zh-CN"/>
              </a:p>
              <a:p>
                <a:r>
                  <a:rPr lang="zh-CN" altLang="en-US"/>
                  <a:t>所以我们直接枚举串是什么，再暴力匹配即可。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为什么没有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/>
                  <a:t>？因为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/>
                  <a:t>包含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BC3EC33-8582-2832-6571-3FC04DEEF3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231550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1197</TotalTime>
  <Words>2937</Words>
  <Application>Microsoft Office PowerPoint</Application>
  <PresentationFormat>宽屏</PresentationFormat>
  <Paragraphs>146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-apple-system</vt:lpstr>
      <vt:lpstr>KaTeX_Main</vt:lpstr>
      <vt:lpstr>KaTeX_Math</vt:lpstr>
      <vt:lpstr>Arial</vt:lpstr>
      <vt:lpstr>Cambria Math</vt:lpstr>
      <vt:lpstr>Trebuchet MS</vt:lpstr>
      <vt:lpstr>Wingdings 3</vt:lpstr>
      <vt:lpstr>平面</vt:lpstr>
      <vt:lpstr>dp 选讲</vt:lpstr>
      <vt:lpstr>CF1730F</vt:lpstr>
      <vt:lpstr>CF1730F sol</vt:lpstr>
      <vt:lpstr>luogu P6647 </vt:lpstr>
      <vt:lpstr>luogu P6647 sol</vt:lpstr>
      <vt:lpstr>arc117E</vt:lpstr>
      <vt:lpstr>arc117E sol</vt:lpstr>
      <vt:lpstr>CF1789F</vt:lpstr>
      <vt:lpstr>CF1789F sol</vt:lpstr>
      <vt:lpstr>CF1781F</vt:lpstr>
      <vt:lpstr>CF1781F sol</vt:lpstr>
      <vt:lpstr>qoj1251</vt:lpstr>
      <vt:lpstr>qoj1251 sol</vt:lpstr>
      <vt:lpstr>CF1119F</vt:lpstr>
      <vt:lpstr>CF1119F sol</vt:lpstr>
      <vt:lpstr>luogu P10207</vt:lpstr>
      <vt:lpstr>luogu P10207 sol</vt:lpstr>
      <vt:lpstr>arc118E</vt:lpstr>
      <vt:lpstr>arc118E sol</vt:lpstr>
      <vt:lpstr>qoj8049</vt:lpstr>
      <vt:lpstr>qoj8049 sol</vt:lpstr>
      <vt:lpstr>arc156D</vt:lpstr>
      <vt:lpstr>arc156D 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Shaoxuan Tang</dc:creator>
  <cp:lastModifiedBy>Shaoxuan Tang</cp:lastModifiedBy>
  <cp:revision>19</cp:revision>
  <dcterms:created xsi:type="dcterms:W3CDTF">2024-07-13T08:06:09Z</dcterms:created>
  <dcterms:modified xsi:type="dcterms:W3CDTF">2024-07-14T04:05:47Z</dcterms:modified>
</cp:coreProperties>
</file>