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7ED24-4B5F-BAE5-0B71-388524157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0C3BC03-4FCA-16BE-C56C-D97BCDA5E4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C14D50-C062-D7F0-DA37-F20357B39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D2EECF-A2B1-D62A-5083-C4996EFAE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615820-DAFF-2B36-1CFE-E5FF46689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474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2C42FA-7124-D36A-9A22-97E58A0CB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70D48C-7D24-6807-3959-56D708CE2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6A9C99-8DCB-337A-558A-9D81AD7A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7432DE-63EF-4B41-D60B-CD5E6A100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6A1162-5F07-BABE-1266-FC14B42BE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767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EA050E-B05B-DFEE-E51E-3A47855F3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164940-5026-69BC-120D-2E73DA8033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22E580-7B92-70D3-7452-D6F8EB0B3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302A5C-9707-0102-4270-5DCC0F8C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813EA9B-59ED-19B4-7D27-40259323A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77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A6A9FD-03A0-F738-30E5-609B9ECEF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16790A-80DF-8049-1FB1-DCA9F1E4F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93A9F-F88F-185E-3746-117BD94A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4EE78A-EDA7-6059-CDFB-5BC43A2C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5955E-8023-F671-71C0-2B61C1E1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3187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D463B7-2522-6BDB-B4F8-CC2BB189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1083B9C-016C-978F-4DD6-7958CBFBF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BF8A-09E5-1D9D-B3F5-01386C13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3D112-1775-5FA0-7D40-CDD24154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C53895-3130-EFDE-95D7-E46CE9B02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220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A5613E-BB29-ACAC-EDCC-C6C132ADF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923FCB-CA53-0E1F-3AE5-45654EAD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9936D5-C6F5-F046-DBC7-AB73F5B49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F8850E-7ABC-4EAF-BD26-73E15CE8B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C246B7-68F3-E3C0-2B67-7368E9474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61EB6B-FAE8-738B-962B-80D5964CC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3045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846D3A-782A-9F86-5ADA-355373C8A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223F87B-70C6-6ED4-8D9A-90E440282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0EA2F-25EC-85AA-4357-26F3C880AB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50B9195-23B2-0C38-0ACB-7AB6B03FD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3671E3D-C080-3FBD-7402-705D05414C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4E09759-2770-4928-BF77-56E60BBFC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3A4E6B-A862-A241-27B7-54BABB384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30146C-792E-AC6D-8B6A-A5061564B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482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C8DFB1-A735-A344-BF05-740F1888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4D5E7-3E0B-CBA7-46BF-BD315C759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8560428-2682-A1CB-7F58-A408DFA04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A5A7D7-29F5-0861-90A1-73ADC53F4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945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B42C5D-408A-EA34-6145-D62C72052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4C79301-EE28-A6CA-AC4D-AFFE188A4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EF24350-271B-1DE8-5AFE-B3199CC17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8908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4132AE-3E98-EFB1-35AD-CB389154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535AA7-F581-7096-DB70-CBAF81AE59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ACF8282-A770-5FA1-F797-40D73586D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EE5D0C-C22B-CE26-65C3-D7B858F9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29F9E8-2356-1E20-B8AF-88390EA59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72F0F6-B6E1-2682-8870-F200BD3AA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347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6B69B7-3180-7BF7-28FD-89EBD57A6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5ADA757-994E-E8AE-A60E-B9222922E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333E90B-01F1-0DB6-D1F1-2762B039AE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F1C6E0-1E75-B767-1320-02C266B6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CFFEA0-5A8B-AF6C-8063-509298D3A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4C34630-053E-CE49-FF40-8DB4B6654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6464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91B17C6-F0EF-01E6-89D6-F9F709DB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123FED-6D3D-D712-64B0-717CC9921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B51269-0116-B8E4-C65B-38BB6F8DC6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6467B8-9A0F-40E8-8A6F-66BC00219181}" type="datetimeFigureOut">
              <a:rPr lang="zh-CN" altLang="en-US" smtClean="0"/>
              <a:t>2025/1/10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CE3F3-AB9A-EAA6-1D53-8607F829AD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E98465-8B9E-A937-CD15-D63B9D918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B0F8CD-B5C6-47AF-89F3-B25B630A0B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915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mmortalco.blog.uoj.ac/blog/1955" TargetMode="External"/><Relationship Id="rId2" Type="http://schemas.openxmlformats.org/officeDocument/2006/relationships/hyperlink" Target="https://oi-wiki.org/graph/block-fores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9B21FB-588C-9591-5F90-3CB38C8565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仙人掌染色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195F45E-D24C-1560-E957-9ACDEA7AD2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卡内基梅隆大学  徐明宽</a:t>
            </a:r>
          </a:p>
        </p:txBody>
      </p:sp>
    </p:spTree>
    <p:extLst>
      <p:ext uri="{BB962C8B-B14F-4D97-AF65-F5344CB8AC3E}">
        <p14:creationId xmlns:p14="http://schemas.microsoft.com/office/powerpoint/2010/main" val="349240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9BF8AA-E83F-E2E0-4771-34420E1AAD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谢谢大家</a:t>
            </a:r>
          </a:p>
        </p:txBody>
      </p:sp>
    </p:spTree>
    <p:extLst>
      <p:ext uri="{BB962C8B-B14F-4D97-AF65-F5344CB8AC3E}">
        <p14:creationId xmlns:p14="http://schemas.microsoft.com/office/powerpoint/2010/main" val="347174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544D50-BAB4-EFA4-062E-F72BCB4A9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题目大意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FD84B4-5E5B-D666-E02D-F589298FFC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输入一棵仙人掌（对于</a:t>
                </a:r>
                <a:r>
                  <a:rPr lang="en-US" altLang="zh-CN" dirty="0"/>
                  <a:t>36%</a:t>
                </a:r>
                <a:r>
                  <a:rPr lang="zh-CN" altLang="en-US" dirty="0"/>
                  <a:t>的数据是一棵树）</a:t>
                </a:r>
                <a:endParaRPr lang="en-US" altLang="zh-CN" dirty="0"/>
              </a:p>
              <a:p>
                <a:r>
                  <a:rPr lang="zh-CN" altLang="en-US" dirty="0"/>
                  <a:t>可以将一些边染色，每条边有对应的花费</a:t>
                </a:r>
                <a:endParaRPr lang="en-US" altLang="zh-CN" dirty="0"/>
              </a:p>
              <a:p>
                <a:r>
                  <a:rPr lang="zh-CN" altLang="en-US" dirty="0"/>
                  <a:t>每对</a:t>
                </a:r>
                <a:r>
                  <a:rPr lang="zh-CN" altLang="en-US" b="1" u="sng" dirty="0"/>
                  <a:t>异色</a:t>
                </a:r>
                <a:r>
                  <a:rPr lang="zh-CN" altLang="en-US" dirty="0"/>
                  <a:t>且</a:t>
                </a:r>
                <a:r>
                  <a:rPr lang="zh-CN" altLang="en-US" b="1" u="sng" dirty="0"/>
                  <a:t>有公共结点</a:t>
                </a:r>
                <a:r>
                  <a:rPr lang="zh-CN" altLang="en-US" dirty="0"/>
                  <a:t>的边可以获得能量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与在这个公共结点上的“距离”成正比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≤ 2 ∗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baseline="3000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7FD84B4-5E5B-D666-E02D-F589298FF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5303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44F369-3216-9740-23C2-59A995DD8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暴力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08E3D-1BCC-3935-F5BE-0E4FB55884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(2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∗ 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期望得分</a:t>
                </a:r>
                <a:r>
                  <a:rPr lang="en-US" altLang="zh-CN" dirty="0"/>
                  <a:t>16</a:t>
                </a:r>
                <a:r>
                  <a:rPr lang="zh-CN" altLang="en-US" dirty="0"/>
                  <a:t>分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FF08E3D-1BCC-3935-F5BE-0E4FB55884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129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89507-B2B7-591C-546B-99C35C17F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F55056-5C03-8501-4760-E1733A85CD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对于每个结点，只有</a:t>
                </a:r>
                <a:r>
                  <a:rPr lang="zh-CN" altLang="en-US" b="1" u="sng" dirty="0"/>
                  <a:t>黑色度数</a:t>
                </a:r>
                <a:r>
                  <a:rPr lang="zh-CN" altLang="en-US" dirty="0"/>
                  <a:t>有用而顺序没用！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（因此输入的坐标没用）</a:t>
                </a:r>
                <a:endParaRPr lang="en-US" altLang="zh-CN" dirty="0"/>
              </a:p>
              <a:p>
                <a:r>
                  <a:rPr lang="zh-CN" altLang="en-US" dirty="0"/>
                  <a:t>猜想：每个结点的黑色度数都能取到度数的一半？</a:t>
                </a:r>
                <a:endParaRPr lang="en-US" altLang="zh-CN" dirty="0"/>
              </a:p>
              <a:p>
                <a:r>
                  <a:rPr lang="zh-CN" altLang="en-US" dirty="0"/>
                  <a:t>反例：一个三角形</a:t>
                </a:r>
                <a:endParaRPr lang="en-US" altLang="zh-CN" dirty="0"/>
              </a:p>
              <a:p>
                <a:r>
                  <a:rPr lang="zh-CN" altLang="en-US" dirty="0"/>
                  <a:t>可以拿到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的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DF55056-5C03-8501-4760-E1733A85CD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5289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8BF1BF-4928-3DC2-69C3-3E71274C2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76624-BA70-C588-5A20-D206990C6D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d</a:t>
                </a:r>
                <a:r>
                  <a:rPr lang="en-US" altLang="zh-CN" dirty="0" err="1"/>
                  <a:t>p</a:t>
                </a:r>
                <a:r>
                  <a:rPr lang="en-US" altLang="zh-CN" dirty="0"/>
                  <a:t>[u][0/1]</a:t>
                </a:r>
                <a:r>
                  <a:rPr lang="zh-CN" altLang="en-US" dirty="0"/>
                  <a:t>表示以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为根的子树在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到父亲为 </a:t>
                </a:r>
                <a:r>
                  <a:rPr lang="zh-CN" altLang="en-US" i="1" dirty="0"/>
                  <a:t>白色</a:t>
                </a:r>
                <a:r>
                  <a:rPr lang="en-US" altLang="zh-CN" i="1" dirty="0"/>
                  <a:t>/</a:t>
                </a:r>
                <a:r>
                  <a:rPr lang="zh-CN" altLang="en-US" i="1" dirty="0"/>
                  <a:t>黑色 </a:t>
                </a:r>
                <a:r>
                  <a:rPr lang="zh-CN" altLang="en-US" dirty="0"/>
                  <a:t>时的答案</a:t>
                </a:r>
                <a:endParaRPr lang="en-US" altLang="zh-CN" dirty="0"/>
              </a:p>
              <a:p>
                <a:r>
                  <a:rPr lang="zh-CN" altLang="en-US" dirty="0"/>
                  <a:t>转移使用辅助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：</a:t>
                </a:r>
                <a:r>
                  <a:rPr lang="en-US" altLang="zh-CN" dirty="0"/>
                  <a:t>buffer[c][b]</a:t>
                </a:r>
                <a:r>
                  <a:rPr lang="zh-CN" altLang="en-US" dirty="0"/>
                  <a:t>表示前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个孩子有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条黑色边的答案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，期望得分</a:t>
                </a:r>
                <a:r>
                  <a:rPr lang="en-US" altLang="zh-CN" dirty="0"/>
                  <a:t>19</a:t>
                </a:r>
                <a:r>
                  <a:rPr lang="zh-CN" altLang="en-US" dirty="0"/>
                  <a:t>分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876624-BA70-C588-5A20-D206990C6D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063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C77589-E249-D359-43AC-D4E87B7BF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树形</a:t>
            </a:r>
            <a:r>
              <a:rPr lang="en-US" altLang="zh-CN" dirty="0"/>
              <a:t>DP+</a:t>
            </a:r>
            <a:r>
              <a:rPr lang="zh-CN" altLang="en-US" dirty="0"/>
              <a:t>贪心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A2894E-86EE-5E4A-09A8-C9C10A5B1D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辅助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像背包，但每一项占用的“空间”（黑色边条数）都是</a:t>
                </a:r>
                <a:r>
                  <a:rPr lang="en-US" altLang="zh-CN" dirty="0"/>
                  <a:t>1</a:t>
                </a:r>
              </a:p>
              <a:p>
                <a:r>
                  <a:rPr lang="zh-CN" altLang="en-US" dirty="0"/>
                  <a:t>先贪心地对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每个孩子</a:t>
                </a:r>
                <a:r>
                  <a:rPr lang="en-US" altLang="zh-CN" dirty="0"/>
                  <a:t>v</a:t>
                </a:r>
                <a:r>
                  <a:rPr lang="zh-CN" altLang="en-US" dirty="0"/>
                  <a:t>取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[v][0]</a:t>
                </a:r>
                <a:r>
                  <a:rPr lang="zh-CN" altLang="en-US" dirty="0"/>
                  <a:t>和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[v][1]</a:t>
                </a:r>
                <a:r>
                  <a:rPr lang="zh-CN" altLang="en-US" dirty="0"/>
                  <a:t>中的较大值</a:t>
                </a:r>
                <a:endParaRPr lang="en-US" altLang="zh-CN" dirty="0"/>
              </a:p>
              <a:p>
                <a:r>
                  <a:rPr lang="zh-CN" altLang="en-US" dirty="0"/>
                  <a:t>记录取了多少条黑色边</a:t>
                </a:r>
                <a:endParaRPr lang="en-US" altLang="zh-CN" dirty="0"/>
              </a:p>
              <a:p>
                <a:r>
                  <a:rPr lang="zh-CN" altLang="en-US" dirty="0"/>
                  <a:t>如果大于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度数的一半的话就贪心地将一部分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[v][1]</a:t>
                </a:r>
                <a:r>
                  <a:rPr lang="zh-CN" altLang="en-US" dirty="0"/>
                  <a:t>调整为</a:t>
                </a:r>
                <a:r>
                  <a:rPr lang="en-US" altLang="zh-CN" dirty="0" err="1"/>
                  <a:t>dp</a:t>
                </a:r>
                <a:r>
                  <a:rPr lang="en-US" altLang="zh-CN" dirty="0"/>
                  <a:t>[v][0]</a:t>
                </a:r>
              </a:p>
              <a:p>
                <a:r>
                  <a:rPr lang="zh-CN" altLang="en-US" dirty="0"/>
                  <a:t>反之亦然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pt-BR" altLang="zh-CN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 altLang="zh-CN" i="0" dirty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pt-BR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pt-BR" dirty="0"/>
                  <a:t>，期望得分</a:t>
                </a:r>
                <a:r>
                  <a:rPr lang="pt-BR" altLang="zh-CN" dirty="0"/>
                  <a:t>30</a:t>
                </a:r>
                <a:r>
                  <a:rPr lang="zh-CN" altLang="pt-BR" dirty="0"/>
                  <a:t>分</a:t>
                </a:r>
                <a:endParaRPr lang="en-US" altLang="zh-CN" dirty="0"/>
              </a:p>
              <a:p>
                <a:r>
                  <a:rPr lang="zh-CN" altLang="en-US" dirty="0"/>
                  <a:t>可以使用线性求中位数优化至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，但不在本题考察范围内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6A2894E-86EE-5E4A-09A8-C9C10A5B1D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896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9564D9-1F8B-F1AC-EF19-8A9E0E9E5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圆方树上</a:t>
            </a:r>
            <a:r>
              <a:rPr lang="en-US" altLang="zh-CN" dirty="0"/>
              <a:t>DP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58853-636A-BBAD-7C7C-EE993920B5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9694"/>
                <a:ext cx="10515600" cy="521402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dirty="0">
                    <a:hlinkClick r:id="rId2"/>
                  </a:rPr>
                  <a:t>https://oi-wiki.org/graph/block-forest/</a:t>
                </a:r>
                <a:r>
                  <a:rPr lang="en-US" altLang="zh-CN" sz="2000" dirty="0"/>
                  <a:t> </a:t>
                </a:r>
                <a:r>
                  <a:rPr lang="zh-CN" altLang="en-US" sz="2000" dirty="0"/>
                  <a:t>或 </a:t>
                </a:r>
                <a:r>
                  <a:rPr lang="en-US" altLang="zh-CN" sz="2000" dirty="0">
                    <a:hlinkClick r:id="rId3"/>
                  </a:rPr>
                  <a:t>https://immortalco.blog.uoj.ac/blog/1955</a:t>
                </a:r>
                <a:r>
                  <a:rPr lang="en-US" altLang="zh-CN" sz="2000" dirty="0"/>
                  <a:t> </a:t>
                </a:r>
              </a:p>
              <a:p>
                <a:r>
                  <a:rPr lang="en-US" altLang="zh-CN" dirty="0" err="1"/>
                  <a:t>dp</a:t>
                </a:r>
                <a:r>
                  <a:rPr lang="en-US" altLang="zh-CN" dirty="0"/>
                  <a:t>[u][0/1/2]</a:t>
                </a:r>
                <a:r>
                  <a:rPr lang="zh-CN" altLang="en-US" dirty="0"/>
                  <a:t>表示以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为根的子树</a:t>
                </a:r>
                <a:br>
                  <a:rPr lang="en-US" altLang="zh-CN" dirty="0"/>
                </a:br>
                <a:r>
                  <a:rPr lang="zh-CN" altLang="en-US" dirty="0"/>
                  <a:t>在</a:t>
                </a:r>
                <a:r>
                  <a:rPr lang="en-US" altLang="zh-CN" dirty="0"/>
                  <a:t>u</a:t>
                </a:r>
                <a:r>
                  <a:rPr lang="zh-CN" altLang="en-US" dirty="0"/>
                  <a:t>到父亲有</a:t>
                </a:r>
                <a:r>
                  <a:rPr lang="en-US" altLang="zh-CN" dirty="0"/>
                  <a:t>0/1/2</a:t>
                </a:r>
                <a:r>
                  <a:rPr lang="zh-CN" altLang="en-US" dirty="0"/>
                  <a:t>条黑色边时的答案</a:t>
                </a:r>
                <a:endParaRPr lang="en-US" altLang="zh-CN" dirty="0"/>
              </a:p>
              <a:p>
                <a:r>
                  <a:rPr lang="zh-CN" altLang="en-US" dirty="0"/>
                  <a:t>对于圆点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相同的辅助</a:t>
                </a:r>
                <a:r>
                  <a:rPr lang="en-US" altLang="zh-CN" dirty="0"/>
                  <a:t>DP</a:t>
                </a:r>
              </a:p>
              <a:p>
                <a:pPr lvl="1"/>
                <a:r>
                  <a:rPr lang="en-US" altLang="zh-CN" dirty="0"/>
                  <a:t>buffer[c][b]</a:t>
                </a:r>
                <a:r>
                  <a:rPr lang="zh-CN" altLang="en-US" dirty="0"/>
                  <a:t>表示前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个孩子有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条黑色边的答案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dp</a:t>
                </a:r>
                <a:r>
                  <a:rPr lang="en-US" altLang="zh-CN" dirty="0"/>
                  <a:t>[u][0/1/2]</a:t>
                </a:r>
                <a:r>
                  <a:rPr lang="zh-CN" altLang="en-US" dirty="0"/>
                  <a:t>不包含父亲的花费</a:t>
                </a:r>
                <a:endParaRPr lang="en-US" altLang="zh-CN" dirty="0"/>
              </a:p>
              <a:p>
                <a:r>
                  <a:rPr lang="zh-CN" altLang="en-US" dirty="0"/>
                  <a:t>对于方点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buffer[c][0/1][0/1]</a:t>
                </a:r>
                <a:r>
                  <a:rPr lang="zh-CN" altLang="en-US" dirty="0"/>
                  <a:t>表示前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个孩子，环上第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条边为 </a:t>
                </a:r>
                <a:r>
                  <a:rPr lang="zh-CN" altLang="en-US" i="1" dirty="0"/>
                  <a:t>白色</a:t>
                </a:r>
                <a:r>
                  <a:rPr lang="en-US" altLang="zh-CN" i="1" dirty="0"/>
                  <a:t>/</a:t>
                </a:r>
                <a:r>
                  <a:rPr lang="zh-CN" altLang="en-US" i="1" dirty="0"/>
                  <a:t>黑色</a:t>
                </a:r>
                <a:r>
                  <a:rPr lang="zh-CN" altLang="en-US" dirty="0"/>
                  <a:t>，第</a:t>
                </a:r>
                <a:r>
                  <a:rPr lang="en-US" altLang="zh-CN" dirty="0"/>
                  <a:t>c+1</a:t>
                </a:r>
                <a:r>
                  <a:rPr lang="zh-CN" altLang="en-US" dirty="0"/>
                  <a:t>条边为 </a:t>
                </a:r>
                <a:r>
                  <a:rPr lang="zh-CN" altLang="en-US" i="1" dirty="0"/>
                  <a:t>白色</a:t>
                </a:r>
                <a:r>
                  <a:rPr lang="en-US" altLang="zh-CN" i="1" dirty="0"/>
                  <a:t>/</a:t>
                </a:r>
                <a:r>
                  <a:rPr lang="zh-CN" altLang="en-US" i="1" dirty="0"/>
                  <a:t>黑色 </a:t>
                </a:r>
                <a:r>
                  <a:rPr lang="zh-CN" altLang="en-US" dirty="0"/>
                  <a:t>的答案</a:t>
                </a:r>
                <a:endParaRPr lang="en-US" altLang="zh-CN" dirty="0"/>
              </a:p>
              <a:p>
                <a:pPr lvl="1"/>
                <a:r>
                  <a:rPr lang="en-US" altLang="zh-CN" dirty="0" err="1"/>
                  <a:t>dp</a:t>
                </a:r>
                <a:r>
                  <a:rPr lang="en-US" altLang="zh-CN" dirty="0"/>
                  <a:t>[u][0/1/2]</a:t>
                </a:r>
                <a:r>
                  <a:rPr lang="zh-CN" altLang="en-US" dirty="0"/>
                  <a:t>包含父亲的花费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，期望得分</a:t>
                </a:r>
                <a:r>
                  <a:rPr lang="en-US" altLang="zh-CN" dirty="0"/>
                  <a:t>58</a:t>
                </a:r>
                <a:r>
                  <a:rPr lang="zh-CN" altLang="en-US" dirty="0"/>
                  <a:t>分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F158853-636A-BBAD-7C7C-EE993920B5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9694"/>
                <a:ext cx="10515600" cy="5214025"/>
              </a:xfrm>
              <a:blipFill>
                <a:blip r:embed="rId4"/>
                <a:stretch>
                  <a:fillRect l="-1043" t="-1170" b="-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50EF0EB0-EA61-FED7-C54C-F13E2021F5DC}"/>
              </a:ext>
            </a:extLst>
          </p:cNvPr>
          <p:cNvSpPr/>
          <p:nvPr/>
        </p:nvSpPr>
        <p:spPr>
          <a:xfrm>
            <a:off x="8420912" y="3501384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44B6149-34B1-19D4-BDDE-BEC679E26A46}"/>
              </a:ext>
            </a:extLst>
          </p:cNvPr>
          <p:cNvSpPr/>
          <p:nvPr/>
        </p:nvSpPr>
        <p:spPr>
          <a:xfrm>
            <a:off x="7715657" y="3501383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66AAA6C-F5E4-6CE6-8D21-B0E828DCFD3C}"/>
              </a:ext>
            </a:extLst>
          </p:cNvPr>
          <p:cNvSpPr/>
          <p:nvPr/>
        </p:nvSpPr>
        <p:spPr>
          <a:xfrm>
            <a:off x="8060989" y="2535744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1CE1704-AD73-34BC-C0EB-1E945F03FE15}"/>
              </a:ext>
            </a:extLst>
          </p:cNvPr>
          <p:cNvSpPr/>
          <p:nvPr/>
        </p:nvSpPr>
        <p:spPr>
          <a:xfrm>
            <a:off x="7266563" y="4513635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491C8802-3C48-2092-8878-AD412652BF22}"/>
              </a:ext>
            </a:extLst>
          </p:cNvPr>
          <p:cNvSpPr/>
          <p:nvPr/>
        </p:nvSpPr>
        <p:spPr>
          <a:xfrm>
            <a:off x="8060988" y="4513635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6D2D27C-8D63-ECCB-1C1F-1A6FBDA54BC0}"/>
              </a:ext>
            </a:extLst>
          </p:cNvPr>
          <p:cNvSpPr/>
          <p:nvPr/>
        </p:nvSpPr>
        <p:spPr>
          <a:xfrm>
            <a:off x="8855413" y="4513635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EC48DFD-AA6C-9EDC-1A15-EB979430B365}"/>
              </a:ext>
            </a:extLst>
          </p:cNvPr>
          <p:cNvSpPr/>
          <p:nvPr/>
        </p:nvSpPr>
        <p:spPr>
          <a:xfrm>
            <a:off x="11014957" y="3491082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4A3786F-B8C9-D4C9-50AA-14B2119BC196}"/>
              </a:ext>
            </a:extLst>
          </p:cNvPr>
          <p:cNvSpPr/>
          <p:nvPr/>
        </p:nvSpPr>
        <p:spPr>
          <a:xfrm>
            <a:off x="10309702" y="3491081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7D2847C0-4851-5613-1D26-2250B314CEE7}"/>
              </a:ext>
            </a:extLst>
          </p:cNvPr>
          <p:cNvSpPr/>
          <p:nvPr/>
        </p:nvSpPr>
        <p:spPr>
          <a:xfrm>
            <a:off x="10655034" y="2525442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E516166-3675-B722-96C9-4C6A3244E1C3}"/>
              </a:ext>
            </a:extLst>
          </p:cNvPr>
          <p:cNvSpPr/>
          <p:nvPr/>
        </p:nvSpPr>
        <p:spPr>
          <a:xfrm>
            <a:off x="9860608" y="4503333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37A06CB-E294-8572-F875-3F767661D788}"/>
              </a:ext>
            </a:extLst>
          </p:cNvPr>
          <p:cNvSpPr/>
          <p:nvPr/>
        </p:nvSpPr>
        <p:spPr>
          <a:xfrm>
            <a:off x="10655033" y="4503333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3DA066E-9A48-DD50-4383-727B118703A4}"/>
              </a:ext>
            </a:extLst>
          </p:cNvPr>
          <p:cNvSpPr/>
          <p:nvPr/>
        </p:nvSpPr>
        <p:spPr>
          <a:xfrm>
            <a:off x="11449458" y="4503333"/>
            <a:ext cx="359923" cy="3599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6CAB865-7CC4-1B04-F387-4AB27088AE3E}"/>
              </a:ext>
            </a:extLst>
          </p:cNvPr>
          <p:cNvSpPr/>
          <p:nvPr/>
        </p:nvSpPr>
        <p:spPr>
          <a:xfrm>
            <a:off x="10689079" y="3114103"/>
            <a:ext cx="291830" cy="2918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60831BD-7685-4DD5-8910-6404E488EE4F}"/>
              </a:ext>
            </a:extLst>
          </p:cNvPr>
          <p:cNvSpPr/>
          <p:nvPr/>
        </p:nvSpPr>
        <p:spPr>
          <a:xfrm>
            <a:off x="10343748" y="4075027"/>
            <a:ext cx="291830" cy="2918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81A850EE-09F2-D30E-9C29-9D37A601FABD}"/>
              </a:ext>
            </a:extLst>
          </p:cNvPr>
          <p:cNvCxnSpPr>
            <a:stCxn id="6" idx="3"/>
            <a:endCxn id="5" idx="0"/>
          </p:cNvCxnSpPr>
          <p:nvPr/>
        </p:nvCxnSpPr>
        <p:spPr>
          <a:xfrm flipH="1">
            <a:off x="7895619" y="2842957"/>
            <a:ext cx="218080" cy="658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CDBF3204-45CB-3E06-DA13-382073F61681}"/>
              </a:ext>
            </a:extLst>
          </p:cNvPr>
          <p:cNvCxnSpPr>
            <a:stCxn id="6" idx="5"/>
            <a:endCxn id="4" idx="0"/>
          </p:cNvCxnSpPr>
          <p:nvPr/>
        </p:nvCxnSpPr>
        <p:spPr>
          <a:xfrm>
            <a:off x="8368202" y="2842957"/>
            <a:ext cx="232672" cy="6584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C0DC0581-5278-16FE-1C28-50024EFE76AA}"/>
              </a:ext>
            </a:extLst>
          </p:cNvPr>
          <p:cNvCxnSpPr>
            <a:stCxn id="5" idx="3"/>
            <a:endCxn id="7" idx="0"/>
          </p:cNvCxnSpPr>
          <p:nvPr/>
        </p:nvCxnSpPr>
        <p:spPr>
          <a:xfrm flipH="1">
            <a:off x="7446525" y="3808596"/>
            <a:ext cx="321842" cy="70503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667C620F-4EB1-8603-701B-34EBF61A76E9}"/>
              </a:ext>
            </a:extLst>
          </p:cNvPr>
          <p:cNvCxnSpPr>
            <a:stCxn id="5" idx="5"/>
          </p:cNvCxnSpPr>
          <p:nvPr/>
        </p:nvCxnSpPr>
        <p:spPr>
          <a:xfrm>
            <a:off x="8022870" y="3808596"/>
            <a:ext cx="263060" cy="8746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3B6EF572-579D-48F9-8E58-E2AA0A18B483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7626486" y="4693597"/>
            <a:ext cx="4345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90C155F4-BE3E-15CE-52A4-E0FF7059BACC}"/>
              </a:ext>
            </a:extLst>
          </p:cNvPr>
          <p:cNvCxnSpPr>
            <a:stCxn id="5" idx="6"/>
            <a:endCxn id="4" idx="2"/>
          </p:cNvCxnSpPr>
          <p:nvPr/>
        </p:nvCxnSpPr>
        <p:spPr>
          <a:xfrm>
            <a:off x="8075580" y="3681345"/>
            <a:ext cx="34533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F0E270E4-0C73-7218-CEE0-609283747615}"/>
              </a:ext>
            </a:extLst>
          </p:cNvPr>
          <p:cNvCxnSpPr>
            <a:stCxn id="4" idx="5"/>
            <a:endCxn id="9" idx="0"/>
          </p:cNvCxnSpPr>
          <p:nvPr/>
        </p:nvCxnSpPr>
        <p:spPr>
          <a:xfrm>
            <a:off x="8728125" y="3808597"/>
            <a:ext cx="307250" cy="7050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363CF75A-432A-FB8C-8899-DBF3D2DAD879}"/>
              </a:ext>
            </a:extLst>
          </p:cNvPr>
          <p:cNvCxnSpPr>
            <a:stCxn id="12" idx="4"/>
            <a:endCxn id="17" idx="0"/>
          </p:cNvCxnSpPr>
          <p:nvPr/>
        </p:nvCxnSpPr>
        <p:spPr>
          <a:xfrm flipH="1">
            <a:off x="10834994" y="2885365"/>
            <a:ext cx="2" cy="22873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6B56A404-DAF8-E09F-BF75-5021534133BE}"/>
              </a:ext>
            </a:extLst>
          </p:cNvPr>
          <p:cNvCxnSpPr>
            <a:stCxn id="17" idx="2"/>
            <a:endCxn id="11" idx="7"/>
          </p:cNvCxnSpPr>
          <p:nvPr/>
        </p:nvCxnSpPr>
        <p:spPr>
          <a:xfrm flipH="1">
            <a:off x="10616915" y="3405933"/>
            <a:ext cx="218079" cy="1378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D296F024-8AFC-7D4E-8232-560C777485A8}"/>
              </a:ext>
            </a:extLst>
          </p:cNvPr>
          <p:cNvCxnSpPr>
            <a:stCxn id="17" idx="2"/>
            <a:endCxn id="10" idx="1"/>
          </p:cNvCxnSpPr>
          <p:nvPr/>
        </p:nvCxnSpPr>
        <p:spPr>
          <a:xfrm>
            <a:off x="10834994" y="3405933"/>
            <a:ext cx="232673" cy="1378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A4D4033B-AB5D-3FC1-CAC8-FBEDCB646A24}"/>
              </a:ext>
            </a:extLst>
          </p:cNvPr>
          <p:cNvCxnSpPr>
            <a:stCxn id="11" idx="4"/>
            <a:endCxn id="18" idx="0"/>
          </p:cNvCxnSpPr>
          <p:nvPr/>
        </p:nvCxnSpPr>
        <p:spPr>
          <a:xfrm flipH="1">
            <a:off x="10489663" y="3851004"/>
            <a:ext cx="1" cy="22402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642E9E0D-2C19-C664-1BD6-7ADD124F1A1C}"/>
              </a:ext>
            </a:extLst>
          </p:cNvPr>
          <p:cNvCxnSpPr>
            <a:stCxn id="18" idx="2"/>
            <a:endCxn id="13" idx="7"/>
          </p:cNvCxnSpPr>
          <p:nvPr/>
        </p:nvCxnSpPr>
        <p:spPr>
          <a:xfrm flipH="1">
            <a:off x="10167821" y="4366857"/>
            <a:ext cx="321842" cy="189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5D1D1929-3921-49BB-9E06-55333F1848B9}"/>
              </a:ext>
            </a:extLst>
          </p:cNvPr>
          <p:cNvCxnSpPr>
            <a:stCxn id="18" idx="2"/>
            <a:endCxn id="14" idx="1"/>
          </p:cNvCxnSpPr>
          <p:nvPr/>
        </p:nvCxnSpPr>
        <p:spPr>
          <a:xfrm>
            <a:off x="10489663" y="4366857"/>
            <a:ext cx="218080" cy="18918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矩形 44">
            <a:extLst>
              <a:ext uri="{FF2B5EF4-FFF2-40B4-BE49-F238E27FC236}">
                <a16:creationId xmlns:a16="http://schemas.microsoft.com/office/drawing/2014/main" id="{ACE86D4D-B5B3-D2E0-05A9-287CDAF1463D}"/>
              </a:ext>
            </a:extLst>
          </p:cNvPr>
          <p:cNvSpPr/>
          <p:nvPr/>
        </p:nvSpPr>
        <p:spPr>
          <a:xfrm>
            <a:off x="11266253" y="4047163"/>
            <a:ext cx="291830" cy="291830"/>
          </a:xfrm>
          <a:prstGeom prst="rect">
            <a:avLst/>
          </a:prstGeom>
          <a:ln>
            <a:prstDash val="dash"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8131F91-056C-2DDB-981F-DFA25D72E56A}"/>
              </a:ext>
            </a:extLst>
          </p:cNvPr>
          <p:cNvCxnSpPr>
            <a:stCxn id="10" idx="5"/>
            <a:endCxn id="45" idx="0"/>
          </p:cNvCxnSpPr>
          <p:nvPr/>
        </p:nvCxnSpPr>
        <p:spPr>
          <a:xfrm>
            <a:off x="11322170" y="3798295"/>
            <a:ext cx="89998" cy="2488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E38D8182-1A0B-78D2-FEE7-F8A9A9EF2FE1}"/>
              </a:ext>
            </a:extLst>
          </p:cNvPr>
          <p:cNvCxnSpPr>
            <a:stCxn id="45" idx="2"/>
            <a:endCxn id="15" idx="1"/>
          </p:cNvCxnSpPr>
          <p:nvPr/>
        </p:nvCxnSpPr>
        <p:spPr>
          <a:xfrm>
            <a:off x="11412168" y="4338993"/>
            <a:ext cx="90000" cy="217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箭头: 右 49">
            <a:extLst>
              <a:ext uri="{FF2B5EF4-FFF2-40B4-BE49-F238E27FC236}">
                <a16:creationId xmlns:a16="http://schemas.microsoft.com/office/drawing/2014/main" id="{25CEBC23-0D07-988C-93AA-275C1FBB8C4E}"/>
              </a:ext>
            </a:extLst>
          </p:cNvPr>
          <p:cNvSpPr/>
          <p:nvPr/>
        </p:nvSpPr>
        <p:spPr>
          <a:xfrm>
            <a:off x="9215336" y="3172170"/>
            <a:ext cx="734443" cy="658427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9CBFB52-B16F-E63B-B628-727F31303DCA}"/>
              </a:ext>
            </a:extLst>
          </p:cNvPr>
          <p:cNvSpPr txBox="1"/>
          <p:nvPr/>
        </p:nvSpPr>
        <p:spPr>
          <a:xfrm>
            <a:off x="10489663" y="5561534"/>
            <a:ext cx="1592088" cy="9233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这个方点根据圆方树定义的不同是可选的</a:t>
            </a: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BA047ED-D702-C054-9873-002AA83BE6A5}"/>
              </a:ext>
            </a:extLst>
          </p:cNvPr>
          <p:cNvCxnSpPr>
            <a:stCxn id="16" idx="0"/>
          </p:cNvCxnSpPr>
          <p:nvPr/>
        </p:nvCxnSpPr>
        <p:spPr>
          <a:xfrm flipV="1">
            <a:off x="11285707" y="4447518"/>
            <a:ext cx="68093" cy="11140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381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E700FC-593E-7FDD-5A68-EA095D56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圆方树上</a:t>
            </a:r>
            <a:r>
              <a:rPr lang="en-US" altLang="zh-CN" dirty="0"/>
              <a:t>DP+</a:t>
            </a:r>
            <a:r>
              <a:rPr lang="zh-CN" altLang="en-US" dirty="0"/>
              <a:t>贪心？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CC51F4-DC58-EC80-5F30-78F365524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将对于圆点的辅助</a:t>
            </a:r>
            <a:r>
              <a:rPr lang="en-US" altLang="zh-CN" dirty="0"/>
              <a:t>DP</a:t>
            </a:r>
            <a:r>
              <a:rPr lang="zh-CN" altLang="en-US" dirty="0"/>
              <a:t>改为贪心</a:t>
            </a:r>
            <a:endParaRPr lang="en-US" altLang="zh-CN" dirty="0"/>
          </a:p>
          <a:p>
            <a:r>
              <a:rPr lang="zh-CN" altLang="en-US" dirty="0"/>
              <a:t>对于每个圆点</a:t>
            </a:r>
            <a:r>
              <a:rPr lang="en-US" altLang="zh-CN" dirty="0"/>
              <a:t>u</a:t>
            </a:r>
            <a:r>
              <a:rPr lang="zh-CN" altLang="en-US" dirty="0"/>
              <a:t>的孩子</a:t>
            </a:r>
            <a:r>
              <a:rPr lang="en-US" altLang="zh-CN" dirty="0"/>
              <a:t>v</a:t>
            </a:r>
            <a:r>
              <a:rPr lang="zh-CN" altLang="en-US" dirty="0"/>
              <a:t>取</a:t>
            </a:r>
            <a:r>
              <a:rPr lang="en-US" altLang="zh-CN" dirty="0" err="1"/>
              <a:t>dp</a:t>
            </a:r>
            <a:r>
              <a:rPr lang="en-US" altLang="zh-CN" dirty="0"/>
              <a:t>[v][0/1/2]</a:t>
            </a:r>
            <a:r>
              <a:rPr lang="zh-CN" altLang="en-US" dirty="0"/>
              <a:t>中的最大值</a:t>
            </a:r>
            <a:endParaRPr lang="en-US" altLang="zh-CN" dirty="0"/>
          </a:p>
          <a:p>
            <a:r>
              <a:rPr lang="zh-CN" altLang="en-US" dirty="0"/>
              <a:t>如果黑色边条数大于</a:t>
            </a:r>
            <a:r>
              <a:rPr lang="en-US" altLang="zh-CN" dirty="0"/>
              <a:t>u</a:t>
            </a:r>
            <a:r>
              <a:rPr lang="zh-CN" altLang="en-US" dirty="0"/>
              <a:t>度数的一半的话就贪心地将一些</a:t>
            </a:r>
            <a:r>
              <a:rPr lang="en-US" altLang="zh-CN" dirty="0" err="1"/>
              <a:t>dp</a:t>
            </a:r>
            <a:r>
              <a:rPr lang="en-US" altLang="zh-CN" dirty="0"/>
              <a:t>[v][2]</a:t>
            </a:r>
            <a:r>
              <a:rPr lang="zh-CN" altLang="en-US" dirty="0"/>
              <a:t>改为</a:t>
            </a:r>
            <a:r>
              <a:rPr lang="en-US" altLang="zh-CN" dirty="0" err="1"/>
              <a:t>dp</a:t>
            </a:r>
            <a:r>
              <a:rPr lang="en-US" altLang="zh-CN" dirty="0"/>
              <a:t>[v][0]</a:t>
            </a:r>
            <a:r>
              <a:rPr lang="zh-CN" altLang="en-US" dirty="0"/>
              <a:t>、一些</a:t>
            </a:r>
            <a:r>
              <a:rPr lang="en-US" altLang="zh-CN" dirty="0" err="1"/>
              <a:t>dp</a:t>
            </a:r>
            <a:r>
              <a:rPr lang="en-US" altLang="zh-CN" dirty="0"/>
              <a:t>[v][2]</a:t>
            </a:r>
            <a:r>
              <a:rPr lang="zh-CN" altLang="en-US" dirty="0"/>
              <a:t>改为</a:t>
            </a:r>
            <a:r>
              <a:rPr lang="en-US" altLang="zh-CN" dirty="0" err="1"/>
              <a:t>dp</a:t>
            </a:r>
            <a:r>
              <a:rPr lang="en-US" altLang="zh-CN" dirty="0"/>
              <a:t>[v][1]</a:t>
            </a:r>
            <a:r>
              <a:rPr lang="zh-CN" altLang="en-US" dirty="0"/>
              <a:t>、一些</a:t>
            </a:r>
            <a:r>
              <a:rPr lang="en-US" altLang="zh-CN" dirty="0" err="1"/>
              <a:t>dp</a:t>
            </a:r>
            <a:r>
              <a:rPr lang="en-US" altLang="zh-CN" dirty="0"/>
              <a:t>[v][1]</a:t>
            </a:r>
            <a:r>
              <a:rPr lang="zh-CN" altLang="en-US" dirty="0"/>
              <a:t>改为</a:t>
            </a:r>
            <a:r>
              <a:rPr lang="en-US" altLang="zh-CN" dirty="0" err="1"/>
              <a:t>dp</a:t>
            </a:r>
            <a:r>
              <a:rPr lang="en-US" altLang="zh-CN" dirty="0"/>
              <a:t>[v][0]</a:t>
            </a:r>
            <a:r>
              <a:rPr lang="zh-CN" altLang="en-US" dirty="0"/>
              <a:t>？</a:t>
            </a:r>
            <a:endParaRPr lang="en-US" altLang="zh-CN" dirty="0"/>
          </a:p>
          <a:p>
            <a:r>
              <a:rPr lang="zh-CN" altLang="en-US" dirty="0"/>
              <a:t>反之亦然</a:t>
            </a:r>
            <a:endParaRPr lang="en-US" altLang="zh-CN" dirty="0"/>
          </a:p>
          <a:p>
            <a:r>
              <a:rPr lang="zh-CN" altLang="en-US" dirty="0"/>
              <a:t>像每一项占用的“空间”（黑色边条数）为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zh-CN" altLang="en-US" dirty="0"/>
              <a:t>的背包，直接贪心可能不对</a:t>
            </a:r>
            <a:endParaRPr lang="en-US" altLang="zh-CN" dirty="0"/>
          </a:p>
          <a:p>
            <a:r>
              <a:rPr lang="zh-CN" altLang="en-US" dirty="0"/>
              <a:t>只能保证输入是一棵树时是正确的，期望得分</a:t>
            </a:r>
            <a:r>
              <a:rPr lang="en-US" altLang="zh-CN" dirty="0"/>
              <a:t>30</a:t>
            </a:r>
            <a:r>
              <a:rPr lang="zh-CN" altLang="en-US" dirty="0"/>
              <a:t>分</a:t>
            </a:r>
            <a:endParaRPr lang="en-US" altLang="zh-CN" dirty="0"/>
          </a:p>
          <a:p>
            <a:r>
              <a:rPr lang="zh-CN" altLang="en-US" dirty="0"/>
              <a:t>实际有可能可以“骗”到更多分？</a:t>
            </a:r>
          </a:p>
        </p:txBody>
      </p:sp>
    </p:spTree>
    <p:extLst>
      <p:ext uri="{BB962C8B-B14F-4D97-AF65-F5344CB8AC3E}">
        <p14:creationId xmlns:p14="http://schemas.microsoft.com/office/powerpoint/2010/main" val="158252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EAFF45-63C0-CC71-E9DE-97C8ADF20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圆方树上</a:t>
            </a:r>
            <a:r>
              <a:rPr lang="en-US" altLang="zh-CN" dirty="0"/>
              <a:t>DP+</a:t>
            </a:r>
            <a:r>
              <a:rPr lang="zh-CN" altLang="en-US" dirty="0"/>
              <a:t>贪心调整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BA8B15-7B3E-B0A2-17CB-C05FAFDE5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0863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将对于圆点的辅助</a:t>
                </a:r>
                <a:r>
                  <a:rPr lang="en-US" altLang="zh-CN" dirty="0"/>
                  <a:t>DP</a:t>
                </a:r>
                <a:r>
                  <a:rPr lang="zh-CN" altLang="en-US" dirty="0"/>
                  <a:t>改为贪心</a:t>
                </a:r>
                <a:endParaRPr lang="en-US" altLang="zh-CN" dirty="0"/>
              </a:p>
              <a:p>
                <a:r>
                  <a:rPr lang="zh-CN" altLang="en-US" dirty="0"/>
                  <a:t>使用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棵平衡树（可以是</a:t>
                </a:r>
                <a:r>
                  <a:rPr lang="en-US" altLang="zh-CN" dirty="0"/>
                  <a:t>std::set</a:t>
                </a:r>
                <a:r>
                  <a:rPr lang="zh-CN" altLang="en-US" dirty="0"/>
                  <a:t>）来维护所有可以将黑色边条数减二、减一、加一、加二的机会</a:t>
                </a:r>
                <a:endParaRPr lang="en-US" altLang="zh-CN" dirty="0"/>
              </a:p>
              <a:p>
                <a:r>
                  <a:rPr lang="zh-CN" altLang="en-US" dirty="0"/>
                  <a:t>贪心选择如下调整机会：</a:t>
                </a:r>
                <a:endParaRPr lang="en-US" altLang="zh-CN" dirty="0"/>
              </a:p>
              <a:p>
                <a:pPr lvl="1"/>
                <a:r>
                  <a:rPr lang="en-US" altLang="zh-CN" dirty="0"/>
                  <a:t>+2</a:t>
                </a:r>
                <a:r>
                  <a:rPr lang="zh-CN" altLang="en-US" dirty="0"/>
                  <a:t>（即，在“</a:t>
                </a:r>
                <a:r>
                  <a:rPr lang="en-US" altLang="zh-CN" dirty="0"/>
                  <a:t>+2”</a:t>
                </a:r>
                <a:r>
                  <a:rPr lang="zh-CN" altLang="en-US" dirty="0"/>
                  <a:t>的平衡树中选择最便宜的一个机会，下同）</a:t>
                </a:r>
                <a:r>
                  <a:rPr lang="en-US" altLang="zh-CN" dirty="0"/>
                  <a:t>, -2, +1, -1, +2-1, -2+1, +2-2, +2-1-1, -2+1+1, +1-1</a:t>
                </a:r>
              </a:p>
              <a:p>
                <a:r>
                  <a:rPr lang="zh-CN" altLang="en-US" dirty="0"/>
                  <a:t>任意一种最终会增加答案的调整方式都能拆解成这</a:t>
                </a:r>
                <a:r>
                  <a:rPr lang="en-US" altLang="zh-CN" dirty="0"/>
                  <a:t>10</a:t>
                </a:r>
                <a:r>
                  <a:rPr lang="zh-CN" altLang="en-US" dirty="0"/>
                  <a:t>种调整方式组成的序列，且满足第一步会增加答案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zh-CN" altLang="en-US" dirty="0"/>
                  <a:t>，期望得分</a:t>
                </a:r>
                <a:r>
                  <a:rPr lang="en-US" altLang="zh-CN" dirty="0"/>
                  <a:t>100</a:t>
                </a:r>
                <a:r>
                  <a:rPr lang="zh-CN" altLang="en-US" dirty="0"/>
                  <a:t>分</a:t>
                </a:r>
                <a:endParaRPr lang="en-US" altLang="zh-CN" dirty="0"/>
              </a:p>
              <a:p>
                <a:r>
                  <a:rPr lang="zh-CN" altLang="en-US" dirty="0"/>
                  <a:t>可能可以使用线性求中位数优化至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zh-CN" altLang="en-US" dirty="0"/>
                  <a:t>，但不在本题考察范围内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CBA8B15-7B3E-B0A2-17CB-C05FAFDE5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08639"/>
              </a:xfrm>
              <a:blipFill>
                <a:blip r:embed="rId2"/>
                <a:stretch>
                  <a:fillRect l="-1043" t="-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4513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342</TotalTime>
  <Words>762</Words>
  <Application>Microsoft Office PowerPoint</Application>
  <PresentationFormat>宽屏</PresentationFormat>
  <Paragraphs>58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Office 主题​​</vt:lpstr>
      <vt:lpstr>仙人掌染色</vt:lpstr>
      <vt:lpstr>题目大意</vt:lpstr>
      <vt:lpstr>暴力</vt:lpstr>
      <vt:lpstr>观察</vt:lpstr>
      <vt:lpstr>树形DP</vt:lpstr>
      <vt:lpstr>树形DP+贪心</vt:lpstr>
      <vt:lpstr>圆方树上DP</vt:lpstr>
      <vt:lpstr>圆方树上DP+贪心？</vt:lpstr>
      <vt:lpstr>圆方树上DP+贪心调整</vt:lpstr>
      <vt:lpstr>谢谢大家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Mingkuan Xu</dc:creator>
  <cp:lastModifiedBy>Mingkuan Xu</cp:lastModifiedBy>
  <cp:revision>17</cp:revision>
  <dcterms:created xsi:type="dcterms:W3CDTF">2024-06-02T02:10:39Z</dcterms:created>
  <dcterms:modified xsi:type="dcterms:W3CDTF">2025-01-11T00:52:19Z</dcterms:modified>
</cp:coreProperties>
</file>