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4" r:id="rId3"/>
    <p:sldId id="295" r:id="rId4"/>
    <p:sldId id="296" r:id="rId5"/>
    <p:sldId id="297" r:id="rId6"/>
    <p:sldId id="298" r:id="rId7"/>
    <p:sldId id="299" r:id="rId8"/>
    <p:sldId id="300" r:id="rId9"/>
    <p:sldId id="301" r:id="rId10"/>
    <p:sldId id="302" r:id="rId11"/>
    <p:sldId id="303" r:id="rId12"/>
    <p:sldId id="304" r:id="rId13"/>
    <p:sldId id="305" r:id="rId14"/>
    <p:sldId id="306" r:id="rId15"/>
    <p:sldId id="309" r:id="rId16"/>
    <p:sldId id="317" r:id="rId17"/>
    <p:sldId id="315" r:id="rId18"/>
    <p:sldId id="316" r:id="rId19"/>
    <p:sldId id="336" r:id="rId20"/>
    <p:sldId id="337" r:id="rId21"/>
    <p:sldId id="338" r:id="rId22"/>
    <p:sldId id="347" r:id="rId23"/>
    <p:sldId id="307" r:id="rId24"/>
    <p:sldId id="308" r:id="rId25"/>
    <p:sldId id="310" r:id="rId26"/>
    <p:sldId id="312" r:id="rId27"/>
    <p:sldId id="311" r:id="rId28"/>
    <p:sldId id="313" r:id="rId29"/>
    <p:sldId id="314" r:id="rId30"/>
    <p:sldId id="339" r:id="rId31"/>
    <p:sldId id="342" r:id="rId32"/>
    <p:sldId id="340" r:id="rId33"/>
    <p:sldId id="341" r:id="rId34"/>
    <p:sldId id="322" r:id="rId35"/>
    <p:sldId id="318" r:id="rId36"/>
    <p:sldId id="319" r:id="rId37"/>
    <p:sldId id="320" r:id="rId38"/>
    <p:sldId id="334" r:id="rId39"/>
    <p:sldId id="321" r:id="rId40"/>
    <p:sldId id="323" r:id="rId41"/>
    <p:sldId id="324" r:id="rId42"/>
    <p:sldId id="325" r:id="rId43"/>
    <p:sldId id="344" r:id="rId44"/>
    <p:sldId id="345" r:id="rId45"/>
    <p:sldId id="343" r:id="rId46"/>
    <p:sldId id="346" r:id="rId47"/>
    <p:sldId id="326" r:id="rId48"/>
    <p:sldId id="327" r:id="rId49"/>
    <p:sldId id="328" r:id="rId50"/>
    <p:sldId id="33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承奥" initials="刘" lastIdx="1" clrIdx="0">
    <p:extLst>
      <p:ext uri="{19B8F6BF-5375-455C-9EA6-DF929625EA0E}">
        <p15:presenceInfo xmlns:p15="http://schemas.microsoft.com/office/powerpoint/2012/main" userId="067c8c14fdd52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72" y="1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43CD14-13A2-43A0-91B0-808A0B298728}" type="datetimeFigureOut">
              <a:rPr lang="zh-CN" altLang="en-US" smtClean="0"/>
              <a:t>2024/4/25</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88259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1068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64104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90307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509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899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20092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2466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2291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2749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0639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43CD14-13A2-43A0-91B0-808A0B298728}" type="datetimeFigureOut">
              <a:rPr lang="zh-CN" altLang="en-US" smtClean="0"/>
              <a:t>2024/4/25</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40170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FE75-F769-212E-D78C-08523FB18329}"/>
              </a:ext>
            </a:extLst>
          </p:cNvPr>
          <p:cNvSpPr>
            <a:spLocks noGrp="1"/>
          </p:cNvSpPr>
          <p:nvPr>
            <p:ph type="ctrTitle"/>
          </p:nvPr>
        </p:nvSpPr>
        <p:spPr/>
        <p:txBody>
          <a:bodyPr>
            <a:normAutofit/>
          </a:bodyPr>
          <a:lstStyle/>
          <a:p>
            <a:pPr algn="ctr"/>
            <a:r>
              <a:rPr lang="zh-CN" altLang="en-US" sz="4000" dirty="0"/>
              <a:t>归约、问题类和常见困难问题</a:t>
            </a:r>
            <a:br>
              <a:rPr lang="en-US" altLang="zh-CN" sz="4000" dirty="0"/>
            </a:br>
            <a:r>
              <a:rPr lang="zh-CN" altLang="en-US" sz="4000" dirty="0"/>
              <a:t>（省队</a:t>
            </a:r>
            <a:r>
              <a:rPr lang="en-US" altLang="zh-CN" sz="4000" dirty="0"/>
              <a:t>/NOI/</a:t>
            </a:r>
            <a:r>
              <a:rPr lang="zh-CN" altLang="en-US" sz="4000" dirty="0"/>
              <a:t>集训队课程）</a:t>
            </a:r>
            <a:br>
              <a:rPr lang="en-US" altLang="zh-CN" sz="4000" dirty="0"/>
            </a:br>
            <a:endParaRPr lang="zh-CN" altLang="en-US" sz="4000" dirty="0"/>
          </a:p>
        </p:txBody>
      </p:sp>
      <p:sp>
        <p:nvSpPr>
          <p:cNvPr id="3" name="副标题 2">
            <a:extLst>
              <a:ext uri="{FF2B5EF4-FFF2-40B4-BE49-F238E27FC236}">
                <a16:creationId xmlns:a16="http://schemas.microsoft.com/office/drawing/2014/main" id="{BA8F9524-1496-8ECD-D7B8-5D369C94C01F}"/>
              </a:ext>
            </a:extLst>
          </p:cNvPr>
          <p:cNvSpPr>
            <a:spLocks noGrp="1"/>
          </p:cNvSpPr>
          <p:nvPr>
            <p:ph type="subTitle" idx="1"/>
          </p:nvPr>
        </p:nvSpPr>
        <p:spPr/>
        <p:txBody>
          <a:bodyPr/>
          <a:lstStyle/>
          <a:p>
            <a:pPr algn="ctr"/>
            <a:r>
              <a:rPr lang="zh-CN" altLang="en-US" dirty="0"/>
              <a:t>刘承奥 </a:t>
            </a:r>
            <a:r>
              <a:rPr lang="en-US" altLang="zh-CN" dirty="0"/>
              <a:t>(CommonAnts)</a:t>
            </a:r>
            <a:endParaRPr lang="zh-CN" altLang="en-US" dirty="0"/>
          </a:p>
        </p:txBody>
      </p:sp>
    </p:spTree>
    <p:extLst>
      <p:ext uri="{BB962C8B-B14F-4D97-AF65-F5344CB8AC3E}">
        <p14:creationId xmlns:p14="http://schemas.microsoft.com/office/powerpoint/2010/main" val="406830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18DF0-ED99-05E7-DBB1-E8400DCC63A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6B4860C-DE97-0270-6CF0-569645AB548C}"/>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39D7956-A564-F748-689D-78CA9900C270}"/>
                  </a:ext>
                </a:extLst>
              </p:cNvPr>
              <p:cNvSpPr>
                <a:spLocks noGrp="1"/>
              </p:cNvSpPr>
              <p:nvPr>
                <p:ph idx="1"/>
              </p:nvPr>
            </p:nvSpPr>
            <p:spPr/>
            <p:txBody>
              <a:bodyPr>
                <a:normAutofit/>
              </a:bodyPr>
              <a:lstStyle/>
              <a:p>
                <a:r>
                  <a:rPr lang="en-US" altLang="zh-CN" dirty="0"/>
                  <a:t>SAT</a:t>
                </a:r>
                <a:r>
                  <a:rPr lang="zh-CN" altLang="en-US" dirty="0">
                    <a:sym typeface="Wingdings" panose="05000000000000000000" pitchFamily="2" charset="2"/>
                  </a:rPr>
                  <a:t>（可满足性问题）：</a:t>
                </a:r>
                <a:endParaRPr lang="en-US" altLang="zh-CN" dirty="0">
                  <a:sym typeface="Wingdings" panose="05000000000000000000" pitchFamily="2" charset="2"/>
                </a:endParaRPr>
              </a:p>
              <a:p>
                <a:pPr lvl="1"/>
                <a:r>
                  <a:rPr lang="zh-CN" altLang="en-US" dirty="0">
                    <a:sym typeface="Wingdings" panose="05000000000000000000" pitchFamily="2" charset="2"/>
                  </a:rPr>
                  <a:t>给定一个由变量和与或非、括号组成的逻辑表达式，问是否存在一种给每个变量分别赋值</a:t>
                </a:r>
                <a:r>
                  <a:rPr lang="en-US" altLang="zh-CN" dirty="0">
                    <a:sym typeface="Wingdings" panose="05000000000000000000" pitchFamily="2" charset="2"/>
                  </a:rPr>
                  <a:t>True/False</a:t>
                </a:r>
                <a:r>
                  <a:rPr lang="zh-CN" altLang="en-US" dirty="0">
                    <a:sym typeface="Wingdings" panose="05000000000000000000" pitchFamily="2" charset="2"/>
                  </a:rPr>
                  <a:t>的方式使得整个式子为</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lvl="1"/>
                <a:r>
                  <a:rPr lang="en-US" altLang="zh-CN" dirty="0">
                    <a:sym typeface="Wingdings" panose="05000000000000000000" pitchFamily="2" charset="2"/>
                  </a:rPr>
                  <a:t>NP</a:t>
                </a:r>
                <a:r>
                  <a:rPr lang="zh-CN" altLang="en-US" dirty="0">
                    <a:sym typeface="Wingdings" panose="05000000000000000000" pitchFamily="2" charset="2"/>
                  </a:rPr>
                  <a:t>归约到</a:t>
                </a:r>
                <a:r>
                  <a:rPr lang="en-US" altLang="zh-CN" dirty="0">
                    <a:sym typeface="Wingdings" panose="05000000000000000000" pitchFamily="2" charset="2"/>
                  </a:rPr>
                  <a:t>SAT</a:t>
                </a:r>
                <a:r>
                  <a:rPr lang="zh-CN" altLang="en-US" dirty="0">
                    <a:sym typeface="Wingdings" panose="05000000000000000000" pitchFamily="2" charset="2"/>
                  </a:rPr>
                  <a:t>：利用图灵机历史，</a:t>
                </a:r>
                <a:r>
                  <a:rPr lang="en-US" altLang="zh-CN" dirty="0">
                    <a:sym typeface="Wingdings" panose="05000000000000000000" pitchFamily="2" charset="2"/>
                  </a:rPr>
                  <a:t>Cook-Levin</a:t>
                </a:r>
                <a:r>
                  <a:rPr lang="zh-CN" altLang="en-US" dirty="0">
                    <a:sym typeface="Wingdings" panose="05000000000000000000" pitchFamily="2" charset="2"/>
                  </a:rPr>
                  <a:t>定理。</a:t>
                </a:r>
                <a:endParaRPr lang="en-US" altLang="zh-CN" dirty="0">
                  <a:sym typeface="Wingdings" panose="05000000000000000000" pitchFamily="2" charset="2"/>
                </a:endParaRPr>
              </a:p>
              <a:p>
                <a:r>
                  <a:rPr lang="en-US" altLang="zh-CN" dirty="0">
                    <a:sym typeface="Wingdings" panose="05000000000000000000" pitchFamily="2" charset="2"/>
                  </a:rPr>
                  <a:t>3-SAT</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可满足性问题）：</a:t>
                </a:r>
                <a:endParaRPr lang="en-US" altLang="zh-CN" dirty="0">
                  <a:sym typeface="Wingdings" panose="05000000000000000000" pitchFamily="2" charset="2"/>
                </a:endParaRPr>
              </a:p>
              <a:p>
                <a:pPr lvl="1"/>
                <a:r>
                  <a:rPr lang="zh-CN" altLang="en-US" dirty="0">
                    <a:sym typeface="Wingdings" panose="05000000000000000000" pitchFamily="2" charset="2"/>
                  </a:rPr>
                  <a:t>给定一个由变量和与或非、括号组成的逻辑表达式，保证表达式形式是：</a:t>
                </a:r>
                <a:endParaRPr lang="en-US" altLang="zh-CN" dirty="0">
                  <a:sym typeface="Wingdings" panose="05000000000000000000" pitchFamily="2" charset="2"/>
                </a:endParaRPr>
              </a:p>
              <a:p>
                <a:pPr lvl="1"/>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r>
                          <a:rPr lang="en-US" altLang="zh-CN" b="0" i="1" smtClean="0">
                            <a:latin typeface="Cambria Math" panose="02040503050406030204" pitchFamily="18" charset="0"/>
                          </a:rPr>
                          <m:t>∨</m:t>
                        </m:r>
                        <m:r>
                          <a:rPr lang="en-US" altLang="zh-CN" i="1">
                            <a:latin typeface="Cambria Math" panose="02040503050406030204" pitchFamily="18" charset="0"/>
                          </a:rPr>
                          <m:t>𝑋</m:t>
                        </m:r>
                      </m:e>
                    </m:d>
                    <m:r>
                      <a:rPr lang="en-US" altLang="zh-CN" b="0" i="1" smtClean="0">
                        <a:latin typeface="Cambria Math" panose="02040503050406030204" pitchFamily="18" charset="0"/>
                      </a:rPr>
                      <m:t>…</m:t>
                    </m:r>
                  </m:oMath>
                </a14:m>
                <a:endParaRPr lang="en-US" altLang="zh-CN" dirty="0"/>
              </a:p>
              <a:p>
                <a:pPr lvl="1"/>
                <a:r>
                  <a:rPr lang="zh-CN" altLang="en-US" dirty="0"/>
                  <a:t>其中每个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都是一个常量（</a:t>
                </a:r>
                <a:r>
                  <a:rPr lang="en-US" altLang="zh-CN" dirty="0"/>
                  <a:t>True/False</a:t>
                </a:r>
                <a:r>
                  <a:rPr lang="zh-CN" altLang="en-US" dirty="0"/>
                  <a:t>），一个变量或者一个变量取非的结果。一个括号内的表达式称为一个子句。</a:t>
                </a:r>
                <a:endParaRPr lang="en-US" altLang="zh-CN" dirty="0"/>
              </a:p>
              <a:p>
                <a:pPr lvl="1"/>
                <a:r>
                  <a:rPr lang="zh-CN" altLang="en-US" dirty="0">
                    <a:sym typeface="Wingdings" panose="05000000000000000000" pitchFamily="2" charset="2"/>
                  </a:rPr>
                  <a:t>问是否存在一种给每个变量分别赋值</a:t>
                </a:r>
                <a:r>
                  <a:rPr lang="en-US" altLang="zh-CN" dirty="0">
                    <a:sym typeface="Wingdings" panose="05000000000000000000" pitchFamily="2" charset="2"/>
                  </a:rPr>
                  <a:t>True/False</a:t>
                </a:r>
                <a:r>
                  <a:rPr lang="zh-CN" altLang="en-US" dirty="0">
                    <a:sym typeface="Wingdings" panose="05000000000000000000" pitchFamily="2" charset="2"/>
                  </a:rPr>
                  <a:t>的方式使得整个式子为</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lvl="1"/>
                <a:r>
                  <a:rPr lang="en-US" altLang="zh-CN" dirty="0">
                    <a:sym typeface="Wingdings" panose="05000000000000000000" pitchFamily="2" charset="2"/>
                  </a:rPr>
                  <a:t>SAT</a:t>
                </a:r>
                <a:r>
                  <a:rPr lang="zh-CN" altLang="en-US" dirty="0">
                    <a:sym typeface="Wingdings" panose="05000000000000000000" pitchFamily="2" charset="2"/>
                  </a:rPr>
                  <a:t>归约到</a:t>
                </a:r>
                <a:r>
                  <a:rPr lang="en-US" altLang="zh-CN" dirty="0">
                    <a:sym typeface="Wingdings" panose="05000000000000000000" pitchFamily="2" charset="2"/>
                  </a:rPr>
                  <a:t>3-SAT</a:t>
                </a:r>
                <a:r>
                  <a:rPr lang="zh-CN" altLang="en-US" dirty="0">
                    <a:sym typeface="Wingdings" panose="05000000000000000000" pitchFamily="2" charset="2"/>
                  </a:rPr>
                  <a:t>：给表达式里每个二元运算的结果建一个变量，然后用子句表达二元运算的运算规则。</a:t>
                </a:r>
                <a:endParaRPr lang="en-US" altLang="zh-CN" dirty="0">
                  <a:sym typeface="Wingdings" panose="05000000000000000000" pitchFamily="2" charset="2"/>
                </a:endParaRPr>
              </a:p>
              <a:p>
                <a:pPr lvl="1"/>
                <a:r>
                  <a:rPr lang="en-US" altLang="zh-CN" b="1" dirty="0">
                    <a:sym typeface="Wingdings" panose="05000000000000000000" pitchFamily="2" charset="2"/>
                  </a:rPr>
                  <a:t>3-SAT</a:t>
                </a:r>
                <a:r>
                  <a:rPr lang="zh-CN" altLang="en-US" b="1" dirty="0">
                    <a:sym typeface="Wingdings" panose="05000000000000000000" pitchFamily="2" charset="2"/>
                  </a:rPr>
                  <a:t>是大部分</a:t>
                </a:r>
                <a:r>
                  <a:rPr lang="en-US" altLang="zh-CN" b="1" dirty="0">
                    <a:sym typeface="Wingdings" panose="05000000000000000000" pitchFamily="2" charset="2"/>
                  </a:rPr>
                  <a:t>NPC</a:t>
                </a:r>
                <a:r>
                  <a:rPr lang="zh-CN" altLang="en-US" b="1" dirty="0">
                    <a:sym typeface="Wingdings" panose="05000000000000000000" pitchFamily="2" charset="2"/>
                  </a:rPr>
                  <a:t>问题归约的起点。</a:t>
                </a:r>
                <a:endParaRPr lang="en-US" altLang="zh-CN" b="1"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D39D7956-A564-F748-689D-78CA9900C27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4702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B98E3-C5A5-8B6F-C703-2C9261FC6A1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6AEFE5-C141-82AE-3242-2F7625439122}"/>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B19C95-C2E2-B7B8-1796-8DB5112029F1}"/>
                  </a:ext>
                </a:extLst>
              </p:cNvPr>
              <p:cNvSpPr>
                <a:spLocks noGrp="1"/>
              </p:cNvSpPr>
              <p:nvPr>
                <p:ph idx="1"/>
              </p:nvPr>
            </p:nvSpPr>
            <p:spPr/>
            <p:txBody>
              <a:bodyPr>
                <a:normAutofit/>
              </a:bodyPr>
              <a:lstStyle/>
              <a:p>
                <a:r>
                  <a:rPr lang="en-US" altLang="zh-CN" dirty="0">
                    <a:sym typeface="Wingdings" panose="05000000000000000000" pitchFamily="2" charset="2"/>
                  </a:rPr>
                  <a:t>MAX 2-SAT</a:t>
                </a:r>
                <a:r>
                  <a:rPr lang="zh-CN" altLang="en-US" dirty="0">
                    <a:sym typeface="Wingdings" panose="05000000000000000000" pitchFamily="2" charset="2"/>
                  </a:rPr>
                  <a:t>（最大可满足 </a:t>
                </a:r>
                <a:r>
                  <a:rPr lang="en-US" altLang="zh-CN" dirty="0">
                    <a:sym typeface="Wingdings" panose="05000000000000000000" pitchFamily="2" charset="2"/>
                  </a:rPr>
                  <a:t>2-SAT</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给定若干个由变量和与或非、括号组成的逻辑表达式子句，保证每个子句形式是：</a:t>
                </a:r>
                <a:endParaRPr lang="en-US" altLang="zh-CN" dirty="0">
                  <a:sym typeface="Wingdings" panose="05000000000000000000" pitchFamily="2" charset="2"/>
                </a:endParaRPr>
              </a:p>
              <a:p>
                <a:pPr lvl="1"/>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oMath>
                </a14:m>
                <a:endParaRPr lang="en-US" altLang="zh-CN" dirty="0"/>
              </a:p>
              <a:p>
                <a:pPr lvl="1"/>
                <a:r>
                  <a:rPr lang="zh-CN" altLang="en-US" dirty="0"/>
                  <a:t>其中每个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都是一个常量（</a:t>
                </a:r>
                <a:r>
                  <a:rPr lang="en-US" altLang="zh-CN" dirty="0"/>
                  <a:t>True/False</a:t>
                </a:r>
                <a:r>
                  <a:rPr lang="zh-CN" altLang="en-US" dirty="0"/>
                  <a:t>），一个变量或者一个变量取非的结果。</a:t>
                </a:r>
                <a:endParaRPr lang="en-US" altLang="zh-CN" dirty="0"/>
              </a:p>
              <a:p>
                <a:pPr lvl="1"/>
                <a:r>
                  <a:rPr lang="zh-CN" altLang="en-US" dirty="0">
                    <a:sym typeface="Wingdings" panose="05000000000000000000" pitchFamily="2" charset="2"/>
                  </a:rPr>
                  <a:t>问给每个变量赋值，最多能让多少个子句求值为 </a:t>
                </a:r>
                <a:r>
                  <a:rPr lang="en-US" altLang="zh-CN" dirty="0">
                    <a:sym typeface="Wingdings" panose="05000000000000000000" pitchFamily="2" charset="2"/>
                  </a:rPr>
                  <a:t>True</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（说一个最优化问题是</a:t>
                </a:r>
                <a:r>
                  <a:rPr lang="en-US" altLang="zh-CN" dirty="0">
                    <a:sym typeface="Wingdings" panose="05000000000000000000" pitchFamily="2" charset="2"/>
                  </a:rPr>
                  <a:t>NP, NPC</a:t>
                </a:r>
                <a:r>
                  <a:rPr lang="zh-CN" altLang="en-US" dirty="0">
                    <a:sym typeface="Wingdings" panose="05000000000000000000" pitchFamily="2" charset="2"/>
                  </a:rPr>
                  <a:t>的，或者说它对应的语言，一般指的是它二分之后的版本，也就是输入一个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 问答案是否大于等于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en-US" altLang="zh-CN" dirty="0">
                    <a:sym typeface="Wingdings" panose="05000000000000000000" pitchFamily="2" charset="2"/>
                  </a:rPr>
                  <a:t>Weighted 2-SAT</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给定一个 </a:t>
                </a:r>
                <a:r>
                  <a:rPr lang="en-US" altLang="zh-CN" dirty="0">
                    <a:sym typeface="Wingdings" panose="05000000000000000000" pitchFamily="2" charset="2"/>
                  </a:rPr>
                  <a:t>2-SAT </a:t>
                </a:r>
                <a:r>
                  <a:rPr lang="zh-CN" altLang="en-US" dirty="0">
                    <a:sym typeface="Wingdings" panose="05000000000000000000" pitchFamily="2" charset="2"/>
                  </a:rPr>
                  <a:t>问题，问是否存在恰好给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en-US" altLang="zh-CN" dirty="0">
                    <a:sym typeface="Wingdings" panose="05000000000000000000" pitchFamily="2" charset="2"/>
                  </a:rPr>
                  <a:t> </a:t>
                </a:r>
                <a:r>
                  <a:rPr lang="zh-CN" altLang="en-US" dirty="0">
                    <a:sym typeface="Wingdings" panose="05000000000000000000" pitchFamily="2" charset="2"/>
                  </a:rPr>
                  <a:t>个变量赋值为</a:t>
                </a:r>
                <a:r>
                  <a:rPr lang="en-US" altLang="zh-CN" dirty="0">
                    <a:sym typeface="Wingdings" panose="05000000000000000000" pitchFamily="2" charset="2"/>
                  </a:rPr>
                  <a:t>True</a:t>
                </a:r>
                <a:r>
                  <a:rPr lang="zh-CN" altLang="en-US" dirty="0">
                    <a:sym typeface="Wingdings" panose="05000000000000000000" pitchFamily="2" charset="2"/>
                  </a:rPr>
                  <a:t>的满足表达式的方案。或者问最多</a:t>
                </a:r>
                <a:r>
                  <a:rPr lang="en-US" altLang="zh-CN" dirty="0">
                    <a:sym typeface="Wingdings" panose="05000000000000000000" pitchFamily="2" charset="2"/>
                  </a:rPr>
                  <a:t>/</a:t>
                </a:r>
                <a:r>
                  <a:rPr lang="zh-CN" altLang="en-US" dirty="0">
                    <a:sym typeface="Wingdings" panose="05000000000000000000" pitchFamily="2" charset="2"/>
                  </a:rPr>
                  <a:t>最少给多少个变量赋值为</a:t>
                </a:r>
                <a:r>
                  <a:rPr lang="en-US" altLang="zh-CN" dirty="0">
                    <a:sym typeface="Wingdings" panose="05000000000000000000" pitchFamily="2" charset="2"/>
                  </a:rPr>
                  <a:t>True</a:t>
                </a:r>
                <a:r>
                  <a:rPr lang="zh-CN" altLang="en-US" dirty="0">
                    <a:sym typeface="Wingdings" panose="05000000000000000000" pitchFamily="2" charset="2"/>
                  </a:rPr>
                  <a:t>可以满足表达式。</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C6B19C95-C2E2-B7B8-1796-8DB5112029F1}"/>
                  </a:ext>
                </a:extLst>
              </p:cNvPr>
              <p:cNvSpPr>
                <a:spLocks noGrp="1" noRot="1" noChangeAspect="1" noMove="1" noResize="1" noEditPoints="1" noAdjustHandles="1" noChangeArrowheads="1" noChangeShapeType="1" noTextEdit="1"/>
              </p:cNvSpPr>
              <p:nvPr>
                <p:ph idx="1"/>
              </p:nvPr>
            </p:nvSpPr>
            <p:spPr>
              <a:blipFill>
                <a:blip r:embed="rId2"/>
                <a:stretch>
                  <a:fillRect l="-142" t="-1261" r="-2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259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13EF4-29AF-6F2F-8608-672A2EEEB8B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C2C5CC-3936-FD53-4D37-92974C5772B3}"/>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BA3CFF-8FF3-3E93-DF07-4B268015EAE3}"/>
                  </a:ext>
                </a:extLst>
              </p:cNvPr>
              <p:cNvSpPr>
                <a:spLocks noGrp="1"/>
              </p:cNvSpPr>
              <p:nvPr>
                <p:ph idx="1"/>
              </p:nvPr>
            </p:nvSpPr>
            <p:spPr/>
            <p:txBody>
              <a:bodyPr>
                <a:normAutofit/>
              </a:bodyPr>
              <a:lstStyle/>
              <a:p>
                <a:r>
                  <a:rPr lang="zh-CN" altLang="en-US" dirty="0">
                    <a:sym typeface="Wingdings" panose="05000000000000000000" pitchFamily="2" charset="2"/>
                  </a:rPr>
                  <a:t>背包系问题</a:t>
                </a:r>
                <a:endParaRPr lang="en-US" altLang="zh-CN" dirty="0">
                  <a:sym typeface="Wingdings" panose="05000000000000000000" pitchFamily="2" charset="2"/>
                </a:endParaRPr>
              </a:p>
              <a:p>
                <a:pPr lvl="1"/>
                <a:r>
                  <a:rPr lang="zh-CN" altLang="en-US" dirty="0">
                    <a:sym typeface="Wingdings" panose="05000000000000000000" pitchFamily="2" charset="2"/>
                  </a:rPr>
                  <a:t>有“判断一个数集是否有子集和为特定值”的问题，大都是</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r>
                  <a:rPr lang="zh-CN" altLang="en-US" dirty="0">
                    <a:sym typeface="Wingdings" panose="05000000000000000000" pitchFamily="2" charset="2"/>
                  </a:rPr>
                  <a:t>例：</a:t>
                </a:r>
                <a:endParaRPr lang="en-US" altLang="zh-CN" dirty="0">
                  <a:sym typeface="Wingdings" panose="05000000000000000000" pitchFamily="2" charset="2"/>
                </a:endParaRPr>
              </a:p>
              <a:p>
                <a:pPr lvl="1"/>
                <a:r>
                  <a:rPr lang="zh-CN" altLang="en-US" dirty="0">
                    <a:sym typeface="Wingdings" panose="05000000000000000000" pitchFamily="2" charset="2"/>
                  </a:rPr>
                  <a:t>背包问题：给定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sym typeface="Wingdings" panose="05000000000000000000" pitchFamily="2" charset="2"/>
                  </a:rPr>
                  <a:t> </a:t>
                </a:r>
                <a:r>
                  <a:rPr lang="zh-CN" altLang="en-US" dirty="0">
                    <a:sym typeface="Wingdings" panose="05000000000000000000" pitchFamily="2" charset="2"/>
                  </a:rPr>
                  <a:t>个数和容量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𝑀</m:t>
                    </m:r>
                  </m:oMath>
                </a14:m>
                <a:r>
                  <a:rPr lang="zh-CN" altLang="en-US" dirty="0">
                    <a:sym typeface="Wingdings" panose="05000000000000000000" pitchFamily="2" charset="2"/>
                  </a:rPr>
                  <a:t>，问是否有一个子集和是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𝑀</m:t>
                    </m:r>
                  </m:oMath>
                </a14:m>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带权背包问题：给定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sym typeface="Wingdings" panose="05000000000000000000" pitchFamily="2" charset="2"/>
                  </a:rPr>
                  <a:t> </a:t>
                </a:r>
                <a:r>
                  <a:rPr lang="zh-CN" altLang="en-US" dirty="0">
                    <a:sym typeface="Wingdings" panose="05000000000000000000" pitchFamily="2" charset="2"/>
                  </a:rPr>
                  <a:t>个物品每个物品有重量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𝑤</m:t>
                    </m:r>
                  </m:oMath>
                </a14:m>
                <a:r>
                  <a:rPr lang="en-US" altLang="zh-CN" dirty="0">
                    <a:sym typeface="Wingdings" panose="05000000000000000000" pitchFamily="2" charset="2"/>
                  </a:rPr>
                  <a:t> </a:t>
                </a:r>
                <a:r>
                  <a:rPr lang="zh-CN" altLang="en-US" dirty="0">
                    <a:sym typeface="Wingdings" panose="05000000000000000000" pitchFamily="2" charset="2"/>
                  </a:rPr>
                  <a:t>和权值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𝑣</m:t>
                    </m:r>
                  </m:oMath>
                </a14:m>
                <a:r>
                  <a:rPr lang="zh-CN" altLang="en-US" dirty="0">
                    <a:sym typeface="Wingdings" panose="05000000000000000000" pitchFamily="2" charset="2"/>
                  </a:rPr>
                  <a:t>，问总重量 </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𝑀</m:t>
                    </m:r>
                  </m:oMath>
                </a14:m>
                <a:r>
                  <a:rPr lang="en-US" altLang="zh-CN" dirty="0">
                    <a:sym typeface="Wingdings" panose="05000000000000000000" pitchFamily="2" charset="2"/>
                  </a:rPr>
                  <a:t> </a:t>
                </a:r>
                <a:r>
                  <a:rPr lang="zh-CN" altLang="en-US" dirty="0">
                    <a:sym typeface="Wingdings" panose="05000000000000000000" pitchFamily="2" charset="2"/>
                  </a:rPr>
                  <a:t>的子集最大权值和。</a:t>
                </a:r>
                <a:endParaRPr lang="en-US" altLang="zh-CN" dirty="0">
                  <a:sym typeface="Wingdings" panose="05000000000000000000" pitchFamily="2" charset="2"/>
                </a:endParaRPr>
              </a:p>
              <a:p>
                <a:pPr lvl="1"/>
                <a:r>
                  <a:rPr lang="zh-CN" altLang="en-US" dirty="0">
                    <a:sym typeface="Wingdings" panose="05000000000000000000" pitchFamily="2" charset="2"/>
                  </a:rPr>
                  <a:t>零子集和问题：</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pPr lvl="1"/>
                <a:r>
                  <a:rPr lang="zh-CN" altLang="en-US" dirty="0">
                    <a:sym typeface="Wingdings" panose="05000000000000000000" pitchFamily="2" charset="2"/>
                  </a:rPr>
                  <a:t>均分问题：</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r>
                  <a:rPr lang="zh-CN" altLang="en-US" dirty="0">
                    <a:sym typeface="Wingdings" panose="05000000000000000000" pitchFamily="2" charset="2"/>
                  </a:rPr>
                  <a:t>（前面的两个例子）</a:t>
                </a:r>
                <a:endParaRPr lang="en-US" altLang="zh-CN" dirty="0">
                  <a:sym typeface="Wingdings" panose="05000000000000000000" pitchFamily="2" charset="2"/>
                </a:endParaRPr>
              </a:p>
              <a:p>
                <a:pPr lvl="1"/>
                <a:r>
                  <a:rPr lang="en-US" altLang="zh-CN" dirty="0">
                    <a:sym typeface="Wingdings" panose="05000000000000000000" pitchFamily="2" charset="2"/>
                  </a:rPr>
                  <a:t>……</a:t>
                </a:r>
              </a:p>
              <a:p>
                <a:pPr lvl="1"/>
                <a:r>
                  <a:rPr lang="zh-CN" altLang="en-US" dirty="0">
                    <a:sym typeface="Wingdings" panose="05000000000000000000" pitchFamily="2" charset="2"/>
                  </a:rPr>
                  <a:t>注意，</a:t>
                </a:r>
                <a:r>
                  <a:rPr lang="en-US" altLang="zh-CN" dirty="0">
                    <a:sym typeface="Wingdings" panose="05000000000000000000" pitchFamily="2" charset="2"/>
                  </a:rPr>
                  <a:t>NP</a:t>
                </a:r>
                <a:r>
                  <a:rPr lang="zh-CN" altLang="en-US" dirty="0">
                    <a:sym typeface="Wingdings" panose="05000000000000000000" pitchFamily="2" charset="2"/>
                  </a:rPr>
                  <a:t>等问题类度量输入规模看的是输入长度，也就是允许</a:t>
                </a:r>
                <a:r>
                  <a:rPr lang="zh-CN" altLang="en-US" b="1" dirty="0">
                    <a:sym typeface="Wingdings" panose="05000000000000000000" pitchFamily="2" charset="2"/>
                  </a:rPr>
                  <a:t>高精度</a:t>
                </a:r>
                <a:r>
                  <a:rPr lang="zh-CN" altLang="en-US" dirty="0">
                    <a:sym typeface="Wingdings" panose="05000000000000000000" pitchFamily="2" charset="2"/>
                  </a:rPr>
                  <a:t>的重量和权值。背包系问题大都有限制重量和权值范围的伪多项式算法。</a:t>
                </a:r>
                <a:endParaRPr lang="en-US" altLang="zh-CN" dirty="0"/>
              </a:p>
            </p:txBody>
          </p:sp>
        </mc:Choice>
        <mc:Fallback xmlns="">
          <p:sp>
            <p:nvSpPr>
              <p:cNvPr id="3" name="内容占位符 2">
                <a:extLst>
                  <a:ext uri="{FF2B5EF4-FFF2-40B4-BE49-F238E27FC236}">
                    <a16:creationId xmlns:a16="http://schemas.microsoft.com/office/drawing/2014/main" id="{96BA3CFF-8FF3-3E93-DF07-4B268015EAE3}"/>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623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E7F80-7761-B163-0EAC-CD77CFA2818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29AB69-12A2-74C9-138C-B838F68C2043}"/>
              </a:ext>
            </a:extLst>
          </p:cNvPr>
          <p:cNvSpPr>
            <a:spLocks noGrp="1"/>
          </p:cNvSpPr>
          <p:nvPr>
            <p:ph type="title"/>
          </p:nvPr>
        </p:nvSpPr>
        <p:spPr/>
        <p:txBody>
          <a:bodyPr/>
          <a:lstStyle/>
          <a:p>
            <a:r>
              <a:rPr lang="en-US" altLang="zh-CN" dirty="0"/>
              <a:t>Strongly 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7A2B04-C995-EE40-D7C4-CA7415641DA0}"/>
                  </a:ext>
                </a:extLst>
              </p:cNvPr>
              <p:cNvSpPr>
                <a:spLocks noGrp="1"/>
              </p:cNvSpPr>
              <p:nvPr>
                <p:ph idx="1"/>
              </p:nvPr>
            </p:nvSpPr>
            <p:spPr/>
            <p:txBody>
              <a:bodyPr>
                <a:normAutofit/>
              </a:bodyPr>
              <a:lstStyle/>
              <a:p>
                <a:r>
                  <a:rPr lang="zh-CN" altLang="en-US" dirty="0">
                    <a:sym typeface="Wingdings" panose="05000000000000000000" pitchFamily="2" charset="2"/>
                  </a:rPr>
                  <a:t>如果所有</a:t>
                </a:r>
                <a:r>
                  <a:rPr lang="en-US" altLang="zh-CN" dirty="0">
                    <a:sym typeface="Wingdings" panose="05000000000000000000" pitchFamily="2" charset="2"/>
                  </a:rPr>
                  <a:t>NP</a:t>
                </a:r>
                <a:r>
                  <a:rPr lang="zh-CN" altLang="en-US" dirty="0">
                    <a:sym typeface="Wingdings" panose="05000000000000000000" pitchFamily="2" charset="2"/>
                  </a:rPr>
                  <a:t>问题能在多项式时间内归约到一个问题的伪多项式算法（等价于有任意多项式近似算法），那么称这个问题是强</a:t>
                </a:r>
                <a:r>
                  <a:rPr lang="en-US" altLang="zh-CN" dirty="0">
                    <a:sym typeface="Wingdings" panose="05000000000000000000" pitchFamily="2" charset="2"/>
                  </a:rPr>
                  <a:t>NP-Hard</a:t>
                </a:r>
                <a:r>
                  <a:rPr lang="zh-CN" altLang="en-US" dirty="0">
                    <a:sym typeface="Wingdings" panose="05000000000000000000" pitchFamily="2" charset="2"/>
                  </a:rPr>
                  <a:t>（</a:t>
                </a:r>
                <a:r>
                  <a:rPr lang="en-US" altLang="zh-CN" dirty="0">
                    <a:sym typeface="Wingdings" panose="05000000000000000000" pitchFamily="2" charset="2"/>
                  </a:rPr>
                  <a:t>Strongly NP-Hard</a:t>
                </a:r>
                <a:r>
                  <a:rPr lang="zh-CN" altLang="en-US" dirty="0">
                    <a:sym typeface="Wingdings" panose="05000000000000000000" pitchFamily="2" charset="2"/>
                  </a:rPr>
                  <a:t>）的。</a:t>
                </a:r>
                <a:endParaRPr lang="en-US" altLang="zh-CN" dirty="0">
                  <a:sym typeface="Wingdings" panose="05000000000000000000" pitchFamily="2" charset="2"/>
                </a:endParaRPr>
              </a:p>
              <a:p>
                <a:r>
                  <a:rPr lang="zh-CN" altLang="en-US" dirty="0">
                    <a:sym typeface="Wingdings" panose="05000000000000000000" pitchFamily="2" charset="2"/>
                  </a:rPr>
                  <a:t>如果一个强</a:t>
                </a:r>
                <a:r>
                  <a:rPr lang="en-US" altLang="zh-CN" dirty="0">
                    <a:sym typeface="Wingdings" panose="05000000000000000000" pitchFamily="2" charset="2"/>
                  </a:rPr>
                  <a:t>NP-Hard</a:t>
                </a:r>
                <a:r>
                  <a:rPr lang="zh-CN" altLang="en-US" dirty="0">
                    <a:sym typeface="Wingdings" panose="05000000000000000000" pitchFamily="2" charset="2"/>
                  </a:rPr>
                  <a:t>问题有伪多项式算法（任意多项式近似算法），则所有的</a:t>
                </a:r>
                <a:r>
                  <a:rPr lang="en-US" altLang="zh-CN" dirty="0">
                    <a:sym typeface="Wingdings" panose="05000000000000000000" pitchFamily="2" charset="2"/>
                  </a:rPr>
                  <a:t>NP</a:t>
                </a:r>
                <a:r>
                  <a:rPr lang="zh-CN" altLang="en-US" dirty="0">
                    <a:sym typeface="Wingdings" panose="05000000000000000000" pitchFamily="2" charset="2"/>
                  </a:rPr>
                  <a:t>问题都有多项式算法。</a:t>
                </a:r>
                <a:endParaRPr lang="en-US" altLang="zh-CN" dirty="0">
                  <a:sym typeface="Wingdings" panose="05000000000000000000" pitchFamily="2" charset="2"/>
                </a:endParaRPr>
              </a:p>
              <a:p>
                <a:r>
                  <a:rPr lang="zh-CN" altLang="en-US" dirty="0">
                    <a:sym typeface="Wingdings" panose="05000000000000000000" pitchFamily="2" charset="2"/>
                  </a:rPr>
                  <a:t>二维背包系问题</a:t>
                </a:r>
                <a:endParaRPr lang="en-US" altLang="zh-CN" dirty="0">
                  <a:sym typeface="Wingdings" panose="05000000000000000000" pitchFamily="2" charset="2"/>
                </a:endParaRPr>
              </a:p>
              <a:p>
                <a:pPr lvl="1"/>
                <a:r>
                  <a:rPr lang="zh-CN" altLang="en-US" dirty="0">
                    <a:sym typeface="Wingdings" panose="05000000000000000000" pitchFamily="2" charset="2"/>
                  </a:rPr>
                  <a:t>有两维重量的背包问题，大都是强</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r>
                  <a:rPr lang="zh-CN" altLang="en-US" dirty="0">
                    <a:sym typeface="Wingdings" panose="05000000000000000000" pitchFamily="2" charset="2"/>
                  </a:rPr>
                  <a:t>二维背包问题：有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个物品，每个物品有各自的重量，装入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个背包，每个背包的大小相等都为 </a:t>
                </a:r>
                <a14:m>
                  <m:oMath xmlns:m="http://schemas.openxmlformats.org/officeDocument/2006/math">
                    <m:r>
                      <a:rPr lang="en-US" altLang="zh-CN" b="0" i="1" smtClean="0">
                        <a:latin typeface="Cambria Math" panose="02040503050406030204" pitchFamily="18" charset="0"/>
                      </a:rPr>
                      <m:t>𝑀</m:t>
                    </m:r>
                  </m:oMath>
                </a14:m>
                <a:r>
                  <a:rPr lang="zh-CN" altLang="en-US" dirty="0"/>
                  <a:t>，判断是否能全部装下。</a:t>
                </a:r>
                <a:endParaRPr lang="en-US" altLang="zh-CN" dirty="0"/>
              </a:p>
              <a:p>
                <a:pPr lvl="1"/>
                <a:r>
                  <a:rPr lang="zh-CN" altLang="en-US" dirty="0"/>
                  <a:t>这个问题是多个问题的二分版本：</a:t>
                </a:r>
                <a:endParaRPr lang="en-US" altLang="zh-CN" dirty="0"/>
              </a:p>
              <a:p>
                <a:pPr lvl="2"/>
                <a:r>
                  <a:rPr lang="zh-CN" altLang="en-US" dirty="0"/>
                  <a:t>多机调度问题：</a:t>
                </a:r>
                <a:r>
                  <a:rPr lang="zh-CN" altLang="en-US" dirty="0">
                    <a:sym typeface="Wingdings" panose="05000000000000000000" pitchFamily="2" charset="2"/>
                  </a:rPr>
                  <a:t>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个物品，每个物品有各自的重量，装入 </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个背包，最小化最大的背包重量。</a:t>
                </a:r>
                <a:endParaRPr lang="en-US" altLang="zh-CN" dirty="0"/>
              </a:p>
              <a:p>
                <a:pPr lvl="2"/>
                <a:r>
                  <a:rPr lang="zh-CN" altLang="en-US" dirty="0"/>
                  <a:t>装箱问题：</a:t>
                </a:r>
                <a:r>
                  <a:rPr lang="zh-CN" altLang="en-US" dirty="0">
                    <a:sym typeface="Wingdings" panose="05000000000000000000" pitchFamily="2" charset="2"/>
                  </a:rPr>
                  <a:t>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个物品，每个物品有各自的重量，装入大小为 </a:t>
                </a:r>
                <a14:m>
                  <m:oMath xmlns:m="http://schemas.openxmlformats.org/officeDocument/2006/math">
                    <m:r>
                      <a:rPr lang="en-US" altLang="zh-CN" b="0" i="1" smtClean="0">
                        <a:latin typeface="Cambria Math" panose="02040503050406030204" pitchFamily="18" charset="0"/>
                      </a:rPr>
                      <m:t>𝑀</m:t>
                    </m:r>
                  </m:oMath>
                </a14:m>
                <a:r>
                  <a:rPr lang="zh-CN" altLang="en-US" dirty="0"/>
                  <a:t> 的背包，问至少要几个背包。</a:t>
                </a:r>
                <a:endParaRPr lang="en-US" altLang="zh-CN" dirty="0"/>
              </a:p>
              <a:p>
                <a:pPr lvl="2"/>
                <a:r>
                  <a:rPr lang="zh-CN" altLang="en-US" dirty="0"/>
                  <a:t>所以这两个问题也是 </a:t>
                </a:r>
                <a:r>
                  <a:rPr lang="en-US" altLang="zh-CN" dirty="0"/>
                  <a:t>Strongly NPC </a:t>
                </a:r>
                <a:r>
                  <a:rPr lang="zh-CN" altLang="en-US" dirty="0"/>
                  <a:t>的。</a:t>
                </a:r>
                <a:endParaRPr lang="en-US" altLang="zh-CN" dirty="0"/>
              </a:p>
            </p:txBody>
          </p:sp>
        </mc:Choice>
        <mc:Fallback xmlns="">
          <p:sp>
            <p:nvSpPr>
              <p:cNvPr id="3" name="内容占位符 2">
                <a:extLst>
                  <a:ext uri="{FF2B5EF4-FFF2-40B4-BE49-F238E27FC236}">
                    <a16:creationId xmlns:a16="http://schemas.microsoft.com/office/drawing/2014/main" id="{207A2B04-C995-EE40-D7C4-CA7415641DA0}"/>
                  </a:ext>
                </a:extLst>
              </p:cNvPr>
              <p:cNvSpPr>
                <a:spLocks noGrp="1" noRot="1" noChangeAspect="1" noMove="1" noResize="1" noEditPoints="1" noAdjustHandles="1" noChangeArrowheads="1" noChangeShapeType="1" noTextEdit="1"/>
              </p:cNvSpPr>
              <p:nvPr>
                <p:ph idx="1"/>
              </p:nvPr>
            </p:nvSpPr>
            <p:spPr>
              <a:blipFill>
                <a:blip r:embed="rId2"/>
                <a:stretch>
                  <a:fillRect l="-142" t="-1261"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60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9861-EAC9-D7A1-6D14-64C4AFBD627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5B67DE3-FE03-EE9B-8A2C-8D5205907BC4}"/>
              </a:ext>
            </a:extLst>
          </p:cNvPr>
          <p:cNvSpPr>
            <a:spLocks noGrp="1"/>
          </p:cNvSpPr>
          <p:nvPr>
            <p:ph type="title"/>
          </p:nvPr>
        </p:nvSpPr>
        <p:spPr/>
        <p:txBody>
          <a:bodyPr/>
          <a:lstStyle/>
          <a:p>
            <a:r>
              <a:rPr lang="en-US" altLang="zh-CN" dirty="0"/>
              <a:t>NPC</a:t>
            </a:r>
            <a:endParaRPr lang="zh-CN" altLang="en-US" dirty="0"/>
          </a:p>
        </p:txBody>
      </p:sp>
      <p:sp>
        <p:nvSpPr>
          <p:cNvPr id="3" name="内容占位符 2">
            <a:extLst>
              <a:ext uri="{FF2B5EF4-FFF2-40B4-BE49-F238E27FC236}">
                <a16:creationId xmlns:a16="http://schemas.microsoft.com/office/drawing/2014/main" id="{64AE008C-7E9E-AE60-EFF6-2761B19FB251}"/>
              </a:ext>
            </a:extLst>
          </p:cNvPr>
          <p:cNvSpPr>
            <a:spLocks noGrp="1"/>
          </p:cNvSpPr>
          <p:nvPr>
            <p:ph idx="1"/>
          </p:nvPr>
        </p:nvSpPr>
        <p:spPr/>
        <p:txBody>
          <a:bodyPr>
            <a:normAutofit/>
          </a:bodyPr>
          <a:lstStyle/>
          <a:p>
            <a:r>
              <a:rPr lang="zh-CN" altLang="en-US" dirty="0">
                <a:sym typeface="Wingdings" panose="05000000000000000000" pitchFamily="2" charset="2"/>
              </a:rPr>
              <a:t>子集系问题</a:t>
            </a:r>
            <a:endParaRPr lang="en-US" altLang="zh-CN" dirty="0">
              <a:sym typeface="Wingdings" panose="05000000000000000000" pitchFamily="2" charset="2"/>
            </a:endParaRPr>
          </a:p>
          <a:p>
            <a:pPr lvl="1"/>
            <a:r>
              <a:rPr lang="zh-CN" altLang="en-US" dirty="0">
                <a:sym typeface="Wingdings" panose="05000000000000000000" pitchFamily="2" charset="2"/>
              </a:rPr>
              <a:t>最小覆盖集</a:t>
            </a:r>
            <a:endParaRPr lang="en-US" altLang="zh-CN" dirty="0">
              <a:sym typeface="Wingdings" panose="05000000000000000000" pitchFamily="2" charset="2"/>
            </a:endParaRPr>
          </a:p>
          <a:p>
            <a:pPr lvl="1"/>
            <a:r>
              <a:rPr lang="zh-CN" altLang="en-US" dirty="0">
                <a:sym typeface="Wingdings" panose="05000000000000000000" pitchFamily="2" charset="2"/>
              </a:rPr>
              <a:t>最小精确覆盖</a:t>
            </a:r>
            <a:endParaRPr lang="en-US" altLang="zh-CN" dirty="0">
              <a:sym typeface="Wingdings" panose="05000000000000000000" pitchFamily="2" charset="2"/>
            </a:endParaRPr>
          </a:p>
          <a:p>
            <a:pPr lvl="1"/>
            <a:r>
              <a:rPr lang="zh-CN" altLang="en-US" dirty="0">
                <a:sym typeface="Wingdings" panose="05000000000000000000" pitchFamily="2" charset="2"/>
              </a:rPr>
              <a:t>三元匹配问题：有若干个三元组，问能否用若干个互不相交的三元组恰好覆盖所有点；最多能选出多少个互不相交的三元组。</a:t>
            </a:r>
            <a:endParaRPr lang="en-US" altLang="zh-CN" dirty="0">
              <a:sym typeface="Wingdings" panose="05000000000000000000" pitchFamily="2" charset="2"/>
            </a:endParaRPr>
          </a:p>
          <a:p>
            <a:pPr lvl="1"/>
            <a:r>
              <a:rPr lang="en-US" altLang="zh-CN" dirty="0">
                <a:sym typeface="Wingdings" panose="05000000000000000000" pitchFamily="2" charset="2"/>
              </a:rPr>
              <a:t>……</a:t>
            </a:r>
          </a:p>
          <a:p>
            <a:r>
              <a:rPr lang="zh-CN" altLang="en-US" dirty="0">
                <a:sym typeface="Wingdings" panose="05000000000000000000" pitchFamily="2" charset="2"/>
              </a:rPr>
              <a:t>整数规划问题</a:t>
            </a:r>
            <a:endParaRPr lang="en-US" altLang="zh-CN" dirty="0">
              <a:sym typeface="Wingdings" panose="05000000000000000000" pitchFamily="2" charset="2"/>
            </a:endParaRPr>
          </a:p>
          <a:p>
            <a:pPr lvl="1"/>
            <a:r>
              <a:rPr lang="zh-CN" altLang="en-US" dirty="0">
                <a:sym typeface="Wingdings" panose="05000000000000000000" pitchFamily="2" charset="2"/>
              </a:rPr>
              <a:t>线性规划，但是要求变量取值必须是整数。</a:t>
            </a:r>
            <a:endParaRPr lang="en-US" altLang="zh-CN" dirty="0"/>
          </a:p>
        </p:txBody>
      </p:sp>
    </p:spTree>
    <p:extLst>
      <p:ext uri="{BB962C8B-B14F-4D97-AF65-F5344CB8AC3E}">
        <p14:creationId xmlns:p14="http://schemas.microsoft.com/office/powerpoint/2010/main" val="71899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68AA9-D603-FD89-6E42-C83F311E62D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5D01656-5958-5EC4-96E1-CA17D44CE257}"/>
              </a:ext>
            </a:extLst>
          </p:cNvPr>
          <p:cNvSpPr>
            <a:spLocks noGrp="1"/>
          </p:cNvSpPr>
          <p:nvPr>
            <p:ph type="title"/>
          </p:nvPr>
        </p:nvSpPr>
        <p:spPr/>
        <p:txBody>
          <a:bodyPr/>
          <a:lstStyle/>
          <a:p>
            <a:r>
              <a:rPr lang="en-US" altLang="zh-CN" dirty="0"/>
              <a:t>NPC</a:t>
            </a:r>
            <a:endParaRPr lang="zh-CN" altLang="en-US" dirty="0"/>
          </a:p>
        </p:txBody>
      </p:sp>
      <p:sp>
        <p:nvSpPr>
          <p:cNvPr id="3" name="内容占位符 2">
            <a:extLst>
              <a:ext uri="{FF2B5EF4-FFF2-40B4-BE49-F238E27FC236}">
                <a16:creationId xmlns:a16="http://schemas.microsoft.com/office/drawing/2014/main" id="{67BEDFDD-CB75-74DB-5FB0-9E6D558F1E42}"/>
              </a:ext>
            </a:extLst>
          </p:cNvPr>
          <p:cNvSpPr>
            <a:spLocks noGrp="1"/>
          </p:cNvSpPr>
          <p:nvPr>
            <p:ph idx="1"/>
          </p:nvPr>
        </p:nvSpPr>
        <p:spPr/>
        <p:txBody>
          <a:bodyPr>
            <a:normAutofit/>
          </a:bodyPr>
          <a:lstStyle/>
          <a:p>
            <a:r>
              <a:rPr lang="zh-CN" altLang="en-US" dirty="0">
                <a:sym typeface="Wingdings" panose="05000000000000000000" pitchFamily="2" charset="2"/>
              </a:rPr>
              <a:t>图论系问题</a:t>
            </a:r>
            <a:endParaRPr lang="en-US" altLang="zh-CN" dirty="0">
              <a:sym typeface="Wingdings" panose="05000000000000000000" pitchFamily="2" charset="2"/>
            </a:endParaRPr>
          </a:p>
          <a:p>
            <a:pPr lvl="1"/>
            <a:r>
              <a:rPr lang="zh-CN" altLang="en-US" dirty="0">
                <a:sym typeface="Wingdings" panose="05000000000000000000" pitchFamily="2" charset="2"/>
              </a:rPr>
              <a:t>很多图论问题也是</a:t>
            </a:r>
            <a:r>
              <a:rPr lang="en-US" altLang="zh-CN" dirty="0">
                <a:sym typeface="Wingdings" panose="05000000000000000000" pitchFamily="2" charset="2"/>
              </a:rPr>
              <a:t>NPC</a:t>
            </a:r>
            <a:r>
              <a:rPr lang="zh-CN" altLang="en-US" dirty="0">
                <a:sym typeface="Wingdings" panose="05000000000000000000" pitchFamily="2" charset="2"/>
              </a:rPr>
              <a:t>的。</a:t>
            </a:r>
            <a:endParaRPr lang="en-US" altLang="zh-CN" dirty="0">
              <a:sym typeface="Wingdings" panose="05000000000000000000" pitchFamily="2" charset="2"/>
            </a:endParaRPr>
          </a:p>
          <a:p>
            <a:pPr lvl="1"/>
            <a:r>
              <a:rPr lang="zh-CN" altLang="en-US" dirty="0">
                <a:sym typeface="Wingdings" panose="05000000000000000000" pitchFamily="2" charset="2"/>
              </a:rPr>
              <a:t>一般图最大独立集、最大团。</a:t>
            </a:r>
            <a:endParaRPr lang="en-US" altLang="zh-CN" dirty="0">
              <a:sym typeface="Wingdings" panose="05000000000000000000" pitchFamily="2" charset="2"/>
            </a:endParaRPr>
          </a:p>
          <a:p>
            <a:pPr lvl="1"/>
            <a:r>
              <a:rPr lang="zh-CN" altLang="en-US" dirty="0">
                <a:sym typeface="Wingdings" panose="05000000000000000000" pitchFamily="2" charset="2"/>
              </a:rPr>
              <a:t>一般图最小点覆盖。</a:t>
            </a:r>
            <a:endParaRPr lang="en-US" altLang="zh-CN" dirty="0">
              <a:sym typeface="Wingdings" panose="05000000000000000000" pitchFamily="2" charset="2"/>
            </a:endParaRPr>
          </a:p>
          <a:p>
            <a:pPr lvl="1"/>
            <a:r>
              <a:rPr lang="zh-CN" altLang="en-US" dirty="0">
                <a:sym typeface="Wingdings" panose="05000000000000000000" pitchFamily="2" charset="2"/>
              </a:rPr>
              <a:t>一般图最小染色数。</a:t>
            </a:r>
            <a:endParaRPr lang="en-US" altLang="zh-CN" dirty="0">
              <a:sym typeface="Wingdings" panose="05000000000000000000" pitchFamily="2" charset="2"/>
            </a:endParaRPr>
          </a:p>
          <a:p>
            <a:pPr lvl="1"/>
            <a:r>
              <a:rPr lang="zh-CN" altLang="en-US" dirty="0">
                <a:sym typeface="Wingdings" panose="05000000000000000000" pitchFamily="2" charset="2"/>
              </a:rPr>
              <a:t>一般图无边权最大割。</a:t>
            </a:r>
            <a:endParaRPr lang="en-US" altLang="zh-CN" dirty="0">
              <a:sym typeface="Wingdings" panose="05000000000000000000" pitchFamily="2" charset="2"/>
            </a:endParaRPr>
          </a:p>
          <a:p>
            <a:pPr lvl="1"/>
            <a:r>
              <a:rPr lang="zh-CN" altLang="en-US" dirty="0">
                <a:sym typeface="Wingdings" panose="05000000000000000000" pitchFamily="2" charset="2"/>
              </a:rPr>
              <a:t>有向图和无向图的一般图哈密顿路径存在性、哈密顿回路存在性、最长简单路径、最大简单环。</a:t>
            </a:r>
            <a:endParaRPr lang="en-US" altLang="zh-CN" dirty="0">
              <a:sym typeface="Wingdings" panose="05000000000000000000" pitchFamily="2" charset="2"/>
            </a:endParaRPr>
          </a:p>
          <a:p>
            <a:pPr lvl="1"/>
            <a:r>
              <a:rPr lang="zh-CN" altLang="en-US" dirty="0">
                <a:sym typeface="Wingdings" panose="05000000000000000000" pitchFamily="2" charset="2"/>
              </a:rPr>
              <a:t>一般图最小斯坦纳树。</a:t>
            </a:r>
            <a:endParaRPr lang="en-US" altLang="zh-CN" dirty="0">
              <a:sym typeface="Wingdings" panose="05000000000000000000" pitchFamily="2" charset="2"/>
            </a:endParaRPr>
          </a:p>
          <a:p>
            <a:pPr lvl="1"/>
            <a:r>
              <a:rPr lang="zh-CN" altLang="en-US" dirty="0">
                <a:sym typeface="Wingdings" panose="05000000000000000000" pitchFamily="2" charset="2"/>
              </a:rPr>
              <a:t>旅行商问题（包括平面图欧几里得距离的旅行商问题）</a:t>
            </a:r>
            <a:endParaRPr lang="en-US" altLang="zh-CN" dirty="0">
              <a:sym typeface="Wingdings" panose="05000000000000000000" pitchFamily="2" charset="2"/>
            </a:endParaRPr>
          </a:p>
          <a:p>
            <a:pPr lvl="1"/>
            <a:r>
              <a:rPr lang="zh-CN" altLang="en-US" dirty="0">
                <a:sym typeface="Wingdings" panose="05000000000000000000" pitchFamily="2" charset="2"/>
              </a:rPr>
              <a:t>一般图最小反馈点集和反馈边集（指的是让图上任何一个环至少包含集合中一个点</a:t>
            </a:r>
            <a:r>
              <a:rPr lang="en-US" altLang="zh-CN" dirty="0">
                <a:sym typeface="Wingdings" panose="05000000000000000000" pitchFamily="2" charset="2"/>
              </a:rPr>
              <a:t>/</a:t>
            </a:r>
            <a:r>
              <a:rPr lang="zh-CN" altLang="en-US" dirty="0">
                <a:sym typeface="Wingdings" panose="05000000000000000000" pitchFamily="2" charset="2"/>
              </a:rPr>
              <a:t>边）</a:t>
            </a:r>
            <a:endParaRPr lang="en-US" altLang="zh-CN" dirty="0">
              <a:sym typeface="Wingdings" panose="05000000000000000000" pitchFamily="2" charset="2"/>
            </a:endParaRPr>
          </a:p>
          <a:p>
            <a:pPr lvl="1"/>
            <a:r>
              <a:rPr lang="en-US" altLang="zh-CN" dirty="0">
                <a:sym typeface="Wingdings" panose="05000000000000000000" pitchFamily="2" charset="2"/>
              </a:rPr>
              <a:t>……</a:t>
            </a:r>
            <a:endParaRPr lang="en-US" altLang="zh-CN" dirty="0"/>
          </a:p>
        </p:txBody>
      </p:sp>
    </p:spTree>
    <p:extLst>
      <p:ext uri="{BB962C8B-B14F-4D97-AF65-F5344CB8AC3E}">
        <p14:creationId xmlns:p14="http://schemas.microsoft.com/office/powerpoint/2010/main" val="301326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5A751-E632-E60D-7261-00F6B8A28BF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3E07056-B371-0362-D069-F970AAE2E1E5}"/>
              </a:ext>
            </a:extLst>
          </p:cNvPr>
          <p:cNvSpPr>
            <a:spLocks noGrp="1"/>
          </p:cNvSpPr>
          <p:nvPr>
            <p:ph type="title"/>
          </p:nvPr>
        </p:nvSpPr>
        <p:spPr/>
        <p:txBody>
          <a:bodyPr/>
          <a:lstStyle/>
          <a:p>
            <a:r>
              <a:rPr lang="en-US" altLang="zh-CN" dirty="0"/>
              <a:t>NPC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93CDDFE-E82B-A8A8-8677-07948024046A}"/>
                  </a:ext>
                </a:extLst>
              </p:cNvPr>
              <p:cNvSpPr>
                <a:spLocks noGrp="1"/>
              </p:cNvSpPr>
              <p:nvPr>
                <p:ph idx="1"/>
              </p:nvPr>
            </p:nvSpPr>
            <p:spPr/>
            <p:txBody>
              <a:bodyPr>
                <a:normAutofit/>
              </a:bodyPr>
              <a:lstStyle/>
              <a:p>
                <a:r>
                  <a:rPr lang="zh-CN" altLang="en-US" dirty="0">
                    <a:sym typeface="Wingdings" panose="05000000000000000000" pitchFamily="2" charset="2"/>
                  </a:rPr>
                  <a:t>格点系问题</a:t>
                </a:r>
                <a:endParaRPr lang="en-US" altLang="zh-CN" dirty="0">
                  <a:sym typeface="Wingdings" panose="05000000000000000000" pitchFamily="2" charset="2"/>
                </a:endParaRPr>
              </a:p>
              <a:p>
                <a:pPr lvl="1"/>
                <a:r>
                  <a:rPr lang="en-US" altLang="zh-CN" dirty="0">
                    <a:sym typeface="Wingdings" panose="05000000000000000000" pitchFamily="2" charset="2"/>
                  </a:rPr>
                  <a:t>SVP</a:t>
                </a:r>
                <a:r>
                  <a:rPr lang="zh-CN" altLang="en-US" dirty="0">
                    <a:sym typeface="Wingdings" panose="05000000000000000000" pitchFamily="2" charset="2"/>
                  </a:rPr>
                  <a:t>：给定若干个平面向量，问它们的非零整数倍线性组合距离原点的最小距离。</a:t>
                </a:r>
                <a:endParaRPr lang="en-US" altLang="zh-CN" dirty="0">
                  <a:sym typeface="Wingdings" panose="05000000000000000000" pitchFamily="2" charset="2"/>
                </a:endParaRPr>
              </a:p>
              <a:p>
                <a:pPr lvl="1"/>
                <a:r>
                  <a:rPr lang="en-US" altLang="zh-CN" dirty="0">
                    <a:sym typeface="Wingdings" panose="05000000000000000000" pitchFamily="2" charset="2"/>
                  </a:rPr>
                  <a:t>CVP</a:t>
                </a:r>
                <a:r>
                  <a:rPr lang="zh-CN" altLang="en-US" dirty="0">
                    <a:sym typeface="Wingdings" panose="05000000000000000000" pitchFamily="2" charset="2"/>
                  </a:rPr>
                  <a:t>：给定若干个平面向量，问它们的非零整数倍线性组合距离给定位置的最小距离。</a:t>
                </a:r>
                <a:endParaRPr lang="en-US" altLang="zh-CN" dirty="0">
                  <a:sym typeface="Wingdings" panose="05000000000000000000" pitchFamily="2" charset="2"/>
                </a:endParaRPr>
              </a:p>
              <a:p>
                <a:pPr lvl="1"/>
                <a:r>
                  <a:rPr lang="en-US" altLang="zh-CN" dirty="0">
                    <a:sym typeface="Wingdings" panose="05000000000000000000" pitchFamily="2" charset="2"/>
                  </a:rPr>
                  <a:t>……</a:t>
                </a:r>
              </a:p>
              <a:p>
                <a:pPr lvl="1"/>
                <a:r>
                  <a:rPr lang="zh-CN" altLang="en-US" dirty="0">
                    <a:sym typeface="Wingdings" panose="05000000000000000000" pitchFamily="2" charset="2"/>
                  </a:rPr>
                  <a:t>（容易发现课件前面提到的机器人那道例题如果一个向量可以取多倍，就变成了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m:t>
                        </m:r>
                      </m:sup>
                    </m:sSup>
                  </m:oMath>
                </a14:m>
                <a:r>
                  <a:rPr lang="en-US" altLang="zh-CN" dirty="0">
                    <a:sym typeface="Wingdings" panose="05000000000000000000" pitchFamily="2" charset="2"/>
                  </a:rPr>
                  <a:t>-CVP </a:t>
                </a:r>
                <a:r>
                  <a:rPr lang="zh-CN" altLang="en-US" dirty="0">
                    <a:sym typeface="Wingdings" panose="05000000000000000000" pitchFamily="2" charset="2"/>
                  </a:rPr>
                  <a:t>问题。而原题则是背包系问题）</a:t>
                </a:r>
                <a:endParaRPr lang="en-US" altLang="zh-CN" dirty="0">
                  <a:sym typeface="Wingdings" panose="05000000000000000000" pitchFamily="2" charset="2"/>
                </a:endParaRPr>
              </a:p>
              <a:p>
                <a:pPr lvl="1"/>
                <a:r>
                  <a:rPr lang="zh-CN" altLang="en-US" dirty="0">
                    <a:sym typeface="Wingdings" panose="05000000000000000000" pitchFamily="2" charset="2"/>
                  </a:rPr>
                  <a:t>（这里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m:t>
                        </m:r>
                      </m:sup>
                    </m:sSup>
                  </m:oMath>
                </a14:m>
                <a:r>
                  <a:rPr lang="zh-CN" altLang="en-US" dirty="0">
                    <a:sym typeface="Wingdings" panose="05000000000000000000" pitchFamily="2" charset="2"/>
                  </a:rPr>
                  <a:t> 表示的是距离的标准，</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𝑘</m:t>
                        </m:r>
                      </m:sup>
                    </m:sSup>
                  </m:oMath>
                </a14:m>
                <a:r>
                  <a:rPr lang="zh-CN" altLang="en-US" dirty="0">
                    <a:sym typeface="Wingdings" panose="05000000000000000000" pitchFamily="2" charset="2"/>
                  </a:rPr>
                  <a:t>距离指的是每一维坐标之差的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 次方求和再开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oMath>
                </a14:m>
                <a:r>
                  <a:rPr lang="zh-CN" altLang="en-US" dirty="0">
                    <a:sym typeface="Wingdings" panose="05000000000000000000" pitchFamily="2" charset="2"/>
                  </a:rPr>
                  <a:t> 次根）</a:t>
                </a:r>
                <a:endParaRPr lang="en-US" altLang="zh-CN" dirty="0">
                  <a:sym typeface="Wingdings" panose="05000000000000000000" pitchFamily="2" charset="2"/>
                </a:endParaRPr>
              </a:p>
              <a:p>
                <a:pPr lvl="1"/>
                <a:r>
                  <a:rPr lang="zh-CN" altLang="en-US" dirty="0">
                    <a:sym typeface="Wingdings" panose="05000000000000000000" pitchFamily="2" charset="2"/>
                  </a:rPr>
                  <a:t>（</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2</m:t>
                        </m:r>
                      </m:sup>
                    </m:sSup>
                  </m:oMath>
                </a14:m>
                <a:r>
                  <a:rPr lang="zh-CN" altLang="en-US" dirty="0">
                    <a:sym typeface="Wingdings" panose="05000000000000000000" pitchFamily="2" charset="2"/>
                  </a:rPr>
                  <a:t> 是欧几里得距离，</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1</m:t>
                        </m:r>
                      </m:sup>
                    </m:sSup>
                  </m:oMath>
                </a14:m>
                <a:r>
                  <a:rPr lang="zh-CN" altLang="en-US" dirty="0">
                    <a:sym typeface="Wingdings" panose="05000000000000000000" pitchFamily="2" charset="2"/>
                  </a:rPr>
                  <a:t> 是曼哈顿距离，</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𝐿</m:t>
                        </m:r>
                      </m:e>
                      <m:sup>
                        <m:r>
                          <a:rPr lang="en-US" altLang="zh-CN" b="0" i="1" smtClean="0">
                            <a:latin typeface="Cambria Math" panose="02040503050406030204" pitchFamily="18" charset="0"/>
                            <a:sym typeface="Wingdings" panose="05000000000000000000" pitchFamily="2" charset="2"/>
                          </a:rPr>
                          <m:t>∞</m:t>
                        </m:r>
                      </m:sup>
                    </m:sSup>
                  </m:oMath>
                </a14:m>
                <a:r>
                  <a:rPr lang="zh-CN" altLang="en-US" dirty="0">
                    <a:sym typeface="Wingdings" panose="05000000000000000000" pitchFamily="2" charset="2"/>
                  </a:rPr>
                  <a:t> 是切比雪夫距离）</a:t>
                </a:r>
                <a:endParaRPr lang="en-US" altLang="zh-CN" dirty="0"/>
              </a:p>
            </p:txBody>
          </p:sp>
        </mc:Choice>
        <mc:Fallback xmlns="">
          <p:sp>
            <p:nvSpPr>
              <p:cNvPr id="3" name="内容占位符 2">
                <a:extLst>
                  <a:ext uri="{FF2B5EF4-FFF2-40B4-BE49-F238E27FC236}">
                    <a16:creationId xmlns:a16="http://schemas.microsoft.com/office/drawing/2014/main" id="{193CDDFE-E82B-A8A8-8677-07948024046A}"/>
                  </a:ext>
                </a:extLst>
              </p:cNvPr>
              <p:cNvSpPr>
                <a:spLocks noGrp="1" noRot="1" noChangeAspect="1" noMove="1" noResize="1" noEditPoints="1" noAdjustHandles="1" noChangeArrowheads="1" noChangeShapeType="1" noTextEdit="1"/>
              </p:cNvSpPr>
              <p:nvPr>
                <p:ph idx="1"/>
              </p:nvPr>
            </p:nvSpPr>
            <p:spPr>
              <a:blipFill>
                <a:blip r:embed="rId2"/>
                <a:stretch>
                  <a:fillRect l="-142" t="-1261" r="-27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448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7D29E-99BC-D8AC-5E8A-F316B41F68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7C7D2B-536A-01F8-53E2-38F4ACD91644}"/>
              </a:ext>
            </a:extLst>
          </p:cNvPr>
          <p:cNvSpPr>
            <a:spLocks noGrp="1"/>
          </p:cNvSpPr>
          <p:nvPr>
            <p:ph type="title"/>
          </p:nvPr>
        </p:nvSpPr>
        <p:spPr/>
        <p:txBody>
          <a:bodyPr/>
          <a:lstStyle/>
          <a:p>
            <a:r>
              <a:rPr lang="en-US" altLang="zh-CN" dirty="0"/>
              <a:t>GI</a:t>
            </a:r>
            <a:endParaRPr lang="zh-CN" altLang="en-US" dirty="0"/>
          </a:p>
        </p:txBody>
      </p:sp>
      <p:sp>
        <p:nvSpPr>
          <p:cNvPr id="3" name="内容占位符 2">
            <a:extLst>
              <a:ext uri="{FF2B5EF4-FFF2-40B4-BE49-F238E27FC236}">
                <a16:creationId xmlns:a16="http://schemas.microsoft.com/office/drawing/2014/main" id="{30045AB8-677D-CD0E-9E45-83240A6244BE}"/>
              </a:ext>
            </a:extLst>
          </p:cNvPr>
          <p:cNvSpPr>
            <a:spLocks noGrp="1"/>
          </p:cNvSpPr>
          <p:nvPr>
            <p:ph idx="1"/>
          </p:nvPr>
        </p:nvSpPr>
        <p:spPr/>
        <p:txBody>
          <a:bodyPr>
            <a:normAutofit/>
          </a:bodyPr>
          <a:lstStyle/>
          <a:p>
            <a:r>
              <a:rPr lang="en-US" altLang="zh-CN" dirty="0">
                <a:sym typeface="Wingdings" panose="05000000000000000000" pitchFamily="2" charset="2"/>
              </a:rPr>
              <a:t>GI</a:t>
            </a:r>
            <a:r>
              <a:rPr lang="zh-CN" altLang="en-US" dirty="0">
                <a:sym typeface="Wingdings" panose="05000000000000000000" pitchFamily="2" charset="2"/>
              </a:rPr>
              <a:t>（图同构判定问题）。</a:t>
            </a:r>
            <a:endParaRPr lang="en-US" altLang="zh-CN" dirty="0">
              <a:sym typeface="Wingdings" panose="05000000000000000000" pitchFamily="2" charset="2"/>
            </a:endParaRPr>
          </a:p>
          <a:p>
            <a:pPr lvl="1"/>
            <a:r>
              <a:rPr lang="en-US" altLang="zh-CN" dirty="0">
                <a:sym typeface="Wingdings" panose="05000000000000000000" pitchFamily="2" charset="2"/>
              </a:rPr>
              <a:t>NP</a:t>
            </a:r>
            <a:r>
              <a:rPr lang="zh-CN" altLang="en-US" dirty="0">
                <a:sym typeface="Wingdings" panose="05000000000000000000" pitchFamily="2" charset="2"/>
              </a:rPr>
              <a:t>问题。</a:t>
            </a:r>
            <a:endParaRPr lang="en-US" altLang="zh-CN" dirty="0">
              <a:sym typeface="Wingdings" panose="05000000000000000000" pitchFamily="2" charset="2"/>
            </a:endParaRPr>
          </a:p>
          <a:p>
            <a:pPr lvl="1"/>
            <a:r>
              <a:rPr lang="zh-CN" altLang="en-US" dirty="0">
                <a:sym typeface="Wingdings" panose="05000000000000000000" pitchFamily="2" charset="2"/>
              </a:rPr>
              <a:t>图同构判定问题不（知道）是 </a:t>
            </a:r>
            <a:r>
              <a:rPr lang="en-US" altLang="zh-CN" dirty="0">
                <a:sym typeface="Wingdings" panose="05000000000000000000" pitchFamily="2" charset="2"/>
              </a:rPr>
              <a:t>NPC </a:t>
            </a:r>
            <a:r>
              <a:rPr lang="zh-CN" altLang="en-US" dirty="0">
                <a:sym typeface="Wingdings" panose="05000000000000000000" pitchFamily="2" charset="2"/>
              </a:rPr>
              <a:t>的，不过图同构判定也没有已知的多项式算法。</a:t>
            </a:r>
            <a:endParaRPr lang="en-US" altLang="zh-CN" dirty="0">
              <a:sym typeface="Wingdings" panose="05000000000000000000" pitchFamily="2" charset="2"/>
            </a:endParaRPr>
          </a:p>
        </p:txBody>
      </p:sp>
    </p:spTree>
    <p:extLst>
      <p:ext uri="{BB962C8B-B14F-4D97-AF65-F5344CB8AC3E}">
        <p14:creationId xmlns:p14="http://schemas.microsoft.com/office/powerpoint/2010/main" val="66324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379F8-CD50-A7E2-9101-DBB178D665D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6B2D2D-0AC1-56D5-20C0-F70EA700967B}"/>
              </a:ext>
            </a:extLst>
          </p:cNvPr>
          <p:cNvSpPr>
            <a:spLocks noGrp="1"/>
          </p:cNvSpPr>
          <p:nvPr>
            <p:ph type="title"/>
          </p:nvPr>
        </p:nvSpPr>
        <p:spPr/>
        <p:txBody>
          <a:bodyPr/>
          <a:lstStyle/>
          <a:p>
            <a:r>
              <a:rPr lang="zh-CN" altLang="en-US" dirty="0"/>
              <a:t>数论</a:t>
            </a:r>
          </a:p>
        </p:txBody>
      </p:sp>
      <p:sp>
        <p:nvSpPr>
          <p:cNvPr id="3" name="内容占位符 2">
            <a:extLst>
              <a:ext uri="{FF2B5EF4-FFF2-40B4-BE49-F238E27FC236}">
                <a16:creationId xmlns:a16="http://schemas.microsoft.com/office/drawing/2014/main" id="{430AA5A3-7B0F-2761-7A7C-7F7326362D05}"/>
              </a:ext>
            </a:extLst>
          </p:cNvPr>
          <p:cNvSpPr>
            <a:spLocks noGrp="1"/>
          </p:cNvSpPr>
          <p:nvPr>
            <p:ph idx="1"/>
          </p:nvPr>
        </p:nvSpPr>
        <p:spPr/>
        <p:txBody>
          <a:bodyPr>
            <a:normAutofit/>
          </a:bodyPr>
          <a:lstStyle/>
          <a:p>
            <a:r>
              <a:rPr lang="zh-CN" altLang="en-US" dirty="0">
                <a:sym typeface="Wingdings" panose="05000000000000000000" pitchFamily="2" charset="2"/>
              </a:rPr>
              <a:t>群离散对数问题。</a:t>
            </a:r>
            <a:endParaRPr lang="en-US" altLang="zh-CN" dirty="0">
              <a:sym typeface="Wingdings" panose="05000000000000000000" pitchFamily="2" charset="2"/>
            </a:endParaRPr>
          </a:p>
          <a:p>
            <a:pPr lvl="1"/>
            <a:r>
              <a:rPr lang="zh-CN" altLang="en-US" dirty="0">
                <a:sym typeface="Wingdings" panose="05000000000000000000" pitchFamily="2" charset="2"/>
              </a:rPr>
              <a:t>循环群、椭圆曲线群等的离散对数问题。（非对称加密的重要算法）</a:t>
            </a:r>
            <a:endParaRPr lang="en-US" altLang="zh-CN" dirty="0">
              <a:sym typeface="Wingdings" panose="05000000000000000000" pitchFamily="2" charset="2"/>
            </a:endParaRPr>
          </a:p>
          <a:p>
            <a:pPr lvl="2"/>
            <a:r>
              <a:rPr lang="zh-CN" altLang="en-US" dirty="0">
                <a:sym typeface="Wingdings" panose="05000000000000000000" pitchFamily="2" charset="2"/>
              </a:rPr>
              <a:t>注意这类群离散对数问题在量子计算模型中有（最坏情况下正确概率有保证的）多项式算法。</a:t>
            </a:r>
            <a:endParaRPr lang="en-US" altLang="zh-CN" dirty="0">
              <a:sym typeface="Wingdings" panose="05000000000000000000" pitchFamily="2" charset="2"/>
            </a:endParaRPr>
          </a:p>
          <a:p>
            <a:pPr lvl="3"/>
            <a:r>
              <a:rPr lang="zh-CN" altLang="en-US" dirty="0">
                <a:sym typeface="Wingdings" panose="05000000000000000000" pitchFamily="2" charset="2"/>
              </a:rPr>
              <a:t>附注：量子计算模型的多项式复杂度类</a:t>
            </a:r>
            <a:r>
              <a:rPr lang="en-US" altLang="zh-CN" dirty="0">
                <a:sym typeface="Wingdings" panose="05000000000000000000" pitchFamily="2" charset="2"/>
              </a:rPr>
              <a:t>BQP</a:t>
            </a:r>
            <a:r>
              <a:rPr lang="zh-CN" altLang="en-US" dirty="0">
                <a:sym typeface="Wingdings" panose="05000000000000000000" pitchFamily="2" charset="2"/>
              </a:rPr>
              <a:t>，不同于传统计算模型的多项式复杂度类</a:t>
            </a:r>
            <a:r>
              <a:rPr lang="en-US" altLang="zh-CN" dirty="0">
                <a:sym typeface="Wingdings" panose="05000000000000000000" pitchFamily="2" charset="2"/>
              </a:rPr>
              <a:t>P/RP/BPP</a:t>
            </a:r>
            <a:r>
              <a:rPr lang="zh-CN" altLang="en-US" dirty="0">
                <a:sym typeface="Wingdings" panose="05000000000000000000" pitchFamily="2" charset="2"/>
              </a:rPr>
              <a:t>（根据是否用到真随机及算法概率正确性的定义分为这几类。</a:t>
            </a:r>
            <a:r>
              <a:rPr lang="en-US" altLang="zh-CN" dirty="0">
                <a:sym typeface="Wingdings" panose="05000000000000000000" pitchFamily="2" charset="2"/>
              </a:rPr>
              <a:t>P</a:t>
            </a:r>
            <a:r>
              <a:rPr lang="zh-CN" altLang="en-US" dirty="0">
                <a:sym typeface="Wingdings" panose="05000000000000000000" pitchFamily="2" charset="2"/>
              </a:rPr>
              <a:t>是完全确定性的。实际上这些在</a:t>
            </a:r>
            <a:r>
              <a:rPr lang="en-US" altLang="zh-CN" dirty="0">
                <a:sym typeface="Wingdings" panose="05000000000000000000" pitchFamily="2" charset="2"/>
              </a:rPr>
              <a:t>OI</a:t>
            </a:r>
            <a:r>
              <a:rPr lang="zh-CN" altLang="en-US" dirty="0">
                <a:sym typeface="Wingdings" panose="05000000000000000000" pitchFamily="2" charset="2"/>
              </a:rPr>
              <a:t>中都可用，不过</a:t>
            </a:r>
            <a:r>
              <a:rPr lang="en-US" altLang="zh-CN" dirty="0">
                <a:sym typeface="Wingdings" panose="05000000000000000000" pitchFamily="2" charset="2"/>
              </a:rPr>
              <a:t>P</a:t>
            </a:r>
            <a:r>
              <a:rPr lang="zh-CN" altLang="en-US" dirty="0">
                <a:sym typeface="Wingdings" panose="05000000000000000000" pitchFamily="2" charset="2"/>
              </a:rPr>
              <a:t>最简单，因此这里只介绍</a:t>
            </a:r>
            <a:r>
              <a:rPr lang="en-US" altLang="zh-CN" dirty="0">
                <a:sym typeface="Wingdings" panose="05000000000000000000" pitchFamily="2" charset="2"/>
              </a:rPr>
              <a:t>P</a:t>
            </a:r>
            <a:r>
              <a:rPr lang="zh-CN" altLang="en-US" dirty="0">
                <a:sym typeface="Wingdings" panose="05000000000000000000" pitchFamily="2" charset="2"/>
              </a:rPr>
              <a:t>。）。</a:t>
            </a:r>
            <a:endParaRPr lang="en-US" altLang="zh-CN" dirty="0">
              <a:sym typeface="Wingdings" panose="05000000000000000000" pitchFamily="2" charset="2"/>
            </a:endParaRPr>
          </a:p>
          <a:p>
            <a:pPr lvl="1"/>
            <a:r>
              <a:rPr lang="zh-CN" altLang="en-US" dirty="0">
                <a:sym typeface="Wingdings" panose="05000000000000000000" pitchFamily="2" charset="2"/>
              </a:rPr>
              <a:t>分解质因数问题。</a:t>
            </a:r>
            <a:endParaRPr lang="en-US" altLang="zh-CN" dirty="0">
              <a:sym typeface="Wingdings" panose="05000000000000000000" pitchFamily="2" charset="2"/>
            </a:endParaRPr>
          </a:p>
          <a:p>
            <a:pPr lvl="1"/>
            <a:r>
              <a:rPr lang="zh-CN" altLang="en-US" dirty="0">
                <a:sym typeface="Wingdings" panose="05000000000000000000" pitchFamily="2" charset="2"/>
              </a:rPr>
              <a:t>它们都是 </a:t>
            </a:r>
            <a:r>
              <a:rPr lang="en-US" altLang="zh-CN" dirty="0">
                <a:sym typeface="Wingdings" panose="05000000000000000000" pitchFamily="2" charset="2"/>
              </a:rPr>
              <a:t>NP </a:t>
            </a:r>
            <a:r>
              <a:rPr lang="zh-CN" altLang="en-US" dirty="0">
                <a:sym typeface="Wingdings" panose="05000000000000000000" pitchFamily="2" charset="2"/>
              </a:rPr>
              <a:t>问题，不过不（知道）是</a:t>
            </a:r>
            <a:r>
              <a:rPr lang="en-US" altLang="zh-CN" dirty="0">
                <a:sym typeface="Wingdings" panose="05000000000000000000" pitchFamily="2" charset="2"/>
              </a:rPr>
              <a:t>NPC</a:t>
            </a:r>
            <a:r>
              <a:rPr lang="zh-CN" altLang="en-US" dirty="0">
                <a:sym typeface="Wingdings" panose="05000000000000000000" pitchFamily="2" charset="2"/>
              </a:rPr>
              <a:t>的。也没有已知的多项式算法。</a:t>
            </a:r>
            <a:endParaRPr lang="en-US" altLang="zh-CN" dirty="0">
              <a:sym typeface="Wingdings" panose="05000000000000000000" pitchFamily="2" charset="2"/>
            </a:endParaRPr>
          </a:p>
          <a:p>
            <a:pPr lvl="1"/>
            <a:endParaRPr lang="en-US" altLang="zh-CN" dirty="0">
              <a:sym typeface="Wingdings" panose="05000000000000000000" pitchFamily="2" charset="2"/>
            </a:endParaRPr>
          </a:p>
          <a:p>
            <a:pPr lvl="1"/>
            <a:r>
              <a:rPr lang="zh-CN" altLang="en-US" dirty="0">
                <a:sym typeface="Wingdings" panose="05000000000000000000" pitchFamily="2" charset="2"/>
              </a:rPr>
              <a:t>注意：质数判定问题是有确定性多项式时间算法的，不能混为一谈。</a:t>
            </a:r>
            <a:endParaRPr lang="en-US" altLang="zh-CN" dirty="0">
              <a:sym typeface="Wingdings" panose="05000000000000000000" pitchFamily="2" charset="2"/>
            </a:endParaRPr>
          </a:p>
        </p:txBody>
      </p:sp>
    </p:spTree>
    <p:extLst>
      <p:ext uri="{BB962C8B-B14F-4D97-AF65-F5344CB8AC3E}">
        <p14:creationId xmlns:p14="http://schemas.microsoft.com/office/powerpoint/2010/main" val="290995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把前面的判定问题改成计数问题，可以得到计数问题的复杂度类。</a:t>
                </a:r>
                <a:endParaRPr lang="en-US" altLang="zh-CN" dirty="0"/>
              </a:p>
              <a:p>
                <a:r>
                  <a:rPr lang="zh-CN" altLang="en-US" dirty="0"/>
                  <a:t>显然计数问题难度不低于相应的判定问题。</a:t>
                </a:r>
                <a:endParaRPr lang="en-US" altLang="zh-CN" dirty="0"/>
              </a:p>
              <a:p>
                <a:endParaRPr lang="en-US" altLang="zh-CN" dirty="0"/>
              </a:p>
              <a:p>
                <a:r>
                  <a:rPr lang="en-US" altLang="zh-CN" dirty="0"/>
                  <a:t>NP</a:t>
                </a:r>
                <a:r>
                  <a:rPr lang="zh-CN" altLang="en-US" dirty="0"/>
                  <a:t>问题：</a:t>
                </a:r>
                <a:r>
                  <a:rPr lang="en-US" altLang="zh-CN" dirty="0"/>
                  <a:t>NP</a:t>
                </a:r>
                <a:r>
                  <a:rPr lang="zh-CN" altLang="en-US" dirty="0"/>
                  <a:t>问题是一类判定问题。一个语言 </a:t>
                </a:r>
                <a14:m>
                  <m:oMath xmlns:m="http://schemas.openxmlformats.org/officeDocument/2006/math">
                    <m:r>
                      <a:rPr lang="en-US" altLang="zh-CN" i="1">
                        <a:latin typeface="Cambria Math" panose="02040503050406030204" pitchFamily="18" charset="0"/>
                      </a:rPr>
                      <m:t>𝐿</m:t>
                    </m:r>
                  </m:oMath>
                </a14:m>
                <a:r>
                  <a:rPr lang="en-US" altLang="zh-CN" dirty="0"/>
                  <a:t> </a:t>
                </a:r>
                <a:r>
                  <a:rPr lang="zh-CN" altLang="en-US" dirty="0"/>
                  <a:t>是 </a:t>
                </a:r>
                <a:r>
                  <a:rPr lang="en-US" altLang="zh-CN" dirty="0"/>
                  <a:t>NP </a:t>
                </a:r>
                <a:r>
                  <a:rPr lang="zh-CN" altLang="en-US" dirty="0"/>
                  <a:t>的，当且仅当存在一个多项式时间的图灵机 </a:t>
                </a:r>
                <a14:m>
                  <m:oMath xmlns:m="http://schemas.openxmlformats.org/officeDocument/2006/math">
                    <m:r>
                      <a:rPr lang="en-US" altLang="zh-CN" i="1">
                        <a:latin typeface="Cambria Math" panose="02040503050406030204" pitchFamily="18" charset="0"/>
                      </a:rPr>
                      <m:t>𝑀</m:t>
                    </m:r>
                  </m:oMath>
                </a14:m>
                <a:r>
                  <a:rPr lang="zh-CN" altLang="en-US" dirty="0"/>
                  <a:t> 和一个多项式 </a:t>
                </a:r>
                <a14:m>
                  <m:oMath xmlns:m="http://schemas.openxmlformats.org/officeDocument/2006/math">
                    <m:r>
                      <a:rPr lang="en-US" altLang="zh-CN" i="1">
                        <a:latin typeface="Cambria Math" panose="02040503050406030204" pitchFamily="18" charset="0"/>
                      </a:rPr>
                      <m:t>𝑝</m:t>
                    </m:r>
                  </m:oMath>
                </a14:m>
                <a:r>
                  <a:rPr lang="zh-CN" altLang="en-US" dirty="0"/>
                  <a:t> 使得对于任意的字符串 </a:t>
                </a:r>
                <a14:m>
                  <m:oMath xmlns:m="http://schemas.openxmlformats.org/officeDocument/2006/math">
                    <m:r>
                      <a:rPr lang="en-US" altLang="zh-CN" i="1">
                        <a:latin typeface="Cambria Math" panose="02040503050406030204" pitchFamily="18" charset="0"/>
                      </a:rPr>
                      <m:t>𝑥</m:t>
                    </m:r>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𝐿</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d>
                      <m:dPr>
                        <m:ctrlPr>
                          <a:rPr lang="en-US" altLang="zh-CN" i="1">
                            <a:latin typeface="Cambria Math" panose="02040503050406030204" pitchFamily="18" charset="0"/>
                            <a:ea typeface="Cambria Math" panose="02040503050406030204" pitchFamily="18" charset="0"/>
                          </a:rPr>
                        </m:ctrlPr>
                      </m:d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𝑢</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d>
                          <m:dPr>
                            <m:ctrlPr>
                              <a:rPr lang="en-US" altLang="zh-CN" i="1">
                                <a:latin typeface="Cambria Math" panose="02040503050406030204" pitchFamily="18" charset="0"/>
                                <a:ea typeface="Cambria Math" panose="02040503050406030204" pitchFamily="18" charset="0"/>
                              </a:rPr>
                            </m:ctrlPr>
                          </m:d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e>
                        </m:d>
                      </m:e>
                    </m:d>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s</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t</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e>
                    </m:d>
                    <m:r>
                      <a:rPr lang="en-US" altLang="zh-CN" i="1">
                        <a:latin typeface="Cambria Math" panose="02040503050406030204" pitchFamily="18" charset="0"/>
                        <a:ea typeface="Cambria Math" panose="02040503050406030204" pitchFamily="18" charset="0"/>
                      </a:rPr>
                      <m:t>=1</m:t>
                    </m:r>
                  </m:oMath>
                </a14:m>
                <a:endParaRPr lang="en-US" altLang="zh-CN" dirty="0"/>
              </a:p>
              <a:p>
                <a:endParaRPr lang="en-US" altLang="zh-CN" dirty="0"/>
              </a:p>
              <a:p>
                <a:r>
                  <a:rPr lang="en-US" altLang="zh-CN" dirty="0"/>
                  <a:t>#P</a:t>
                </a:r>
                <a:r>
                  <a:rPr lang="zh-CN" altLang="en-US" dirty="0"/>
                  <a:t>问题：对于以上形式，输出满足</a:t>
                </a:r>
                <a:endParaRPr lang="en-US" altLang="zh-CN" dirty="0"/>
              </a:p>
              <a:p>
                <a14:m>
                  <m:oMath xmlns:m="http://schemas.openxmlformats.org/officeDocument/2006/math">
                    <m:d>
                      <m:dPr>
                        <m:ctrlPr>
                          <a:rPr lang="en-US" altLang="zh-CN" i="1" smtClean="0">
                            <a:latin typeface="Cambria Math" panose="02040503050406030204" pitchFamily="18" charset="0"/>
                            <a:ea typeface="Cambria Math" panose="02040503050406030204" pitchFamily="18" charset="0"/>
                          </a:rPr>
                        </m:ctrlPr>
                      </m:d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𝑢</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d>
                          <m:dPr>
                            <m:ctrlPr>
                              <a:rPr lang="en-US" altLang="zh-CN" i="1">
                                <a:latin typeface="Cambria Math" panose="02040503050406030204" pitchFamily="18" charset="0"/>
                                <a:ea typeface="Cambria Math" panose="02040503050406030204" pitchFamily="18" charset="0"/>
                              </a:rPr>
                            </m:ctrlPr>
                          </m:d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e>
                        </m:d>
                      </m:e>
                    </m:d>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s</m:t>
                    </m:r>
                    <m:r>
                      <a:rPr lang="en-US" altLang="zh-CN" i="1">
                        <a:latin typeface="Cambria Math" panose="02040503050406030204" pitchFamily="18" charset="0"/>
                        <a:ea typeface="Cambria Math" panose="02040503050406030204" pitchFamily="18" charset="0"/>
                      </a:rPr>
                      <m:t>. </m:t>
                    </m:r>
                    <m:r>
                      <m:rPr>
                        <m:sty m:val="p"/>
                      </m:rPr>
                      <a:rPr lang="en-US" altLang="zh-CN" i="1">
                        <a:latin typeface="Cambria Math" panose="02040503050406030204" pitchFamily="18" charset="0"/>
                        <a:ea typeface="Cambria Math" panose="02040503050406030204" pitchFamily="18" charset="0"/>
                      </a:rPr>
                      <m:t>t</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𝑢</m:t>
                        </m:r>
                      </m:e>
                    </m:d>
                    <m:r>
                      <a:rPr lang="en-US" altLang="zh-CN" i="1">
                        <a:latin typeface="Cambria Math" panose="02040503050406030204" pitchFamily="18" charset="0"/>
                        <a:ea typeface="Cambria Math" panose="02040503050406030204" pitchFamily="18" charset="0"/>
                      </a:rPr>
                      <m:t>=1</m:t>
                    </m:r>
                  </m:oMath>
                </a14:m>
                <a:endParaRPr lang="en-US" altLang="zh-CN" dirty="0"/>
              </a:p>
              <a:p>
                <a:r>
                  <a:rPr lang="zh-CN" altLang="en-US" dirty="0"/>
                  <a:t>的序列 </a:t>
                </a:r>
                <a14:m>
                  <m:oMath xmlns:m="http://schemas.openxmlformats.org/officeDocument/2006/math">
                    <m:r>
                      <a:rPr lang="en-US" altLang="zh-CN" b="0" i="1" smtClean="0">
                        <a:latin typeface="Cambria Math" panose="02040503050406030204" pitchFamily="18" charset="0"/>
                      </a:rPr>
                      <m:t>𝑢</m:t>
                    </m:r>
                  </m:oMath>
                </a14:m>
                <a:r>
                  <a:rPr lang="zh-CN" altLang="en-US" dirty="0"/>
                  <a:t> 的个数。（而不是判定 </a:t>
                </a:r>
                <a14:m>
                  <m:oMath xmlns:m="http://schemas.openxmlformats.org/officeDocument/2006/math">
                    <m:r>
                      <a:rPr lang="en-US" altLang="zh-CN" b="0" i="1" smtClean="0">
                        <a:latin typeface="Cambria Math" panose="02040503050406030204" pitchFamily="18" charset="0"/>
                      </a:rPr>
                      <m:t>𝑢</m:t>
                    </m:r>
                  </m:oMath>
                </a14:m>
                <a:r>
                  <a:rPr lang="zh-CN" altLang="en-US" dirty="0"/>
                  <a:t> 的存在性）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777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BD864-0D26-3AFA-86A6-55987FCFEC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64852B-F1A6-240F-364E-FDC4A797D77C}"/>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5EB2479-107E-E2A4-919C-E33FC63770CD}"/>
                  </a:ext>
                </a:extLst>
              </p:cNvPr>
              <p:cNvSpPr>
                <a:spLocks noGrp="1"/>
              </p:cNvSpPr>
              <p:nvPr>
                <p:ph idx="1"/>
              </p:nvPr>
            </p:nvSpPr>
            <p:spPr/>
            <p:txBody>
              <a:bodyPr>
                <a:normAutofit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我们实际上可以用问题</a:t>
                </a:r>
                <a:r>
                  <a:rPr lang="en-US" altLang="zh-CN" dirty="0"/>
                  <a:t>B</a:t>
                </a:r>
                <a:r>
                  <a:rPr lang="zh-CN" altLang="en-US" dirty="0"/>
                  <a:t>解决问题</a:t>
                </a:r>
                <a:r>
                  <a:rPr lang="en-US" altLang="zh-CN" dirty="0"/>
                  <a:t>A</a:t>
                </a:r>
                <a:r>
                  <a:rPr lang="zh-CN" altLang="en-US" dirty="0"/>
                  <a:t>。假如我们有一个解决问题</a:t>
                </a:r>
                <a:r>
                  <a:rPr lang="en-US" altLang="zh-CN" dirty="0"/>
                  <a:t>B</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A</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，我们可以先计算出这 </a:t>
                </a:r>
                <a14:m>
                  <m:oMath xmlns:m="http://schemas.openxmlformats.org/officeDocument/2006/math">
                    <m:r>
                      <a:rPr lang="en-US" altLang="zh-CN" b="0" i="1" smtClean="0">
                        <a:latin typeface="Cambria Math" panose="02040503050406030204" pitchFamily="18" charset="0"/>
                      </a:rPr>
                      <m:t>𝑛</m:t>
                    </m:r>
                  </m:oMath>
                </a14:m>
                <a:r>
                  <a:rPr lang="zh-CN" altLang="en-US" dirty="0"/>
                  <a:t> 个数的和 </a:t>
                </a:r>
                <a14:m>
                  <m:oMath xmlns:m="http://schemas.openxmlformats.org/officeDocument/2006/math">
                    <m:r>
                      <a:rPr lang="en-US" altLang="zh-CN" b="0" i="1" smtClean="0">
                        <a:latin typeface="Cambria Math" panose="02040503050406030204" pitchFamily="18" charset="0"/>
                      </a:rPr>
                      <m:t>𝑡</m:t>
                    </m:r>
                  </m:oMath>
                </a14:m>
                <a:r>
                  <a:rPr lang="zh-CN" altLang="en-US" dirty="0"/>
                  <a:t>，然后添加一个数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，把 </a:t>
                </a:r>
                <a14:m>
                  <m:oMath xmlns:m="http://schemas.openxmlformats.org/officeDocument/2006/math">
                    <m:r>
                      <m:rPr>
                        <m:sty m:val="p"/>
                      </m:rPr>
                      <a:rPr lang="en-US" altLang="zh-CN" b="0" i="0" smtClean="0">
                        <a:latin typeface="Cambria Math" panose="02040503050406030204" pitchFamily="18" charset="0"/>
                      </a:rPr>
                      <m:t>S</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a:t>
                </a:r>
                <a:r>
                  <a:rPr lang="zh-CN" altLang="en-US" dirty="0"/>
                  <a:t>输入 </a:t>
                </a:r>
                <a14:m>
                  <m:oMath xmlns:m="http://schemas.openxmlformats.org/officeDocument/2006/math">
                    <m:r>
                      <a:rPr lang="en-US" altLang="zh-CN" b="0" i="1" smtClean="0">
                        <a:latin typeface="Cambria Math" panose="02040503050406030204" pitchFamily="18" charset="0"/>
                      </a:rPr>
                      <m:t>𝑓</m:t>
                    </m:r>
                  </m:oMath>
                </a14:m>
                <a:r>
                  <a:rPr lang="zh-CN" altLang="en-US" dirty="0"/>
                  <a:t>。如果</a:t>
                </a:r>
                <a14:m>
                  <m:oMath xmlns:m="http://schemas.openxmlformats.org/officeDocument/2006/math">
                    <m:r>
                      <a:rPr lang="en-US" altLang="zh-CN" b="0" i="1" smtClean="0">
                        <a:latin typeface="Cambria Math" panose="02040503050406030204" pitchFamily="18" charset="0"/>
                      </a:rPr>
                      <m:t>𝑓</m:t>
                    </m:r>
                  </m:oMath>
                </a14:m>
                <a:r>
                  <a:rPr lang="zh-CN" altLang="en-US" dirty="0"/>
                  <a:t>得到了一个解，那么这个解的两个部分的和都是 </a:t>
                </a:r>
                <a14:m>
                  <m:oMath xmlns:m="http://schemas.openxmlformats.org/officeDocument/2006/math">
                    <m:r>
                      <a:rPr lang="en-US" altLang="zh-CN" b="0" i="1" smtClean="0">
                        <a:latin typeface="Cambria Math" panose="02040503050406030204" pitchFamily="18" charset="0"/>
                      </a:rPr>
                      <m:t>0</m:t>
                    </m:r>
                  </m:oMath>
                </a14:m>
                <a:r>
                  <a:rPr lang="zh-CN" altLang="en-US" dirty="0"/>
                  <a:t>，其中一定有一个部分非空并且不包含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，这就是问题</a:t>
                </a:r>
                <a:r>
                  <a:rPr lang="en-US" altLang="zh-CN" dirty="0"/>
                  <a:t>A</a:t>
                </a:r>
                <a:r>
                  <a:rPr lang="zh-CN" altLang="en-US" dirty="0"/>
                  <a:t>的解。如果</a:t>
                </a:r>
                <a14:m>
                  <m:oMath xmlns:m="http://schemas.openxmlformats.org/officeDocument/2006/math">
                    <m:r>
                      <a:rPr lang="en-US" altLang="zh-CN" b="0" i="1" smtClean="0">
                        <a:latin typeface="Cambria Math" panose="02040503050406030204" pitchFamily="18" charset="0"/>
                      </a:rPr>
                      <m:t>𝑓</m:t>
                    </m:r>
                  </m:oMath>
                </a14:m>
                <a:r>
                  <a:rPr lang="zh-CN" altLang="en-US" dirty="0"/>
                  <a:t>返回无解，那么也说明</a:t>
                </a:r>
                <a:r>
                  <a:rPr lang="en-US" altLang="zh-CN" dirty="0"/>
                  <a:t>A</a:t>
                </a:r>
                <a:r>
                  <a:rPr lang="zh-CN" altLang="en-US" dirty="0"/>
                  <a:t>无解。</a:t>
                </a:r>
                <a:endParaRPr lang="en-US" altLang="zh-CN" dirty="0"/>
              </a:p>
              <a:p>
                <a:r>
                  <a:rPr lang="zh-CN" altLang="en-US" dirty="0"/>
                  <a:t>这表明</a:t>
                </a:r>
                <a:r>
                  <a:rPr lang="en-US" altLang="zh-CN" dirty="0"/>
                  <a:t>A</a:t>
                </a:r>
                <a:r>
                  <a:rPr lang="zh-CN" altLang="en-US" dirty="0"/>
                  <a:t>问题的计算难度“小于等于”</a:t>
                </a:r>
                <a:r>
                  <a:rPr lang="en-US" altLang="zh-CN" dirty="0"/>
                  <a:t>B</a:t>
                </a:r>
                <a:r>
                  <a:rPr lang="zh-CN" altLang="en-US" dirty="0"/>
                  <a:t>问题，因为能解决</a:t>
                </a:r>
                <a:r>
                  <a:rPr lang="en-US" altLang="zh-CN" dirty="0"/>
                  <a:t>B</a:t>
                </a:r>
                <a:r>
                  <a:rPr lang="zh-CN" altLang="en-US" dirty="0"/>
                  <a:t>的算法一定能在相同时间复杂度解决</a:t>
                </a:r>
                <a:r>
                  <a:rPr lang="en-US" altLang="zh-CN" dirty="0"/>
                  <a:t>A</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A5EB2479-107E-E2A4-919C-E33FC63770CD}"/>
                  </a:ext>
                </a:extLst>
              </p:cNvPr>
              <p:cNvSpPr>
                <a:spLocks noGrp="1" noRot="1" noChangeAspect="1" noMove="1" noResize="1" noEditPoints="1" noAdjustHandles="1" noChangeArrowheads="1" noChangeShapeType="1" noTextEdit="1"/>
              </p:cNvSpPr>
              <p:nvPr>
                <p:ph idx="1"/>
              </p:nvPr>
            </p:nvSpPr>
            <p:spPr>
              <a:blipFill>
                <a:blip r:embed="rId2"/>
                <a:stretch>
                  <a:fillRect l="-142" t="-1961" r="-3262"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47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endParaRPr lang="zh-CN" altLang="en-US" dirty="0"/>
          </a:p>
        </p:txBody>
      </p:sp>
      <p:sp>
        <p:nvSpPr>
          <p:cNvPr id="3" name="内容占位符 2"/>
          <p:cNvSpPr>
            <a:spLocks noGrp="1"/>
          </p:cNvSpPr>
          <p:nvPr>
            <p:ph idx="1"/>
          </p:nvPr>
        </p:nvSpPr>
        <p:spPr/>
        <p:txBody>
          <a:bodyPr>
            <a:normAutofit/>
          </a:bodyPr>
          <a:lstStyle/>
          <a:p>
            <a:r>
              <a:rPr lang="zh-CN" altLang="en-US" dirty="0"/>
              <a:t>类似</a:t>
            </a:r>
            <a:r>
              <a:rPr lang="en-US" altLang="zh-CN" dirty="0"/>
              <a:t>NPC</a:t>
            </a:r>
            <a:r>
              <a:rPr lang="zh-CN" altLang="en-US" dirty="0"/>
              <a:t>，也可以定义 </a:t>
            </a:r>
            <a:r>
              <a:rPr lang="en-US" altLang="zh-CN" dirty="0"/>
              <a:t>#P-Complete </a:t>
            </a:r>
            <a:r>
              <a:rPr lang="zh-CN" altLang="en-US" dirty="0"/>
              <a:t>问题。如果一个 </a:t>
            </a:r>
            <a:r>
              <a:rPr lang="en-US" altLang="zh-CN" dirty="0"/>
              <a:t>#P-Complete </a:t>
            </a:r>
            <a:r>
              <a:rPr lang="zh-CN" altLang="en-US" dirty="0"/>
              <a:t>问题有多项式时间算法，则所有的 </a:t>
            </a:r>
            <a:r>
              <a:rPr lang="en-US" altLang="zh-CN" dirty="0"/>
              <a:t>#P </a:t>
            </a:r>
            <a:r>
              <a:rPr lang="zh-CN" altLang="en-US" dirty="0"/>
              <a:t>和 </a:t>
            </a:r>
            <a:r>
              <a:rPr lang="en-US" altLang="zh-CN" dirty="0"/>
              <a:t>NP </a:t>
            </a:r>
            <a:r>
              <a:rPr lang="zh-CN" altLang="en-US" dirty="0"/>
              <a:t>问题都有多项式时间算法。</a:t>
            </a:r>
            <a:endParaRPr lang="en-US" altLang="zh-CN" dirty="0"/>
          </a:p>
          <a:p>
            <a:endParaRPr lang="en-US" altLang="zh-CN" dirty="0"/>
          </a:p>
          <a:p>
            <a:r>
              <a:rPr lang="zh-CN" altLang="en-US" dirty="0"/>
              <a:t>下面介绍一些 </a:t>
            </a:r>
            <a:r>
              <a:rPr lang="en-US" altLang="zh-CN" dirty="0"/>
              <a:t>OI </a:t>
            </a:r>
            <a:r>
              <a:rPr lang="zh-CN" altLang="en-US" dirty="0"/>
              <a:t>常见的 </a:t>
            </a:r>
            <a:r>
              <a:rPr lang="en-US" altLang="zh-CN" dirty="0"/>
              <a:t>#P-Complete </a:t>
            </a:r>
            <a:r>
              <a:rPr lang="zh-CN" altLang="en-US" dirty="0"/>
              <a:t>问题。</a:t>
            </a:r>
          </a:p>
        </p:txBody>
      </p:sp>
    </p:spTree>
    <p:extLst>
      <p:ext uri="{BB962C8B-B14F-4D97-AF65-F5344CB8AC3E}">
        <p14:creationId xmlns:p14="http://schemas.microsoft.com/office/powerpoint/2010/main" val="367598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#P-Complete</a:t>
            </a:r>
            <a:endParaRPr lang="zh-CN" altLang="en-US" dirty="0"/>
          </a:p>
        </p:txBody>
      </p:sp>
      <p:sp>
        <p:nvSpPr>
          <p:cNvPr id="3" name="内容占位符 2"/>
          <p:cNvSpPr>
            <a:spLocks noGrp="1"/>
          </p:cNvSpPr>
          <p:nvPr>
            <p:ph idx="1"/>
          </p:nvPr>
        </p:nvSpPr>
        <p:spPr/>
        <p:txBody>
          <a:bodyPr>
            <a:normAutofit/>
          </a:bodyPr>
          <a:lstStyle/>
          <a:p>
            <a:r>
              <a:rPr lang="en-US" altLang="zh-CN" dirty="0"/>
              <a:t>01</a:t>
            </a:r>
            <a:r>
              <a:rPr lang="zh-CN" altLang="en-US" dirty="0"/>
              <a:t>积和式（二分图完美匹配计数）。</a:t>
            </a:r>
            <a:endParaRPr lang="en-US" altLang="zh-CN" dirty="0"/>
          </a:p>
          <a:p>
            <a:r>
              <a:rPr lang="en-US" altLang="zh-CN" dirty="0"/>
              <a:t>DAG</a:t>
            </a:r>
            <a:r>
              <a:rPr lang="zh-CN" altLang="en-US" dirty="0"/>
              <a:t>拓扑序计数。</a:t>
            </a:r>
            <a:endParaRPr lang="en-US" altLang="zh-CN" dirty="0"/>
          </a:p>
          <a:p>
            <a:r>
              <a:rPr lang="en-US" altLang="zh-CN" dirty="0"/>
              <a:t>DAG</a:t>
            </a:r>
            <a:r>
              <a:rPr lang="zh-CN" altLang="en-US" dirty="0"/>
              <a:t>反链</a:t>
            </a:r>
            <a:r>
              <a:rPr lang="en-US" altLang="zh-CN" dirty="0"/>
              <a:t>/</a:t>
            </a:r>
            <a:r>
              <a:rPr lang="zh-CN" altLang="en-US" dirty="0"/>
              <a:t>分隔</a:t>
            </a:r>
            <a:r>
              <a:rPr lang="en-US" altLang="zh-CN" dirty="0"/>
              <a:t>/</a:t>
            </a:r>
            <a:r>
              <a:rPr lang="zh-CN" altLang="en-US" dirty="0"/>
              <a:t>简单割</a:t>
            </a:r>
            <a:r>
              <a:rPr lang="en-US" altLang="zh-CN" dirty="0"/>
              <a:t>/</a:t>
            </a:r>
            <a:r>
              <a:rPr lang="zh-CN" altLang="en-US" dirty="0"/>
              <a:t>闭合子图计数。（这经常可以用来分析</a:t>
            </a:r>
            <a:r>
              <a:rPr lang="en-US" altLang="zh-CN" dirty="0"/>
              <a:t>DP</a:t>
            </a:r>
            <a:r>
              <a:rPr lang="zh-CN" altLang="en-US" dirty="0"/>
              <a:t>图的状态数）</a:t>
            </a:r>
            <a:endParaRPr lang="en-US" altLang="zh-CN" dirty="0"/>
          </a:p>
          <a:p>
            <a:endParaRPr lang="en-US" altLang="zh-CN" dirty="0"/>
          </a:p>
          <a:p>
            <a:r>
              <a:rPr lang="zh-CN" altLang="en-US" dirty="0"/>
              <a:t>非常多（但不是所有）</a:t>
            </a:r>
            <a:r>
              <a:rPr lang="en-US" altLang="zh-CN" dirty="0"/>
              <a:t>NPC</a:t>
            </a:r>
            <a:r>
              <a:rPr lang="zh-CN" altLang="en-US" dirty="0"/>
              <a:t>问题的合法方案计数</a:t>
            </a:r>
            <a:endParaRPr lang="en-US" altLang="zh-CN" dirty="0"/>
          </a:p>
          <a:p>
            <a:r>
              <a:rPr lang="en-US" altLang="zh-CN" dirty="0"/>
              <a:t>……</a:t>
            </a:r>
          </a:p>
        </p:txBody>
      </p:sp>
    </p:spTree>
    <p:extLst>
      <p:ext uri="{BB962C8B-B14F-4D97-AF65-F5344CB8AC3E}">
        <p14:creationId xmlns:p14="http://schemas.microsoft.com/office/powerpoint/2010/main" val="3692004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 Hardness</a:t>
            </a:r>
            <a:endParaRPr lang="zh-CN" altLang="en-US" dirty="0"/>
          </a:p>
        </p:txBody>
      </p:sp>
      <p:sp>
        <p:nvSpPr>
          <p:cNvPr id="3" name="内容占位符 2"/>
          <p:cNvSpPr>
            <a:spLocks noGrp="1"/>
          </p:cNvSpPr>
          <p:nvPr>
            <p:ph idx="1"/>
          </p:nvPr>
        </p:nvSpPr>
        <p:spPr/>
        <p:txBody>
          <a:bodyPr>
            <a:normAutofit/>
          </a:bodyPr>
          <a:lstStyle/>
          <a:p>
            <a:r>
              <a:rPr lang="zh-CN" altLang="en-US" dirty="0"/>
              <a:t>另外有一些计数问题，虽然我们还不知道它是否是</a:t>
            </a:r>
            <a:r>
              <a:rPr lang="en-US" altLang="zh-CN" dirty="0"/>
              <a:t>#P-Complete</a:t>
            </a:r>
            <a:r>
              <a:rPr lang="zh-CN" altLang="en-US" dirty="0"/>
              <a:t>的，但已知其足够困难，只要其存在多项式复杂度的计数算法，就能得到</a:t>
            </a:r>
            <a:r>
              <a:rPr lang="en-US" altLang="zh-CN" dirty="0"/>
              <a:t>P=NP</a:t>
            </a:r>
            <a:r>
              <a:rPr lang="zh-CN" altLang="en-US" dirty="0"/>
              <a:t>。这对</a:t>
            </a:r>
            <a:r>
              <a:rPr lang="en-US" altLang="zh-CN" dirty="0"/>
              <a:t>OI</a:t>
            </a:r>
            <a:r>
              <a:rPr lang="zh-CN" altLang="en-US" dirty="0"/>
              <a:t>来说也是足够困难的。</a:t>
            </a:r>
            <a:endParaRPr lang="en-US" altLang="zh-CN" dirty="0"/>
          </a:p>
          <a:p>
            <a:endParaRPr lang="en-US" altLang="zh-CN" dirty="0"/>
          </a:p>
          <a:p>
            <a:r>
              <a:rPr lang="zh-CN" altLang="en-US" dirty="0"/>
              <a:t>例如：</a:t>
            </a:r>
            <a:endParaRPr lang="en-US" altLang="zh-CN" dirty="0"/>
          </a:p>
          <a:p>
            <a:r>
              <a:rPr lang="zh-CN" altLang="en-US" dirty="0"/>
              <a:t>一般图简单环计数（无向图有向图都是）</a:t>
            </a:r>
            <a:endParaRPr lang="en-US" altLang="zh-CN" dirty="0"/>
          </a:p>
          <a:p>
            <a:r>
              <a:rPr lang="en-US" altLang="zh-CN" dirty="0"/>
              <a:t>……</a:t>
            </a:r>
          </a:p>
        </p:txBody>
      </p:sp>
    </p:spTree>
    <p:extLst>
      <p:ext uri="{BB962C8B-B14F-4D97-AF65-F5344CB8AC3E}">
        <p14:creationId xmlns:p14="http://schemas.microsoft.com/office/powerpoint/2010/main" val="3405036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7948E-30FF-A0BD-DE65-D159F6D05E6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F9CDD43-3FBB-8C33-3042-CDDBDBB8F799}"/>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F706DC-D3B3-5308-41FF-4E7E05C1AF8B}"/>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有一个长为 </a:t>
                </a:r>
                <a14:m>
                  <m:oMath xmlns:m="http://schemas.openxmlformats.org/officeDocument/2006/math">
                    <m:r>
                      <a:rPr lang="en-US" altLang="zh-CN" i="1">
                        <a:latin typeface="Cambria Math" panose="02040503050406030204" pitchFamily="18" charset="0"/>
                        <a:sym typeface="Wingdings" panose="05000000000000000000" pitchFamily="2" charset="2"/>
                      </a:rPr>
                      <m:t>𝑛</m:t>
                    </m:r>
                  </m:oMath>
                </a14:m>
                <a:r>
                  <a:rPr lang="en-US" altLang="zh-CN" dirty="0"/>
                  <a:t> </a:t>
                </a:r>
                <a:r>
                  <a:rPr lang="zh-CN" altLang="en-US" dirty="0"/>
                  <a:t>的 </a:t>
                </a:r>
                <a:r>
                  <a:rPr lang="en-US" altLang="zh-CN" dirty="0"/>
                  <a:t>01 </a:t>
                </a:r>
                <a:r>
                  <a:rPr lang="zh-CN" altLang="en-US" dirty="0"/>
                  <a:t>序列，有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个约束，每个约束是给定一个区间，要求这个区间内的和必须是奇数（或者偶数）。问：序列最少有几个 </a:t>
                </a:r>
                <a14:m>
                  <m:oMath xmlns:m="http://schemas.openxmlformats.org/officeDocument/2006/math">
                    <m:r>
                      <a:rPr lang="en-US" altLang="zh-CN" i="1">
                        <a:latin typeface="Cambria Math" panose="02040503050406030204" pitchFamily="18" charset="0"/>
                      </a:rPr>
                      <m:t>1</m:t>
                    </m:r>
                  </m:oMath>
                </a14:m>
                <a:r>
                  <a:rPr lang="zh-CN" altLang="en-US" dirty="0"/>
                  <a:t> 能满足所有约束，或者输出无解。</a:t>
                </a:r>
                <a:endParaRPr lang="en-US" altLang="zh-CN" dirty="0"/>
              </a:p>
            </p:txBody>
          </p:sp>
        </mc:Choice>
        <mc:Fallback xmlns="">
          <p:sp>
            <p:nvSpPr>
              <p:cNvPr id="3" name="内容占位符 2">
                <a:extLst>
                  <a:ext uri="{FF2B5EF4-FFF2-40B4-BE49-F238E27FC236}">
                    <a16:creationId xmlns:a16="http://schemas.microsoft.com/office/drawing/2014/main" id="{C8F706DC-D3B3-5308-41FF-4E7E05C1AF8B}"/>
                  </a:ext>
                </a:extLst>
              </p:cNvPr>
              <p:cNvSpPr>
                <a:spLocks noGrp="1" noRot="1" noChangeAspect="1" noMove="1" noResize="1" noEditPoints="1" noAdjustHandles="1" noChangeArrowheads="1" noChangeShapeType="1" noTextEdit="1"/>
              </p:cNvSpPr>
              <p:nvPr>
                <p:ph idx="1"/>
              </p:nvPr>
            </p:nvSpPr>
            <p:spPr>
              <a:blipFill>
                <a:blip r:embed="rId2"/>
                <a:stretch>
                  <a:fillRect l="-142" t="-1261"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69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77EBE-CB95-C954-266B-88E137C889F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3BC402-C57C-34BC-8613-03A7E53D4254}"/>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254817-213A-0DCB-56CF-16B765C9CD14}"/>
                  </a:ext>
                </a:extLst>
              </p:cNvPr>
              <p:cNvSpPr>
                <a:spLocks noGrp="1"/>
              </p:cNvSpPr>
              <p:nvPr>
                <p:ph idx="1"/>
              </p:nvPr>
            </p:nvSpPr>
            <p:spPr/>
            <p:txBody>
              <a:bodyPr>
                <a:normAutofit lnSpcReduction="10000"/>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有一个长为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的 </a:t>
                </a:r>
                <a:r>
                  <a:rPr lang="en-US" altLang="zh-CN" dirty="0"/>
                  <a:t>01 </a:t>
                </a:r>
                <a:r>
                  <a:rPr lang="zh-CN" altLang="en-US" dirty="0"/>
                  <a:t>序列，有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个约束，每个约束是给定一个区间，要求这个区间内的和必须是奇数（或者偶数）。问：最少有几个 </a:t>
                </a:r>
                <a14:m>
                  <m:oMath xmlns:m="http://schemas.openxmlformats.org/officeDocument/2006/math">
                    <m:r>
                      <a:rPr lang="en-US" altLang="zh-CN" b="0" i="1" smtClean="0">
                        <a:latin typeface="Cambria Math" panose="02040503050406030204" pitchFamily="18" charset="0"/>
                      </a:rPr>
                      <m:t>1</m:t>
                    </m:r>
                  </m:oMath>
                </a14:m>
                <a:r>
                  <a:rPr lang="zh-CN" altLang="en-US" dirty="0"/>
                  <a:t> 的序列能满足所有约束，或者输出无解。</a:t>
                </a:r>
                <a:endParaRPr lang="en-US" altLang="zh-CN" dirty="0"/>
              </a:p>
              <a:p>
                <a:endParaRPr lang="en-US" altLang="zh-CN" dirty="0"/>
              </a:p>
              <a:p>
                <a:r>
                  <a:rPr lang="zh-CN" altLang="en-US" dirty="0"/>
                  <a:t>考虑建图，给整个序列取反，可以发现约束形式不变，</a:t>
                </a:r>
                <a:r>
                  <a:rPr lang="en-US" altLang="zh-CN" dirty="0"/>
                  <a:t>1 </a:t>
                </a:r>
                <a:r>
                  <a:rPr lang="zh-CN" altLang="en-US" dirty="0"/>
                  <a:t>的个数最少变成最多。把每个前缀和都当成一个点，在每对相邻位置的点之间连边，把前缀和等于 </a:t>
                </a:r>
                <a:r>
                  <a:rPr lang="en-US" altLang="zh-CN" dirty="0"/>
                  <a:t>1</a:t>
                </a:r>
                <a:r>
                  <a:rPr lang="zh-CN" altLang="en-US" dirty="0"/>
                  <a:t> 和 </a:t>
                </a:r>
                <a:r>
                  <a:rPr lang="en-US" altLang="zh-CN" dirty="0"/>
                  <a:t>0 </a:t>
                </a:r>
                <a:r>
                  <a:rPr lang="zh-CN" altLang="en-US" dirty="0"/>
                  <a:t>对应的位置分别当作割集的两侧，那么这其实就是最大割。</a:t>
                </a:r>
                <a:endParaRPr lang="en-US" altLang="zh-CN" dirty="0"/>
              </a:p>
              <a:p>
                <a:r>
                  <a:rPr lang="zh-CN" altLang="en-US" dirty="0"/>
                  <a:t>可以试着把最大割问题归约到这个问题，也就是需要把相邻位置边的链折成一般图。现在添加约束，那么可以发现约束把前缀和连成了若干连通块，每个连通块只有一个变量。把连通块缩点之后再看，发现可以构造出任意一般图最大割。</a:t>
                </a:r>
                <a:endParaRPr lang="en-US" altLang="zh-CN" dirty="0"/>
              </a:p>
              <a:p>
                <a:r>
                  <a:rPr lang="zh-CN" altLang="en-US" dirty="0"/>
                  <a:t>具体来说，对于任意一般图，首先不同连通块之间可以分开，然后每个连通块内部可以先把每条边变成二重边，再做欧拉回路，按照欧拉回路的方式折叠链即可。</a:t>
                </a:r>
                <a:endParaRPr lang="en-US" altLang="zh-CN" dirty="0"/>
              </a:p>
              <a:p>
                <a:r>
                  <a:rPr lang="zh-CN" altLang="en-US" dirty="0"/>
                  <a:t>或者归约到 </a:t>
                </a:r>
                <a:r>
                  <a:rPr lang="en-US" altLang="zh-CN" dirty="0"/>
                  <a:t>Weighted 2-SAT</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5E254817-213A-0DCB-56CF-16B765C9CD14}"/>
                  </a:ext>
                </a:extLst>
              </p:cNvPr>
              <p:cNvSpPr>
                <a:spLocks noGrp="1" noRot="1" noChangeAspect="1" noMove="1" noResize="1" noEditPoints="1" noAdjustHandles="1" noChangeArrowheads="1" noChangeShapeType="1" noTextEdit="1"/>
              </p:cNvSpPr>
              <p:nvPr>
                <p:ph idx="1"/>
              </p:nvPr>
            </p:nvSpPr>
            <p:spPr>
              <a:blipFill>
                <a:blip r:embed="rId2"/>
                <a:stretch>
                  <a:fillRect l="-142" t="-1961" r="-3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82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6B18D-3F0F-5364-D8B4-8CCA850175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7A57CC-993D-B7B7-6BDC-5A5347BCE09E}"/>
              </a:ext>
            </a:extLst>
          </p:cNvPr>
          <p:cNvSpPr>
            <a:spLocks noGrp="1"/>
          </p:cNvSpPr>
          <p:nvPr>
            <p:ph type="title"/>
          </p:nvPr>
        </p:nvSpPr>
        <p:spPr/>
        <p:txBody>
          <a:bodyPr/>
          <a:lstStyle/>
          <a:p>
            <a:r>
              <a:rPr lang="zh-CN" altLang="en-US" dirty="0"/>
              <a:t>多项式复杂性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9B872A-AE0F-2E69-A4A8-F94E511F6ABB}"/>
                  </a:ext>
                </a:extLst>
              </p:cNvPr>
              <p:cNvSpPr>
                <a:spLocks noGrp="1"/>
              </p:cNvSpPr>
              <p:nvPr>
                <p:ph idx="1"/>
              </p:nvPr>
            </p:nvSpPr>
            <p:spPr/>
            <p:txBody>
              <a:bodyPr>
                <a:normAutofit lnSpcReduction="10000"/>
              </a:bodyPr>
              <a:lstStyle/>
              <a:p>
                <a:r>
                  <a:rPr lang="zh-CN" altLang="en-US" dirty="0">
                    <a:sym typeface="Wingdings" panose="05000000000000000000" pitchFamily="2" charset="2"/>
                  </a:rPr>
                  <a:t>实际上，</a:t>
                </a:r>
                <a:r>
                  <a:rPr lang="en-US" altLang="zh-CN" dirty="0">
                    <a:sym typeface="Wingdings" panose="05000000000000000000" pitchFamily="2" charset="2"/>
                  </a:rPr>
                  <a:t>OI</a:t>
                </a:r>
                <a:r>
                  <a:rPr lang="zh-CN" altLang="en-US" dirty="0">
                    <a:sym typeface="Wingdings" panose="05000000000000000000" pitchFamily="2" charset="2"/>
                  </a:rPr>
                  <a:t>中更关注算法的多项式次数。</a:t>
                </a:r>
                <a:endParaRPr lang="en-US" altLang="zh-CN" dirty="0">
                  <a:sym typeface="Wingdings" panose="05000000000000000000" pitchFamily="2" charset="2"/>
                </a:endParaRPr>
              </a:p>
              <a:p>
                <a:r>
                  <a:rPr lang="zh-CN" altLang="en-US" dirty="0">
                    <a:sym typeface="Wingdings" panose="05000000000000000000" pitchFamily="2" charset="2"/>
                  </a:rPr>
                  <a:t>有没有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m:t>
                    </m:r>
                  </m:oMath>
                </a14:m>
                <a:r>
                  <a:rPr lang="zh-CN" altLang="en-US" dirty="0"/>
                  <a:t>？</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1.5</m:t>
                        </m:r>
                      </m:sup>
                    </m:sSup>
                    <m:r>
                      <a:rPr lang="en-US" altLang="zh-CN" b="0" i="1" dirty="0" smtClean="0">
                        <a:latin typeface="Cambria Math" panose="02040503050406030204" pitchFamily="18" charset="0"/>
                      </a:rPr>
                      <m:t>)</m:t>
                    </m:r>
                  </m:oMath>
                </a14:m>
                <a:r>
                  <a:rPr lang="zh-CN" altLang="en-US" dirty="0"/>
                  <a:t>？</a:t>
                </a:r>
                <a14:m>
                  <m:oMath xmlns:m="http://schemas.openxmlformats.org/officeDocument/2006/math">
                    <m:r>
                      <a:rPr lang="en-US" altLang="zh-CN" b="0" i="1" dirty="0" smtClean="0">
                        <a:latin typeface="Cambria Math" panose="02040503050406030204" pitchFamily="18" charset="0"/>
                      </a:rPr>
                      <m:t>𝑂</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𝜖</m:t>
                        </m:r>
                      </m:sup>
                    </m:sSup>
                    <m:r>
                      <a:rPr lang="en-US" altLang="zh-CN" b="0" i="1" dirty="0" smtClean="0">
                        <a:latin typeface="Cambria Math" panose="02040503050406030204" pitchFamily="18" charset="0"/>
                      </a:rPr>
                      <m:t>)</m:t>
                    </m:r>
                  </m:oMath>
                </a14:m>
                <a:r>
                  <a:rPr lang="zh-CN" altLang="en-US" dirty="0"/>
                  <a:t>？</a:t>
                </a:r>
                <a:endParaRPr lang="en-US" altLang="zh-CN" dirty="0"/>
              </a:p>
              <a:p>
                <a:r>
                  <a:rPr lang="zh-CN" altLang="en-US" dirty="0"/>
                  <a:t>我们称一个时间复杂度 </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zh-CN" altLang="en-US" dirty="0"/>
                  <a:t> 的</a:t>
                </a:r>
                <a:r>
                  <a:rPr lang="zh-CN" altLang="en-US" b="1" dirty="0"/>
                  <a:t>多项式次数</a:t>
                </a:r>
                <a:r>
                  <a:rPr lang="zh-CN" altLang="en-US" dirty="0"/>
                  <a:t>是 </a:t>
                </a:r>
                <a14:m>
                  <m:oMath xmlns:m="http://schemas.openxmlformats.org/officeDocument/2006/math">
                    <m:r>
                      <a:rPr lang="en-US" altLang="zh-CN" b="0" i="1" smtClean="0">
                        <a:latin typeface="Cambria Math" panose="02040503050406030204" pitchFamily="18" charset="0"/>
                      </a:rPr>
                      <m:t>𝑘</m:t>
                    </m:r>
                  </m:oMath>
                </a14:m>
                <a:r>
                  <a:rPr lang="zh-CN" altLang="en-US" dirty="0"/>
                  <a:t>，当且仅当对于任意小正数 </a:t>
                </a:r>
                <a14:m>
                  <m:oMath xmlns:m="http://schemas.openxmlformats.org/officeDocument/2006/math">
                    <m:r>
                      <a:rPr lang="en-US" altLang="zh-CN" b="0" i="1" smtClean="0">
                        <a:latin typeface="Cambria Math" panose="02040503050406030204" pitchFamily="18" charset="0"/>
                      </a:rPr>
                      <m:t>𝜖</m:t>
                    </m:r>
                  </m:oMath>
                </a14:m>
                <a:r>
                  <a:rPr lang="zh-CN" altLang="en-US" dirty="0"/>
                  <a:t>，都有：</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𝜖</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𝜔</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𝜖</m:t>
                        </m:r>
                      </m:sup>
                    </m:sSup>
                    <m:r>
                      <a:rPr lang="en-US" altLang="zh-CN" b="0" i="1" smtClean="0">
                        <a:latin typeface="Cambria Math" panose="02040503050406030204" pitchFamily="18" charset="0"/>
                      </a:rPr>
                      <m:t>)</m:t>
                    </m:r>
                  </m:oMath>
                </a14:m>
                <a:endParaRPr lang="en-US" altLang="zh-CN" dirty="0"/>
              </a:p>
              <a:p>
                <a:r>
                  <a:rPr lang="zh-CN" altLang="en-US" dirty="0"/>
                  <a:t>例如：</a:t>
                </a:r>
                <a14:m>
                  <m:oMath xmlns:m="http://schemas.openxmlformats.org/officeDocument/2006/math">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oMath>
                </a14:m>
                <a:r>
                  <a:rPr lang="en-US" altLang="zh-CN" dirty="0"/>
                  <a:t> </a:t>
                </a:r>
                <a:r>
                  <a:rPr lang="zh-CN" altLang="en-US" dirty="0"/>
                  <a:t>的多项式次数是 </a:t>
                </a:r>
                <a14:m>
                  <m:oMath xmlns:m="http://schemas.openxmlformats.org/officeDocument/2006/math">
                    <m:r>
                      <a:rPr lang="en-US" altLang="zh-CN" b="0" i="1" smtClean="0">
                        <a:latin typeface="Cambria Math" panose="02040503050406030204" pitchFamily="18" charset="0"/>
                      </a:rPr>
                      <m:t>1</m:t>
                    </m:r>
                  </m:oMath>
                </a14:m>
                <a:r>
                  <a:rPr lang="zh-CN" altLang="en-US" dirty="0"/>
                  <a:t>，</a:t>
                </a:r>
                <a14:m>
                  <m:oMath xmlns:m="http://schemas.openxmlformats.org/officeDocument/2006/math">
                    <m:r>
                      <a:rPr lang="en-US" altLang="zh-CN" b="0" i="1" dirty="0" smtClean="0">
                        <a:latin typeface="Cambria Math" panose="02040503050406030204" pitchFamily="18" charset="0"/>
                      </a:rPr>
                      <m:t>𝑛</m:t>
                    </m:r>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𝑛</m:t>
                        </m:r>
                        <m:r>
                          <m:rPr>
                            <m:sty m:val="p"/>
                          </m:rPr>
                          <a:rPr lang="en-US" altLang="zh-CN" b="0" i="1" dirty="0" smtClean="0">
                            <a:latin typeface="Cambria Math" panose="02040503050406030204" pitchFamily="18" charset="0"/>
                          </a:rPr>
                          <m:t>log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e>
                    </m:rad>
                  </m:oMath>
                </a14:m>
                <a:r>
                  <a:rPr lang="zh-CN" altLang="en-US" dirty="0"/>
                  <a:t>的多项式次数是 </a:t>
                </a:r>
                <a14:m>
                  <m:oMath xmlns:m="http://schemas.openxmlformats.org/officeDocument/2006/math">
                    <m:r>
                      <a:rPr lang="en-US" altLang="zh-CN" b="0" i="1" smtClean="0">
                        <a:latin typeface="Cambria Math" panose="02040503050406030204" pitchFamily="18" charset="0"/>
                      </a:rPr>
                      <m:t>1.5</m:t>
                    </m:r>
                  </m:oMath>
                </a14:m>
                <a:r>
                  <a:rPr lang="zh-CN" altLang="en-US" dirty="0"/>
                  <a:t>，</a:t>
                </a:r>
                <a14:m>
                  <m:oMath xmlns:m="http://schemas.openxmlformats.org/officeDocument/2006/math">
                    <m:f>
                      <m:fPr>
                        <m:ctrlPr>
                          <a:rPr lang="en-US" altLang="zh-CN" b="0" i="1" dirty="0" smtClean="0">
                            <a:latin typeface="Cambria Math" panose="02040503050406030204" pitchFamily="18" charset="0"/>
                          </a:rPr>
                        </m:ctrlPr>
                      </m:fPr>
                      <m:num>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num>
                      <m:den>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2</m:t>
                            </m:r>
                          </m:e>
                          <m:sup>
                            <m:rad>
                              <m:radPr>
                                <m:degHide m:val="on"/>
                                <m:ctrlPr>
                                  <a:rPr lang="en-US" altLang="zh-CN" b="0" i="1" dirty="0" smtClean="0">
                                    <a:latin typeface="Cambria Math" panose="02040503050406030204" pitchFamily="18" charset="0"/>
                                  </a:rPr>
                                </m:ctrlPr>
                              </m:radPr>
                              <m:deg/>
                              <m:e>
                                <m:r>
                                  <m:rPr>
                                    <m:sty m:val="p"/>
                                  </m:rPr>
                                  <a:rPr lang="en-US" altLang="zh-CN" b="0" i="1" dirty="0" smtClean="0">
                                    <a:latin typeface="Cambria Math" panose="02040503050406030204" pitchFamily="18" charset="0"/>
                                  </a:rPr>
                                  <m:t>log</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𝑛</m:t>
                                </m:r>
                              </m:e>
                            </m:rad>
                          </m:sup>
                        </m:sSup>
                      </m:den>
                    </m:f>
                  </m:oMath>
                </a14:m>
                <a:r>
                  <a:rPr lang="zh-CN" altLang="en-US" dirty="0"/>
                  <a:t> 的多项式次数是 </a:t>
                </a:r>
                <a14:m>
                  <m:oMath xmlns:m="http://schemas.openxmlformats.org/officeDocument/2006/math">
                    <m:r>
                      <a:rPr lang="en-US" altLang="zh-CN" b="0" i="1" smtClean="0">
                        <a:latin typeface="Cambria Math" panose="02040503050406030204" pitchFamily="18" charset="0"/>
                      </a:rPr>
                      <m:t>2</m:t>
                    </m:r>
                  </m:oMath>
                </a14:m>
                <a:r>
                  <a:rPr lang="zh-CN" altLang="en-US" dirty="0"/>
                  <a:t>，</a:t>
                </a:r>
                <a14:m>
                  <m:oMath xmlns:m="http://schemas.openxmlformats.org/officeDocument/2006/math">
                    <m:f>
                      <m:fPr>
                        <m:ctrlPr>
                          <a:rPr lang="en-US" altLang="zh-CN" b="0" i="1" dirty="0" smtClean="0">
                            <a:latin typeface="Cambria Math" panose="02040503050406030204" pitchFamily="18" charset="0"/>
                          </a:rPr>
                        </m:ctrlPr>
                      </m:fPr>
                      <m:num>
                        <m:rad>
                          <m:radPr>
                            <m:degHide m:val="on"/>
                            <m:ctrlPr>
                              <a:rPr lang="zh-CN" altLang="en-US" i="1" dirty="0" smtClean="0">
                                <a:latin typeface="Cambria Math" panose="02040503050406030204" pitchFamily="18" charset="0"/>
                              </a:rPr>
                            </m:ctrlPr>
                          </m:radPr>
                          <m:deg/>
                          <m:e>
                            <m:r>
                              <a:rPr lang="en-US" altLang="zh-CN" b="0" i="1" dirty="0" smtClean="0">
                                <a:latin typeface="Cambria Math" panose="02040503050406030204" pitchFamily="18" charset="0"/>
                              </a:rPr>
                              <m:t>𝑛</m:t>
                            </m:r>
                          </m:e>
                        </m:rad>
                      </m:num>
                      <m:den>
                        <m:r>
                          <a:rPr lang="en-US" altLang="zh-CN" b="0" i="1" dirty="0" smtClean="0">
                            <a:latin typeface="Cambria Math" panose="02040503050406030204" pitchFamily="18" charset="0"/>
                          </a:rPr>
                          <m:t>𝑤</m:t>
                        </m:r>
                      </m:den>
                    </m:f>
                  </m:oMath>
                </a14:m>
                <a:r>
                  <a:rPr lang="zh-CN" altLang="en-US" dirty="0"/>
                  <a:t> 压位的多项式次数是 </a:t>
                </a:r>
                <a14:m>
                  <m:oMath xmlns:m="http://schemas.openxmlformats.org/officeDocument/2006/math">
                    <m:r>
                      <a:rPr lang="en-US" altLang="zh-CN" b="0" i="1" smtClean="0">
                        <a:latin typeface="Cambria Math" panose="02040503050406030204" pitchFamily="18" charset="0"/>
                      </a:rPr>
                      <m:t>0.5</m:t>
                    </m:r>
                  </m:oMath>
                </a14:m>
                <a:r>
                  <a:rPr lang="zh-CN" altLang="en-US" dirty="0"/>
                  <a:t>。</a:t>
                </a:r>
              </a:p>
              <a:p>
                <a:r>
                  <a:rPr lang="zh-CN" altLang="en-US" dirty="0"/>
                  <a:t>下面我们介绍一些经典问题的多项式复杂性。</a:t>
                </a:r>
                <a:endParaRPr lang="en-US" altLang="zh-CN" dirty="0"/>
              </a:p>
              <a:p>
                <a:endParaRPr lang="en-US" altLang="zh-CN" dirty="0"/>
              </a:p>
              <a:p>
                <a:r>
                  <a:rPr lang="zh-CN" altLang="en-US" dirty="0"/>
                  <a:t>（实际上我们并不只关注多项式次数，如果对这方面有兴趣，你可以阅读</a:t>
                </a:r>
                <a:r>
                  <a:rPr lang="en-US" altLang="zh-CN" dirty="0"/>
                  <a:t>EI</a:t>
                </a:r>
                <a:r>
                  <a:rPr lang="zh-CN" altLang="en-US" dirty="0"/>
                  <a:t>的博客</a:t>
                </a:r>
                <a:r>
                  <a:rPr lang="en-US" altLang="zh-CN" dirty="0"/>
                  <a:t>《</a:t>
                </a:r>
                <a:r>
                  <a:rPr lang="zh-CN" altLang="en-US" dirty="0"/>
                  <a:t>一些经典问题比暴力快一点点的算法</a:t>
                </a:r>
                <a:r>
                  <a:rPr lang="en-US" altLang="zh-CN" dirty="0"/>
                  <a:t>》</a:t>
                </a:r>
                <a:r>
                  <a:rPr lang="zh-CN" altLang="en-US" dirty="0"/>
                  <a:t>以及精细复杂性</a:t>
                </a:r>
                <a:r>
                  <a:rPr lang="en-US" altLang="zh-CN" dirty="0"/>
                  <a:t>[Fine-grained Complexity]</a:t>
                </a:r>
                <a:r>
                  <a:rPr lang="zh-CN" altLang="en-US" dirty="0"/>
                  <a:t>方面的学术资料。）</a:t>
                </a:r>
                <a:endParaRPr lang="en-US" altLang="zh-CN" dirty="0"/>
              </a:p>
            </p:txBody>
          </p:sp>
        </mc:Choice>
        <mc:Fallback xmlns="">
          <p:sp>
            <p:nvSpPr>
              <p:cNvPr id="3" name="内容占位符 2">
                <a:extLst>
                  <a:ext uri="{FF2B5EF4-FFF2-40B4-BE49-F238E27FC236}">
                    <a16:creationId xmlns:a16="http://schemas.microsoft.com/office/drawing/2014/main" id="{329B872A-AE0F-2E69-A4A8-F94E511F6ABB}"/>
                  </a:ext>
                </a:extLst>
              </p:cNvPr>
              <p:cNvSpPr>
                <a:spLocks noGrp="1" noRot="1" noChangeAspect="1" noMove="1" noResize="1" noEditPoints="1" noAdjustHandles="1" noChangeArrowheads="1" noChangeShapeType="1" noTextEdit="1"/>
              </p:cNvSpPr>
              <p:nvPr>
                <p:ph idx="1"/>
              </p:nvPr>
            </p:nvSpPr>
            <p:spPr>
              <a:blipFill>
                <a:blip r:embed="rId2"/>
                <a:stretch>
                  <a:fillRect l="-14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3177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7C190-BCDD-6D73-F3D7-FE9278B0A5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877C952-248F-B351-A668-FC3784BC6261}"/>
              </a:ext>
            </a:extLst>
          </p:cNvPr>
          <p:cNvSpPr>
            <a:spLocks noGrp="1"/>
          </p:cNvSpPr>
          <p:nvPr>
            <p:ph type="title"/>
          </p:nvPr>
        </p:nvSpPr>
        <p:spPr/>
        <p:txBody>
          <a:bodyPr/>
          <a:lstStyle/>
          <a:p>
            <a:r>
              <a:rPr lang="zh-CN" altLang="en-US" dirty="0"/>
              <a:t>多项式复杂性</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D9084A-D97E-008B-EC51-AC77DFBFECDD}"/>
                  </a:ext>
                </a:extLst>
              </p:cNvPr>
              <p:cNvSpPr>
                <a:spLocks noGrp="1"/>
              </p:cNvSpPr>
              <p:nvPr>
                <p:ph idx="1"/>
              </p:nvPr>
            </p:nvSpPr>
            <p:spPr/>
            <p:txBody>
              <a:bodyPr>
                <a:normAutofit/>
              </a:bodyPr>
              <a:lstStyle/>
              <a:p>
                <a:r>
                  <a:rPr lang="zh-CN" altLang="en-US" b="1" dirty="0"/>
                  <a:t>本文中提到的所有的多项式次数和复杂性指的都是人类目前已知的最优解，不代表将来没有改进</a:t>
                </a:r>
                <a:r>
                  <a:rPr lang="en-US" altLang="zh-CN" b="1" dirty="0"/>
                  <a:t>/</a:t>
                </a:r>
                <a:r>
                  <a:rPr lang="zh-CN" altLang="en-US" b="1" dirty="0"/>
                  <a:t>证明的可能。</a:t>
                </a:r>
                <a:endParaRPr lang="en-US" altLang="zh-CN" b="1" dirty="0"/>
              </a:p>
              <a:p>
                <a:endParaRPr lang="en-US" altLang="zh-CN" b="1" dirty="0"/>
              </a:p>
              <a:p>
                <a:r>
                  <a:rPr lang="en-US" altLang="zh-CN" b="1" dirty="0"/>
                  <a:t>SETH </a:t>
                </a:r>
                <a:r>
                  <a:rPr lang="zh-CN" altLang="en-US" b="1" dirty="0"/>
                  <a:t>假设（推论）：</a:t>
                </a:r>
                <a:r>
                  <a:rPr lang="en-US" altLang="zh-CN" b="1" dirty="0"/>
                  <a:t>SAT </a:t>
                </a:r>
                <a:r>
                  <a:rPr lang="zh-CN" altLang="en-US" b="1" dirty="0"/>
                  <a:t>问题的时间复杂度是 </a:t>
                </a:r>
                <a14:m>
                  <m:oMath xmlns:m="http://schemas.openxmlformats.org/officeDocument/2006/math">
                    <m:r>
                      <a:rPr lang="en-US" altLang="zh-CN" b="1" i="1" smtClean="0">
                        <a:latin typeface="Cambria Math" panose="02040503050406030204" pitchFamily="18" charset="0"/>
                      </a:rPr>
                      <m:t>𝝎</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𝝐</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sup>
                    </m:sSup>
                    <m:r>
                      <a:rPr lang="en-US" altLang="zh-CN" b="1" i="1" smtClean="0">
                        <a:latin typeface="Cambria Math" panose="02040503050406030204" pitchFamily="18" charset="0"/>
                      </a:rPr>
                      <m:t>)</m:t>
                    </m:r>
                  </m:oMath>
                </a14:m>
                <a:r>
                  <a:rPr lang="zh-CN" altLang="en-US" b="1" dirty="0"/>
                  <a:t> 的。</a:t>
                </a:r>
                <a:endParaRPr lang="en-US" altLang="zh-CN" b="1" dirty="0"/>
              </a:p>
              <a:p>
                <a:r>
                  <a:rPr lang="zh-CN" altLang="en-US" dirty="0"/>
                  <a:t>也就是假设一般的 </a:t>
                </a:r>
                <a:r>
                  <a:rPr lang="en-US" altLang="zh-CN" dirty="0"/>
                  <a:t>SAT </a:t>
                </a:r>
                <a:r>
                  <a:rPr lang="zh-CN" altLang="en-US" dirty="0"/>
                  <a:t>问题在指数意义上没有比“暴力枚举每个变量”快的算法。目前人类还找不到 </a:t>
                </a:r>
                <a:r>
                  <a:rPr lang="en-US" altLang="zh-CN" dirty="0"/>
                  <a:t>SETH </a:t>
                </a:r>
                <a:r>
                  <a:rPr lang="zh-CN" altLang="en-US" dirty="0"/>
                  <a:t>不成立的证据。在 </a:t>
                </a:r>
                <a:r>
                  <a:rPr lang="en-US" altLang="zh-CN" dirty="0"/>
                  <a:t>OI </a:t>
                </a:r>
                <a:r>
                  <a:rPr lang="zh-CN" altLang="en-US" dirty="0"/>
                  <a:t>中，可以认为 </a:t>
                </a:r>
                <a:r>
                  <a:rPr lang="en-US" altLang="zh-CN" dirty="0"/>
                  <a:t>SETH </a:t>
                </a:r>
                <a:r>
                  <a:rPr lang="zh-CN" altLang="en-US" dirty="0"/>
                  <a:t>是成立的。</a:t>
                </a:r>
                <a:endParaRPr lang="en-US" altLang="zh-CN" dirty="0"/>
              </a:p>
              <a:p>
                <a:r>
                  <a:rPr lang="zh-CN" altLang="en-US" dirty="0"/>
                  <a:t>（不过有一些研究表明 </a:t>
                </a:r>
                <a:r>
                  <a:rPr lang="en-US" altLang="zh-CN" dirty="0"/>
                  <a:t>SETH </a:t>
                </a:r>
                <a:r>
                  <a:rPr lang="zh-CN" altLang="en-US" dirty="0"/>
                  <a:t>似乎不是非常牢靠，也许后面会发现它不对）</a:t>
                </a:r>
                <a:endParaRPr lang="en-US" altLang="zh-CN" dirty="0"/>
              </a:p>
            </p:txBody>
          </p:sp>
        </mc:Choice>
        <mc:Fallback xmlns="">
          <p:sp>
            <p:nvSpPr>
              <p:cNvPr id="3" name="内容占位符 2">
                <a:extLst>
                  <a:ext uri="{FF2B5EF4-FFF2-40B4-BE49-F238E27FC236}">
                    <a16:creationId xmlns:a16="http://schemas.microsoft.com/office/drawing/2014/main" id="{E9D9084A-D97E-008B-EC51-AC77DFBFECDD}"/>
                  </a:ext>
                </a:extLst>
              </p:cNvPr>
              <p:cNvSpPr>
                <a:spLocks noGrp="1" noRot="1" noChangeAspect="1" noMove="1" noResize="1" noEditPoints="1" noAdjustHandles="1" noChangeArrowheads="1" noChangeShapeType="1" noTextEdit="1"/>
              </p:cNvSpPr>
              <p:nvPr>
                <p:ph idx="1"/>
              </p:nvPr>
            </p:nvSpPr>
            <p:spPr>
              <a:blipFill>
                <a:blip r:embed="rId2"/>
                <a:stretch>
                  <a:fillRect l="-142" t="-1120" r="-2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5781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AB6E8-00B7-2F9A-0817-75EC3CE690F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13E7404-7962-0E58-C0D6-1BB9AAF3F942}"/>
              </a:ext>
            </a:extLst>
          </p:cNvPr>
          <p:cNvSpPr>
            <a:spLocks noGrp="1"/>
          </p:cNvSpPr>
          <p:nvPr>
            <p:ph type="title"/>
          </p:nvPr>
        </p:nvSpPr>
        <p:spPr/>
        <p:txBody>
          <a:bodyPr/>
          <a:lstStyle/>
          <a:p>
            <a:r>
              <a:rPr lang="en-US" altLang="zh-CN" dirty="0"/>
              <a:t>OV</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7F08B6F-F56F-D26F-2F0A-72D6436E2854}"/>
                  </a:ext>
                </a:extLst>
              </p:cNvPr>
              <p:cNvSpPr>
                <a:spLocks noGrp="1"/>
              </p:cNvSpPr>
              <p:nvPr>
                <p:ph idx="1"/>
              </p:nvPr>
            </p:nvSpPr>
            <p:spPr/>
            <p:txBody>
              <a:bodyPr>
                <a:normAutofit/>
              </a:bodyPr>
              <a:lstStyle/>
              <a:p>
                <a:r>
                  <a:rPr lang="en-US" altLang="zh-CN" dirty="0">
                    <a:sym typeface="Wingdings" panose="05000000000000000000" pitchFamily="2" charset="2"/>
                  </a:rPr>
                  <a:t>OV</a:t>
                </a:r>
                <a:r>
                  <a:rPr lang="zh-CN" altLang="en-US" dirty="0">
                    <a:sym typeface="Wingdings" panose="05000000000000000000" pitchFamily="2" charset="2"/>
                  </a:rPr>
                  <a:t>（</a:t>
                </a:r>
                <a:r>
                  <a:rPr lang="en-US" altLang="zh-CN" dirty="0">
                    <a:sym typeface="Wingdings" panose="05000000000000000000" pitchFamily="2" charset="2"/>
                  </a:rPr>
                  <a:t>Orthogonal Vector </a:t>
                </a:r>
                <a:r>
                  <a:rPr lang="zh-CN" altLang="en-US" dirty="0">
                    <a:sym typeface="Wingdings" panose="05000000000000000000" pitchFamily="2" charset="2"/>
                  </a:rPr>
                  <a:t>向量正交问题）</a:t>
                </a:r>
                <a:endParaRPr lang="en-US" altLang="zh-CN" dirty="0">
                  <a:sym typeface="Wingdings" panose="05000000000000000000" pitchFamily="2" charset="2"/>
                </a:endParaRPr>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 </a:t>
                </a:r>
                <a14:m>
                  <m:oMath xmlns:m="http://schemas.openxmlformats.org/officeDocument/2006/math">
                    <m:r>
                      <a:rPr lang="en-US" altLang="zh-CN" b="0" i="1" smtClean="0">
                        <a:latin typeface="Cambria Math" panose="02040503050406030204" pitchFamily="18" charset="0"/>
                      </a:rPr>
                      <m:t>01</m:t>
                    </m:r>
                  </m:oMath>
                </a14:m>
                <a:r>
                  <a:rPr lang="en-US" altLang="zh-CN" dirty="0"/>
                  <a:t> </a:t>
                </a:r>
                <a:r>
                  <a:rPr lang="zh-CN" altLang="en-US" dirty="0"/>
                  <a:t>串，问是否有两个串的按位与是 </a:t>
                </a:r>
                <a14:m>
                  <m:oMath xmlns:m="http://schemas.openxmlformats.org/officeDocument/2006/math">
                    <m:r>
                      <a:rPr lang="en-US" altLang="zh-CN" b="0" i="1" smtClean="0">
                        <a:latin typeface="Cambria Math" panose="02040503050406030204" pitchFamily="18" charset="0"/>
                      </a:rPr>
                      <m:t>0</m:t>
                    </m:r>
                  </m:oMath>
                </a14:m>
                <a:r>
                  <a:rPr lang="zh-CN" altLang="en-US" dirty="0"/>
                  <a:t>。串的长度是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zh-CN" altLang="en-US" dirty="0"/>
                  <a:t>（实际上 </a:t>
                </a:r>
                <a:r>
                  <a:rPr lang="en-US" altLang="zh-CN" dirty="0"/>
                  <a:t>OI </a:t>
                </a:r>
                <a:r>
                  <a:rPr lang="zh-CN" altLang="en-US" dirty="0"/>
                  <a:t>中串长 </a:t>
                </a:r>
                <a14:m>
                  <m:oMath xmlns:m="http://schemas.openxmlformats.org/officeDocument/2006/math">
                    <m:r>
                      <a:rPr lang="en-US" altLang="zh-CN" b="0" i="1" smtClean="0">
                        <a:latin typeface="Cambria Math" panose="02040503050406030204" pitchFamily="18" charset="0"/>
                      </a:rPr>
                      <m:t>&gt;2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oMath>
                </a14:m>
                <a:r>
                  <a:rPr lang="zh-CN" altLang="en-US" dirty="0"/>
                  <a:t> 就差不多）</a:t>
                </a:r>
                <a:endParaRPr lang="en-US" altLang="zh-CN" dirty="0"/>
              </a:p>
              <a:p>
                <a:pPr lvl="1"/>
                <a:r>
                  <a:rPr lang="en-US" altLang="zh-CN" b="1" dirty="0"/>
                  <a:t>OV </a:t>
                </a:r>
                <a:r>
                  <a:rPr lang="zh-CN" altLang="en-US" b="1" dirty="0"/>
                  <a:t>的多项式次数是 </a:t>
                </a:r>
                <a:r>
                  <a:rPr lang="en-US" altLang="zh-CN" b="1" dirty="0"/>
                  <a:t>2</a:t>
                </a:r>
                <a:r>
                  <a:rPr lang="zh-CN" altLang="en-US" dirty="0"/>
                  <a:t>。（如果 </a:t>
                </a:r>
                <a:r>
                  <a:rPr lang="en-US" altLang="zh-CN" dirty="0"/>
                  <a:t>SETH </a:t>
                </a:r>
                <a:r>
                  <a:rPr lang="zh-CN" altLang="en-US" dirty="0"/>
                  <a:t>成立）</a:t>
                </a:r>
                <a:endParaRPr lang="en-US" altLang="zh-CN" dirty="0"/>
              </a:p>
              <a:p>
                <a:pPr lvl="1"/>
                <a:endParaRPr lang="en-US" altLang="zh-CN" dirty="0"/>
              </a:p>
              <a:p>
                <a:pPr lvl="1"/>
                <a:r>
                  <a:rPr lang="en-US" altLang="zh-CN" dirty="0"/>
                  <a:t>k-OV</a:t>
                </a:r>
                <a:r>
                  <a:rPr lang="zh-CN" altLang="en-US" dirty="0"/>
                  <a:t>：</a:t>
                </a:r>
                <a14:m>
                  <m:oMath xmlns:m="http://schemas.openxmlformats.org/officeDocument/2006/math">
                    <m:r>
                      <a:rPr lang="en-US" altLang="zh-CN" b="0" i="1" smtClean="0">
                        <a:latin typeface="Cambria Math" panose="02040503050406030204" pitchFamily="18" charset="0"/>
                      </a:rPr>
                      <m:t>𝑘</m:t>
                    </m:r>
                  </m:oMath>
                </a14:m>
                <a:r>
                  <a:rPr lang="zh-CN" altLang="en-US" dirty="0"/>
                  <a:t> 是个非输入的，固定的常数。问是否有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个串的按位与是 </a:t>
                </a:r>
                <a14:m>
                  <m:oMath xmlns:m="http://schemas.openxmlformats.org/officeDocument/2006/math">
                    <m:r>
                      <a:rPr lang="en-US" altLang="zh-CN" b="0" i="1" smtClean="0">
                        <a:latin typeface="Cambria Math" panose="02040503050406030204" pitchFamily="18" charset="0"/>
                      </a:rPr>
                      <m:t>0</m:t>
                    </m:r>
                  </m:oMath>
                </a14:m>
                <a:r>
                  <a:rPr lang="zh-CN" altLang="en-US" dirty="0"/>
                  <a:t>。串的长度是 </a:t>
                </a:r>
                <a14:m>
                  <m:oMath xmlns:m="http://schemas.openxmlformats.org/officeDocument/2006/math">
                    <m:r>
                      <a:rPr lang="en-US" altLang="zh-CN" i="1">
                        <a:latin typeface="Cambria Math" panose="02040503050406030204" pitchFamily="18" charset="0"/>
                      </a:rPr>
                      <m:t>𝜔</m:t>
                    </m:r>
                    <m:r>
                      <a:rPr lang="en-US" altLang="zh-CN" i="1">
                        <a:latin typeface="Cambria Math" panose="02040503050406030204" pitchFamily="18" charset="0"/>
                      </a:rPr>
                      <m:t>(</m:t>
                    </m:r>
                    <m:r>
                      <m:rPr>
                        <m:sty m:val="p"/>
                      </m:rPr>
                      <a:rPr lang="en-US" altLang="zh-CN" i="1">
                        <a:latin typeface="Cambria Math" panose="02040503050406030204" pitchFamily="18" charset="0"/>
                      </a:rPr>
                      <m:t>log</m:t>
                    </m:r>
                    <m:r>
                      <a:rPr lang="en-US" altLang="zh-CN" i="1">
                        <a:latin typeface="Cambria Math" panose="02040503050406030204" pitchFamily="18" charset="0"/>
                      </a:rPr>
                      <m:t> </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b="1" dirty="0"/>
                  <a:t>k-OV </a:t>
                </a:r>
                <a:r>
                  <a:rPr lang="zh-CN" altLang="en-US" b="1" dirty="0"/>
                  <a:t>的多项式次数是 </a:t>
                </a:r>
                <a14:m>
                  <m:oMath xmlns:m="http://schemas.openxmlformats.org/officeDocument/2006/math">
                    <m:r>
                      <a:rPr lang="en-US" altLang="zh-CN" b="1" i="1" smtClean="0">
                        <a:latin typeface="Cambria Math" panose="02040503050406030204" pitchFamily="18" charset="0"/>
                      </a:rPr>
                      <m:t>𝒌</m:t>
                    </m:r>
                  </m:oMath>
                </a14:m>
                <a:r>
                  <a:rPr lang="zh-CN" altLang="en-US" dirty="0"/>
                  <a:t>。（如果 </a:t>
                </a:r>
                <a:r>
                  <a:rPr lang="en-US" altLang="zh-CN" dirty="0"/>
                  <a:t>SETH </a:t>
                </a:r>
                <a:r>
                  <a:rPr lang="zh-CN" altLang="en-US" dirty="0"/>
                  <a:t>成立）</a:t>
                </a:r>
                <a:endParaRPr lang="en-US" altLang="zh-CN" dirty="0"/>
              </a:p>
            </p:txBody>
          </p:sp>
        </mc:Choice>
        <mc:Fallback xmlns="">
          <p:sp>
            <p:nvSpPr>
              <p:cNvPr id="3" name="内容占位符 2">
                <a:extLst>
                  <a:ext uri="{FF2B5EF4-FFF2-40B4-BE49-F238E27FC236}">
                    <a16:creationId xmlns:a16="http://schemas.microsoft.com/office/drawing/2014/main" id="{87F08B6F-F56F-D26F-2F0A-72D6436E2854}"/>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191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67BFC-44A9-5BCB-3729-20F1EC41623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1BC09E-3EF2-03AE-3975-30BD1993BB46}"/>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41FEEE-99F3-6009-C38C-22025130A967}"/>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给定一棵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个点的树，每个点有一个 </a:t>
                </a:r>
                <a14:m>
                  <m:oMath xmlns:m="http://schemas.openxmlformats.org/officeDocument/2006/math">
                    <m:d>
                      <m:dPr>
                        <m:begChr m:val="["/>
                        <m:endChr m:val="]"/>
                        <m:ctrlPr>
                          <a:rPr lang="en-US" altLang="zh-CN" b="0" i="1" smtClean="0">
                            <a:latin typeface="Cambria Math" panose="02040503050406030204" pitchFamily="18" charset="0"/>
                            <a:sym typeface="Wingdings" panose="05000000000000000000" pitchFamily="2" charset="2"/>
                          </a:rPr>
                        </m:ctrlPr>
                      </m:dPr>
                      <m:e>
                        <m:r>
                          <a:rPr lang="en-US" altLang="zh-CN" b="0" i="1" smtClean="0">
                            <a:latin typeface="Cambria Math" panose="02040503050406030204" pitchFamily="18" charset="0"/>
                            <a:sym typeface="Wingdings" panose="05000000000000000000" pitchFamily="2" charset="2"/>
                          </a:rPr>
                          <m:t>0,</m:t>
                        </m:r>
                        <m:r>
                          <a:rPr lang="en-US" altLang="zh-CN" b="0" i="1" smtClean="0">
                            <a:latin typeface="Cambria Math" panose="02040503050406030204" pitchFamily="18" charset="0"/>
                            <a:sym typeface="Wingdings" panose="05000000000000000000" pitchFamily="2" charset="2"/>
                          </a:rPr>
                          <m:t>𝑛</m:t>
                        </m:r>
                      </m:e>
                    </m:d>
                  </m:oMath>
                </a14:m>
                <a:r>
                  <a:rPr lang="zh-CN" altLang="en-US" dirty="0">
                    <a:sym typeface="Wingdings" panose="05000000000000000000" pitchFamily="2" charset="2"/>
                  </a:rPr>
                  <a:t> 内整数，求树上所有路径 </a:t>
                </a:r>
                <a:r>
                  <a:rPr lang="en-US" altLang="zh-CN" dirty="0" err="1">
                    <a:sym typeface="Wingdings" panose="05000000000000000000" pitchFamily="2" charset="2"/>
                  </a:rPr>
                  <a:t>mex</a:t>
                </a:r>
                <a:r>
                  <a:rPr lang="en-US" altLang="zh-CN" dirty="0">
                    <a:sym typeface="Wingdings" panose="05000000000000000000" pitchFamily="2" charset="2"/>
                  </a:rPr>
                  <a:t> </a:t>
                </a:r>
                <a:r>
                  <a:rPr lang="zh-CN" altLang="en-US" dirty="0">
                    <a:sym typeface="Wingdings" panose="05000000000000000000" pitchFamily="2" charset="2"/>
                  </a:rPr>
                  <a:t>的最大值。</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7241FEEE-99F3-6009-C38C-22025130A967}"/>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0542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A11BA-F647-6912-3BA8-6E24C4D6945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CFCDE94-A2D8-3DED-8A6D-900134CF55C0}"/>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D9DC8D-DE15-C2BF-7A5C-947784B42DFE}"/>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给定一棵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个点的树，每个点有一个整数，求树上所有路径 </a:t>
                </a:r>
                <a:r>
                  <a:rPr lang="en-US" altLang="zh-CN" dirty="0" err="1">
                    <a:sym typeface="Wingdings" panose="05000000000000000000" pitchFamily="2" charset="2"/>
                  </a:rPr>
                  <a:t>mex</a:t>
                </a:r>
                <a:r>
                  <a:rPr lang="en-US" altLang="zh-CN" dirty="0">
                    <a:sym typeface="Wingdings" panose="05000000000000000000" pitchFamily="2" charset="2"/>
                  </a:rPr>
                  <a:t> </a:t>
                </a:r>
                <a:r>
                  <a:rPr lang="zh-CN" altLang="en-US" dirty="0">
                    <a:sym typeface="Wingdings" panose="05000000000000000000" pitchFamily="2" charset="2"/>
                  </a:rPr>
                  <a:t>的最大值。</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构造一棵树，从根出发的 </a:t>
                </a:r>
                <a14:m>
                  <m:oMath xmlns:m="http://schemas.openxmlformats.org/officeDocument/2006/math">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𝑛</m:t>
                        </m:r>
                      </m:num>
                      <m:den>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den>
                    </m:f>
                  </m:oMath>
                </a14:m>
                <a:r>
                  <a:rPr lang="zh-CN" altLang="en-US" dirty="0">
                    <a:sym typeface="Wingdings" panose="05000000000000000000" pitchFamily="2" charset="2"/>
                  </a:rPr>
                  <a:t> 条链，每条链长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，并且值域也是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把每条链当成一个 </a:t>
                </a:r>
                <a:r>
                  <a:rPr lang="en-US" altLang="zh-CN" dirty="0">
                    <a:sym typeface="Wingdings" panose="05000000000000000000" pitchFamily="2" charset="2"/>
                  </a:rPr>
                  <a:t>01 </a:t>
                </a:r>
                <a:r>
                  <a:rPr lang="zh-CN" altLang="en-US" dirty="0">
                    <a:sym typeface="Wingdings" panose="05000000000000000000" pitchFamily="2" charset="2"/>
                  </a:rPr>
                  <a:t>串表示的数集，可以发现这棵树的路径 </a:t>
                </a:r>
                <a:r>
                  <a:rPr lang="en-US" altLang="zh-CN" dirty="0" err="1">
                    <a:sym typeface="Wingdings" panose="05000000000000000000" pitchFamily="2" charset="2"/>
                  </a:rPr>
                  <a:t>mex</a:t>
                </a:r>
                <a:r>
                  <a:rPr lang="en-US" altLang="zh-CN" dirty="0">
                    <a:sym typeface="Wingdings" panose="05000000000000000000" pitchFamily="2" charset="2"/>
                  </a:rPr>
                  <a:t> </a:t>
                </a:r>
                <a:r>
                  <a:rPr lang="zh-CN" altLang="en-US" dirty="0">
                    <a:sym typeface="Wingdings" panose="05000000000000000000" pitchFamily="2" charset="2"/>
                  </a:rPr>
                  <a:t>最大值是否 </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m:rPr>
                            <m:sty m:val="p"/>
                          </m:rPr>
                          <a:rPr lang="en-US" altLang="zh-CN" b="0" i="0" smtClean="0">
                            <a:latin typeface="Cambria Math" panose="02040503050406030204" pitchFamily="18" charset="0"/>
                            <a:sym typeface="Wingdings" panose="05000000000000000000" pitchFamily="2" charset="2"/>
                          </a:rPr>
                          <m:t>log</m:t>
                        </m:r>
                      </m:e>
                      <m:sup>
                        <m:r>
                          <a:rPr lang="en-US" altLang="zh-CN" b="0" i="1" smtClean="0">
                            <a:latin typeface="Cambria Math" panose="02040503050406030204" pitchFamily="18" charset="0"/>
                            <a:sym typeface="Wingdings" panose="05000000000000000000" pitchFamily="2" charset="2"/>
                          </a:rPr>
                          <m:t>2</m:t>
                        </m:r>
                      </m:sup>
                    </m:sSup>
                    <m:r>
                      <a:rPr lang="en-US" altLang="zh-CN" b="0" i="1" smtClean="0">
                        <a:latin typeface="Cambria Math" panose="02040503050406030204" pitchFamily="18" charset="0"/>
                        <a:sym typeface="Wingdings" panose="05000000000000000000" pitchFamily="2" charset="2"/>
                      </a:rPr>
                      <m:t> </m:t>
                    </m:r>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sym typeface="Wingdings" panose="05000000000000000000" pitchFamily="2" charset="2"/>
                      </a:rPr>
                      <m:t> </m:t>
                    </m:r>
                  </m:oMath>
                </a14:m>
                <a:r>
                  <a:rPr lang="zh-CN" altLang="en-US" dirty="0">
                    <a:sym typeface="Wingdings" panose="05000000000000000000" pitchFamily="2" charset="2"/>
                  </a:rPr>
                  <a:t>等价于 </a:t>
                </a:r>
                <a:r>
                  <a:rPr lang="en-US" altLang="zh-CN" dirty="0">
                    <a:sym typeface="Wingdings" panose="05000000000000000000" pitchFamily="2" charset="2"/>
                  </a:rPr>
                  <a:t>OV </a:t>
                </a:r>
                <a:r>
                  <a:rPr lang="zh-CN" altLang="en-US" dirty="0">
                    <a:sym typeface="Wingdings" panose="05000000000000000000" pitchFamily="2" charset="2"/>
                  </a:rPr>
                  <a:t>的结果。</a:t>
                </a:r>
                <a:endParaRPr lang="en-US" altLang="zh-CN" dirty="0">
                  <a:sym typeface="Wingdings" panose="05000000000000000000" pitchFamily="2" charset="2"/>
                </a:endParaRPr>
              </a:p>
              <a:p>
                <a:r>
                  <a:rPr lang="zh-CN" altLang="en-US" dirty="0">
                    <a:sym typeface="Wingdings" panose="05000000000000000000" pitchFamily="2" charset="2"/>
                  </a:rPr>
                  <a:t>所以这个问题的多项式次数至少是 </a:t>
                </a:r>
                <a:r>
                  <a:rPr lang="en-US" altLang="zh-CN" dirty="0">
                    <a:sym typeface="Wingdings" panose="05000000000000000000" pitchFamily="2" charset="2"/>
                  </a:rPr>
                  <a:t>2</a:t>
                </a:r>
                <a:r>
                  <a:rPr lang="zh-CN" altLang="en-US" dirty="0">
                    <a:sym typeface="Wingdings" panose="05000000000000000000" pitchFamily="2" charset="2"/>
                  </a:rPr>
                  <a:t>。</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09D9DC8D-DE15-C2BF-7A5C-947784B42DFE}"/>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110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1CF5E-42E6-B511-D572-D56D83D720C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8063FA-0C41-1F94-8235-C7894D983482}"/>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AB3F25-9A82-2298-4BED-22CAE807AC3A}"/>
                  </a:ext>
                </a:extLst>
              </p:cNvPr>
              <p:cNvSpPr>
                <a:spLocks noGrp="1"/>
              </p:cNvSpPr>
              <p:nvPr>
                <p:ph idx="1"/>
              </p:nvPr>
            </p:nvSpPr>
            <p:spPr/>
            <p:txBody>
              <a:bodyPr>
                <a:normAutofit fontScale="92500"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我们也可以用问题</a:t>
                </a:r>
                <a:r>
                  <a:rPr lang="en-US" altLang="zh-CN" dirty="0"/>
                  <a:t>A</a:t>
                </a:r>
                <a:r>
                  <a:rPr lang="zh-CN" altLang="en-US" dirty="0"/>
                  <a:t>解决问题</a:t>
                </a:r>
                <a:r>
                  <a:rPr lang="en-US" altLang="zh-CN" dirty="0"/>
                  <a:t>B</a:t>
                </a:r>
                <a:r>
                  <a:rPr lang="zh-CN" altLang="en-US" dirty="0"/>
                  <a:t>。假如我们有一个解决问题</a:t>
                </a:r>
                <a:r>
                  <a:rPr lang="en-US" altLang="zh-CN" dirty="0"/>
                  <a:t>A</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B</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zh-CN" altLang="en-US" dirty="0"/>
                  <a:t> 的和本来就是 </a:t>
                </a:r>
                <a14:m>
                  <m:oMath xmlns:m="http://schemas.openxmlformats.org/officeDocument/2006/math">
                    <m:r>
                      <a:rPr lang="en-US" altLang="zh-CN" b="0" i="1" smtClean="0">
                        <a:latin typeface="Cambria Math" panose="02040503050406030204" pitchFamily="18" charset="0"/>
                      </a:rPr>
                      <m:t>0</m:t>
                    </m:r>
                  </m:oMath>
                </a14:m>
                <a:r>
                  <a:rPr lang="zh-CN" altLang="en-US" dirty="0"/>
                  <a:t> 那么我们随便找一个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 删掉，把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 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的和本来不是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那么假设本来的和是 </a:t>
                </a:r>
                <a14:m>
                  <m:oMath xmlns:m="http://schemas.openxmlformats.org/officeDocument/2006/math">
                    <m:r>
                      <a:rPr lang="en-US" altLang="zh-CN" b="0" i="1" smtClean="0">
                        <a:latin typeface="Cambria Math" panose="02040503050406030204" pitchFamily="18" charset="0"/>
                      </a:rPr>
                      <m:t>𝑡</m:t>
                    </m:r>
                  </m:oMath>
                </a14:m>
                <a:r>
                  <a:rPr lang="zh-CN" altLang="en-US" dirty="0"/>
                  <a:t>，我们给 </a:t>
                </a:r>
                <a14:m>
                  <m:oMath xmlns:m="http://schemas.openxmlformats.org/officeDocument/2006/math">
                    <m:r>
                      <a:rPr lang="en-US" altLang="zh-CN" b="0" i="1" smtClean="0">
                        <a:latin typeface="Cambria Math" panose="02040503050406030204" pitchFamily="18" charset="0"/>
                      </a:rPr>
                      <m:t>𝑆</m:t>
                    </m:r>
                  </m:oMath>
                </a14:m>
                <a:r>
                  <a:rPr lang="zh-CN" altLang="en-US" dirty="0"/>
                  <a:t> 里的每个元素加一个小量 </a:t>
                </a:r>
                <a14:m>
                  <m:oMath xmlns:m="http://schemas.openxmlformats.org/officeDocument/2006/math">
                    <m:r>
                      <a:rPr lang="en-US" altLang="zh-CN" b="0" i="1" smtClean="0">
                        <a:latin typeface="Cambria Math" panose="02040503050406030204" pitchFamily="18" charset="0"/>
                      </a:rPr>
                      <m:t>𝑤</m:t>
                    </m:r>
                  </m:oMath>
                </a14:m>
                <a:r>
                  <a:rPr lang="zh-CN" altLang="en-US" dirty="0"/>
                  <a:t>，然后再分别加入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−2</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−3</m:t>
                    </m:r>
                    <m:r>
                      <a:rPr lang="en-US" altLang="zh-CN" b="0" i="1" smtClean="0">
                        <a:latin typeface="Cambria Math" panose="02040503050406030204" pitchFamily="18" charset="0"/>
                      </a:rPr>
                      <m:t>𝑤</m:t>
                    </m:r>
                  </m:oMath>
                </a14:m>
                <a:r>
                  <a:rPr lang="en-US" altLang="zh-CN" dirty="0"/>
                  <a:t>……</a:t>
                </a:r>
                <a:r>
                  <a:rPr lang="zh-CN" altLang="en-US" dirty="0"/>
                  <a:t>，给算法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r>
                  <a:rPr lang="zh-CN" altLang="en-US" dirty="0"/>
                  <a:t>这又表明</a:t>
                </a:r>
                <a:r>
                  <a:rPr lang="en-US" altLang="zh-CN" dirty="0"/>
                  <a:t>B</a:t>
                </a:r>
                <a:r>
                  <a:rPr lang="zh-CN" altLang="en-US" dirty="0"/>
                  <a:t>问题的计算难度“小于等于”</a:t>
                </a:r>
                <a14:m>
                  <m:oMath xmlns:m="http://schemas.openxmlformats.org/officeDocument/2006/math">
                    <m:r>
                      <a:rPr lang="en-US" altLang="zh-CN" b="0" i="1" smtClean="0">
                        <a:latin typeface="Cambria Math" panose="02040503050406030204" pitchFamily="18" charset="0"/>
                      </a:rPr>
                      <m:t>𝑛</m:t>
                    </m:r>
                  </m:oMath>
                </a14:m>
                <a:r>
                  <a:rPr lang="zh-CN" altLang="en-US" dirty="0"/>
                  <a:t>个</a:t>
                </a:r>
                <a:r>
                  <a:rPr lang="en-US" altLang="zh-CN" dirty="0"/>
                  <a:t>A</a:t>
                </a:r>
                <a:r>
                  <a:rPr lang="zh-CN" altLang="en-US" dirty="0"/>
                  <a:t>问题，因为能解决</a:t>
                </a:r>
                <a:r>
                  <a:rPr lang="en-US" altLang="zh-CN" dirty="0"/>
                  <a:t>A</a:t>
                </a:r>
                <a:r>
                  <a:rPr lang="zh-CN" altLang="en-US" dirty="0"/>
                  <a:t>的算法一定能在</a:t>
                </a:r>
                <a14:m>
                  <m:oMath xmlns:m="http://schemas.openxmlformats.org/officeDocument/2006/math">
                    <m:r>
                      <a:rPr lang="en-US" altLang="zh-CN" b="0" i="1" smtClean="0">
                        <a:latin typeface="Cambria Math" panose="02040503050406030204" pitchFamily="18" charset="0"/>
                      </a:rPr>
                      <m:t>𝑛</m:t>
                    </m:r>
                  </m:oMath>
                </a14:m>
                <a:r>
                  <a:rPr lang="zh-CN" altLang="en-US" dirty="0"/>
                  <a:t>倍以内时间复杂度解决</a:t>
                </a:r>
                <a:r>
                  <a:rPr lang="en-US" altLang="zh-CN" dirty="0"/>
                  <a:t>B</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FEAB3F25-9A82-2298-4BED-22CAE807AC3A}"/>
                  </a:ext>
                </a:extLst>
              </p:cNvPr>
              <p:cNvSpPr>
                <a:spLocks noGrp="1" noRot="1" noChangeAspect="1" noMove="1" noResize="1" noEditPoints="1" noAdjustHandles="1" noChangeArrowheads="1" noChangeShapeType="1" noTextEdit="1"/>
              </p:cNvSpPr>
              <p:nvPr>
                <p:ph idx="1"/>
              </p:nvPr>
            </p:nvSpPr>
            <p:spPr>
              <a:blipFill>
                <a:blip r:embed="rId2"/>
                <a:stretch>
                  <a:fillRect l="-71" t="-140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325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a:t>
                </a:r>
                <a:r>
                  <a:rPr lang="en-US" altLang="zh-CN" dirty="0"/>
                  <a:t>.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zh-CN" altLang="en-US" dirty="0"/>
                  <a:t> 个值域比较大（</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𝑝𝑜𝑙𝑦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oMath>
                </a14:m>
                <a:r>
                  <a:rPr lang="zh-CN" altLang="en-US" dirty="0"/>
                  <a:t>或者</a:t>
                </a:r>
                <a:r>
                  <a:rPr lang="en-US" altLang="zh-CN" dirty="0"/>
                  <a:t>OI</a:t>
                </a:r>
                <a:r>
                  <a:rPr lang="zh-CN" altLang="en-US" dirty="0"/>
                  <a:t>中的至少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a:t>）的整数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，问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中选取两个数按位与的最大的位和（</a:t>
                </a:r>
                <a:r>
                  <a:rPr lang="en-US" altLang="zh-CN" dirty="0" err="1"/>
                  <a:t>popcount</a:t>
                </a:r>
                <a:r>
                  <a:rPr lang="zh-CN" altLang="en-US" dirty="0"/>
                  <a:t>）是多少。</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527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例</a:t>
                </a:r>
                <a:r>
                  <a:rPr lang="en-US" altLang="zh-CN" dirty="0"/>
                  <a:t>.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zh-CN" altLang="en-US" dirty="0"/>
                  <a:t> 个值域比较大（</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𝑝𝑜𝑙𝑦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oMath>
                </a14:m>
                <a:r>
                  <a:rPr lang="zh-CN" altLang="en-US" dirty="0"/>
                  <a:t>或者</a:t>
                </a:r>
                <a:r>
                  <a:rPr lang="en-US" altLang="zh-CN" dirty="0"/>
                  <a:t>OI</a:t>
                </a:r>
                <a:r>
                  <a:rPr lang="zh-CN" altLang="en-US" dirty="0"/>
                  <a:t>中的至少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a:t>）的整数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，问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中选取两个数按位与的最大的位和（</a:t>
                </a:r>
                <a:r>
                  <a:rPr lang="en-US" altLang="zh-CN" dirty="0" err="1"/>
                  <a:t>popcount</a:t>
                </a:r>
                <a:r>
                  <a:rPr lang="zh-CN" altLang="en-US" dirty="0"/>
                  <a:t>）是多少。</a:t>
                </a:r>
                <a:endParaRPr lang="en-US" altLang="zh-CN" dirty="0"/>
              </a:p>
              <a:p>
                <a:endParaRPr lang="en-US" altLang="zh-CN" dirty="0"/>
              </a:p>
              <a:p>
                <a:r>
                  <a:rPr lang="zh-CN" altLang="en-US" dirty="0"/>
                  <a:t>归约到 </a:t>
                </a:r>
                <a:r>
                  <a:rPr lang="en-US" altLang="zh-CN" dirty="0"/>
                  <a:t>OV</a:t>
                </a:r>
                <a:r>
                  <a:rPr lang="zh-CN" altLang="en-US" dirty="0"/>
                  <a:t>：首先，可以用这个问题解决这样一个问题：</a:t>
                </a:r>
                <a:endParaRPr lang="en-US" altLang="zh-CN" dirty="0"/>
              </a:p>
              <a:p>
                <a:r>
                  <a:rPr lang="zh-CN" altLang="en-US" dirty="0"/>
                  <a:t>给定两个数集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 且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 中所有的数的位和都等于定值 </a:t>
                </a:r>
                <a14:m>
                  <m:oMath xmlns:m="http://schemas.openxmlformats.org/officeDocument/2006/math">
                    <m:r>
                      <a:rPr lang="en-US" altLang="zh-CN" b="0" i="1" smtClean="0">
                        <a:latin typeface="Cambria Math" panose="02040503050406030204" pitchFamily="18" charset="0"/>
                      </a:rPr>
                      <m:t>𝑚</m:t>
                    </m:r>
                  </m:oMath>
                </a14:m>
                <a:r>
                  <a:rPr lang="zh-CN" altLang="en-US" dirty="0"/>
                  <a:t> 且总位数都是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r>
                  <a:rPr lang="zh-CN" altLang="en-US" dirty="0"/>
                  <a:t>，查询是否有 </a:t>
                </a:r>
                <a14:m>
                  <m:oMath xmlns:m="http://schemas.openxmlformats.org/officeDocument/2006/math">
                    <m:r>
                      <a:rPr lang="en-US" altLang="zh-CN" b="0" i="1" smtClean="0">
                        <a:latin typeface="Cambria Math" panose="02040503050406030204" pitchFamily="18" charset="0"/>
                      </a:rPr>
                      <m:t>𝐴</m:t>
                    </m:r>
                  </m:oMath>
                </a14:m>
                <a:r>
                  <a:rPr lang="zh-CN" altLang="en-US" dirty="0"/>
                  <a:t> 中的一个元素和 </a:t>
                </a:r>
                <a14:m>
                  <m:oMath xmlns:m="http://schemas.openxmlformats.org/officeDocument/2006/math">
                    <m:r>
                      <a:rPr lang="en-US" altLang="zh-CN" b="0" i="1" smtClean="0">
                        <a:latin typeface="Cambria Math" panose="02040503050406030204" pitchFamily="18" charset="0"/>
                      </a:rPr>
                      <m:t>𝐵</m:t>
                    </m:r>
                  </m:oMath>
                </a14:m>
                <a:r>
                  <a:rPr lang="zh-CN" altLang="en-US" dirty="0"/>
                  <a:t> 中的一个元素按位与为 </a:t>
                </a:r>
                <a:r>
                  <a:rPr lang="en-US" altLang="zh-CN" dirty="0"/>
                  <a:t>0</a:t>
                </a:r>
                <a:r>
                  <a:rPr lang="zh-CN" altLang="en-US" dirty="0"/>
                  <a:t>。因为只要把</a:t>
                </a:r>
                <a:r>
                  <a:rPr lang="en-US" altLang="zh-CN" dirty="0"/>
                  <a:t> </a:t>
                </a:r>
                <a14:m>
                  <m:oMath xmlns:m="http://schemas.openxmlformats.org/officeDocument/2006/math">
                    <m:r>
                      <a:rPr lang="en-US" altLang="zh-CN" b="0" i="1" smtClean="0">
                        <a:latin typeface="Cambria Math" panose="02040503050406030204" pitchFamily="18" charset="0"/>
                      </a:rPr>
                      <m:t>𝐵</m:t>
                    </m:r>
                  </m:oMath>
                </a14:m>
                <a:r>
                  <a:rPr lang="zh-CN" altLang="en-US" dirty="0"/>
                  <a:t> 里面的元素的位全部取反，然后判定最大的位和是不是极大值 </a:t>
                </a:r>
                <a14:m>
                  <m:oMath xmlns:m="http://schemas.openxmlformats.org/officeDocument/2006/math">
                    <m:r>
                      <a:rPr lang="en-US" altLang="zh-CN" b="0" i="1" smtClean="0">
                        <a:latin typeface="Cambria Math" panose="02040503050406030204" pitchFamily="18" charset="0"/>
                      </a:rPr>
                      <m:t>𝑚</m:t>
                    </m:r>
                  </m:oMath>
                </a14:m>
                <a:r>
                  <a:rPr lang="zh-CN" altLang="en-US" dirty="0"/>
                  <a:t>。</a:t>
                </a:r>
                <a:endParaRPr lang="en-US" altLang="zh-CN" dirty="0"/>
              </a:p>
              <a:p>
                <a:r>
                  <a:rPr lang="zh-CN" altLang="en-US" dirty="0"/>
                  <a:t>然后我们考虑用这个做 </a:t>
                </a:r>
                <a:r>
                  <a:rPr lang="en-US" altLang="zh-CN" dirty="0"/>
                  <a:t>OV</a:t>
                </a:r>
                <a:r>
                  <a:rPr lang="zh-CN" altLang="en-US" dirty="0"/>
                  <a:t>。对于一般的 </a:t>
                </a:r>
                <a:r>
                  <a:rPr lang="en-US" altLang="zh-CN" dirty="0"/>
                  <a:t>OV</a:t>
                </a:r>
                <a:r>
                  <a:rPr lang="zh-CN" altLang="en-US" dirty="0"/>
                  <a:t>，首先套分治，变成两个不同集合之间各选一个的 </a:t>
                </a:r>
                <a:r>
                  <a:rPr lang="en-US" altLang="zh-CN" dirty="0"/>
                  <a:t>OV</a:t>
                </a:r>
                <a:r>
                  <a:rPr lang="zh-CN" altLang="en-US" dirty="0"/>
                  <a:t>。然后考虑把值域的长度扩大到原来的 </a:t>
                </a:r>
                <a:r>
                  <a:rPr lang="en-US" altLang="zh-CN" dirty="0"/>
                  <a:t>3 </a:t>
                </a:r>
                <a:r>
                  <a:rPr lang="zh-CN" altLang="en-US" dirty="0"/>
                  <a:t>倍（给 </a:t>
                </a:r>
                <a:r>
                  <a:rPr lang="en-US" altLang="zh-CN" dirty="0"/>
                  <a:t>A,B </a:t>
                </a:r>
                <a:r>
                  <a:rPr lang="zh-CN" altLang="en-US" dirty="0"/>
                  <a:t>各一个自由选择的包含 </a:t>
                </a:r>
                <a:r>
                  <a:rPr lang="en-US" altLang="zh-CN" dirty="0"/>
                  <a:t>n </a:t>
                </a:r>
                <a:r>
                  <a:rPr lang="zh-CN" altLang="en-US" dirty="0"/>
                  <a:t>位的区域），在扩大的部分补充 </a:t>
                </a:r>
                <a:r>
                  <a:rPr lang="en-US" altLang="zh-CN" dirty="0"/>
                  <a:t>01 </a:t>
                </a:r>
                <a:r>
                  <a:rPr lang="zh-CN" altLang="en-US" dirty="0"/>
                  <a:t>使得所有向量的位和对齐，且 </a:t>
                </a:r>
                <a:r>
                  <a:rPr lang="en-US" altLang="zh-CN" dirty="0"/>
                  <a:t>A,B </a:t>
                </a:r>
                <a:r>
                  <a:rPr lang="zh-CN" altLang="en-US" dirty="0"/>
                  <a:t>内部总是在扩大的部分相交，</a:t>
                </a:r>
                <a:r>
                  <a:rPr lang="en-US" altLang="zh-CN" dirty="0"/>
                  <a:t>A,B </a:t>
                </a:r>
                <a:r>
                  <a:rPr lang="zh-CN" altLang="en-US" dirty="0"/>
                  <a:t>之间总是在扩大的部分不交。这样就可以符合上文的形式。</a:t>
                </a:r>
                <a:endParaRPr lang="en-US" altLang="zh-CN" dirty="0"/>
              </a:p>
              <a:p>
                <a:r>
                  <a:rPr lang="zh-CN" altLang="en-US" dirty="0"/>
                  <a:t>所以总的多项式次数是 </a:t>
                </a:r>
                <a:r>
                  <a:rPr lang="en-US" altLang="zh-CN" dirty="0"/>
                  <a:t>2</a:t>
                </a:r>
                <a:r>
                  <a:rPr lang="zh-CN" altLang="en-US" dirty="0"/>
                  <a:t>。</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1961"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9028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a:t>
                </a:r>
                <a:r>
                  <a:rPr lang="en-US" altLang="zh-CN" dirty="0"/>
                  <a:t>.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zh-CN" altLang="en-US" dirty="0"/>
                  <a:t> 个值域比较大（</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𝑝𝑜𝑙𝑦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oMath>
                </a14:m>
                <a:r>
                  <a:rPr lang="zh-CN" altLang="en-US" dirty="0"/>
                  <a:t>或者</a:t>
                </a:r>
                <a:r>
                  <a:rPr lang="en-US" altLang="zh-CN" dirty="0"/>
                  <a:t>OI</a:t>
                </a:r>
                <a:r>
                  <a:rPr lang="zh-CN" altLang="en-US" dirty="0"/>
                  <a:t>中的至少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a:t>）的整数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，问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中选取两个数按位与的最大值是多少。</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005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a:t>
                </a:r>
                <a:r>
                  <a:rPr lang="en-US" altLang="zh-CN" dirty="0"/>
                  <a:t>.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zh-CN" altLang="en-US" dirty="0"/>
                  <a:t> 个值域比较大（</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𝑝𝑜𝑙𝑦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oMath>
                </a14:m>
                <a:r>
                  <a:rPr lang="zh-CN" altLang="en-US" dirty="0"/>
                  <a:t>或者</a:t>
                </a:r>
                <a:r>
                  <a:rPr lang="en-US" altLang="zh-CN" dirty="0"/>
                  <a:t>OI</a:t>
                </a:r>
                <a:r>
                  <a:rPr lang="zh-CN" altLang="en-US" dirty="0"/>
                  <a:t>中的至少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a:t>）的整数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，问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中选取两个数按位与的最大值是多少。</a:t>
                </a:r>
                <a:endParaRPr lang="en-US" altLang="zh-CN" dirty="0"/>
              </a:p>
              <a:p>
                <a:endParaRPr lang="en-US" altLang="zh-CN" dirty="0"/>
              </a:p>
              <a:p>
                <a:r>
                  <a:rPr lang="zh-CN" altLang="en-US" dirty="0"/>
                  <a:t>可做！因为最大值是字典序性质的，我们必须选第一位为 </a:t>
                </a:r>
                <a:r>
                  <a:rPr lang="en-US" altLang="zh-CN" dirty="0"/>
                  <a:t>1 </a:t>
                </a:r>
                <a:r>
                  <a:rPr lang="zh-CN" altLang="en-US" dirty="0"/>
                  <a:t>的两个数，再在这个集合里选第二位为 </a:t>
                </a:r>
                <a:r>
                  <a:rPr lang="en-US" altLang="zh-CN" dirty="0"/>
                  <a:t>1 </a:t>
                </a:r>
                <a:r>
                  <a:rPr lang="zh-CN" altLang="en-US" dirty="0"/>
                  <a:t>的两个数</a:t>
                </a:r>
                <a:r>
                  <a:rPr lang="en-US" altLang="zh-CN" dirty="0"/>
                  <a:t>……</a:t>
                </a:r>
                <a:r>
                  <a:rPr lang="zh-CN" altLang="en-US" dirty="0"/>
                  <a:t>以此类推。</a:t>
                </a:r>
                <a:endParaRPr lang="en-US" altLang="zh-CN" dirty="0"/>
              </a:p>
              <a:p>
                <a:r>
                  <a:rPr lang="zh-CN" altLang="en-US" dirty="0"/>
                  <a:t>多项式次数是 </a:t>
                </a:r>
                <a14:m>
                  <m:oMath xmlns:m="http://schemas.openxmlformats.org/officeDocument/2006/math">
                    <m:r>
                      <a:rPr lang="en-US" altLang="zh-CN" b="0" i="1" smtClean="0">
                        <a:latin typeface="Cambria Math" panose="02040503050406030204" pitchFamily="18" charset="0"/>
                      </a:rPr>
                      <m:t>1</m:t>
                    </m:r>
                  </m:oMath>
                </a14:m>
                <a:endParaRPr lang="en-US" altLang="zh-CN" dirty="0"/>
              </a:p>
              <a:p>
                <a:endParaRPr lang="en-US" altLang="zh-CN" dirty="0"/>
              </a:p>
              <a:p>
                <a:r>
                  <a:rPr lang="zh-CN" altLang="en-US" b="1" dirty="0"/>
                  <a:t>注意在实际推出之前不要被看起来“很像”困难问题的形式吓到。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6050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97484-73BE-1D2A-6A8B-293466CC39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4D10F7-D8AB-E26B-94CE-6EAE81EE338C}"/>
              </a:ext>
            </a:extLst>
          </p:cNvPr>
          <p:cNvSpPr>
            <a:spLocks noGrp="1"/>
          </p:cNvSpPr>
          <p:nvPr>
            <p:ph type="title"/>
          </p:nvPr>
        </p:nvSpPr>
        <p:spPr/>
        <p:txBody>
          <a:bodyPr/>
          <a:lstStyle/>
          <a:p>
            <a:r>
              <a:rPr lang="en-US" altLang="zh-CN" dirty="0"/>
              <a:t>LCS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830558-158E-9F6A-2548-6EB729FBB8B0}"/>
                  </a:ext>
                </a:extLst>
              </p:cNvPr>
              <p:cNvSpPr>
                <a:spLocks noGrp="1"/>
              </p:cNvSpPr>
              <p:nvPr>
                <p:ph idx="1"/>
              </p:nvPr>
            </p:nvSpPr>
            <p:spPr/>
            <p:txBody>
              <a:bodyPr>
                <a:normAutofit/>
              </a:bodyPr>
              <a:lstStyle/>
              <a:p>
                <a:r>
                  <a:rPr lang="en-US" altLang="zh-CN" dirty="0">
                    <a:sym typeface="Wingdings" panose="05000000000000000000" pitchFamily="2" charset="2"/>
                  </a:rPr>
                  <a:t>LCS</a:t>
                </a:r>
                <a:r>
                  <a:rPr lang="zh-CN" altLang="en-US" dirty="0">
                    <a:sym typeface="Wingdings" panose="05000000000000000000" pitchFamily="2" charset="2"/>
                  </a:rPr>
                  <a:t>（最长公共子序列）</a:t>
                </a:r>
                <a:endParaRPr lang="en-US" altLang="zh-CN" dirty="0">
                  <a:sym typeface="Wingdings" panose="05000000000000000000" pitchFamily="2" charset="2"/>
                </a:endParaRPr>
              </a:p>
              <a:p>
                <a:pPr lvl="1"/>
                <a:r>
                  <a:rPr lang="zh-CN" altLang="en-US" dirty="0"/>
                  <a:t>给定两个长为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的串，问最长公共子序列（可以不连续）。</a:t>
                </a:r>
                <a:endParaRPr lang="en-US" altLang="zh-CN" dirty="0"/>
              </a:p>
              <a:p>
                <a:pPr lvl="1"/>
                <a:r>
                  <a:rPr lang="en-US" altLang="zh-CN" dirty="0"/>
                  <a:t>LCS </a:t>
                </a:r>
                <a:r>
                  <a:rPr lang="zh-CN" altLang="en-US" dirty="0"/>
                  <a:t>的多项式次数是 </a:t>
                </a:r>
                <a:r>
                  <a:rPr lang="en-US" altLang="zh-CN" dirty="0"/>
                  <a:t>2</a:t>
                </a:r>
                <a:r>
                  <a:rPr lang="zh-CN" altLang="en-US" dirty="0"/>
                  <a:t>。</a:t>
                </a:r>
                <a:endParaRPr lang="en-US" altLang="zh-CN" dirty="0"/>
              </a:p>
              <a:p>
                <a:pPr lvl="1"/>
                <a14:m>
                  <m:oMath xmlns:m="http://schemas.openxmlformats.org/officeDocument/2006/math">
                    <m:r>
                      <a:rPr lang="en-US" altLang="zh-CN" b="0" i="1" smtClean="0">
                        <a:latin typeface="Cambria Math" panose="02040503050406030204" pitchFamily="18" charset="0"/>
                      </a:rPr>
                      <m:t>𝑘</m:t>
                    </m:r>
                  </m:oMath>
                </a14:m>
                <a:r>
                  <a:rPr lang="en-US" altLang="zh-CN" dirty="0"/>
                  <a:t>-LCS</a:t>
                </a:r>
                <a:r>
                  <a:rPr lang="zh-CN" altLang="en-US" dirty="0"/>
                  <a:t>：给定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个长为 </a:t>
                </a:r>
                <a14:m>
                  <m:oMath xmlns:m="http://schemas.openxmlformats.org/officeDocument/2006/math">
                    <m:r>
                      <a:rPr lang="en-US" altLang="zh-CN" i="1">
                        <a:latin typeface="Cambria Math" panose="02040503050406030204" pitchFamily="18" charset="0"/>
                      </a:rPr>
                      <m:t>𝑛</m:t>
                    </m:r>
                  </m:oMath>
                </a14:m>
                <a:r>
                  <a:rPr lang="en-US" altLang="zh-CN" dirty="0"/>
                  <a:t> </a:t>
                </a:r>
                <a:r>
                  <a:rPr lang="zh-CN" altLang="en-US" dirty="0"/>
                  <a:t>的串，问最长公共子序列（可以不连续）。</a:t>
                </a:r>
                <a:endParaRPr lang="en-US" altLang="zh-CN" dirty="0"/>
              </a:p>
              <a:p>
                <a:pPr lvl="1"/>
                <a14:m>
                  <m:oMath xmlns:m="http://schemas.openxmlformats.org/officeDocument/2006/math">
                    <m:r>
                      <a:rPr lang="en-US" altLang="zh-CN" b="0" i="1" smtClean="0">
                        <a:latin typeface="Cambria Math" panose="02040503050406030204" pitchFamily="18" charset="0"/>
                      </a:rPr>
                      <m:t>𝑘</m:t>
                    </m:r>
                  </m:oMath>
                </a14:m>
                <a:r>
                  <a:rPr lang="en-US" altLang="zh-CN" dirty="0"/>
                  <a:t>-LCS </a:t>
                </a:r>
                <a:r>
                  <a:rPr lang="zh-CN" altLang="en-US" dirty="0"/>
                  <a:t>的多项式次数是 </a:t>
                </a:r>
                <a14:m>
                  <m:oMath xmlns:m="http://schemas.openxmlformats.org/officeDocument/2006/math">
                    <m:r>
                      <a:rPr lang="en-US" altLang="zh-CN" b="0" i="1" smtClean="0">
                        <a:latin typeface="Cambria Math" panose="02040503050406030204" pitchFamily="18" charset="0"/>
                      </a:rPr>
                      <m:t>𝑘</m:t>
                    </m:r>
                  </m:oMath>
                </a14:m>
                <a:r>
                  <a:rPr lang="zh-CN" altLang="en-US" dirty="0"/>
                  <a:t>。</a:t>
                </a:r>
                <a:endParaRPr lang="en-US" altLang="zh-CN" dirty="0"/>
              </a:p>
              <a:p>
                <a:pPr lvl="1"/>
                <a:endParaRPr lang="en-US" altLang="zh-CN" dirty="0"/>
              </a:p>
              <a:p>
                <a:pPr lvl="1"/>
                <a:r>
                  <a:rPr lang="zh-CN" altLang="en-US" dirty="0"/>
                  <a:t>“编辑距离”（两个串通过单点插入删除修改达到一致的最小操作次数）和其它同类的字符串问题的多项式次数也相同。</a:t>
                </a:r>
                <a:endParaRPr lang="en-US" altLang="zh-CN" dirty="0"/>
              </a:p>
              <a:p>
                <a:pPr lvl="1"/>
                <a:endParaRPr lang="en-US" altLang="zh-CN" dirty="0"/>
              </a:p>
              <a:p>
                <a:pPr lvl="1"/>
                <a:r>
                  <a:rPr lang="en-US" altLang="zh-CN" dirty="0"/>
                  <a:t>OV </a:t>
                </a:r>
                <a:r>
                  <a:rPr lang="zh-CN" altLang="en-US" dirty="0"/>
                  <a:t>可以归约到 </a:t>
                </a:r>
                <a:r>
                  <a:rPr lang="en-US" altLang="zh-CN" dirty="0"/>
                  <a:t>LCS</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34830558-158E-9F6A-2548-6EB729FBB8B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1603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6024D-BFAF-5791-B776-4190C8C76D7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16F34E-1BF3-9A39-408E-43E0169F996E}"/>
              </a:ext>
            </a:extLst>
          </p:cNvPr>
          <p:cNvSpPr>
            <a:spLocks noGrp="1"/>
          </p:cNvSpPr>
          <p:nvPr>
            <p:ph type="title"/>
          </p:nvPr>
        </p:nvSpPr>
        <p:spPr/>
        <p:txBody>
          <a:bodyPr/>
          <a:lstStyle/>
          <a:p>
            <a:r>
              <a:rPr lang="en-US" altLang="zh-CN" dirty="0"/>
              <a:t>3SUM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597893-67A2-9E27-ABB8-EBC609820C77}"/>
                  </a:ext>
                </a:extLst>
              </p:cNvPr>
              <p:cNvSpPr>
                <a:spLocks noGrp="1"/>
              </p:cNvSpPr>
              <p:nvPr>
                <p:ph idx="1"/>
              </p:nvPr>
            </p:nvSpPr>
            <p:spPr/>
            <p:txBody>
              <a:bodyPr>
                <a:normAutofit lnSpcReduction="10000"/>
              </a:bodyPr>
              <a:lstStyle/>
              <a:p>
                <a:r>
                  <a:rPr lang="en-US" altLang="zh-CN" dirty="0">
                    <a:sym typeface="Wingdings" panose="05000000000000000000" pitchFamily="2" charset="2"/>
                  </a:rPr>
                  <a:t>3SUM</a:t>
                </a:r>
                <a:r>
                  <a:rPr lang="zh-CN" altLang="en-US" dirty="0">
                    <a:sym typeface="Wingdings" panose="05000000000000000000" pitchFamily="2" charset="2"/>
                  </a:rPr>
                  <a:t>（三数求和问题）</a:t>
                </a:r>
                <a:endParaRPr lang="en-US" altLang="zh-CN" dirty="0">
                  <a:sym typeface="Wingdings" panose="05000000000000000000" pitchFamily="2" charset="2"/>
                </a:endParaRPr>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个整数，问是否有三个数和为 </a:t>
                </a:r>
                <a14:m>
                  <m:oMath xmlns:m="http://schemas.openxmlformats.org/officeDocument/2006/math">
                    <m:r>
                      <a:rPr lang="en-US" altLang="zh-CN" b="0" i="1" smtClean="0">
                        <a:latin typeface="Cambria Math" panose="02040503050406030204" pitchFamily="18" charset="0"/>
                      </a:rPr>
                      <m:t>0</m:t>
                    </m:r>
                  </m:oMath>
                </a14:m>
                <a:r>
                  <a:rPr lang="zh-CN" altLang="en-US" dirty="0"/>
                  <a:t>。值域位数是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3SUM</a:t>
                </a:r>
                <a:r>
                  <a:rPr lang="zh-CN" altLang="en-US" dirty="0"/>
                  <a:t>的多项式次数是 </a:t>
                </a:r>
                <a:r>
                  <a:rPr lang="en-US" altLang="zh-CN" dirty="0"/>
                  <a:t>2</a:t>
                </a:r>
                <a:r>
                  <a:rPr lang="zh-CN" altLang="en-US" dirty="0"/>
                  <a:t>。</a:t>
                </a:r>
                <a:endParaRPr lang="en-US" altLang="zh-CN" dirty="0"/>
              </a:p>
              <a:p>
                <a:pPr lvl="1"/>
                <a:r>
                  <a:rPr lang="zh-CN" altLang="en-US" dirty="0"/>
                  <a:t>（如果值域较小，则复杂度为 </a:t>
                </a:r>
                <a:r>
                  <a:rPr lang="en-US" altLang="zh-CN" dirty="0"/>
                  <a:t>FFT </a:t>
                </a:r>
                <a:r>
                  <a:rPr lang="zh-CN" altLang="en-US" dirty="0"/>
                  <a:t>做法的）</a:t>
                </a:r>
                <a:endParaRPr lang="en-US" altLang="zh-CN" dirty="0"/>
              </a:p>
              <a:p>
                <a:pPr lvl="1"/>
                <a:endParaRPr lang="en-US" altLang="zh-CN" dirty="0"/>
              </a:p>
              <a:p>
                <a:pPr lvl="1"/>
                <a:r>
                  <a:rPr lang="zh-CN" altLang="en-US" dirty="0"/>
                  <a:t>推论：以下问题的多项式次数都是 </a:t>
                </a:r>
                <a:r>
                  <a:rPr lang="en-US" altLang="zh-CN" dirty="0"/>
                  <a:t>2</a:t>
                </a:r>
                <a:r>
                  <a:rPr lang="zh-CN" altLang="en-US" dirty="0"/>
                  <a:t>。</a:t>
                </a:r>
                <a:endParaRPr lang="en-US" altLang="zh-CN" dirty="0"/>
              </a:p>
              <a:p>
                <a:pPr lvl="1"/>
                <a:r>
                  <a:rPr lang="en-US" altLang="zh-CN" dirty="0"/>
                  <a:t>4SUM</a:t>
                </a:r>
                <a:r>
                  <a:rPr lang="zh-CN" altLang="en-US" dirty="0"/>
                  <a:t>：问是否有四个数和为 </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pPr lvl="1"/>
                <a:r>
                  <a:rPr lang="zh-CN" altLang="en-US" dirty="0"/>
                  <a:t>三点共线：平面上若干个点问是否有三点共线。</a:t>
                </a:r>
                <a:endParaRPr lang="en-US" altLang="zh-CN" dirty="0"/>
              </a:p>
              <a:p>
                <a:pPr lvl="1"/>
                <a:r>
                  <a:rPr lang="zh-CN" altLang="en-US" dirty="0"/>
                  <a:t>三线共点：平面上若干条直线问是否有三线共点。</a:t>
                </a:r>
                <a:endParaRPr lang="en-US" altLang="zh-CN" dirty="0"/>
              </a:p>
              <a:p>
                <a:pPr lvl="1"/>
                <a:r>
                  <a:rPr lang="zh-CN" altLang="en-US" dirty="0"/>
                  <a:t>三等差数列：给一个数列，问是否有一个长度 </a:t>
                </a:r>
                <a14:m>
                  <m:oMath xmlns:m="http://schemas.openxmlformats.org/officeDocument/2006/math">
                    <m:r>
                      <a:rPr lang="en-US" altLang="zh-CN" b="0" i="1" smtClean="0">
                        <a:latin typeface="Cambria Math" panose="02040503050406030204" pitchFamily="18" charset="0"/>
                      </a:rPr>
                      <m:t>≥3</m:t>
                    </m:r>
                  </m:oMath>
                </a14:m>
                <a:r>
                  <a:rPr lang="zh-CN" altLang="en-US" dirty="0"/>
                  <a:t> 的子序列（可以不连续）是等差数列。</a:t>
                </a:r>
                <a:endParaRPr lang="en-US" altLang="zh-CN" dirty="0"/>
              </a:p>
              <a:p>
                <a:pPr lvl="1"/>
                <a:r>
                  <a:rPr lang="en-US" altLang="zh-CN" dirty="0"/>
                  <a:t>……</a:t>
                </a:r>
              </a:p>
              <a:p>
                <a:r>
                  <a:rPr lang="en-US" altLang="zh-CN" dirty="0"/>
                  <a:t>3XOR</a:t>
                </a:r>
                <a:r>
                  <a:rPr lang="zh-CN" altLang="en-US" dirty="0"/>
                  <a:t>（三数异或和问题）</a:t>
                </a:r>
                <a:endParaRPr lang="en-US" altLang="zh-CN" dirty="0"/>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个整数，问是否有三个数按位异或和为 </a:t>
                </a:r>
                <a14:m>
                  <m:oMath xmlns:m="http://schemas.openxmlformats.org/officeDocument/2006/math">
                    <m:r>
                      <a:rPr lang="en-US" altLang="zh-CN" b="0" i="1" smtClean="0">
                        <a:latin typeface="Cambria Math" panose="02040503050406030204" pitchFamily="18" charset="0"/>
                      </a:rPr>
                      <m:t>0</m:t>
                    </m:r>
                  </m:oMath>
                </a14:m>
                <a:r>
                  <a:rPr lang="zh-CN" altLang="en-US" dirty="0"/>
                  <a:t>。位数是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3XOR</a:t>
                </a:r>
                <a:r>
                  <a:rPr lang="zh-CN" altLang="en-US" dirty="0"/>
                  <a:t>的多项式次数是 </a:t>
                </a:r>
                <a:r>
                  <a:rPr lang="en-US" altLang="zh-CN" dirty="0"/>
                  <a:t>2</a:t>
                </a:r>
                <a:r>
                  <a:rPr lang="zh-CN" altLang="en-US" dirty="0"/>
                  <a:t>。</a:t>
                </a:r>
                <a:endParaRPr lang="en-US" altLang="zh-CN" dirty="0"/>
              </a:p>
              <a:p>
                <a:pPr lvl="1"/>
                <a:r>
                  <a:rPr lang="zh-CN" altLang="en-US" dirty="0"/>
                  <a:t>推论：</a:t>
                </a:r>
                <a:r>
                  <a:rPr lang="en-US" altLang="zh-CN" dirty="0"/>
                  <a:t>4XOR</a:t>
                </a:r>
                <a:r>
                  <a:rPr lang="zh-CN" altLang="en-US" dirty="0"/>
                  <a:t>的多项式次数是 </a:t>
                </a:r>
                <a:r>
                  <a:rPr lang="en-US" altLang="zh-CN" dirty="0"/>
                  <a:t>2</a:t>
                </a:r>
                <a:r>
                  <a:rPr lang="zh-CN" altLang="en-US" dirty="0"/>
                  <a:t>。</a:t>
                </a:r>
              </a:p>
            </p:txBody>
          </p:sp>
        </mc:Choice>
        <mc:Fallback xmlns="">
          <p:sp>
            <p:nvSpPr>
              <p:cNvPr id="3" name="内容占位符 2">
                <a:extLst>
                  <a:ext uri="{FF2B5EF4-FFF2-40B4-BE49-F238E27FC236}">
                    <a16:creationId xmlns:a16="http://schemas.microsoft.com/office/drawing/2014/main" id="{BB597893-67A2-9E27-ABB8-EBC609820C77}"/>
                  </a:ext>
                </a:extLst>
              </p:cNvPr>
              <p:cNvSpPr>
                <a:spLocks noGrp="1" noRot="1" noChangeAspect="1" noMove="1" noResize="1" noEditPoints="1" noAdjustHandles="1" noChangeArrowheads="1" noChangeShapeType="1" noTextEdit="1"/>
              </p:cNvSpPr>
              <p:nvPr>
                <p:ph idx="1"/>
              </p:nvPr>
            </p:nvSpPr>
            <p:spPr>
              <a:blipFill>
                <a:blip r:embed="rId2"/>
                <a:stretch>
                  <a:fillRect l="-142"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49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2BCDF-69E7-D3A5-75B6-690314DFF71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FEFB3C4-A420-2ECD-EFC2-F20606B5856A}"/>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C39C7400-D020-CF75-CF1B-AA355C2185F4}"/>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NOI2023 Day1 T1 </a:t>
            </a:r>
            <a:r>
              <a:rPr lang="zh-CN" altLang="en-US" dirty="0">
                <a:sym typeface="Wingdings" panose="05000000000000000000" pitchFamily="2" charset="2"/>
              </a:rPr>
              <a:t>方格染色</a:t>
            </a:r>
            <a:endParaRPr lang="en-US" altLang="zh-CN" dirty="0">
              <a:sym typeface="Wingdings" panose="05000000000000000000" pitchFamily="2" charset="2"/>
            </a:endParaRPr>
          </a:p>
          <a:p>
            <a:r>
              <a:rPr lang="zh-CN" altLang="en-US" dirty="0">
                <a:sym typeface="Wingdings" panose="05000000000000000000" pitchFamily="2" charset="2"/>
              </a:rPr>
              <a:t>为什么题目中保证斜线染色次数非常少？</a:t>
            </a:r>
            <a:endParaRPr lang="en-US" altLang="zh-CN" dirty="0">
              <a:sym typeface="Wingdings" panose="05000000000000000000" pitchFamily="2" charset="2"/>
            </a:endParaRPr>
          </a:p>
        </p:txBody>
      </p:sp>
    </p:spTree>
    <p:extLst>
      <p:ext uri="{BB962C8B-B14F-4D97-AF65-F5344CB8AC3E}">
        <p14:creationId xmlns:p14="http://schemas.microsoft.com/office/powerpoint/2010/main" val="1324079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4B074-C9FB-0C19-66E7-AB5D1D0A5C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A186430-37C4-7AAD-163E-09BF97B93D13}"/>
              </a:ext>
            </a:extLst>
          </p:cNvPr>
          <p:cNvSpPr>
            <a:spLocks noGrp="1"/>
          </p:cNvSpPr>
          <p:nvPr>
            <p:ph type="title"/>
          </p:nvPr>
        </p:nvSpPr>
        <p:spPr/>
        <p:txBody>
          <a:bodyPr/>
          <a:lstStyle/>
          <a:p>
            <a:r>
              <a:rPr lang="en-US" altLang="zh-CN" dirty="0"/>
              <a:t>APSP</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D057F3-17D7-20C9-6ED3-E3FF200AC4F9}"/>
                  </a:ext>
                </a:extLst>
              </p:cNvPr>
              <p:cNvSpPr>
                <a:spLocks noGrp="1"/>
              </p:cNvSpPr>
              <p:nvPr>
                <p:ph idx="1"/>
              </p:nvPr>
            </p:nvSpPr>
            <p:spPr/>
            <p:txBody>
              <a:bodyPr>
                <a:normAutofit/>
              </a:bodyPr>
              <a:lstStyle/>
              <a:p>
                <a:r>
                  <a:rPr lang="en-US" altLang="zh-CN" dirty="0">
                    <a:sym typeface="Wingdings" panose="05000000000000000000" pitchFamily="2" charset="2"/>
                  </a:rPr>
                  <a:t>APSP</a:t>
                </a:r>
                <a:r>
                  <a:rPr lang="zh-CN" altLang="en-US" dirty="0">
                    <a:sym typeface="Wingdings" panose="05000000000000000000" pitchFamily="2" charset="2"/>
                  </a:rPr>
                  <a:t>（全源最短路问题）</a:t>
                </a:r>
                <a:endParaRPr lang="en-US" altLang="zh-CN" dirty="0">
                  <a:sym typeface="Wingdings" panose="05000000000000000000" pitchFamily="2" charset="2"/>
                </a:endParaRPr>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个点的</a:t>
                </a:r>
                <a:r>
                  <a:rPr lang="zh-CN" altLang="en-US" b="1" dirty="0"/>
                  <a:t>稠密带权图</a:t>
                </a:r>
                <a:r>
                  <a:rPr lang="zh-CN" altLang="en-US" dirty="0"/>
                  <a:t>，问两两最短路。值域位数是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APSP</a:t>
                </a:r>
                <a:r>
                  <a:rPr lang="zh-CN" altLang="en-US" dirty="0"/>
                  <a:t>的多项式次数是 </a:t>
                </a:r>
                <a:r>
                  <a:rPr lang="en-US" altLang="zh-CN" dirty="0"/>
                  <a:t>3</a:t>
                </a:r>
                <a:r>
                  <a:rPr lang="zh-CN" altLang="en-US" dirty="0"/>
                  <a:t>。</a:t>
                </a:r>
                <a:endParaRPr lang="en-US" altLang="zh-CN" dirty="0"/>
              </a:p>
              <a:p>
                <a:pPr lvl="1"/>
                <a:r>
                  <a:rPr lang="zh-CN" altLang="en-US" dirty="0"/>
                  <a:t>负环判定也是。</a:t>
                </a:r>
                <a:endParaRPr lang="en-US" altLang="zh-CN" dirty="0"/>
              </a:p>
              <a:p>
                <a:r>
                  <a:rPr lang="en-US" altLang="zh-CN" dirty="0"/>
                  <a:t>(Min, +) </a:t>
                </a:r>
                <a:r>
                  <a:rPr lang="zh-CN" altLang="en-US" dirty="0"/>
                  <a:t>矩阵乘法</a:t>
                </a:r>
                <a:endParaRPr lang="en-US" altLang="zh-CN" dirty="0"/>
              </a:p>
              <a:p>
                <a:pPr lvl="1"/>
                <a:r>
                  <a:rPr lang="zh-CN" altLang="en-US" dirty="0"/>
                  <a:t>基本等价于 </a:t>
                </a:r>
                <a:r>
                  <a:rPr lang="en-US" altLang="zh-CN" dirty="0"/>
                  <a:t>APSP</a:t>
                </a:r>
              </a:p>
              <a:p>
                <a:pPr lvl="1"/>
                <a:r>
                  <a:rPr lang="en-US" altLang="zh-CN" dirty="0"/>
                  <a:t>(Min, +) </a:t>
                </a:r>
                <a:r>
                  <a:rPr lang="zh-CN" altLang="en-US" dirty="0"/>
                  <a:t>矩阵乘法的多项式次数是 </a:t>
                </a:r>
                <a:r>
                  <a:rPr lang="en-US" altLang="zh-CN" dirty="0"/>
                  <a:t>3</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23D057F3-17D7-20C9-6ED3-E3FF200AC4F9}"/>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257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6C3F3-992A-2BDC-15CC-41F2C2B3BC1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4C16CB6-B1BE-94BE-4F12-A47B38D70627}"/>
              </a:ext>
            </a:extLst>
          </p:cNvPr>
          <p:cNvSpPr>
            <a:spLocks noGrp="1"/>
          </p:cNvSpPr>
          <p:nvPr>
            <p:ph type="title"/>
          </p:nvPr>
        </p:nvSpPr>
        <p:spPr/>
        <p:txBody>
          <a:bodyPr/>
          <a:lstStyle/>
          <a:p>
            <a:r>
              <a:rPr lang="zh-CN" altLang="en-US" dirty="0"/>
              <a:t>图论</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1192E5-495A-9463-4B31-8552824370C2}"/>
                  </a:ext>
                </a:extLst>
              </p:cNvPr>
              <p:cNvSpPr>
                <a:spLocks noGrp="1"/>
              </p:cNvSpPr>
              <p:nvPr>
                <p:ph idx="1"/>
              </p:nvPr>
            </p:nvSpPr>
            <p:spPr/>
            <p:txBody>
              <a:bodyPr>
                <a:normAutofit/>
              </a:bodyPr>
              <a:lstStyle/>
              <a:p>
                <a:r>
                  <a:rPr lang="zh-CN" altLang="en-US" dirty="0"/>
                  <a:t>图直径问题：</a:t>
                </a:r>
                <a:endParaRPr lang="en-US" altLang="zh-CN" dirty="0"/>
              </a:p>
              <a:p>
                <a:pPr lvl="1"/>
                <a:r>
                  <a:rPr lang="zh-CN" altLang="en-US" dirty="0">
                    <a:sym typeface="Wingdings" panose="05000000000000000000" pitchFamily="2" charset="2"/>
                  </a:rPr>
                  <a:t>给定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个点的稠密带权图，问两两最短路的最大值。值域位数是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zh-CN" altLang="en-US" dirty="0"/>
                  <a:t>图直径问题的多项式次数是 </a:t>
                </a:r>
                <a:r>
                  <a:rPr lang="en-US" altLang="zh-CN" dirty="0"/>
                  <a:t>3</a:t>
                </a:r>
                <a:r>
                  <a:rPr lang="zh-CN" altLang="en-US" dirty="0"/>
                  <a:t>。</a:t>
                </a:r>
                <a:endParaRPr lang="en-US" altLang="zh-CN" dirty="0"/>
              </a:p>
              <a:p>
                <a:pPr lvl="1"/>
                <a:r>
                  <a:rPr lang="zh-CN" altLang="en-US" dirty="0"/>
                  <a:t>如果是无权图，多项式次数是 </a:t>
                </a:r>
                <a14:m>
                  <m:oMath xmlns:m="http://schemas.openxmlformats.org/officeDocument/2006/math">
                    <m:r>
                      <a:rPr lang="en-US" altLang="zh-CN" b="0" i="1" smtClean="0">
                        <a:latin typeface="Cambria Math" panose="02040503050406030204" pitchFamily="18" charset="0"/>
                      </a:rPr>
                      <m:t>𝜔</m:t>
                    </m:r>
                  </m:oMath>
                </a14:m>
                <a:r>
                  <a:rPr lang="zh-CN" altLang="en-US" dirty="0"/>
                  <a:t>（矩阵乘法）。</a:t>
                </a:r>
                <a:endParaRPr lang="en-US" altLang="zh-CN" dirty="0"/>
              </a:p>
              <a:p>
                <a:r>
                  <a:rPr lang="zh-CN" altLang="en-US" dirty="0"/>
                  <a:t>传递闭包问题：</a:t>
                </a:r>
                <a:endParaRPr lang="en-US" altLang="zh-CN" dirty="0"/>
              </a:p>
              <a:p>
                <a:pPr lvl="1"/>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条边的有向图，</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次询问两个点之间是否可以到达。</a:t>
                </a:r>
                <a:endParaRPr lang="en-US" altLang="zh-CN" dirty="0"/>
              </a:p>
              <a:p>
                <a:pPr lvl="1"/>
                <a:r>
                  <a:rPr lang="zh-CN" altLang="en-US" dirty="0"/>
                  <a:t>传递闭包问题的多项式次数是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oMath>
                </a14:m>
                <a:endParaRPr lang="en-US" altLang="zh-CN" dirty="0"/>
              </a:p>
              <a:p>
                <a:r>
                  <a:rPr lang="zh-CN" altLang="en-US" dirty="0"/>
                  <a:t>全源最大流：</a:t>
                </a:r>
                <a:endParaRPr lang="en-US" altLang="zh-CN" dirty="0"/>
              </a:p>
              <a:p>
                <a:pPr lvl="1"/>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个点，</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条边的网络流图，求每一对点作为源汇的全源最大流。</a:t>
                </a:r>
                <a:endParaRPr lang="en-US" altLang="zh-CN" dirty="0"/>
              </a:p>
              <a:p>
                <a:pPr lvl="1"/>
                <a:r>
                  <a:rPr lang="zh-CN" altLang="en-US" dirty="0"/>
                  <a:t>有向图情况的多项式次数是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oMath>
                </a14:m>
                <a:r>
                  <a:rPr lang="zh-CN" altLang="en-US" dirty="0"/>
                  <a:t>，无向图情况是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1</m:t>
                        </m:r>
                      </m:sup>
                    </m:sSup>
                  </m:oMath>
                </a14:m>
                <a:r>
                  <a:rPr lang="zh-CN" altLang="en-US" dirty="0"/>
                  <a:t>（利用最小割树）</a:t>
                </a:r>
                <a:endParaRPr lang="en-US" altLang="zh-CN" dirty="0"/>
              </a:p>
            </p:txBody>
          </p:sp>
        </mc:Choice>
        <mc:Fallback xmlns="">
          <p:sp>
            <p:nvSpPr>
              <p:cNvPr id="3" name="内容占位符 2">
                <a:extLst>
                  <a:ext uri="{FF2B5EF4-FFF2-40B4-BE49-F238E27FC236}">
                    <a16:creationId xmlns:a16="http://schemas.microsoft.com/office/drawing/2014/main" id="{FB1192E5-495A-9463-4B31-8552824370C2}"/>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886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5BB98-FB1D-773F-2E84-B29876662E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1B958A-4524-6240-4B80-39DA518F8E4F}"/>
              </a:ext>
            </a:extLst>
          </p:cNvPr>
          <p:cNvSpPr>
            <a:spLocks noGrp="1"/>
          </p:cNvSpPr>
          <p:nvPr>
            <p:ph type="title"/>
          </p:nvPr>
        </p:nvSpPr>
        <p:spPr/>
        <p:txBody>
          <a:bodyPr/>
          <a:lstStyle/>
          <a:p>
            <a:r>
              <a:rPr lang="en-US" altLang="zh-CN" dirty="0"/>
              <a:t>(Min, +) </a:t>
            </a:r>
            <a:r>
              <a:rPr lang="zh-CN" altLang="en-US" dirty="0"/>
              <a:t>卷积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605137-6506-0C4E-B53E-E0AD6131E915}"/>
                  </a:ext>
                </a:extLst>
              </p:cNvPr>
              <p:cNvSpPr>
                <a:spLocks noGrp="1"/>
              </p:cNvSpPr>
              <p:nvPr>
                <p:ph idx="1"/>
              </p:nvPr>
            </p:nvSpPr>
            <p:spPr/>
            <p:txBody>
              <a:bodyPr>
                <a:normAutofit/>
              </a:bodyPr>
              <a:lstStyle/>
              <a:p>
                <a:r>
                  <a:rPr lang="en-US" altLang="zh-CN" dirty="0">
                    <a:sym typeface="Wingdings" panose="05000000000000000000" pitchFamily="2" charset="2"/>
                  </a:rPr>
                  <a:t>(Min, +) </a:t>
                </a:r>
                <a:r>
                  <a:rPr lang="zh-CN" altLang="en-US" dirty="0">
                    <a:sym typeface="Wingdings" panose="05000000000000000000" pitchFamily="2" charset="2"/>
                  </a:rPr>
                  <a:t>卷积</a:t>
                </a:r>
                <a:endParaRPr lang="en-US" altLang="zh-CN" dirty="0">
                  <a:sym typeface="Wingdings" panose="05000000000000000000" pitchFamily="2" charset="2"/>
                </a:endParaRPr>
              </a:p>
              <a:p>
                <a:pPr lvl="1"/>
                <a:r>
                  <a:rPr lang="zh-CN" altLang="en-US" dirty="0">
                    <a:sym typeface="Wingdings" panose="05000000000000000000" pitchFamily="2" charset="2"/>
                  </a:rPr>
                  <a:t>给定两个长为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t> </a:t>
                </a:r>
                <a:r>
                  <a:rPr lang="zh-CN" altLang="en-US" dirty="0"/>
                  <a:t>的数列求 </a:t>
                </a:r>
                <a:r>
                  <a:rPr lang="en-US" altLang="zh-CN" dirty="0"/>
                  <a:t>(Min, +) </a:t>
                </a:r>
                <a:r>
                  <a:rPr lang="zh-CN" altLang="en-US" dirty="0"/>
                  <a:t>卷积。值域位数是 </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a:t>
                </a:r>
                <a:endParaRPr lang="en-US" altLang="zh-CN" dirty="0"/>
              </a:p>
              <a:p>
                <a:pPr lvl="1"/>
                <a:r>
                  <a:rPr lang="en-US" altLang="zh-CN" dirty="0"/>
                  <a:t>(Min, +) </a:t>
                </a:r>
                <a:r>
                  <a:rPr lang="zh-CN" altLang="en-US" dirty="0"/>
                  <a:t>卷积的多项式次数是 </a:t>
                </a:r>
                <a:r>
                  <a:rPr lang="en-US" altLang="zh-CN" dirty="0"/>
                  <a:t>2</a:t>
                </a:r>
                <a:r>
                  <a:rPr lang="zh-CN" altLang="en-US" dirty="0"/>
                  <a:t>。</a:t>
                </a:r>
                <a:endParaRPr lang="en-US" altLang="zh-CN" dirty="0"/>
              </a:p>
              <a:p>
                <a:pPr lvl="1"/>
                <a:endParaRPr lang="en-US" altLang="zh-CN" dirty="0"/>
              </a:p>
              <a:p>
                <a:pPr lvl="1"/>
                <a:r>
                  <a:rPr lang="en-US" altLang="zh-CN" dirty="0"/>
                  <a:t>APSP</a:t>
                </a:r>
                <a:r>
                  <a:rPr lang="zh-CN" altLang="en-US" dirty="0"/>
                  <a:t>（</a:t>
                </a:r>
                <a:r>
                  <a:rPr lang="en-US" altLang="zh-CN" b="0" dirty="0"/>
                  <a:t>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次 ），</a:t>
                </a:r>
                <a:r>
                  <a:rPr lang="en-US" altLang="zh-CN" dirty="0"/>
                  <a:t>3SUM </a:t>
                </a:r>
                <a:r>
                  <a:rPr lang="zh-CN" altLang="en-US" dirty="0"/>
                  <a:t>都可以归约到 </a:t>
                </a:r>
                <a:r>
                  <a:rPr lang="en-US" altLang="zh-CN" dirty="0"/>
                  <a:t>(Min, +) </a:t>
                </a:r>
                <a:r>
                  <a:rPr lang="zh-CN" altLang="en-US" dirty="0"/>
                  <a:t>卷积。</a:t>
                </a:r>
                <a:endParaRPr lang="en-US" altLang="zh-CN" dirty="0"/>
              </a:p>
              <a:p>
                <a:pPr lvl="1"/>
                <a:endParaRPr lang="en-US" altLang="zh-CN" dirty="0"/>
              </a:p>
              <a:p>
                <a:r>
                  <a:rPr lang="en-US" altLang="zh-CN" dirty="0"/>
                  <a:t>(Min, Max) </a:t>
                </a:r>
                <a:r>
                  <a:rPr lang="zh-CN" altLang="en-US" dirty="0"/>
                  <a:t>卷积：</a:t>
                </a:r>
                <a:endParaRPr lang="en-US" altLang="zh-CN" dirty="0"/>
              </a:p>
              <a:p>
                <a:pPr lvl="1"/>
                <a:r>
                  <a:rPr lang="en-US" altLang="zh-CN" dirty="0"/>
                  <a:t>(Min, Max) </a:t>
                </a:r>
                <a:r>
                  <a:rPr lang="zh-CN" altLang="en-US" dirty="0"/>
                  <a:t>卷积的多项式次数是 </a:t>
                </a:r>
                <a:r>
                  <a:rPr lang="en-US" altLang="zh-CN" dirty="0"/>
                  <a:t>2</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9605137-6506-0C4E-B53E-E0AD6131E915}"/>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789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0C5B-D103-26FD-30DC-4FFB759B759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CB31FA0-AD3C-99DC-9021-273A43309196}"/>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4F4C58-6132-6526-BC0B-F7F7C1F2EDFB}"/>
                  </a:ext>
                </a:extLst>
              </p:cNvPr>
              <p:cNvSpPr>
                <a:spLocks noGrp="1"/>
              </p:cNvSpPr>
              <p:nvPr>
                <p:ph idx="1"/>
              </p:nvPr>
            </p:nvSpPr>
            <p:spPr/>
            <p:txBody>
              <a:bodyPr>
                <a:normAutofit/>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所以</a:t>
                </a:r>
                <a:r>
                  <a:rPr lang="zh-CN" altLang="en-US" b="1" dirty="0"/>
                  <a:t>问题</a:t>
                </a:r>
                <a:r>
                  <a:rPr lang="en-US" altLang="zh-CN" b="1" dirty="0"/>
                  <a:t>A</a:t>
                </a:r>
                <a:r>
                  <a:rPr lang="zh-CN" altLang="en-US" b="1" dirty="0"/>
                  <a:t>和问题</a:t>
                </a:r>
                <a:r>
                  <a:rPr lang="en-US" altLang="zh-CN" b="1" dirty="0"/>
                  <a:t>B</a:t>
                </a:r>
                <a:r>
                  <a:rPr lang="zh-CN" altLang="en-US" b="1" dirty="0"/>
                  <a:t>在算法意义上的难度是相关的</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EA4F4C58-6132-6526-BC0B-F7F7C1F2EDF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144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BE811-5D49-C464-8D62-E0D420EC4DA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F2F8B3-8E4D-D3EE-5688-03A27770DA41}"/>
              </a:ext>
            </a:extLst>
          </p:cNvPr>
          <p:cNvSpPr>
            <a:spLocks noGrp="1"/>
          </p:cNvSpPr>
          <p:nvPr>
            <p:ph type="title"/>
          </p:nvPr>
        </p:nvSpPr>
        <p:spPr/>
        <p:txBody>
          <a:bodyPr/>
          <a:lstStyle/>
          <a:p>
            <a:r>
              <a:rPr lang="zh-CN" altLang="en-US" dirty="0"/>
              <a:t>矩阵乘法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BB6396C-8DDA-4DD5-8679-22A990D7CC17}"/>
                  </a:ext>
                </a:extLst>
              </p:cNvPr>
              <p:cNvSpPr>
                <a:spLocks noGrp="1"/>
              </p:cNvSpPr>
              <p:nvPr>
                <p:ph idx="1"/>
              </p:nvPr>
            </p:nvSpPr>
            <p:spPr/>
            <p:txBody>
              <a:bodyPr>
                <a:normAutofit/>
              </a:bodyPr>
              <a:lstStyle/>
              <a:p>
                <a:r>
                  <a:rPr lang="zh-CN" altLang="en-US" dirty="0">
                    <a:sym typeface="Wingdings" panose="05000000000000000000" pitchFamily="2" charset="2"/>
                  </a:rPr>
                  <a:t>普通矩阵乘法：给定两个矩阵，大小分别是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𝑘</m:t>
                        </m:r>
                      </m:sup>
                    </m:sSup>
                  </m:oMath>
                </a14:m>
                <a:r>
                  <a:rPr lang="zh-CN" altLang="en-US" dirty="0">
                    <a:sym typeface="Wingdings" panose="05000000000000000000" pitchFamily="2" charset="2"/>
                  </a:rPr>
                  <a:t> 和 </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𝑘</m:t>
                        </m:r>
                      </m:sup>
                    </m:sSup>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矩阵元素范围是某个给定的域（比如模质数），认为元素的四则运算是</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(1)</m:t>
                    </m:r>
                  </m:oMath>
                </a14:m>
                <a:r>
                  <a:rPr lang="zh-CN" altLang="en-US" dirty="0">
                    <a:sym typeface="Wingdings" panose="05000000000000000000" pitchFamily="2" charset="2"/>
                  </a:rPr>
                  <a:t>的。</a:t>
                </a:r>
                <a:endParaRPr lang="en-US" altLang="zh-CN" dirty="0">
                  <a:sym typeface="Wingdings" panose="05000000000000000000" pitchFamily="2" charset="2"/>
                </a:endParaRPr>
              </a:p>
              <a:p>
                <a:r>
                  <a:rPr lang="zh-CN" altLang="en-US" dirty="0">
                    <a:sym typeface="Wingdings" panose="05000000000000000000" pitchFamily="2" charset="2"/>
                  </a:rPr>
                  <a:t>求矩阵乘法的结果。</a:t>
                </a:r>
                <a:endParaRPr lang="en-US" altLang="zh-CN" dirty="0">
                  <a:sym typeface="Wingdings" panose="05000000000000000000" pitchFamily="2" charset="2"/>
                </a:endParaRPr>
              </a:p>
              <a:p>
                <a:r>
                  <a:rPr lang="zh-CN" altLang="en-US" dirty="0">
                    <a:sym typeface="Wingdings" panose="05000000000000000000" pitchFamily="2" charset="2"/>
                  </a:rPr>
                  <a:t>（默认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=1</m:t>
                    </m:r>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oMath>
                </a14:m>
                <a:r>
                  <a:rPr lang="en-US" altLang="zh-CN" dirty="0"/>
                  <a:t> </a:t>
                </a:r>
                <a:r>
                  <a:rPr lang="zh-CN" altLang="en-US" dirty="0"/>
                  <a:t>时，矩阵乘法的多项式次数记作 </a:t>
                </a:r>
                <a14:m>
                  <m:oMath xmlns:m="http://schemas.openxmlformats.org/officeDocument/2006/math">
                    <m:r>
                      <a:rPr lang="en-US" altLang="zh-CN" b="0" i="1" smtClean="0">
                        <a:latin typeface="Cambria Math" panose="02040503050406030204" pitchFamily="18" charset="0"/>
                      </a:rPr>
                      <m:t>𝜔</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足够小时，矩阵乘法的多项式次数是 </a:t>
                </a:r>
                <a14:m>
                  <m:oMath xmlns:m="http://schemas.openxmlformats.org/officeDocument/2006/math">
                    <m:r>
                      <a:rPr lang="en-US" altLang="zh-CN" b="0" i="1" smtClean="0">
                        <a:latin typeface="Cambria Math" panose="02040503050406030204" pitchFamily="18" charset="0"/>
                      </a:rPr>
                      <m:t>2</m:t>
                    </m:r>
                  </m:oMath>
                </a14:m>
                <a:r>
                  <a:rPr lang="zh-CN" altLang="en-US" dirty="0"/>
                  <a:t>。记有多项式次数 </a:t>
                </a:r>
                <a14:m>
                  <m:oMath xmlns:m="http://schemas.openxmlformats.org/officeDocument/2006/math">
                    <m:r>
                      <a:rPr lang="en-US" altLang="zh-CN" b="0" i="1" smtClean="0">
                        <a:latin typeface="Cambria Math" panose="02040503050406030204" pitchFamily="18" charset="0"/>
                      </a:rPr>
                      <m:t>2</m:t>
                    </m:r>
                  </m:oMath>
                </a14:m>
                <a:r>
                  <a:rPr lang="en-US" altLang="zh-CN" dirty="0"/>
                  <a:t> </a:t>
                </a:r>
                <a:r>
                  <a:rPr lang="zh-CN" altLang="en-US" dirty="0"/>
                  <a:t>的矩阵乘法算法的最大的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上界为 </a:t>
                </a:r>
                <a14:m>
                  <m:oMath xmlns:m="http://schemas.openxmlformats.org/officeDocument/2006/math">
                    <m:r>
                      <a:rPr lang="en-US" altLang="zh-CN" b="0" i="1" smtClean="0">
                        <a:latin typeface="Cambria Math" panose="02040503050406030204" pitchFamily="18" charset="0"/>
                      </a:rPr>
                      <m:t>𝛼</m:t>
                    </m:r>
                  </m:oMath>
                </a14:m>
                <a:r>
                  <a:rPr lang="zh-CN" altLang="en-US" dirty="0"/>
                  <a:t>。</a:t>
                </a:r>
                <a:endParaRPr lang="en-US" altLang="zh-CN" dirty="0"/>
              </a:p>
              <a:p>
                <a:endParaRPr lang="en-US" altLang="zh-CN" dirty="0"/>
              </a:p>
              <a:p>
                <a:r>
                  <a:rPr lang="zh-CN" altLang="en-US" dirty="0"/>
                  <a:t>目前学术界的结果：</a:t>
                </a:r>
                <a14:m>
                  <m:oMath xmlns:m="http://schemas.openxmlformats.org/officeDocument/2006/math">
                    <m:r>
                      <a:rPr lang="en-US" altLang="zh-CN" b="0" i="1" smtClean="0">
                        <a:latin typeface="Cambria Math" panose="02040503050406030204" pitchFamily="18" charset="0"/>
                      </a:rPr>
                      <m:t>𝜔</m:t>
                    </m:r>
                    <m:r>
                      <a:rPr lang="en-US" altLang="zh-CN" b="0" i="1" smtClean="0">
                        <a:latin typeface="Cambria Math" panose="02040503050406030204" pitchFamily="18" charset="0"/>
                      </a:rPr>
                      <m:t>≤2.371552, </m:t>
                    </m:r>
                    <m:r>
                      <a:rPr lang="en-US" altLang="zh-CN" b="0" i="1" smtClean="0">
                        <a:latin typeface="Cambria Math" panose="02040503050406030204" pitchFamily="18" charset="0"/>
                      </a:rPr>
                      <m:t>𝛼</m:t>
                    </m:r>
                    <m:r>
                      <a:rPr lang="en-US" altLang="zh-CN" b="0" i="1" smtClean="0">
                        <a:latin typeface="Cambria Math" panose="02040503050406030204" pitchFamily="18" charset="0"/>
                      </a:rPr>
                      <m:t>≥0.321334</m:t>
                    </m:r>
                  </m:oMath>
                </a14:m>
                <a:endParaRPr lang="en-US" altLang="zh-CN" dirty="0"/>
              </a:p>
            </p:txBody>
          </p:sp>
        </mc:Choice>
        <mc:Fallback>
          <p:sp>
            <p:nvSpPr>
              <p:cNvPr id="3" name="内容占位符 2">
                <a:extLst>
                  <a:ext uri="{FF2B5EF4-FFF2-40B4-BE49-F238E27FC236}">
                    <a16:creationId xmlns:a16="http://schemas.microsoft.com/office/drawing/2014/main" id="{DBB6396C-8DDA-4DD5-8679-22A990D7CC17}"/>
                  </a:ext>
                </a:extLst>
              </p:cNvPr>
              <p:cNvSpPr>
                <a:spLocks noGrp="1" noRot="1" noChangeAspect="1" noMove="1" noResize="1" noEditPoints="1" noAdjustHandles="1" noChangeArrowheads="1" noChangeShapeType="1" noTextEdit="1"/>
              </p:cNvSpPr>
              <p:nvPr>
                <p:ph idx="1"/>
              </p:nvPr>
            </p:nvSpPr>
            <p:spPr>
              <a:blipFill>
                <a:blip r:embed="rId2"/>
                <a:stretch>
                  <a:fillRect l="-142" t="-1261" b="-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997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17EB6-9983-0265-11D9-A96479879AD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9BE5A9D-15AB-0480-A5A2-C0F7B1072AB3}"/>
              </a:ext>
            </a:extLst>
          </p:cNvPr>
          <p:cNvSpPr>
            <a:spLocks noGrp="1"/>
          </p:cNvSpPr>
          <p:nvPr>
            <p:ph type="title"/>
          </p:nvPr>
        </p:nvSpPr>
        <p:spPr/>
        <p:txBody>
          <a:bodyPr/>
          <a:lstStyle/>
          <a:p>
            <a:r>
              <a:rPr lang="zh-CN" altLang="en-US" dirty="0"/>
              <a:t>矩阵乘法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3E63940-D3E5-0233-7B79-1BF02C722A51}"/>
                  </a:ext>
                </a:extLst>
              </p:cNvPr>
              <p:cNvSpPr>
                <a:spLocks noGrp="1"/>
              </p:cNvSpPr>
              <p:nvPr>
                <p:ph idx="1"/>
              </p:nvPr>
            </p:nvSpPr>
            <p:spPr/>
            <p:txBody>
              <a:bodyPr>
                <a:normAutofit fontScale="92500" lnSpcReduction="20000"/>
              </a:bodyPr>
              <a:lstStyle/>
              <a:p>
                <a:r>
                  <a:rPr lang="zh-CN" altLang="en-US" dirty="0">
                    <a:sym typeface="Wingdings" panose="05000000000000000000" pitchFamily="2" charset="2"/>
                  </a:rPr>
                  <a:t>按二进制拆位之后可以用位数平方次</a:t>
                </a:r>
                <a:r>
                  <a:rPr lang="en-US" altLang="zh-CN" dirty="0">
                    <a:sym typeface="Wingdings" panose="05000000000000000000" pitchFamily="2" charset="2"/>
                  </a:rPr>
                  <a:t>01</a:t>
                </a:r>
                <a:r>
                  <a:rPr lang="zh-CN" altLang="en-US" dirty="0">
                    <a:sym typeface="Wingdings" panose="05000000000000000000" pitchFamily="2" charset="2"/>
                  </a:rPr>
                  <a:t>矩阵乘法解决整数矩阵乘法。</a:t>
                </a:r>
                <a:endParaRPr lang="en-US" altLang="zh-CN" dirty="0">
                  <a:sym typeface="Wingdings" panose="05000000000000000000" pitchFamily="2" charset="2"/>
                </a:endParaRPr>
              </a:p>
              <a:p>
                <a:r>
                  <a:rPr lang="en-US" altLang="zh-CN" dirty="0">
                    <a:sym typeface="Wingdings" panose="05000000000000000000" pitchFamily="2" charset="2"/>
                  </a:rPr>
                  <a:t>01</a:t>
                </a:r>
                <a:r>
                  <a:rPr lang="zh-CN" altLang="en-US" dirty="0">
                    <a:sym typeface="Wingdings" panose="05000000000000000000" pitchFamily="2" charset="2"/>
                  </a:rPr>
                  <a:t>矩阵乘法的多项式次数和普通矩阵乘法相同。</a:t>
                </a:r>
                <a:endParaRPr lang="en-US" altLang="zh-CN" dirty="0">
                  <a:sym typeface="Wingdings" panose="05000000000000000000" pitchFamily="2" charset="2"/>
                </a:endParaRPr>
              </a:p>
              <a:p>
                <a14:m>
                  <m:oMath xmlns:m="http://schemas.openxmlformats.org/officeDocument/2006/math">
                    <m:r>
                      <a:rPr lang="en-US" altLang="zh-CN" b="0" i="1" smtClean="0">
                        <a:latin typeface="Cambria Math" panose="02040503050406030204" pitchFamily="18" charset="0"/>
                        <a:sym typeface="Wingdings" panose="05000000000000000000" pitchFamily="2" charset="2"/>
                      </a:rPr>
                      <m:t>(∨,∧)</m:t>
                    </m:r>
                  </m:oMath>
                </a14:m>
                <a:r>
                  <a:rPr lang="en-US" altLang="zh-CN" dirty="0">
                    <a:sym typeface="Wingdings" panose="05000000000000000000" pitchFamily="2" charset="2"/>
                  </a:rPr>
                  <a:t> </a:t>
                </a:r>
                <a:r>
                  <a:rPr lang="zh-CN" altLang="en-US" dirty="0">
                    <a:sym typeface="Wingdings" panose="05000000000000000000" pitchFamily="2" charset="2"/>
                  </a:rPr>
                  <a:t>矩阵乘法的已知最优的多项式次数也相同。</a:t>
                </a:r>
                <a:endParaRPr lang="en-US" altLang="zh-CN" dirty="0">
                  <a:sym typeface="Wingdings" panose="05000000000000000000" pitchFamily="2" charset="2"/>
                </a:endParaRPr>
              </a:p>
              <a:p>
                <a:r>
                  <a:rPr lang="en-US" altLang="zh-CN" dirty="0">
                    <a:sym typeface="Wingdings" panose="05000000000000000000" pitchFamily="2" charset="2"/>
                  </a:rPr>
                  <a:t>(Min, Max) </a:t>
                </a:r>
                <a:r>
                  <a:rPr lang="zh-CN" altLang="en-US" dirty="0">
                    <a:sym typeface="Wingdings" panose="05000000000000000000" pitchFamily="2" charset="2"/>
                  </a:rPr>
                  <a:t>矩阵乘法（</a:t>
                </a:r>
                <a14:m>
                  <m:oMath xmlns:m="http://schemas.openxmlformats.org/officeDocument/2006/math">
                    <m:r>
                      <a:rPr lang="en-US" altLang="zh-CN" i="1">
                        <a:latin typeface="Cambria Math" panose="02040503050406030204" pitchFamily="18" charset="0"/>
                        <a:sym typeface="Wingdings" panose="05000000000000000000" pitchFamily="2" charset="2"/>
                      </a:rPr>
                      <m:t>𝑘</m:t>
                    </m:r>
                    <m:r>
                      <a:rPr lang="en-US" altLang="zh-CN" i="1">
                        <a:latin typeface="Cambria Math" panose="02040503050406030204" pitchFamily="18" charset="0"/>
                        <a:sym typeface="Wingdings" panose="05000000000000000000" pitchFamily="2" charset="2"/>
                      </a:rPr>
                      <m:t>=1</m:t>
                    </m:r>
                  </m:oMath>
                </a14:m>
                <a:r>
                  <a:rPr lang="zh-CN" altLang="en-US" dirty="0">
                    <a:sym typeface="Wingdings" panose="05000000000000000000" pitchFamily="2" charset="2"/>
                  </a:rPr>
                  <a:t>）的多项式次数已知 </a:t>
                </a:r>
                <a14:m>
                  <m:oMath xmlns:m="http://schemas.openxmlformats.org/officeDocument/2006/math">
                    <m:r>
                      <a:rPr lang="en-US" altLang="zh-CN" b="0" i="1" smtClean="0">
                        <a:latin typeface="Cambria Math" panose="02040503050406030204" pitchFamily="18" charset="0"/>
                        <a:sym typeface="Wingdings" panose="05000000000000000000" pitchFamily="2" charset="2"/>
                      </a:rPr>
                      <m:t>≤(3+</m:t>
                    </m:r>
                    <m:r>
                      <a:rPr lang="en-US" altLang="zh-CN" b="0" i="1" smtClean="0">
                        <a:latin typeface="Cambria Math" panose="02040503050406030204" pitchFamily="18" charset="0"/>
                        <a:sym typeface="Wingdings" panose="05000000000000000000" pitchFamily="2" charset="2"/>
                      </a:rPr>
                      <m:t>𝜔</m:t>
                    </m:r>
                    <m:r>
                      <a:rPr lang="en-US" altLang="zh-CN" b="0" i="1" smtClean="0">
                        <a:latin typeface="Cambria Math" panose="02040503050406030204" pitchFamily="18" charset="0"/>
                        <a:sym typeface="Wingdings" panose="05000000000000000000" pitchFamily="2" charset="2"/>
                      </a:rPr>
                      <m:t>)/2</m:t>
                    </m:r>
                  </m:oMath>
                </a14:m>
                <a:endParaRPr lang="en-US" altLang="zh-CN" dirty="0">
                  <a:sym typeface="Wingdings" panose="05000000000000000000" pitchFamily="2" charset="2"/>
                </a:endParaRPr>
              </a:p>
              <a:p>
                <a:pPr lvl="1"/>
                <a:r>
                  <a:rPr lang="zh-CN" altLang="en-US" dirty="0">
                    <a:sym typeface="Wingdings" panose="05000000000000000000" pitchFamily="2" charset="2"/>
                  </a:rPr>
                  <a:t>（但是目前也不能证明 </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oMath>
                </a14:m>
                <a:r>
                  <a:rPr lang="zh-CN" altLang="en-US" dirty="0">
                    <a:sym typeface="Wingdings" panose="05000000000000000000" pitchFamily="2" charset="2"/>
                  </a:rPr>
                  <a:t> 或 </a:t>
                </a:r>
                <a:r>
                  <a:rPr lang="en-US" altLang="zh-CN" dirty="0">
                    <a:sym typeface="Wingdings" panose="05000000000000000000" pitchFamily="2" charset="2"/>
                  </a:rPr>
                  <a:t>(Min, Max) </a:t>
                </a:r>
                <a:r>
                  <a:rPr lang="zh-CN" altLang="en-US" dirty="0">
                    <a:sym typeface="Wingdings" panose="05000000000000000000" pitchFamily="2" charset="2"/>
                  </a:rPr>
                  <a:t>矩阵乘法的下界至少是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𝜔</m:t>
                    </m:r>
                  </m:oMath>
                </a14:m>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r>
                  <a:rPr lang="en-US" altLang="zh-CN" dirty="0">
                    <a:sym typeface="Wingdings" panose="05000000000000000000" pitchFamily="2" charset="2"/>
                  </a:rPr>
                  <a:t>(Min, +) </a:t>
                </a:r>
                <a:r>
                  <a:rPr lang="zh-CN" altLang="en-US" dirty="0">
                    <a:sym typeface="Wingdings" panose="05000000000000000000" pitchFamily="2" charset="2"/>
                  </a:rPr>
                  <a:t>矩阵乘法（</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𝑘</m:t>
                    </m:r>
                    <m:r>
                      <a:rPr lang="en-US" altLang="zh-CN" b="0" i="1" smtClean="0">
                        <a:latin typeface="Cambria Math" panose="02040503050406030204" pitchFamily="18" charset="0"/>
                        <a:sym typeface="Wingdings" panose="05000000000000000000" pitchFamily="2" charset="2"/>
                      </a:rPr>
                      <m:t>=1</m:t>
                    </m:r>
                  </m:oMath>
                </a14:m>
                <a:r>
                  <a:rPr lang="zh-CN" altLang="en-US" dirty="0">
                    <a:sym typeface="Wingdings" panose="05000000000000000000" pitchFamily="2" charset="2"/>
                  </a:rPr>
                  <a:t>）的多项式次数是 </a:t>
                </a:r>
                <a:r>
                  <a:rPr lang="en-US" altLang="zh-CN" dirty="0">
                    <a:sym typeface="Wingdings" panose="05000000000000000000" pitchFamily="2" charset="2"/>
                  </a:rPr>
                  <a:t>3</a:t>
                </a:r>
                <a:r>
                  <a:rPr lang="zh-CN" altLang="en-US" dirty="0">
                    <a:sym typeface="Wingdings" panose="05000000000000000000" pitchFamily="2" charset="2"/>
                  </a:rPr>
                  <a:t>。</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矩阵高斯消元（</a:t>
                </a:r>
                <a:r>
                  <a:rPr lang="en-US" altLang="zh-CN" dirty="0">
                    <a:sym typeface="Wingdings" panose="05000000000000000000" pitchFamily="2" charset="2"/>
                  </a:rPr>
                  <a:t>LU</a:t>
                </a:r>
                <a:r>
                  <a:rPr lang="zh-CN" altLang="en-US" dirty="0">
                    <a:sym typeface="Wingdings" panose="05000000000000000000" pitchFamily="2" charset="2"/>
                  </a:rPr>
                  <a:t>分解）、矩阵求逆的多项式次数也等于矩阵乘法。</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（经典</a:t>
                </a:r>
                <a:r>
                  <a:rPr lang="en-US" altLang="zh-CN" dirty="0">
                    <a:sym typeface="Wingdings" panose="05000000000000000000" pitchFamily="2" charset="2"/>
                  </a:rPr>
                  <a:t>OI</a:t>
                </a:r>
                <a:r>
                  <a:rPr lang="zh-CN" altLang="en-US" dirty="0">
                    <a:sym typeface="Wingdings" panose="05000000000000000000" pitchFamily="2" charset="2"/>
                  </a:rPr>
                  <a:t>博客：</a:t>
                </a:r>
                <a:r>
                  <a:rPr lang="en-US" altLang="zh-CN" dirty="0">
                    <a:sym typeface="Wingdings" panose="05000000000000000000" pitchFamily="2" charset="2"/>
                  </a:rPr>
                  <a:t>《</a:t>
                </a:r>
                <a:r>
                  <a:rPr lang="zh-CN" altLang="en-US" dirty="0">
                    <a:sym typeface="Wingdings" panose="05000000000000000000" pitchFamily="2" charset="2"/>
                  </a:rPr>
                  <a:t>浅谈归约矩乘</a:t>
                </a:r>
                <a:r>
                  <a:rPr lang="en-US" altLang="zh-CN" dirty="0">
                    <a:sym typeface="Wingdings" panose="05000000000000000000" pitchFamily="2" charset="2"/>
                  </a:rPr>
                  <a:t>》《</a:t>
                </a:r>
                <a:r>
                  <a:rPr lang="zh-CN" altLang="en-US" dirty="0">
                    <a:sym typeface="Wingdings" panose="05000000000000000000" pitchFamily="2" charset="2"/>
                  </a:rPr>
                  <a:t>一小类矩阵乘法相关归约</a:t>
                </a:r>
                <a:r>
                  <a:rPr lang="en-US" altLang="zh-CN" dirty="0">
                    <a:sym typeface="Wingdings" panose="05000000000000000000" pitchFamily="2" charset="2"/>
                  </a:rPr>
                  <a:t>》</a:t>
                </a:r>
                <a:r>
                  <a:rPr lang="zh-CN" altLang="en-US" dirty="0">
                    <a:sym typeface="Wingdings" panose="05000000000000000000" pitchFamily="2" charset="2"/>
                  </a:rPr>
                  <a:t>）</a:t>
                </a:r>
                <a:endParaRPr lang="en-US" altLang="zh-CN" dirty="0">
                  <a:sym typeface="Wingdings" panose="05000000000000000000" pitchFamily="2" charset="2"/>
                </a:endParaRPr>
              </a:p>
            </p:txBody>
          </p:sp>
        </mc:Choice>
        <mc:Fallback>
          <p:sp>
            <p:nvSpPr>
              <p:cNvPr id="3" name="内容占位符 2">
                <a:extLst>
                  <a:ext uri="{FF2B5EF4-FFF2-40B4-BE49-F238E27FC236}">
                    <a16:creationId xmlns:a16="http://schemas.microsoft.com/office/drawing/2014/main" id="{43E63940-D3E5-0233-7B79-1BF02C722A51}"/>
                  </a:ext>
                </a:extLst>
              </p:cNvPr>
              <p:cNvSpPr>
                <a:spLocks noGrp="1" noRot="1" noChangeAspect="1" noMove="1" noResize="1" noEditPoints="1" noAdjustHandles="1" noChangeArrowheads="1" noChangeShapeType="1" noTextEdit="1"/>
              </p:cNvSpPr>
              <p:nvPr>
                <p:ph idx="1"/>
              </p:nvPr>
            </p:nvSpPr>
            <p:spPr>
              <a:blipFill>
                <a:blip r:embed="rId2"/>
                <a:stretch>
                  <a:fillRect l="-71"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7397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A4A9F-31F1-140F-503F-FDDF48B02D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EEF603-A063-9EB3-3CC6-95F6E7BA3D51}"/>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53C555-D988-CE3E-C4DF-1347DB204C30}"/>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次操作长为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的数列，初始全零。</a:t>
                </a:r>
                <a:endParaRPr lang="en-US" altLang="zh-CN" dirty="0">
                  <a:sym typeface="Wingdings" panose="05000000000000000000" pitchFamily="2" charset="2"/>
                </a:endParaRPr>
              </a:p>
              <a:p>
                <a:r>
                  <a:rPr lang="zh-CN" altLang="en-US" dirty="0">
                    <a:sym typeface="Wingdings" panose="05000000000000000000" pitchFamily="2" charset="2"/>
                  </a:rPr>
                  <a:t>操作：区间加整数；全局查询 </a:t>
                </a:r>
                <a14:m>
                  <m:oMath xmlns:m="http://schemas.openxmlformats.org/officeDocument/2006/math">
                    <m:r>
                      <a:rPr lang="en-US" altLang="zh-CN" b="0" i="1" smtClean="0">
                        <a:latin typeface="Cambria Math" panose="02040503050406030204" pitchFamily="18" charset="0"/>
                        <a:sym typeface="Wingdings" panose="05000000000000000000" pitchFamily="2" charset="2"/>
                      </a:rPr>
                      <m:t>0</m:t>
                    </m:r>
                  </m:oMath>
                </a14:m>
                <a:r>
                  <a:rPr lang="en-US" altLang="zh-CN" dirty="0">
                    <a:sym typeface="Wingdings" panose="05000000000000000000" pitchFamily="2" charset="2"/>
                  </a:rPr>
                  <a:t> </a:t>
                </a:r>
                <a:r>
                  <a:rPr lang="zh-CN" altLang="en-US" dirty="0">
                    <a:sym typeface="Wingdings" panose="05000000000000000000" pitchFamily="2" charset="2"/>
                  </a:rPr>
                  <a:t>的个数。</a:t>
                </a:r>
                <a:endParaRPr lang="en-US" altLang="zh-CN" dirty="0">
                  <a:sym typeface="Wingdings" panose="05000000000000000000" pitchFamily="2" charset="2"/>
                </a:endParaRPr>
              </a:p>
              <a:p>
                <a:endParaRPr lang="en-US" altLang="zh-CN" dirty="0">
                  <a:sym typeface="Wingdings" panose="05000000000000000000" pitchFamily="2" charset="2"/>
                </a:endParaRPr>
              </a:p>
              <a:p>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BC53C555-D988-CE3E-C4DF-1347DB204C3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2137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A4A9F-31F1-140F-503F-FDDF48B02D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EEF603-A063-9EB3-3CC6-95F6E7BA3D51}"/>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53C555-D988-CE3E-C4DF-1347DB204C30}"/>
                  </a:ext>
                </a:extLst>
              </p:cNvPr>
              <p:cNvSpPr>
                <a:spLocks noGrp="1"/>
              </p:cNvSpPr>
              <p:nvPr>
                <p:ph idx="1"/>
              </p:nvPr>
            </p:nvSpPr>
            <p:spPr/>
            <p:txBody>
              <a:bodyPr>
                <a:normAutofit/>
              </a:bodyPr>
              <a:lstStyle/>
              <a:p>
                <a:r>
                  <a:rPr lang="zh-CN" altLang="en-US" dirty="0"/>
                  <a:t>分 </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t> 块，做两个 </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r>
                      <a:rPr lang="en-US" altLang="zh-CN" b="0" i="1" smtClean="0">
                        <a:latin typeface="Cambria Math" panose="02040503050406030204" pitchFamily="18" charset="0"/>
                      </a:rPr>
                      <m:t>×</m:t>
                    </m:r>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oMath>
                </a14:m>
                <a:r>
                  <a:rPr lang="zh-CN" altLang="en-US" dirty="0"/>
                  <a:t> 的</a:t>
                </a:r>
                <a:r>
                  <a:rPr lang="en-US" altLang="zh-CN" dirty="0"/>
                  <a:t>01</a:t>
                </a:r>
                <a:r>
                  <a:rPr lang="zh-CN" altLang="en-US" dirty="0"/>
                  <a:t>矩阵</a:t>
                </a:r>
                <a:r>
                  <a:rPr lang="en-US" altLang="zh-CN" dirty="0"/>
                  <a:t>A,B</a:t>
                </a:r>
                <a:r>
                  <a:rPr lang="zh-CN" altLang="en-US" dirty="0"/>
                  <a:t>的乘法</a:t>
                </a:r>
                <a:endParaRPr lang="en-US" altLang="zh-CN" dirty="0"/>
              </a:p>
              <a:p>
                <a:r>
                  <a:rPr lang="zh-CN" altLang="en-US" dirty="0"/>
                  <a:t>先构造序列。序列第 </a:t>
                </a:r>
                <a:r>
                  <a:rPr lang="en-US" altLang="zh-CN" dirty="0" err="1"/>
                  <a:t>i</a:t>
                </a:r>
                <a:r>
                  <a:rPr lang="en-US" altLang="zh-CN" dirty="0"/>
                  <a:t> </a:t>
                </a:r>
                <a:r>
                  <a:rPr lang="zh-CN" altLang="en-US" dirty="0"/>
                  <a:t>块里面放所有矩阵</a:t>
                </a:r>
                <a:r>
                  <a:rPr lang="en-US" altLang="zh-CN" dirty="0"/>
                  <a:t>A</a:t>
                </a:r>
                <a:r>
                  <a:rPr lang="zh-CN" altLang="en-US" dirty="0"/>
                  <a:t>的第 </a:t>
                </a:r>
                <a:r>
                  <a:rPr lang="en-US" altLang="zh-CN" dirty="0"/>
                  <a:t>i </a:t>
                </a:r>
                <a:r>
                  <a:rPr lang="zh-CN" altLang="en-US" dirty="0"/>
                  <a:t>列里是</a:t>
                </a:r>
                <a:r>
                  <a:rPr lang="en-US" altLang="zh-CN" dirty="0"/>
                  <a:t>1</a:t>
                </a:r>
                <a:r>
                  <a:rPr lang="zh-CN" altLang="en-US" dirty="0"/>
                  <a:t>的行的行号</a:t>
                </a:r>
              </a:p>
              <a:p>
                <a:r>
                  <a:rPr lang="zh-CN" altLang="en-US" dirty="0"/>
                  <a:t>也就是说，第</a:t>
                </a:r>
                <a:r>
                  <a:rPr lang="en-US" altLang="zh-CN" dirty="0" err="1"/>
                  <a:t>i</a:t>
                </a:r>
                <a:r>
                  <a:rPr lang="zh-CN" altLang="en-US" dirty="0"/>
                  <a:t>块里面有</a:t>
                </a:r>
                <a:r>
                  <a:rPr lang="en-US" altLang="zh-CN" dirty="0"/>
                  <a:t>j</a:t>
                </a:r>
                <a:r>
                  <a:rPr lang="zh-CN" altLang="en-US" dirty="0"/>
                  <a:t>这个值当且仅当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endParaRPr lang="en-US" altLang="zh-CN" dirty="0"/>
              </a:p>
              <a:p>
                <a:r>
                  <a:rPr lang="zh-CN" altLang="en-US" dirty="0"/>
                  <a:t>考虑怎么快速查询 </a:t>
                </a:r>
                <a14:m>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𝐴𝐵</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 </m:t>
                    </m:r>
                  </m:oMath>
                </a14:m>
                <a:r>
                  <a:rPr lang="zh-CN" altLang="en-US" dirty="0"/>
                  <a:t>，也就是</a:t>
                </a:r>
                <a:r>
                  <a:rPr lang="en-US" altLang="zh-CN" dirty="0"/>
                  <a:t>A</a:t>
                </a:r>
                <a:r>
                  <a:rPr lang="zh-CN" altLang="en-US" dirty="0"/>
                  <a:t>的第</a:t>
                </a:r>
                <a:r>
                  <a:rPr lang="en-US" altLang="zh-CN" dirty="0"/>
                  <a:t>x</a:t>
                </a:r>
                <a:r>
                  <a:rPr lang="zh-CN" altLang="en-US" dirty="0"/>
                  <a:t>行和</a:t>
                </a:r>
                <a:r>
                  <a:rPr lang="en-US" altLang="zh-CN" dirty="0"/>
                  <a:t>B</a:t>
                </a:r>
                <a:r>
                  <a:rPr lang="zh-CN" altLang="en-US" dirty="0"/>
                  <a:t>的第</a:t>
                </a:r>
                <a:r>
                  <a:rPr lang="en-US" altLang="zh-CN" dirty="0"/>
                  <a:t>y</a:t>
                </a:r>
                <a:r>
                  <a:rPr lang="zh-CN" altLang="en-US" dirty="0"/>
                  <a:t>列对应相乘再求和：</a:t>
                </a:r>
              </a:p>
              <a:p>
                <a:r>
                  <a:rPr lang="zh-CN" altLang="en-US" dirty="0"/>
                  <a:t>首先全局</a:t>
                </a:r>
                <a:r>
                  <a:rPr lang="en-US" altLang="zh-CN"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endParaRPr lang="en-US" altLang="zh-CN" dirty="0"/>
              </a:p>
              <a:p>
                <a:r>
                  <a:rPr lang="zh-CN" altLang="en-US" dirty="0"/>
                  <a:t>然后对于每个</a:t>
                </a:r>
                <a:r>
                  <a:rPr lang="en-US" altLang="zh-CN" dirty="0" err="1"/>
                  <a:t>i</a:t>
                </a:r>
                <a:r>
                  <a:rPr lang="zh-CN" altLang="en-US" dirty="0"/>
                  <a:t>，如果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en-US" altLang="zh-CN" dirty="0"/>
                  <a:t>=0</a:t>
                </a:r>
                <a:r>
                  <a:rPr lang="zh-CN" altLang="en-US" dirty="0"/>
                  <a:t>，就把第</a:t>
                </a:r>
                <a:r>
                  <a:rPr lang="en-US" altLang="zh-CN" dirty="0" err="1"/>
                  <a:t>i</a:t>
                </a:r>
                <a:r>
                  <a:rPr lang="zh-CN" altLang="en-US" dirty="0"/>
                  <a:t>个块屏蔽掉，比如加一个比</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oMath>
                </a14:m>
                <a:r>
                  <a:rPr lang="zh-CN" altLang="en-US" dirty="0"/>
                  <a:t>大的常数</a:t>
                </a:r>
              </a:p>
              <a:p>
                <a:r>
                  <a:rPr lang="zh-CN" altLang="en-US" dirty="0"/>
                  <a:t>于是，这种情况下，每个块要么</a:t>
                </a:r>
                <a:r>
                  <a:rPr lang="en-US" altLang="zh-CN" dirty="0"/>
                  <a:t>0</a:t>
                </a:r>
                <a:r>
                  <a:rPr lang="zh-CN" altLang="en-US" dirty="0"/>
                  <a:t>个</a:t>
                </a:r>
                <a:r>
                  <a:rPr lang="en-US" altLang="zh-CN" dirty="0"/>
                  <a:t>0</a:t>
                </a:r>
                <a:r>
                  <a:rPr lang="zh-CN" altLang="en-US" dirty="0"/>
                  <a:t>，要么</a:t>
                </a:r>
                <a:r>
                  <a:rPr lang="en-US" altLang="zh-CN" dirty="0"/>
                  <a:t>1</a:t>
                </a:r>
                <a:r>
                  <a:rPr lang="zh-CN" altLang="en-US" dirty="0"/>
                  <a:t>个</a:t>
                </a:r>
                <a:r>
                  <a:rPr lang="en-US" altLang="zh-CN" dirty="0"/>
                  <a:t>0</a:t>
                </a:r>
                <a:r>
                  <a:rPr lang="zh-CN" altLang="en-US" dirty="0"/>
                  <a:t>。第 </a:t>
                </a:r>
                <a:r>
                  <a:rPr lang="en-US" altLang="zh-CN" dirty="0"/>
                  <a:t>k </a:t>
                </a:r>
                <a:r>
                  <a:rPr lang="zh-CN" altLang="en-US" dirty="0"/>
                  <a:t>块有 </a:t>
                </a:r>
                <a:r>
                  <a:rPr lang="en-US" altLang="zh-CN" dirty="0"/>
                  <a:t>0 </a:t>
                </a:r>
                <a:r>
                  <a:rPr lang="zh-CN" altLang="en-US" dirty="0"/>
                  <a:t>当且仅当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=1</m:t>
                    </m:r>
                  </m:oMath>
                </a14:m>
                <a:r>
                  <a:rPr lang="zh-CN" altLang="en-US" dirty="0"/>
                  <a:t>。所以这时候全局</a:t>
                </a:r>
                <a:r>
                  <a:rPr lang="en-US" altLang="zh-CN" dirty="0"/>
                  <a:t>0</a:t>
                </a:r>
                <a:r>
                  <a:rPr lang="zh-CN" altLang="en-US" dirty="0"/>
                  <a:t>的个数就等于</a:t>
                </a:r>
                <a14:m>
                  <m:oMath xmlns:m="http://schemas.openxmlformats.org/officeDocument/2006/math">
                    <m:sSub>
                      <m:sSubPr>
                        <m:ctrlPr>
                          <a:rPr lang="en-US" altLang="zh-CN" i="1">
                            <a:latin typeface="Cambria Math" panose="02040503050406030204" pitchFamily="18" charset="0"/>
                          </a:rPr>
                        </m:ctrlPr>
                      </m:sSubPr>
                      <m:e>
                        <m:d>
                          <m:dPr>
                            <m:ctrlPr>
                              <a:rPr lang="en-US" altLang="zh-CN" i="1">
                                <a:latin typeface="Cambria Math" panose="02040503050406030204" pitchFamily="18" charset="0"/>
                              </a:rPr>
                            </m:ctrlPr>
                          </m:dPr>
                          <m:e>
                            <m:r>
                              <a:rPr lang="en-US" altLang="zh-CN" i="1">
                                <a:latin typeface="Cambria Math" panose="02040503050406030204" pitchFamily="18" charset="0"/>
                              </a:rPr>
                              <m:t>𝐴𝐵</m:t>
                            </m:r>
                          </m:e>
                        </m:d>
                      </m:e>
                      <m:sub>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sub>
                    </m:sSub>
                  </m:oMath>
                </a14:m>
                <a:endParaRPr lang="en-US" altLang="zh-CN" dirty="0"/>
              </a:p>
              <a:p>
                <a:r>
                  <a:rPr lang="zh-CN" altLang="en-US" dirty="0"/>
                  <a:t>所以先枚举</a:t>
                </a:r>
                <a:r>
                  <a:rPr lang="en-US" altLang="zh-CN" dirty="0"/>
                  <a:t>y</a:t>
                </a:r>
                <a:r>
                  <a:rPr lang="zh-CN" altLang="en-US" dirty="0"/>
                  <a:t>再枚举</a:t>
                </a:r>
                <a:r>
                  <a:rPr lang="en-US" altLang="zh-CN" dirty="0"/>
                  <a:t>x</a:t>
                </a:r>
                <a:r>
                  <a:rPr lang="zh-CN" altLang="en-US" dirty="0"/>
                  <a:t>，一个一个位置查就能得到 </a:t>
                </a:r>
                <a14:m>
                  <m:oMath xmlns:m="http://schemas.openxmlformats.org/officeDocument/2006/math">
                    <m:r>
                      <a:rPr lang="en-US" altLang="zh-CN" b="0" i="1" smtClean="0">
                        <a:latin typeface="Cambria Math" panose="02040503050406030204" pitchFamily="18" charset="0"/>
                      </a:rPr>
                      <m:t>𝐴𝐵</m:t>
                    </m:r>
                  </m:oMath>
                </a14:m>
                <a:r>
                  <a:rPr lang="zh-CN" altLang="en-US" dirty="0"/>
                  <a:t>。（操作可逆，加负数就行）</a:t>
                </a:r>
                <a:br>
                  <a:rPr lang="zh-CN" altLang="en-US" dirty="0"/>
                </a:br>
                <a:endParaRPr lang="zh-CN" altLang="en-US" dirty="0"/>
              </a:p>
              <a:p>
                <a:endParaRPr lang="en-US" altLang="zh-CN" dirty="0"/>
              </a:p>
              <a:p>
                <a:endParaRPr lang="en-US" altLang="zh-CN" dirty="0"/>
              </a:p>
              <a:p>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BC53C555-D988-CE3E-C4DF-1347DB204C30}"/>
                  </a:ext>
                </a:extLst>
              </p:cNvPr>
              <p:cNvSpPr>
                <a:spLocks noGrp="1" noRot="1" noChangeAspect="1" noMove="1" noResize="1" noEditPoints="1" noAdjustHandles="1" noChangeArrowheads="1" noChangeShapeType="1" noTextEdit="1"/>
              </p:cNvSpPr>
              <p:nvPr>
                <p:ph idx="1"/>
              </p:nvPr>
            </p:nvSpPr>
            <p:spPr>
              <a:blipFill>
                <a:blip r:embed="rId2"/>
                <a:stretch>
                  <a:fillRect l="-142" t="-1261"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7071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A4A9F-31F1-140F-503F-FDDF48B02D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EEF603-A063-9EB3-3CC6-95F6E7BA3D51}"/>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53C555-D988-CE3E-C4DF-1347DB204C30}"/>
                  </a:ext>
                </a:extLst>
              </p:cNvPr>
              <p:cNvSpPr>
                <a:spLocks noGrp="1"/>
              </p:cNvSpPr>
              <p:nvPr>
                <p:ph idx="1"/>
              </p:nvPr>
            </p:nvSpPr>
            <p:spPr/>
            <p:txBody>
              <a:bodyPr>
                <a:normAutofit/>
              </a:bodyPr>
              <a:lstStyle/>
              <a:p>
                <a:r>
                  <a:rPr lang="zh-CN" altLang="en-US" dirty="0"/>
                  <a:t>我们通过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en-US" altLang="zh-CN" dirty="0"/>
                  <a:t> </a:t>
                </a:r>
                <a:r>
                  <a:rPr lang="zh-CN" altLang="en-US" dirty="0"/>
                  <a:t>次操作、查询解决了两个</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r>
                      <a:rPr lang="en-US" altLang="zh-CN" i="1">
                        <a:latin typeface="Cambria Math" panose="02040503050406030204" pitchFamily="18" charset="0"/>
                      </a:rPr>
                      <m:t>×</m:t>
                    </m:r>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oMath>
                </a14:m>
                <a:r>
                  <a:rPr lang="zh-CN" altLang="en-US" dirty="0"/>
                  <a:t>的</a:t>
                </a:r>
                <a:r>
                  <a:rPr lang="en-US" altLang="zh-CN" dirty="0"/>
                  <a:t>01</a:t>
                </a:r>
                <a:r>
                  <a:rPr lang="zh-CN" altLang="en-US" dirty="0"/>
                  <a:t>矩阵乘法</a:t>
                </a:r>
              </a:p>
              <a:p>
                <a:r>
                  <a:rPr lang="zh-CN" altLang="en-US" dirty="0"/>
                  <a:t>所以如果这个数据结构问题的多项式次数是 </a:t>
                </a:r>
                <a14:m>
                  <m:oMath xmlns:m="http://schemas.openxmlformats.org/officeDocument/2006/math">
                    <m:r>
                      <a:rPr lang="en-US" altLang="zh-CN" i="1" dirty="0" smtClean="0">
                        <a:latin typeface="Cambria Math" panose="02040503050406030204" pitchFamily="18" charset="0"/>
                      </a:rPr>
                      <m:t>𝐶</m:t>
                    </m:r>
                  </m:oMath>
                </a14:m>
                <a:r>
                  <a:rPr lang="zh-CN" altLang="en-US" dirty="0"/>
                  <a:t>，则矩阵乘法的多项式次数 </a:t>
                </a:r>
                <a14:m>
                  <m:oMath xmlns:m="http://schemas.openxmlformats.org/officeDocument/2006/math">
                    <m:r>
                      <a:rPr lang="en-US" altLang="zh-CN" b="0" i="1" dirty="0" smtClean="0">
                        <a:latin typeface="Cambria Math" panose="02040503050406030204" pitchFamily="18" charset="0"/>
                      </a:rPr>
                      <m:t>≤</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𝐶</m:t>
                    </m:r>
                  </m:oMath>
                </a14:m>
                <a:endParaRPr lang="en-US" altLang="zh-CN" dirty="0"/>
              </a:p>
              <a:p>
                <a:r>
                  <a:rPr lang="zh-CN" altLang="en-US" dirty="0"/>
                  <a:t>所以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𝜔</m:t>
                        </m:r>
                      </m:num>
                      <m:den>
                        <m:r>
                          <a:rPr lang="en-US" altLang="zh-CN" b="0" i="1" smtClean="0">
                            <a:latin typeface="Cambria Math" panose="02040503050406030204" pitchFamily="18" charset="0"/>
                          </a:rPr>
                          <m:t>2</m:t>
                        </m:r>
                      </m:den>
                    </m:f>
                  </m:oMath>
                </a14:m>
                <a:endParaRPr lang="en-US" altLang="zh-CN" dirty="0"/>
              </a:p>
              <a:p>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BC53C555-D988-CE3E-C4DF-1347DB204C3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80436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A4A9F-31F1-140F-503F-FDDF48B02D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EEF603-A063-9EB3-3CC6-95F6E7BA3D51}"/>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53C555-D988-CE3E-C4DF-1347DB204C30}"/>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次操作长为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的数列，初始全零。</a:t>
                </a:r>
                <a:endParaRPr lang="en-US" altLang="zh-CN" dirty="0">
                  <a:sym typeface="Wingdings" panose="05000000000000000000" pitchFamily="2" charset="2"/>
                </a:endParaRPr>
              </a:p>
              <a:p>
                <a:r>
                  <a:rPr lang="zh-CN" altLang="en-US" dirty="0">
                    <a:sym typeface="Wingdings" panose="05000000000000000000" pitchFamily="2" charset="2"/>
                  </a:rPr>
                  <a:t>操作：区间加</a:t>
                </a:r>
                <a:r>
                  <a:rPr lang="en-US" altLang="zh-CN" dirty="0">
                    <a:sym typeface="Wingdings" panose="05000000000000000000" pitchFamily="2" charset="2"/>
                  </a:rPr>
                  <a:t>±1</a:t>
                </a:r>
                <a:r>
                  <a:rPr lang="zh-CN" altLang="en-US" dirty="0">
                    <a:sym typeface="Wingdings" panose="05000000000000000000" pitchFamily="2" charset="2"/>
                  </a:rPr>
                  <a:t>；全局查询 </a:t>
                </a:r>
                <a14:m>
                  <m:oMath xmlns:m="http://schemas.openxmlformats.org/officeDocument/2006/math">
                    <m:r>
                      <a:rPr lang="en-US" altLang="zh-CN" b="0" i="1" smtClean="0">
                        <a:latin typeface="Cambria Math" panose="02040503050406030204" pitchFamily="18" charset="0"/>
                        <a:sym typeface="Wingdings" panose="05000000000000000000" pitchFamily="2" charset="2"/>
                      </a:rPr>
                      <m:t>0</m:t>
                    </m:r>
                  </m:oMath>
                </a14:m>
                <a:r>
                  <a:rPr lang="en-US" altLang="zh-CN" dirty="0">
                    <a:sym typeface="Wingdings" panose="05000000000000000000" pitchFamily="2" charset="2"/>
                  </a:rPr>
                  <a:t> </a:t>
                </a:r>
                <a:r>
                  <a:rPr lang="zh-CN" altLang="en-US" dirty="0">
                    <a:sym typeface="Wingdings" panose="05000000000000000000" pitchFamily="2" charset="2"/>
                  </a:rPr>
                  <a:t>的个数。</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BC53C555-D988-CE3E-C4DF-1347DB204C3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3389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A4A9F-31F1-140F-503F-FDDF48B02D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EEF603-A063-9EB3-3CC6-95F6E7BA3D51}"/>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C53C555-D988-CE3E-C4DF-1347DB204C30}"/>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次操作长为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的数列，初始全零。</a:t>
                </a:r>
                <a:endParaRPr lang="en-US" altLang="zh-CN" dirty="0">
                  <a:sym typeface="Wingdings" panose="05000000000000000000" pitchFamily="2" charset="2"/>
                </a:endParaRPr>
              </a:p>
              <a:p>
                <a:r>
                  <a:rPr lang="zh-CN" altLang="en-US" dirty="0">
                    <a:sym typeface="Wingdings" panose="05000000000000000000" pitchFamily="2" charset="2"/>
                  </a:rPr>
                  <a:t>操作：区间加</a:t>
                </a:r>
                <a:r>
                  <a:rPr lang="en-US" altLang="zh-CN" dirty="0">
                    <a:sym typeface="Wingdings" panose="05000000000000000000" pitchFamily="2" charset="2"/>
                  </a:rPr>
                  <a:t>±1</a:t>
                </a:r>
                <a:r>
                  <a:rPr lang="zh-CN" altLang="en-US" dirty="0">
                    <a:sym typeface="Wingdings" panose="05000000000000000000" pitchFamily="2" charset="2"/>
                  </a:rPr>
                  <a:t>；全局查询 </a:t>
                </a:r>
                <a14:m>
                  <m:oMath xmlns:m="http://schemas.openxmlformats.org/officeDocument/2006/math">
                    <m:r>
                      <a:rPr lang="en-US" altLang="zh-CN" b="0" i="1" smtClean="0">
                        <a:latin typeface="Cambria Math" panose="02040503050406030204" pitchFamily="18" charset="0"/>
                        <a:sym typeface="Wingdings" panose="05000000000000000000" pitchFamily="2" charset="2"/>
                      </a:rPr>
                      <m:t>0</m:t>
                    </m:r>
                  </m:oMath>
                </a14:m>
                <a:r>
                  <a:rPr lang="en-US" altLang="zh-CN" dirty="0">
                    <a:sym typeface="Wingdings" panose="05000000000000000000" pitchFamily="2" charset="2"/>
                  </a:rPr>
                  <a:t> </a:t>
                </a:r>
                <a:r>
                  <a:rPr lang="zh-CN" altLang="en-US" dirty="0">
                    <a:sym typeface="Wingdings" panose="05000000000000000000" pitchFamily="2" charset="2"/>
                  </a:rPr>
                  <a:t>的个数。</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和上一题类似。</a:t>
                </a:r>
                <a:endParaRPr lang="en-US" altLang="zh-CN" dirty="0">
                  <a:sym typeface="Wingdings" panose="05000000000000000000" pitchFamily="2" charset="2"/>
                </a:endParaRPr>
              </a:p>
              <a:p>
                <a:r>
                  <a:rPr lang="zh-CN" altLang="en-US" dirty="0">
                    <a:sym typeface="Wingdings" panose="05000000000000000000" pitchFamily="2" charset="2"/>
                  </a:rPr>
                  <a:t>构造序列时只需要用类似差分数组的做法即可在</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oMath>
                </a14:m>
                <a:r>
                  <a:rPr lang="zh-CN" altLang="en-US" dirty="0">
                    <a:sym typeface="Wingdings" panose="05000000000000000000" pitchFamily="2" charset="2"/>
                  </a:rPr>
                  <a:t>次操作内构造出一个值域在</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panose="02040503050406030204" pitchFamily="18" charset="0"/>
                          </a:rPr>
                          <m:t>𝑛</m:t>
                        </m:r>
                      </m:e>
                    </m:rad>
                  </m:oMath>
                </a14:m>
                <a:r>
                  <a:rPr lang="zh-CN" altLang="en-US" dirty="0">
                    <a:sym typeface="Wingdings" panose="05000000000000000000" pitchFamily="2" charset="2"/>
                  </a:rPr>
                  <a:t>的块。</a:t>
                </a:r>
                <a:endParaRPr lang="en-US" altLang="zh-CN" dirty="0">
                  <a:sym typeface="Wingdings" panose="05000000000000000000" pitchFamily="2" charset="2"/>
                </a:endParaRPr>
              </a:p>
              <a:p>
                <a:r>
                  <a:rPr lang="zh-CN" altLang="en-US" dirty="0">
                    <a:sym typeface="Wingdings" panose="05000000000000000000" pitchFamily="2" charset="2"/>
                  </a:rPr>
                  <a:t>做区间</a:t>
                </a:r>
                <a14:m>
                  <m:oMath xmlns:m="http://schemas.openxmlformats.org/officeDocument/2006/math">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𝑥</m:t>
                    </m:r>
                  </m:oMath>
                </a14:m>
                <a:r>
                  <a:rPr lang="zh-CN" altLang="en-US" dirty="0">
                    <a:sym typeface="Wingdings" panose="05000000000000000000" pitchFamily="2" charset="2"/>
                  </a:rPr>
                  <a:t>查询时因为</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𝑥</m:t>
                    </m:r>
                  </m:oMath>
                </a14:m>
                <a:r>
                  <a:rPr lang="zh-CN" altLang="en-US" dirty="0">
                    <a:sym typeface="Wingdings" panose="05000000000000000000" pitchFamily="2" charset="2"/>
                  </a:rPr>
                  <a:t>是连续枚举的，实际上也只要</a:t>
                </a:r>
                <a14:m>
                  <m:oMath xmlns:m="http://schemas.openxmlformats.org/officeDocument/2006/math">
                    <m:r>
                      <a:rPr lang="en-US" altLang="zh-CN" b="0" i="1" smtClean="0">
                        <a:latin typeface="Cambria Math" panose="02040503050406030204" pitchFamily="18" charset="0"/>
                        <a:sym typeface="Wingdings" panose="05000000000000000000" pitchFamily="2" charset="2"/>
                      </a:rPr>
                      <m:t>±1</m:t>
                    </m:r>
                  </m:oMath>
                </a14:m>
                <a:endParaRPr lang="en-US" altLang="zh-CN" dirty="0">
                  <a:sym typeface="Wingdings" panose="05000000000000000000" pitchFamily="2" charset="2"/>
                </a:endParaRPr>
              </a:p>
              <a:p>
                <a:r>
                  <a:rPr lang="zh-CN" altLang="en-US" dirty="0">
                    <a:sym typeface="Wingdings" panose="05000000000000000000" pitchFamily="2" charset="2"/>
                  </a:rPr>
                  <a:t>做块屏蔽时没法加大常数，但可以改用奇偶性，也就是把其他操作全部重复</a:t>
                </a:r>
                <a:r>
                  <a:rPr lang="en-US" altLang="zh-CN" dirty="0">
                    <a:sym typeface="Wingdings" panose="05000000000000000000" pitchFamily="2" charset="2"/>
                  </a:rPr>
                  <a:t>2</a:t>
                </a:r>
                <a:r>
                  <a:rPr lang="zh-CN" altLang="en-US" dirty="0">
                    <a:sym typeface="Wingdings" panose="05000000000000000000" pitchFamily="2" charset="2"/>
                  </a:rPr>
                  <a:t>倍，这样有用的数都是偶数，然后用</a:t>
                </a:r>
                <a14:m>
                  <m:oMath xmlns:m="http://schemas.openxmlformats.org/officeDocument/2006/math">
                    <m:r>
                      <a:rPr lang="en-US" altLang="zh-CN" b="0" i="1" smtClean="0">
                        <a:latin typeface="Cambria Math" panose="02040503050406030204" pitchFamily="18" charset="0"/>
                        <a:sym typeface="Wingdings" panose="05000000000000000000" pitchFamily="2" charset="2"/>
                      </a:rPr>
                      <m:t>±1</m:t>
                    </m:r>
                  </m:oMath>
                </a14:m>
                <a:r>
                  <a:rPr lang="zh-CN" altLang="en-US" dirty="0">
                    <a:sym typeface="Wingdings" panose="05000000000000000000" pitchFamily="2" charset="2"/>
                  </a:rPr>
                  <a:t>把要屏蔽的块设为奇数即可。</a:t>
                </a:r>
                <a:endParaRPr lang="en-US" altLang="zh-CN" dirty="0">
                  <a:sym typeface="Wingdings" panose="05000000000000000000" pitchFamily="2" charset="2"/>
                </a:endParaRPr>
              </a:p>
              <a:p>
                <a:r>
                  <a:rPr lang="zh-CN" altLang="en-US" dirty="0">
                    <a:sym typeface="Wingdings" panose="05000000000000000000" pitchFamily="2" charset="2"/>
                  </a:rPr>
                  <a:t>所以次数</a:t>
                </a:r>
                <a:r>
                  <a:rPr lang="zh-CN" altLang="en-US" dirty="0"/>
                  <a:t> </a:t>
                </a:r>
                <a14:m>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𝜔</m:t>
                        </m:r>
                      </m:num>
                      <m:den>
                        <m:r>
                          <a:rPr lang="en-US" altLang="zh-CN" i="1">
                            <a:latin typeface="Cambria Math" panose="02040503050406030204" pitchFamily="18" charset="0"/>
                          </a:rPr>
                          <m:t>2</m:t>
                        </m:r>
                      </m:den>
                    </m:f>
                  </m:oMath>
                </a14:m>
                <a:endParaRPr lang="en-US" altLang="zh-CN" dirty="0">
                  <a:sym typeface="Wingdings" panose="05000000000000000000" pitchFamily="2" charset="2"/>
                </a:endParaRPr>
              </a:p>
              <a:p>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BC53C555-D988-CE3E-C4DF-1347DB204C30}"/>
                  </a:ext>
                </a:extLst>
              </p:cNvPr>
              <p:cNvSpPr>
                <a:spLocks noGrp="1" noRot="1" noChangeAspect="1" noMove="1" noResize="1" noEditPoints="1" noAdjustHandles="1" noChangeArrowheads="1" noChangeShapeType="1" noTextEdit="1"/>
              </p:cNvSpPr>
              <p:nvPr>
                <p:ph idx="1"/>
              </p:nvPr>
            </p:nvSpPr>
            <p:spPr>
              <a:blipFill>
                <a:blip r:embed="rId2"/>
                <a:stretch>
                  <a:fillRect l="-142" t="-1261" r="-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1623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83B29-47A1-70C3-9818-2BEB4EE887F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1849FEA-D065-04CC-1A21-CBA1956A69DD}"/>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720A7F7-7098-6B82-31B3-4D66B52B7D9A}"/>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次操作长为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的数列，初始全零。</a:t>
                </a:r>
                <a:endParaRPr lang="en-US" altLang="zh-CN" dirty="0">
                  <a:sym typeface="Wingdings" panose="05000000000000000000" pitchFamily="2" charset="2"/>
                </a:endParaRPr>
              </a:p>
              <a:p>
                <a:r>
                  <a:rPr lang="zh-CN" altLang="en-US" dirty="0">
                    <a:sym typeface="Wingdings" panose="05000000000000000000" pitchFamily="2" charset="2"/>
                  </a:rPr>
                  <a:t>操作：区间赋值；撤销上次区间赋值操作；全局查询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𝑥</m:t>
                    </m:r>
                  </m:oMath>
                </a14:m>
                <a:r>
                  <a:rPr lang="en-US" altLang="zh-CN" dirty="0">
                    <a:sym typeface="Wingdings" panose="05000000000000000000" pitchFamily="2" charset="2"/>
                  </a:rPr>
                  <a:t> </a:t>
                </a:r>
                <a:r>
                  <a:rPr lang="zh-CN" altLang="en-US" dirty="0">
                    <a:sym typeface="Wingdings" panose="05000000000000000000" pitchFamily="2" charset="2"/>
                  </a:rPr>
                  <a:t>的个数。</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3720A7F7-7098-6B82-31B3-4D66B52B7D9A}"/>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09728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F82B-99FD-21AD-D0BE-7DB888E4185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7999835-B25F-B4C5-76BB-E741ED160BC5}"/>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81B593-4021-31D8-D978-7109E60D9F00}"/>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个点的树，每个点有一个颜色，</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 次询问路径颜色数。</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7581B593-4021-31D8-D978-7109E60D9F00}"/>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5801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FB6B2-A415-DF29-3D5E-6C5C6F6C50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747070-ABC4-9E1E-C702-6A409DAB6AEB}"/>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1FF37A-ABAA-2E21-54C3-B15B09B5102B}"/>
                  </a:ext>
                </a:extLst>
              </p:cNvPr>
              <p:cNvSpPr>
                <a:spLocks noGrp="1"/>
              </p:cNvSpPr>
              <p:nvPr>
                <p:ph idx="1"/>
              </p:nvPr>
            </p:nvSpPr>
            <p:spPr/>
            <p:txBody>
              <a:bodyPr>
                <a:normAutofit/>
              </a:bodyPr>
              <a:lstStyle/>
              <a:p>
                <a:r>
                  <a:rPr lang="zh-CN" altLang="en-US" dirty="0">
                    <a:sym typeface="Wingdings" panose="05000000000000000000" pitchFamily="2" charset="2"/>
                  </a:rPr>
                  <a:t>例</a:t>
                </a:r>
                <a:r>
                  <a:rPr lang="en-US" altLang="zh-CN" dirty="0">
                    <a:sym typeface="Wingdings" panose="05000000000000000000" pitchFamily="2" charset="2"/>
                  </a:rPr>
                  <a:t>. </a:t>
                </a:r>
                <a:r>
                  <a:rPr lang="zh-CN" altLang="en-US" dirty="0">
                    <a:sym typeface="Wingdings" panose="05000000000000000000" pitchFamily="2" charset="2"/>
                  </a:rPr>
                  <a:t>平面上有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en-US" altLang="zh-CN" dirty="0">
                    <a:sym typeface="Wingdings" panose="05000000000000000000" pitchFamily="2" charset="2"/>
                  </a:rPr>
                  <a:t> </a:t>
                </a:r>
                <a:r>
                  <a:rPr lang="zh-CN" altLang="en-US" dirty="0">
                    <a:sym typeface="Wingdings" panose="05000000000000000000" pitchFamily="2" charset="2"/>
                  </a:rPr>
                  <a:t>个点，横纵坐标范围 </a:t>
                </a:r>
                <a14:m>
                  <m:oMath xmlns:m="http://schemas.openxmlformats.org/officeDocument/2006/math">
                    <m:r>
                      <a:rPr lang="en-US" altLang="zh-CN" b="0" i="1" smtClean="0">
                        <a:latin typeface="Cambria Math" panose="02040503050406030204" pitchFamily="18" charset="0"/>
                        <a:sym typeface="Wingdings" panose="05000000000000000000" pitchFamily="2" charset="2"/>
                      </a:rPr>
                      <m:t>1</m:t>
                    </m:r>
                  </m:oMath>
                </a14:m>
                <a:r>
                  <a:rPr lang="en-US" altLang="zh-CN" dirty="0">
                    <a:sym typeface="Wingdings" panose="05000000000000000000" pitchFamily="2" charset="2"/>
                  </a:rPr>
                  <a:t> </a:t>
                </a:r>
                <a:r>
                  <a:rPr lang="zh-CN" altLang="en-US" dirty="0">
                    <a:sym typeface="Wingdings" panose="05000000000000000000" pitchFamily="2" charset="2"/>
                  </a:rPr>
                  <a:t>到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oMath>
                </a14:m>
                <a:r>
                  <a:rPr lang="zh-CN" altLang="en-US" dirty="0">
                    <a:sym typeface="Wingdings" panose="05000000000000000000" pitchFamily="2" charset="2"/>
                  </a:rPr>
                  <a:t>，初始点权全 </a:t>
                </a:r>
                <a14:m>
                  <m:oMath xmlns:m="http://schemas.openxmlformats.org/officeDocument/2006/math">
                    <m:r>
                      <a:rPr lang="en-US" altLang="zh-CN" b="0" i="1" smtClean="0">
                        <a:latin typeface="Cambria Math" panose="02040503050406030204" pitchFamily="18" charset="0"/>
                        <a:sym typeface="Wingdings" panose="05000000000000000000" pitchFamily="2" charset="2"/>
                      </a:rPr>
                      <m:t>0</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操作为：给定纵坐标的所有点点权加一个数；询问给定横坐标的所有点的点权和。</a:t>
                </a:r>
                <a:endParaRPr lang="en-US" altLang="zh-CN" dirty="0">
                  <a:sym typeface="Wingdings" panose="05000000000000000000" pitchFamily="2" charset="2"/>
                </a:endParaRPr>
              </a:p>
            </p:txBody>
          </p:sp>
        </mc:Choice>
        <mc:Fallback xmlns="">
          <p:sp>
            <p:nvSpPr>
              <p:cNvPr id="3" name="内容占位符 2">
                <a:extLst>
                  <a:ext uri="{FF2B5EF4-FFF2-40B4-BE49-F238E27FC236}">
                    <a16:creationId xmlns:a16="http://schemas.microsoft.com/office/drawing/2014/main" id="{E01FF37A-ABAA-2E21-54C3-B15B09B5102B}"/>
                  </a:ext>
                </a:extLst>
              </p:cNvPr>
              <p:cNvSpPr>
                <a:spLocks noGrp="1" noRot="1" noChangeAspect="1" noMove="1" noResize="1" noEditPoints="1" noAdjustHandles="1" noChangeArrowheads="1" noChangeShapeType="1" noTextEdit="1"/>
              </p:cNvSpPr>
              <p:nvPr>
                <p:ph idx="1"/>
              </p:nvPr>
            </p:nvSpPr>
            <p:spPr>
              <a:blipFill>
                <a:blip r:embed="rId2"/>
                <a:stretch>
                  <a:fillRect l="-142" t="-1261" r="-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128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067E2-AB24-FBDE-3CC0-19FB1D6EF2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4409D8B-348D-A3D0-2D06-888F0506CD8D}"/>
              </a:ext>
            </a:extLst>
          </p:cNvPr>
          <p:cNvSpPr>
            <a:spLocks noGrp="1"/>
          </p:cNvSpPr>
          <p:nvPr>
            <p:ph type="title"/>
          </p:nvPr>
        </p:nvSpPr>
        <p:spPr/>
        <p:txBody>
          <a:bodyPr/>
          <a:lstStyle/>
          <a:p>
            <a:r>
              <a:rPr lang="zh-CN" altLang="en-US" dirty="0"/>
              <a:t>问题类和归约</a:t>
            </a:r>
          </a:p>
        </p:txBody>
      </p:sp>
      <p:sp>
        <p:nvSpPr>
          <p:cNvPr id="3" name="内容占位符 2">
            <a:extLst>
              <a:ext uri="{FF2B5EF4-FFF2-40B4-BE49-F238E27FC236}">
                <a16:creationId xmlns:a16="http://schemas.microsoft.com/office/drawing/2014/main" id="{CF60812D-2641-499A-E36E-831F2B6BE4BB}"/>
              </a:ext>
            </a:extLst>
          </p:cNvPr>
          <p:cNvSpPr>
            <a:spLocks noGrp="1"/>
          </p:cNvSpPr>
          <p:nvPr>
            <p:ph idx="1"/>
          </p:nvPr>
        </p:nvSpPr>
        <p:spPr/>
        <p:txBody>
          <a:bodyPr>
            <a:normAutofit/>
          </a:bodyPr>
          <a:lstStyle/>
          <a:p>
            <a:r>
              <a:rPr lang="zh-CN" altLang="en-US" dirty="0"/>
              <a:t>像这样，我们可以建立不同计算问题之间算法难度上的联系，计算难度上可以互相转化的问题组成</a:t>
            </a:r>
            <a:r>
              <a:rPr lang="zh-CN" altLang="en-US" b="1" dirty="0"/>
              <a:t>问题类</a:t>
            </a:r>
            <a:r>
              <a:rPr lang="zh-CN" altLang="en-US" dirty="0"/>
              <a:t>。</a:t>
            </a:r>
            <a:endParaRPr lang="en-US" altLang="zh-CN" dirty="0"/>
          </a:p>
          <a:p>
            <a:r>
              <a:rPr lang="zh-CN" altLang="en-US" dirty="0"/>
              <a:t>如果把计算问题看作输入串的函数，一个计算问题又可以被称为一个语言。（例如：判定问题的所有使得答案为“是”的输入串组成的集合就是这个判定问题的语言，可见问题和语言是一一对应的）对应视角下的计算问题类也被称为</a:t>
            </a:r>
            <a:r>
              <a:rPr lang="zh-CN" altLang="en-US" b="1" dirty="0"/>
              <a:t>语言类</a:t>
            </a:r>
            <a:r>
              <a:rPr lang="zh-CN" altLang="en-US" dirty="0"/>
              <a:t>。</a:t>
            </a:r>
            <a:endParaRPr lang="en-US" altLang="zh-CN" dirty="0"/>
          </a:p>
          <a:p>
            <a:r>
              <a:rPr lang="zh-CN" altLang="en-US" dirty="0"/>
              <a:t>在</a:t>
            </a:r>
            <a:r>
              <a:rPr lang="en-US" altLang="zh-CN" dirty="0"/>
              <a:t>OI</a:t>
            </a:r>
            <a:r>
              <a:rPr lang="zh-CN" altLang="en-US" dirty="0"/>
              <a:t>中我们说到问题类和语言类指的是相同的意思。</a:t>
            </a:r>
            <a:endParaRPr lang="en-US" altLang="zh-CN" dirty="0"/>
          </a:p>
          <a:p>
            <a:r>
              <a:rPr lang="zh-CN" altLang="en-US" dirty="0"/>
              <a:t>一般来说，我们会用一些典型问题代表整个问题类。</a:t>
            </a:r>
            <a:endParaRPr lang="en-US" altLang="zh-CN" dirty="0"/>
          </a:p>
        </p:txBody>
      </p:sp>
    </p:spTree>
    <p:extLst>
      <p:ext uri="{BB962C8B-B14F-4D97-AF65-F5344CB8AC3E}">
        <p14:creationId xmlns:p14="http://schemas.microsoft.com/office/powerpoint/2010/main" val="30460009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FF790-CA34-5F00-6037-1A8D21F7495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E7B0826-5EFA-1A1D-4563-C74DBAE96CD0}"/>
              </a:ext>
            </a:extLst>
          </p:cNvPr>
          <p:cNvSpPr>
            <a:spLocks noGrp="1"/>
          </p:cNvSpPr>
          <p:nvPr>
            <p:ph type="title"/>
          </p:nvPr>
        </p:nvSpPr>
        <p:spPr/>
        <p:txBody>
          <a:bodyPr/>
          <a:lstStyle/>
          <a:p>
            <a:r>
              <a:rPr lang="zh-CN" altLang="en-US" dirty="0"/>
              <a:t>例题</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98BBDD5-4A7D-2E18-82D3-CCEC829968E4}"/>
                  </a:ext>
                </a:extLst>
              </p:cNvPr>
              <p:cNvSpPr>
                <a:spLocks noGrp="1"/>
              </p:cNvSpPr>
              <p:nvPr>
                <p:ph idx="1"/>
              </p:nvPr>
            </p:nvSpPr>
            <p:spPr/>
            <p:txBody>
              <a:bodyPr>
                <a:normAutofit/>
              </a:bodyPr>
              <a:lstStyle/>
              <a:p>
                <a:r>
                  <a:rPr lang="zh-CN" altLang="en-US" dirty="0">
                    <a:sym typeface="Wingdings" panose="05000000000000000000" pitchFamily="2" charset="2"/>
                  </a:rPr>
                  <a:t>以上这些问题都可以归约到 </a:t>
                </a:r>
                <a14:m>
                  <m:oMath xmlns:m="http://schemas.openxmlformats.org/officeDocument/2006/math">
                    <m:rad>
                      <m:radPr>
                        <m:degHide m:val="on"/>
                        <m:ctrlPr>
                          <a:rPr lang="zh-CN" altLang="en-US" i="1" smtClean="0">
                            <a:latin typeface="Cambria Math" panose="02040503050406030204" pitchFamily="18" charset="0"/>
                            <a:sym typeface="Wingdings" panose="05000000000000000000" pitchFamily="2" charset="2"/>
                          </a:rPr>
                        </m:ctrlPr>
                      </m:radPr>
                      <m:deg/>
                      <m:e>
                        <m:r>
                          <a:rPr lang="en-US" altLang="zh-CN" b="0" i="1" smtClean="0">
                            <a:latin typeface="Cambria Math" panose="02040503050406030204" pitchFamily="18" charset="0"/>
                            <a:sym typeface="Wingdings" panose="05000000000000000000" pitchFamily="2" charset="2"/>
                          </a:rPr>
                          <m:t>𝑛</m:t>
                        </m:r>
                      </m:e>
                    </m:rad>
                  </m:oMath>
                </a14:m>
                <a:r>
                  <a:rPr lang="en-US" altLang="zh-CN" dirty="0">
                    <a:sym typeface="Wingdings" panose="05000000000000000000" pitchFamily="2" charset="2"/>
                  </a:rPr>
                  <a:t> </a:t>
                </a:r>
                <a:r>
                  <a:rPr lang="zh-CN" altLang="en-US" dirty="0">
                    <a:sym typeface="Wingdings" panose="05000000000000000000" pitchFamily="2" charset="2"/>
                  </a:rPr>
                  <a:t>阶矩阵乘法，所以复杂度的多项式次数都不低于 </a:t>
                </a:r>
                <a14:m>
                  <m:oMath xmlns:m="http://schemas.openxmlformats.org/officeDocument/2006/math">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𝜔</m:t>
                        </m:r>
                      </m:num>
                      <m:den>
                        <m:r>
                          <a:rPr lang="en-US" altLang="zh-CN" b="0" i="1" smtClean="0">
                            <a:latin typeface="Cambria Math" panose="02040503050406030204" pitchFamily="18" charset="0"/>
                            <a:sym typeface="Wingdings" panose="05000000000000000000" pitchFamily="2" charset="2"/>
                          </a:rPr>
                          <m:t>2</m:t>
                        </m:r>
                      </m:den>
                    </m:f>
                  </m:oMath>
                </a14:m>
                <a:endParaRPr lang="en-US" altLang="zh-CN" dirty="0">
                  <a:sym typeface="Wingdings" panose="05000000000000000000" pitchFamily="2" charset="2"/>
                </a:endParaRPr>
              </a:p>
              <a:p>
                <a:r>
                  <a:rPr lang="zh-CN" altLang="en-US" dirty="0">
                    <a:sym typeface="Wingdings" panose="05000000000000000000" pitchFamily="2" charset="2"/>
                  </a:rPr>
                  <a:t>其中部分问题可以反向归约（用矩阵加速计算），按照不同问题的矩阵构造方法，已知最优的算法的复杂度多项式次数为 </a:t>
                </a:r>
                <a14:m>
                  <m:oMath xmlns:m="http://schemas.openxmlformats.org/officeDocument/2006/math">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𝜔</m:t>
                        </m:r>
                      </m:num>
                      <m:den>
                        <m:r>
                          <a:rPr lang="en-US" altLang="zh-CN" b="0" i="1" smtClean="0">
                            <a:latin typeface="Cambria Math" panose="02040503050406030204" pitchFamily="18" charset="0"/>
                            <a:sym typeface="Wingdings" panose="05000000000000000000" pitchFamily="2" charset="2"/>
                          </a:rPr>
                          <m:t>2</m:t>
                        </m:r>
                      </m:den>
                    </m:f>
                  </m:oMath>
                </a14:m>
                <a:r>
                  <a:rPr lang="en-US" altLang="zh-CN" dirty="0">
                    <a:sym typeface="Wingdings" panose="05000000000000000000" pitchFamily="2" charset="2"/>
                  </a:rPr>
                  <a:t> </a:t>
                </a:r>
                <a:r>
                  <a:rPr lang="zh-CN" altLang="en-US" dirty="0">
                    <a:sym typeface="Wingdings" panose="05000000000000000000" pitchFamily="2" charset="2"/>
                  </a:rPr>
                  <a:t>或者 </a:t>
                </a:r>
                <a14:m>
                  <m:oMath xmlns:m="http://schemas.openxmlformats.org/officeDocument/2006/math">
                    <m:r>
                      <a:rPr lang="en-US" altLang="zh-CN">
                        <a:latin typeface="Cambria Math" panose="02040503050406030204" pitchFamily="18" charset="0"/>
                        <a:sym typeface="Wingdings" panose="05000000000000000000" pitchFamily="2" charset="2"/>
                      </a:rPr>
                      <m:t>2</m:t>
                    </m:r>
                    <m:r>
                      <a:rPr lang="en-US" altLang="zh-CN" b="0" i="0" smtClean="0">
                        <a:latin typeface="Cambria Math" panose="02040503050406030204" pitchFamily="18" charset="0"/>
                        <a:sym typeface="Wingdings" panose="05000000000000000000" pitchFamily="2" charset="2"/>
                      </a:rPr>
                      <m:t>−</m:t>
                    </m:r>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2</m:t>
                        </m:r>
                      </m:num>
                      <m:den>
                        <m:r>
                          <a:rPr lang="en-US" altLang="zh-CN" b="0" i="1" smtClean="0">
                            <a:latin typeface="Cambria Math" panose="02040503050406030204" pitchFamily="18" charset="0"/>
                            <a:sym typeface="Wingdings" panose="05000000000000000000" pitchFamily="2" charset="2"/>
                          </a:rPr>
                          <m:t>𝜔</m:t>
                        </m:r>
                        <m:r>
                          <a:rPr lang="en-US" altLang="zh-CN" b="0" i="1" smtClean="0">
                            <a:latin typeface="Cambria Math" panose="02040503050406030204" pitchFamily="18" charset="0"/>
                            <a:sym typeface="Wingdings" panose="05000000000000000000" pitchFamily="2" charset="2"/>
                          </a:rPr>
                          <m:t>+1</m:t>
                        </m:r>
                      </m:den>
                    </m:f>
                  </m:oMath>
                </a14:m>
                <a:r>
                  <a:rPr lang="zh-CN" altLang="en-US" dirty="0">
                    <a:sym typeface="Wingdings" panose="05000000000000000000" pitchFamily="2" charset="2"/>
                  </a:rPr>
                  <a:t> 等。</a:t>
                </a:r>
                <a:endParaRPr lang="en-US" altLang="zh-CN" dirty="0">
                  <a:sym typeface="Wingdings" panose="05000000000000000000" pitchFamily="2" charset="2"/>
                </a:endParaRPr>
              </a:p>
              <a:p>
                <a:endParaRPr lang="en-US" altLang="zh-CN" dirty="0">
                  <a:sym typeface="Wingdings" panose="05000000000000000000" pitchFamily="2" charset="2"/>
                </a:endParaRPr>
              </a:p>
              <a:p>
                <a:r>
                  <a:rPr lang="zh-CN" altLang="en-US" dirty="0">
                    <a:sym typeface="Wingdings" panose="05000000000000000000" pitchFamily="2" charset="2"/>
                  </a:rPr>
                  <a:t>相当多问题（比如区间</a:t>
                </a:r>
                <a:r>
                  <a:rPr lang="zh-CN" altLang="en-US">
                    <a:sym typeface="Wingdings" panose="05000000000000000000" pitchFamily="2" charset="2"/>
                  </a:rPr>
                  <a:t>逆序对计数查询、</a:t>
                </a:r>
                <a:r>
                  <a:rPr lang="zh-CN" altLang="en-US" dirty="0">
                    <a:sym typeface="Wingdings" panose="05000000000000000000" pitchFamily="2" charset="2"/>
                  </a:rPr>
                  <a:t>链</a:t>
                </a:r>
                <a:r>
                  <a:rPr lang="zh-CN" altLang="en-US">
                    <a:sym typeface="Wingdings" panose="05000000000000000000" pitchFamily="2" charset="2"/>
                  </a:rPr>
                  <a:t>颜色数查询、</a:t>
                </a:r>
                <a:r>
                  <a:rPr lang="zh-CN" altLang="en-US" dirty="0">
                    <a:sym typeface="Wingdings" panose="05000000000000000000" pitchFamily="2" charset="2"/>
                  </a:rPr>
                  <a:t>稀疏图三元环计数等）有</a:t>
                </a:r>
                <a14:m>
                  <m:oMath xmlns:m="http://schemas.openxmlformats.org/officeDocument/2006/math">
                    <m:r>
                      <a:rPr lang="en-US" altLang="zh-CN" smtClean="0">
                        <a:latin typeface="Cambria Math" panose="02040503050406030204" pitchFamily="18" charset="0"/>
                        <a:sym typeface="Wingdings" panose="05000000000000000000" pitchFamily="2" charset="2"/>
                      </a:rPr>
                      <m:t>2</m:t>
                    </m:r>
                    <m:r>
                      <a:rPr lang="en-US" altLang="zh-CN" b="0" i="0" smtClean="0">
                        <a:latin typeface="Cambria Math" panose="02040503050406030204" pitchFamily="18" charset="0"/>
                        <a:sym typeface="Wingdings" panose="05000000000000000000" pitchFamily="2" charset="2"/>
                      </a:rPr>
                      <m:t>−</m:t>
                    </m:r>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2</m:t>
                        </m:r>
                      </m:num>
                      <m:den>
                        <m:r>
                          <a:rPr lang="en-US" altLang="zh-CN" b="0" i="1" smtClean="0">
                            <a:latin typeface="Cambria Math" panose="02040503050406030204" pitchFamily="18" charset="0"/>
                            <a:sym typeface="Wingdings" panose="05000000000000000000" pitchFamily="2" charset="2"/>
                          </a:rPr>
                          <m:t>𝜔</m:t>
                        </m:r>
                        <m:r>
                          <a:rPr lang="en-US" altLang="zh-CN" b="0" i="1" smtClean="0">
                            <a:latin typeface="Cambria Math" panose="02040503050406030204" pitchFamily="18" charset="0"/>
                            <a:sym typeface="Wingdings" panose="05000000000000000000" pitchFamily="2" charset="2"/>
                          </a:rPr>
                          <m:t>+1</m:t>
                        </m:r>
                      </m:den>
                    </m:f>
                  </m:oMath>
                </a14:m>
                <a:r>
                  <a:rPr lang="zh-CN" altLang="en-US" dirty="0">
                    <a:sym typeface="Wingdings" panose="05000000000000000000" pitchFamily="2" charset="2"/>
                  </a:rPr>
                  <a:t>算法，方法是对被统计的信息进行按大小分类，设分类参数为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𝐵</m:t>
                    </m:r>
                  </m:oMath>
                </a14:m>
                <a:r>
                  <a:rPr lang="zh-CN" altLang="en-US" dirty="0">
                    <a:sym typeface="Wingdings" panose="05000000000000000000" pitchFamily="2" charset="2"/>
                  </a:rPr>
                  <a:t>，一部分（一般是出现次数小于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𝑛</m:t>
                    </m:r>
                    <m:r>
                      <a:rPr lang="en-US" altLang="zh-CN" b="0" i="1" smtClean="0">
                        <a:latin typeface="Cambria Math" panose="02040503050406030204" pitchFamily="18" charset="0"/>
                        <a:sym typeface="Wingdings" panose="05000000000000000000" pitchFamily="2" charset="2"/>
                      </a:rPr>
                      <m:t>/</m:t>
                    </m:r>
                    <m:r>
                      <a:rPr lang="en-US" altLang="zh-CN" b="0" i="1" smtClean="0">
                        <a:latin typeface="Cambria Math" panose="02040503050406030204" pitchFamily="18" charset="0"/>
                        <a:sym typeface="Wingdings" panose="05000000000000000000" pitchFamily="2" charset="2"/>
                      </a:rPr>
                      <m:t>𝐵</m:t>
                    </m:r>
                  </m:oMath>
                </a14:m>
                <a:r>
                  <a:rPr lang="zh-CN" altLang="en-US" dirty="0">
                    <a:sym typeface="Wingdings" panose="05000000000000000000" pitchFamily="2" charset="2"/>
                  </a:rPr>
                  <a:t> 的）用经典的组合算法数据结构做到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m:t>
                    </m:r>
                    <m:f>
                      <m:fPr>
                        <m:ctrlPr>
                          <a:rPr lang="en-US" altLang="zh-CN" b="0" i="1" smtClean="0">
                            <a:latin typeface="Cambria Math" panose="02040503050406030204" pitchFamily="18" charset="0"/>
                            <a:sym typeface="Wingdings" panose="05000000000000000000" pitchFamily="2" charset="2"/>
                          </a:rPr>
                        </m:ctrlPr>
                      </m:fPr>
                      <m:num>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2</m:t>
                            </m:r>
                          </m:sup>
                        </m:sSup>
                      </m:num>
                      <m:den>
                        <m:r>
                          <a:rPr lang="en-US" altLang="zh-CN" b="0" i="1" smtClean="0">
                            <a:latin typeface="Cambria Math" panose="02040503050406030204" pitchFamily="18" charset="0"/>
                            <a:sym typeface="Wingdings" panose="05000000000000000000" pitchFamily="2" charset="2"/>
                          </a:rPr>
                          <m:t>𝐵</m:t>
                        </m:r>
                      </m:den>
                    </m:f>
                    <m:r>
                      <a:rPr lang="en-US" altLang="zh-CN" b="0" i="1" smtClean="0">
                        <a:latin typeface="Cambria Math" panose="02040503050406030204" pitchFamily="18" charset="0"/>
                        <a:sym typeface="Wingdings" panose="05000000000000000000" pitchFamily="2" charset="2"/>
                      </a:rPr>
                      <m:t>)</m:t>
                    </m:r>
                  </m:oMath>
                </a14:m>
                <a:r>
                  <a:rPr lang="zh-CN" altLang="en-US" dirty="0">
                    <a:sym typeface="Wingdings" panose="05000000000000000000" pitchFamily="2" charset="2"/>
                  </a:rPr>
                  <a:t>，另外一部分（出现次数最多的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𝐵</m:t>
                    </m:r>
                  </m:oMath>
                </a14:m>
                <a:r>
                  <a:rPr lang="en-US" altLang="zh-CN" dirty="0">
                    <a:sym typeface="Wingdings" panose="05000000000000000000" pitchFamily="2" charset="2"/>
                  </a:rPr>
                  <a:t> </a:t>
                </a:r>
                <a:r>
                  <a:rPr lang="zh-CN" altLang="en-US" dirty="0">
                    <a:sym typeface="Wingdings" panose="05000000000000000000" pitchFamily="2" charset="2"/>
                  </a:rPr>
                  <a:t>种信息）用矩阵乘法统计，做到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𝐵</m:t>
                        </m:r>
                      </m:e>
                      <m:sup>
                        <m:r>
                          <a:rPr lang="en-US" altLang="zh-CN" b="0" i="1" smtClean="0">
                            <a:latin typeface="Cambria Math" panose="02040503050406030204" pitchFamily="18" charset="0"/>
                            <a:sym typeface="Wingdings" panose="05000000000000000000" pitchFamily="2" charset="2"/>
                          </a:rPr>
                          <m:t>𝜔</m:t>
                        </m:r>
                      </m:sup>
                    </m:sSup>
                    <m:r>
                      <a:rPr lang="en-US" altLang="zh-CN" b="0" i="1" smtClean="0">
                        <a:latin typeface="Cambria Math" panose="02040503050406030204" pitchFamily="18" charset="0"/>
                        <a:sym typeface="Wingdings" panose="05000000000000000000" pitchFamily="2" charset="2"/>
                      </a:rPr>
                      <m:t>)</m:t>
                    </m:r>
                  </m:oMath>
                </a14:m>
                <a:r>
                  <a:rPr lang="zh-CN" altLang="en-US" dirty="0">
                    <a:sym typeface="Wingdings" panose="05000000000000000000" pitchFamily="2" charset="2"/>
                  </a:rPr>
                  <a:t>。总复杂度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m:t>
                    </m:r>
                    <m:f>
                      <m:fPr>
                        <m:ctrlPr>
                          <a:rPr lang="en-US" altLang="zh-CN" b="0" i="1" smtClean="0">
                            <a:latin typeface="Cambria Math" panose="02040503050406030204" pitchFamily="18" charset="0"/>
                            <a:sym typeface="Wingdings" panose="05000000000000000000" pitchFamily="2" charset="2"/>
                          </a:rPr>
                        </m:ctrlPr>
                      </m:fPr>
                      <m:num>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2</m:t>
                            </m:r>
                          </m:sup>
                        </m:sSup>
                      </m:num>
                      <m:den>
                        <m:r>
                          <a:rPr lang="en-US" altLang="zh-CN" b="0" i="1" smtClean="0">
                            <a:latin typeface="Cambria Math" panose="02040503050406030204" pitchFamily="18" charset="0"/>
                            <a:sym typeface="Wingdings" panose="05000000000000000000" pitchFamily="2" charset="2"/>
                          </a:rPr>
                          <m:t>𝐵</m:t>
                        </m:r>
                      </m:den>
                    </m:f>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𝐵</m:t>
                        </m:r>
                      </m:e>
                      <m:sup>
                        <m:r>
                          <a:rPr lang="en-US" altLang="zh-CN" b="0" i="1" smtClean="0">
                            <a:latin typeface="Cambria Math" panose="02040503050406030204" pitchFamily="18" charset="0"/>
                            <a:sym typeface="Wingdings" panose="05000000000000000000" pitchFamily="2" charset="2"/>
                          </a:rPr>
                          <m:t>𝜔</m:t>
                        </m:r>
                      </m:sup>
                    </m:sSup>
                    <m:r>
                      <a:rPr lang="en-US" altLang="zh-CN" b="0" i="1" smtClean="0">
                        <a:latin typeface="Cambria Math" panose="02040503050406030204" pitchFamily="18" charset="0"/>
                        <a:sym typeface="Wingdings" panose="05000000000000000000" pitchFamily="2" charset="2"/>
                      </a:rPr>
                      <m:t>)</m:t>
                    </m:r>
                  </m:oMath>
                </a14:m>
                <a:r>
                  <a:rPr lang="zh-CN" altLang="en-US" dirty="0">
                    <a:sym typeface="Wingdings" panose="05000000000000000000" pitchFamily="2" charset="2"/>
                  </a:rPr>
                  <a:t>，取最优参数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𝐵</m:t>
                    </m:r>
                    <m:r>
                      <a:rPr lang="en-US" altLang="zh-CN" b="0" i="1" smtClean="0">
                        <a:latin typeface="Cambria Math" panose="02040503050406030204" pitchFamily="18" charset="0"/>
                        <a:sym typeface="Wingdings" panose="05000000000000000000" pitchFamily="2" charset="2"/>
                      </a:rPr>
                      <m:t>∼</m:t>
                    </m:r>
                    <m:sSup>
                      <m:sSupPr>
                        <m:ctrlPr>
                          <a:rPr lang="en-US" altLang="zh-CN" b="0" i="1" smtClean="0">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𝑛</m:t>
                        </m:r>
                      </m:e>
                      <m:sup>
                        <m:f>
                          <m:fPr>
                            <m:ctrlPr>
                              <a:rPr lang="en-US" altLang="zh-CN" b="0" i="1" smtClean="0">
                                <a:latin typeface="Cambria Math" panose="02040503050406030204" pitchFamily="18" charset="0"/>
                                <a:sym typeface="Wingdings" panose="05000000000000000000" pitchFamily="2" charset="2"/>
                              </a:rPr>
                            </m:ctrlPr>
                          </m:fPr>
                          <m:num>
                            <m:r>
                              <a:rPr lang="en-US" altLang="zh-CN" b="0" i="1" smtClean="0">
                                <a:latin typeface="Cambria Math" panose="02040503050406030204" pitchFamily="18" charset="0"/>
                                <a:sym typeface="Wingdings" panose="05000000000000000000" pitchFamily="2" charset="2"/>
                              </a:rPr>
                              <m:t>2</m:t>
                            </m:r>
                          </m:num>
                          <m:den>
                            <m:r>
                              <a:rPr lang="en-US" altLang="zh-CN" i="1">
                                <a:latin typeface="Cambria Math" panose="02040503050406030204" pitchFamily="18" charset="0"/>
                                <a:sym typeface="Wingdings" panose="05000000000000000000" pitchFamily="2" charset="2"/>
                              </a:rPr>
                              <m:t>𝜔</m:t>
                            </m:r>
                            <m:r>
                              <a:rPr lang="en-US" altLang="zh-CN" i="1">
                                <a:latin typeface="Cambria Math" panose="02040503050406030204" pitchFamily="18" charset="0"/>
                                <a:sym typeface="Wingdings" panose="05000000000000000000" pitchFamily="2" charset="2"/>
                              </a:rPr>
                              <m:t>+1</m:t>
                            </m:r>
                          </m:den>
                        </m:f>
                      </m:sup>
                    </m:sSup>
                  </m:oMath>
                </a14:m>
                <a:r>
                  <a:rPr lang="zh-CN" altLang="en-US" dirty="0">
                    <a:sym typeface="Wingdings" panose="05000000000000000000" pitchFamily="2" charset="2"/>
                  </a:rPr>
                  <a:t> 得到总复杂度 </a:t>
                </a:r>
                <a14:m>
                  <m:oMath xmlns:m="http://schemas.openxmlformats.org/officeDocument/2006/math">
                    <m:r>
                      <a:rPr lang="en-US" altLang="zh-CN" b="0" i="1" smtClean="0">
                        <a:latin typeface="Cambria Math" panose="02040503050406030204" pitchFamily="18" charset="0"/>
                        <a:sym typeface="Wingdings" panose="05000000000000000000" pitchFamily="2" charset="2"/>
                      </a:rPr>
                      <m:t>𝑂</m:t>
                    </m:r>
                    <m:r>
                      <a:rPr lang="en-US" altLang="zh-CN" b="0" i="1" smtClean="0">
                        <a:latin typeface="Cambria Math" panose="02040503050406030204" pitchFamily="18" charset="0"/>
                        <a:sym typeface="Wingdings" panose="05000000000000000000" pitchFamily="2" charset="2"/>
                      </a:rPr>
                      <m:t>(</m:t>
                    </m:r>
                    <m:sSup>
                      <m:sSupPr>
                        <m:ctrlPr>
                          <a:rPr lang="en-US" altLang="zh-CN" i="1">
                            <a:latin typeface="Cambria Math" panose="02040503050406030204" pitchFamily="18" charset="0"/>
                            <a:sym typeface="Wingdings" panose="05000000000000000000" pitchFamily="2" charset="2"/>
                          </a:rPr>
                        </m:ctrlPr>
                      </m:sSupPr>
                      <m:e>
                        <m:r>
                          <a:rPr lang="en-US" altLang="zh-CN" i="1">
                            <a:latin typeface="Cambria Math" panose="02040503050406030204" pitchFamily="18" charset="0"/>
                            <a:sym typeface="Wingdings" panose="05000000000000000000" pitchFamily="2" charset="2"/>
                          </a:rPr>
                          <m:t>𝑛</m:t>
                        </m:r>
                      </m:e>
                      <m:sup>
                        <m:r>
                          <a:rPr lang="en-US" altLang="zh-CN" b="0" i="1" smtClean="0">
                            <a:latin typeface="Cambria Math" panose="02040503050406030204" pitchFamily="18" charset="0"/>
                            <a:sym typeface="Wingdings" panose="05000000000000000000" pitchFamily="2" charset="2"/>
                          </a:rPr>
                          <m:t>2−</m:t>
                        </m:r>
                        <m:f>
                          <m:fPr>
                            <m:ctrlPr>
                              <a:rPr lang="en-US" altLang="zh-CN" i="1">
                                <a:latin typeface="Cambria Math" panose="02040503050406030204" pitchFamily="18" charset="0"/>
                                <a:sym typeface="Wingdings" panose="05000000000000000000" pitchFamily="2" charset="2"/>
                              </a:rPr>
                            </m:ctrlPr>
                          </m:fPr>
                          <m:num>
                            <m:r>
                              <a:rPr lang="en-US" altLang="zh-CN" i="1">
                                <a:latin typeface="Cambria Math" panose="02040503050406030204" pitchFamily="18" charset="0"/>
                                <a:sym typeface="Wingdings" panose="05000000000000000000" pitchFamily="2" charset="2"/>
                              </a:rPr>
                              <m:t>2</m:t>
                            </m:r>
                          </m:num>
                          <m:den>
                            <m:r>
                              <a:rPr lang="en-US" altLang="zh-CN" i="1">
                                <a:latin typeface="Cambria Math" panose="02040503050406030204" pitchFamily="18" charset="0"/>
                                <a:sym typeface="Wingdings" panose="05000000000000000000" pitchFamily="2" charset="2"/>
                              </a:rPr>
                              <m:t>𝜔</m:t>
                            </m:r>
                            <m:r>
                              <a:rPr lang="en-US" altLang="zh-CN" i="1">
                                <a:latin typeface="Cambria Math" panose="02040503050406030204" pitchFamily="18" charset="0"/>
                                <a:sym typeface="Wingdings" panose="05000000000000000000" pitchFamily="2" charset="2"/>
                              </a:rPr>
                              <m:t>+1</m:t>
                            </m:r>
                          </m:den>
                        </m:f>
                      </m:sup>
                    </m:sSup>
                    <m:r>
                      <a:rPr lang="en-US" altLang="zh-CN" b="0" i="1" smtClean="0">
                        <a:latin typeface="Cambria Math" panose="02040503050406030204" pitchFamily="18" charset="0"/>
                        <a:sym typeface="Wingdings" panose="05000000000000000000" pitchFamily="2" charset="2"/>
                      </a:rPr>
                      <m:t>)</m:t>
                    </m:r>
                  </m:oMath>
                </a14:m>
                <a:r>
                  <a:rPr lang="zh-CN" altLang="en-US" dirty="0">
                    <a:sym typeface="Wingdings" panose="05000000000000000000" pitchFamily="2" charset="2"/>
                  </a:rPr>
                  <a:t>。</a:t>
                </a:r>
                <a:endParaRPr lang="en-US" altLang="zh-CN" dirty="0">
                  <a:sym typeface="Wingdings" panose="05000000000000000000" pitchFamily="2" charset="2"/>
                </a:endParaRPr>
              </a:p>
              <a:p>
                <a:r>
                  <a:rPr lang="zh-CN" altLang="en-US" dirty="0">
                    <a:sym typeface="Wingdings" panose="05000000000000000000" pitchFamily="2" charset="2"/>
                  </a:rPr>
                  <a:t>注意：这不代表这就是最优算法，不少问题可以更快。</a:t>
                </a:r>
                <a:endParaRPr lang="en-US" altLang="zh-CN" dirty="0">
                  <a:sym typeface="Wingdings" panose="05000000000000000000" pitchFamily="2" charset="2"/>
                </a:endParaRPr>
              </a:p>
            </p:txBody>
          </p:sp>
        </mc:Choice>
        <mc:Fallback>
          <p:sp>
            <p:nvSpPr>
              <p:cNvPr id="3" name="内容占位符 2">
                <a:extLst>
                  <a:ext uri="{FF2B5EF4-FFF2-40B4-BE49-F238E27FC236}">
                    <a16:creationId xmlns:a16="http://schemas.microsoft.com/office/drawing/2014/main" id="{598BBDD5-4A7D-2E18-82D3-CCEC829968E4}"/>
                  </a:ext>
                </a:extLst>
              </p:cNvPr>
              <p:cNvSpPr>
                <a:spLocks noGrp="1" noRot="1" noChangeAspect="1" noMove="1" noResize="1" noEditPoints="1" noAdjustHandles="1" noChangeArrowheads="1" noChangeShapeType="1" noTextEdit="1"/>
              </p:cNvSpPr>
              <p:nvPr>
                <p:ph idx="1"/>
              </p:nvPr>
            </p:nvSpPr>
            <p:spPr>
              <a:blipFill>
                <a:blip r:embed="rId2"/>
                <a:stretch>
                  <a:fillRect l="-142" t="-700" r="-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26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86C1B-C1F5-C0CB-A52B-6AB577FE1DC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F185AB-6C54-2CFB-205E-35CF3E169522}"/>
              </a:ext>
            </a:extLst>
          </p:cNvPr>
          <p:cNvSpPr>
            <a:spLocks noGrp="1"/>
          </p:cNvSpPr>
          <p:nvPr>
            <p:ph type="title"/>
          </p:nvPr>
        </p:nvSpPr>
        <p:spPr/>
        <p:txBody>
          <a:bodyPr/>
          <a:lstStyle/>
          <a:p>
            <a:r>
              <a:rPr lang="zh-CN" altLang="en-US" dirty="0"/>
              <a:t>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863CF5-0EDB-92C0-B9C5-5E1210295ED0}"/>
                  </a:ext>
                </a:extLst>
              </p:cNvPr>
              <p:cNvSpPr>
                <a:spLocks noGrp="1"/>
              </p:cNvSpPr>
              <p:nvPr>
                <p:ph idx="1"/>
              </p:nvPr>
            </p:nvSpPr>
            <p:spPr/>
            <p:txBody>
              <a:bodyPr>
                <a:normAutofit/>
              </a:bodyPr>
              <a:lstStyle/>
              <a:p>
                <a:r>
                  <a:rPr lang="zh-CN" altLang="en-US" dirty="0"/>
                  <a:t>像这样，通过</a:t>
                </a:r>
                <a:r>
                  <a:rPr lang="zh-CN" altLang="en-US" b="1" dirty="0"/>
                  <a:t>用解决一个问题的算法解决另一个问题</a:t>
                </a:r>
                <a:r>
                  <a:rPr lang="zh-CN" altLang="en-US" dirty="0"/>
                  <a:t>，将问题之间互相转化的方法称为</a:t>
                </a:r>
                <a:r>
                  <a:rPr lang="zh-CN" altLang="en-US" b="1" dirty="0"/>
                  <a:t>归约</a:t>
                </a:r>
                <a:r>
                  <a:rPr lang="zh-CN" altLang="en-US" dirty="0"/>
                  <a:t>。</a:t>
                </a:r>
                <a:endParaRPr lang="en-US" altLang="zh-CN" dirty="0"/>
              </a:p>
              <a:p>
                <a:r>
                  <a:rPr lang="zh-CN" altLang="en-US" dirty="0"/>
                  <a:t>如果我们用</a:t>
                </a:r>
                <a:r>
                  <a:rPr lang="en-US" altLang="zh-CN" dirty="0"/>
                  <a:t>A</a:t>
                </a:r>
                <a:r>
                  <a:rPr lang="zh-CN" altLang="en-US" dirty="0"/>
                  <a:t>的算法解决</a:t>
                </a:r>
                <a:r>
                  <a:rPr lang="en-US" altLang="zh-CN" dirty="0"/>
                  <a:t>B</a:t>
                </a:r>
                <a:r>
                  <a:rPr lang="zh-CN" altLang="en-US" dirty="0"/>
                  <a:t>，我们称这个过程把问题</a:t>
                </a:r>
                <a:r>
                  <a:rPr lang="en-US" altLang="zh-CN" dirty="0"/>
                  <a:t>B</a:t>
                </a:r>
                <a:r>
                  <a:rPr lang="zh-CN" altLang="en-US" dirty="0"/>
                  <a:t>归约到问题</a:t>
                </a:r>
                <a:r>
                  <a:rPr lang="en-US" altLang="zh-CN" dirty="0"/>
                  <a:t>A</a:t>
                </a:r>
                <a:r>
                  <a:rPr lang="zh-CN" altLang="en-US" dirty="0"/>
                  <a:t>，问题</a:t>
                </a:r>
                <a:r>
                  <a:rPr lang="en-US" altLang="zh-CN" dirty="0"/>
                  <a:t>B</a:t>
                </a:r>
                <a:r>
                  <a:rPr lang="zh-CN" altLang="en-US" dirty="0"/>
                  <a:t>可以归约到问题</a:t>
                </a:r>
                <a:r>
                  <a:rPr lang="en-US" altLang="zh-CN" dirty="0"/>
                  <a:t>A</a:t>
                </a:r>
                <a:r>
                  <a:rPr lang="zh-CN" altLang="en-US" dirty="0"/>
                  <a:t>上，问题</a:t>
                </a:r>
                <a:r>
                  <a:rPr lang="en-US" altLang="zh-CN" dirty="0"/>
                  <a:t>A</a:t>
                </a:r>
                <a:r>
                  <a:rPr lang="zh-CN" altLang="en-US" dirty="0"/>
                  <a:t>比问题</a:t>
                </a:r>
                <a:r>
                  <a:rPr lang="en-US" altLang="zh-CN" dirty="0"/>
                  <a:t>B</a:t>
                </a:r>
                <a:r>
                  <a:rPr lang="zh-CN" altLang="en-US" dirty="0"/>
                  <a:t>难，从计算难度上也可以记作</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a:t>
                </a:r>
                <a:endParaRPr lang="en-US" altLang="zh-CN" dirty="0"/>
              </a:p>
              <a:p>
                <a:r>
                  <a:rPr lang="zh-CN" altLang="en-US" dirty="0"/>
                  <a:t>归约有几种不同的细分形式（我们设 </a:t>
                </a:r>
                <a14:m>
                  <m:oMath xmlns:m="http://schemas.openxmlformats.org/officeDocument/2006/math">
                    <m:r>
                      <a:rPr lang="en-US" altLang="zh-CN" b="0" i="1" smtClean="0">
                        <a:latin typeface="Cambria Math" panose="02040503050406030204" pitchFamily="18" charset="0"/>
                      </a:rPr>
                      <m:t>𝑓</m:t>
                    </m:r>
                  </m:oMath>
                </a14:m>
                <a:r>
                  <a:rPr lang="zh-CN" altLang="en-US" dirty="0"/>
                  <a:t> 是任意一个解决问题</a:t>
                </a:r>
                <a:r>
                  <a:rPr lang="en-US" altLang="zh-CN" dirty="0"/>
                  <a:t>A</a:t>
                </a:r>
                <a:r>
                  <a:rPr lang="zh-CN" altLang="en-US" dirty="0"/>
                  <a:t>的算法）：</a:t>
                </a:r>
                <a:endParaRPr lang="en-US" altLang="zh-CN" dirty="0"/>
              </a:p>
              <a:p>
                <a:pPr lvl="1"/>
                <a:r>
                  <a:rPr lang="zh-CN" altLang="en-US" dirty="0"/>
                  <a:t>如果存在一个函数可以把问题</a:t>
                </a:r>
                <a:r>
                  <a:rPr lang="en-US" altLang="zh-CN" dirty="0"/>
                  <a:t>B</a:t>
                </a:r>
                <a:r>
                  <a:rPr lang="zh-CN" altLang="en-US" dirty="0"/>
                  <a:t>的输入转化成</a:t>
                </a:r>
                <a:r>
                  <a:rPr lang="en-US" altLang="zh-CN" dirty="0"/>
                  <a:t>A</a:t>
                </a:r>
                <a:r>
                  <a:rPr lang="zh-CN" altLang="en-US" dirty="0"/>
                  <a:t>的输入只调用一次 </a:t>
                </a:r>
                <a14:m>
                  <m:oMath xmlns:m="http://schemas.openxmlformats.org/officeDocument/2006/math">
                    <m:r>
                      <a:rPr lang="en-US" altLang="zh-CN" b="0" i="1" smtClean="0">
                        <a:latin typeface="Cambria Math" panose="02040503050406030204" pitchFamily="18" charset="0"/>
                      </a:rPr>
                      <m:t>𝑓</m:t>
                    </m:r>
                  </m:oMath>
                </a14:m>
                <a:r>
                  <a:rPr lang="zh-CN" altLang="en-US" dirty="0"/>
                  <a:t> 并且直接输出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的结果，称为映射规约（</a:t>
                </a:r>
                <a:r>
                  <a:rPr lang="en-US" altLang="zh-CN" dirty="0"/>
                  <a:t>Mapping Reduction</a:t>
                </a:r>
                <a:r>
                  <a:rPr lang="zh-CN" altLang="en-US" dirty="0"/>
                  <a:t>），或者多一归约（</a:t>
                </a:r>
                <a:r>
                  <a:rPr lang="en-US" altLang="zh-CN" dirty="0"/>
                  <a:t>Many-one Reduction</a:t>
                </a:r>
                <a:r>
                  <a:rPr lang="zh-CN" altLang="en-US" dirty="0"/>
                  <a:t>），或者</a:t>
                </a:r>
                <a:r>
                  <a:rPr lang="en-US" altLang="zh-CN" dirty="0"/>
                  <a:t>Karp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𝐴</m:t>
                    </m:r>
                  </m:oMath>
                </a14:m>
                <a:endParaRPr lang="en-US" altLang="zh-CN" dirty="0"/>
              </a:p>
              <a:p>
                <a:pPr lvl="1"/>
                <a:r>
                  <a:rPr lang="zh-CN" altLang="en-US" dirty="0"/>
                  <a:t>如果我们可以把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当成一个指令在算法中多次使用并且任意处理它的输入输出，称为图灵归约（</a:t>
                </a:r>
                <a:r>
                  <a:rPr lang="en-US" altLang="zh-CN" dirty="0"/>
                  <a:t>Turing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endParaRPr lang="en-US" altLang="zh-CN" dirty="0"/>
              </a:p>
              <a:p>
                <a:pPr lvl="1"/>
                <a:r>
                  <a:rPr lang="en-US" altLang="zh-CN" dirty="0"/>
                  <a:t>OI </a:t>
                </a:r>
                <a:r>
                  <a:rPr lang="zh-CN" altLang="en-US" dirty="0"/>
                  <a:t>中一般默认有图灵归约就可以，不过一般只会调用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次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0863CF5-0EDB-92C0-B9C5-5E1210295ED0}"/>
                  </a:ext>
                </a:extLst>
              </p:cNvPr>
              <p:cNvSpPr>
                <a:spLocks noGrp="1" noRot="1" noChangeAspect="1" noMove="1" noResize="1" noEditPoints="1" noAdjustHandles="1" noChangeArrowheads="1" noChangeShapeType="1" noTextEdit="1"/>
              </p:cNvSpPr>
              <p:nvPr>
                <p:ph idx="1"/>
              </p:nvPr>
            </p:nvSpPr>
            <p:spPr>
              <a:blipFill>
                <a:blip r:embed="rId2"/>
                <a:stretch>
                  <a:fillRect l="-142" t="-1120"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428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常见问题类和困难问题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dirty="0"/>
                  <a:t>如果你熟悉问题类和归约的思想，就能够更深入地理解问题。</a:t>
                </a:r>
                <a:endParaRPr lang="en-US" altLang="zh-CN" dirty="0"/>
              </a:p>
              <a:p>
                <a:endParaRPr lang="en-US" altLang="zh-CN" dirty="0"/>
              </a:p>
              <a:p>
                <a:r>
                  <a:rPr lang="zh-CN" altLang="en-US" dirty="0"/>
                  <a:t>另外问题类很多时候是反向应用的：如果你能证明对于一个经典困难问题 </a:t>
                </a:r>
                <a14:m>
                  <m:oMath xmlns:m="http://schemas.openxmlformats.org/officeDocument/2006/math">
                    <m:r>
                      <a:rPr lang="en-US" altLang="zh-CN" b="0" i="1" smtClean="0">
                        <a:latin typeface="Cambria Math" panose="02040503050406030204" pitchFamily="18" charset="0"/>
                      </a:rPr>
                      <m:t>𝐵</m:t>
                    </m:r>
                  </m:oMath>
                </a14:m>
                <a:r>
                  <a:rPr lang="zh-CN" altLang="en-US" dirty="0"/>
                  <a:t>，你的问题 </a:t>
                </a:r>
                <a14:m>
                  <m:oMath xmlns:m="http://schemas.openxmlformats.org/officeDocument/2006/math">
                    <m:r>
                      <a:rPr lang="en-US" altLang="zh-CN" b="0" i="1" smtClean="0">
                        <a:latin typeface="Cambria Math" panose="02040503050406030204" pitchFamily="18" charset="0"/>
                      </a:rPr>
                      <m:t>𝐴</m:t>
                    </m:r>
                  </m:oMath>
                </a14:m>
                <a:r>
                  <a:rPr lang="zh-CN" altLang="en-US" dirty="0"/>
                  <a:t> 满足 </a:t>
                </a:r>
                <a14:m>
                  <m:oMath xmlns:m="http://schemas.openxmlformats.org/officeDocument/2006/math">
                    <m:r>
                      <a:rPr lang="en-US" altLang="zh-CN" b="0" i="1" smtClean="0">
                        <a:latin typeface="Cambria Math" panose="02040503050406030204" pitchFamily="18" charset="0"/>
                      </a:rPr>
                      <m:t>𝐵</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r>
                  <a:rPr lang="zh-CN" altLang="en-US" dirty="0"/>
                  <a:t>，那么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就同样困难。</a:t>
                </a:r>
                <a:endParaRPr lang="en-US" altLang="zh-CN" dirty="0"/>
              </a:p>
              <a:p>
                <a:r>
                  <a:rPr lang="zh-CN" altLang="en-US" b="1" dirty="0"/>
                  <a:t>也就是说，你不仅可以发现“我会这个问题”，还可以发现“我不会这个问题”。</a:t>
                </a:r>
                <a:endParaRPr lang="en-US" altLang="zh-CN" b="1" dirty="0"/>
              </a:p>
              <a:p>
                <a:r>
                  <a:rPr lang="zh-CN" altLang="en-US" dirty="0"/>
                  <a:t>下面介绍一些 </a:t>
                </a:r>
                <a:r>
                  <a:rPr lang="en-US" altLang="zh-CN" dirty="0"/>
                  <a:t>OI </a:t>
                </a:r>
                <a:r>
                  <a:rPr lang="zh-CN" altLang="en-US" dirty="0"/>
                  <a:t>常见的问题类。</a:t>
                </a:r>
                <a:endParaRPr lang="en-US" altLang="zh-CN" dirty="0"/>
              </a:p>
            </p:txBody>
          </p:sp>
        </mc:Choice>
        <mc:Fallback xmlns="">
          <p:sp>
            <p:nvSpPr>
              <p:cNvPr id="3" name="内容占位符 2">
                <a:extLst>
                  <a:ext uri="{FF2B5EF4-FFF2-40B4-BE49-F238E27FC236}">
                    <a16:creationId xmlns:a16="http://schemas.microsoft.com/office/drawing/2014/main" id="{85484CF2-2FBA-6B06-3FD4-16F1AA7D1567}"/>
                  </a:ext>
                </a:extLst>
              </p:cNvPr>
              <p:cNvSpPr>
                <a:spLocks noGrp="1" noRot="1" noChangeAspect="1" noMove="1" noResize="1" noEditPoints="1" noAdjustHandles="1" noChangeArrowheads="1" noChangeShapeType="1" noTextEdit="1"/>
              </p:cNvSpPr>
              <p:nvPr>
                <p:ph idx="1"/>
              </p:nvPr>
            </p:nvSpPr>
            <p:spPr>
              <a:blipFill>
                <a:blip r:embed="rId2"/>
                <a:stretch>
                  <a:fillRect l="-142" t="-1261" r="-1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62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AC22-2E12-5C4D-286D-5E152658DF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095BB6F-499D-2E80-97F9-EA88749584F7}"/>
              </a:ext>
            </a:extLst>
          </p:cNvPr>
          <p:cNvSpPr>
            <a:spLocks noGrp="1"/>
          </p:cNvSpPr>
          <p:nvPr>
            <p:ph type="title"/>
          </p:nvPr>
        </p:nvSpPr>
        <p:spPr/>
        <p:txBody>
          <a:bodyPr/>
          <a:lstStyle/>
          <a:p>
            <a:r>
              <a:rPr lang="en-US" altLang="zh-CN" dirty="0"/>
              <a:t>NP-Hardness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9337A8-FCCD-8FF3-D396-717925B4E915}"/>
                  </a:ext>
                </a:extLst>
              </p:cNvPr>
              <p:cNvSpPr>
                <a:spLocks noGrp="1"/>
              </p:cNvSpPr>
              <p:nvPr>
                <p:ph idx="1"/>
              </p:nvPr>
            </p:nvSpPr>
            <p:spPr/>
            <p:txBody>
              <a:bodyPr>
                <a:normAutofit/>
              </a:bodyPr>
              <a:lstStyle/>
              <a:p>
                <a:r>
                  <a:rPr lang="en-US" altLang="zh-CN" dirty="0"/>
                  <a:t>NP</a:t>
                </a:r>
                <a:r>
                  <a:rPr lang="zh-CN" altLang="en-US" dirty="0"/>
                  <a:t>问题：</a:t>
                </a:r>
                <a:r>
                  <a:rPr lang="en-US" altLang="zh-CN" dirty="0"/>
                  <a:t>NP</a:t>
                </a:r>
                <a:r>
                  <a:rPr lang="zh-CN" altLang="en-US" dirty="0"/>
                  <a:t>问题是一类判定问题。一个语言 </a:t>
                </a:r>
                <a14:m>
                  <m:oMath xmlns:m="http://schemas.openxmlformats.org/officeDocument/2006/math">
                    <m:r>
                      <a:rPr lang="en-US" altLang="zh-CN" b="0" i="1" smtClean="0">
                        <a:latin typeface="Cambria Math" panose="02040503050406030204" pitchFamily="18" charset="0"/>
                      </a:rPr>
                      <m:t>𝐿</m:t>
                    </m:r>
                  </m:oMath>
                </a14:m>
                <a:r>
                  <a:rPr lang="en-US" altLang="zh-CN" dirty="0"/>
                  <a:t> </a:t>
                </a:r>
                <a:r>
                  <a:rPr lang="zh-CN" altLang="en-US" dirty="0"/>
                  <a:t>是 </a:t>
                </a:r>
                <a:r>
                  <a:rPr lang="en-US" altLang="zh-CN" dirty="0"/>
                  <a:t>NP </a:t>
                </a:r>
                <a:r>
                  <a:rPr lang="zh-CN" altLang="en-US" dirty="0"/>
                  <a:t>的，当且仅当存在一个多项式时间的图灵机 </a:t>
                </a:r>
                <a14:m>
                  <m:oMath xmlns:m="http://schemas.openxmlformats.org/officeDocument/2006/math">
                    <m:r>
                      <a:rPr lang="en-US" altLang="zh-CN" b="0" i="1" smtClean="0">
                        <a:latin typeface="Cambria Math" panose="02040503050406030204" pitchFamily="18" charset="0"/>
                      </a:rPr>
                      <m:t>𝑀</m:t>
                    </m:r>
                  </m:oMath>
                </a14:m>
                <a:r>
                  <a:rPr lang="zh-CN" altLang="en-US" dirty="0"/>
                  <a:t> 和一个多项式 </a:t>
                </a:r>
                <a14:m>
                  <m:oMath xmlns:m="http://schemas.openxmlformats.org/officeDocument/2006/math">
                    <m:r>
                      <a:rPr lang="en-US" altLang="zh-CN" b="0" i="1" smtClean="0">
                        <a:latin typeface="Cambria Math" panose="02040503050406030204" pitchFamily="18" charset="0"/>
                      </a:rPr>
                      <m:t>𝑝</m:t>
                    </m:r>
                  </m:oMath>
                </a14:m>
                <a:r>
                  <a:rPr lang="zh-CN" altLang="en-US" dirty="0"/>
                  <a:t> 使得对于任意的字符串 </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d>
                      <m:dPr>
                        <m:ctrlPr>
                          <a:rPr lang="en-US" altLang="zh-CN" b="0" i="1" smtClean="0">
                            <a:latin typeface="Cambria Math" panose="02040503050406030204" pitchFamily="18" charset="0"/>
                            <a:ea typeface="Cambria Math" panose="02040503050406030204" pitchFamily="18" charset="0"/>
                          </a:rPr>
                        </m:ctrlPr>
                      </m:dPr>
                      <m:e>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𝑢</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e>
                        </m:d>
                      </m:e>
                    </m:d>
                    <m:r>
                      <a:rPr lang="en-US" altLang="zh-CN" b="0" i="1" smtClean="0">
                        <a:latin typeface="Cambria Math" panose="02040503050406030204" pitchFamily="18" charset="0"/>
                        <a:ea typeface="Cambria Math" panose="02040503050406030204" pitchFamily="18" charset="0"/>
                      </a:rPr>
                      <m:t>  </m:t>
                    </m:r>
                    <m:r>
                      <m:rPr>
                        <m:sty m:val="p"/>
                      </m:rPr>
                      <a:rPr lang="en-US" altLang="zh-CN" b="0" i="1" smtClean="0">
                        <a:latin typeface="Cambria Math" panose="02040503050406030204" pitchFamily="18" charset="0"/>
                        <a:ea typeface="Cambria Math" panose="02040503050406030204" pitchFamily="18" charset="0"/>
                      </a:rPr>
                      <m:t>s</m:t>
                    </m:r>
                    <m:r>
                      <a:rPr lang="en-US" altLang="zh-CN" b="0" i="1" smtClean="0">
                        <a:latin typeface="Cambria Math" panose="02040503050406030204" pitchFamily="18" charset="0"/>
                        <a:ea typeface="Cambria Math" panose="02040503050406030204" pitchFamily="18" charset="0"/>
                      </a:rPr>
                      <m:t>. </m:t>
                    </m:r>
                    <m:r>
                      <m:rPr>
                        <m:sty m:val="p"/>
                      </m:rPr>
                      <a:rPr lang="en-US" altLang="zh-CN" b="0" i="1" smtClean="0">
                        <a:latin typeface="Cambria Math" panose="02040503050406030204" pitchFamily="18" charset="0"/>
                        <a:ea typeface="Cambria Math" panose="02040503050406030204" pitchFamily="18" charset="0"/>
                      </a:rPr>
                      <m:t>t</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𝑀</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e>
                    </m:d>
                    <m:r>
                      <a:rPr lang="en-US" altLang="zh-CN" b="0" i="1" smtClean="0">
                        <a:latin typeface="Cambria Math" panose="02040503050406030204" pitchFamily="18" charset="0"/>
                        <a:ea typeface="Cambria Math" panose="02040503050406030204" pitchFamily="18" charset="0"/>
                      </a:rPr>
                      <m:t>=1</m:t>
                    </m:r>
                  </m:oMath>
                </a14:m>
                <a:endParaRPr lang="en-US" altLang="zh-CN" dirty="0"/>
              </a:p>
              <a:p>
                <a:r>
                  <a:rPr lang="zh-CN" altLang="en-US" dirty="0"/>
                  <a:t>一个更直观的理解是：对于</a:t>
                </a:r>
                <a:r>
                  <a:rPr lang="en-US" altLang="zh-CN" dirty="0"/>
                  <a:t>NP</a:t>
                </a:r>
                <a:r>
                  <a:rPr lang="zh-CN" altLang="en-US" dirty="0"/>
                  <a:t>问题，存在一个多项式时间的验证算法，使得问题的一个输入有解当且仅当存在一个多项式长度的表示方案的串能被验证。</a:t>
                </a:r>
                <a:endParaRPr lang="en-US" altLang="zh-CN" dirty="0"/>
              </a:p>
              <a:p>
                <a:endParaRPr lang="en-US" altLang="zh-CN" dirty="0"/>
              </a:p>
              <a:p>
                <a:r>
                  <a:rPr lang="zh-CN" altLang="en-US" dirty="0"/>
                  <a:t>通过验证图灵机历史的方法，我们可以证明存在一些问题能在多项式时间内解决所有的 </a:t>
                </a:r>
                <a:r>
                  <a:rPr lang="en-US" altLang="zh-CN" dirty="0"/>
                  <a:t>NP </a:t>
                </a:r>
                <a:r>
                  <a:rPr lang="zh-CN" altLang="en-US" dirty="0"/>
                  <a:t>问题，也就是所有的 </a:t>
                </a:r>
                <a:r>
                  <a:rPr lang="en-US" altLang="zh-CN" dirty="0"/>
                  <a:t>NP </a:t>
                </a:r>
                <a:r>
                  <a:rPr lang="zh-CN" altLang="en-US" dirty="0"/>
                  <a:t>问题都能在多项式时间内归约（映射归约）到它。这种问题被称为 </a:t>
                </a:r>
                <a:r>
                  <a:rPr lang="en-US" altLang="zh-CN" dirty="0"/>
                  <a:t>NP-Hard </a:t>
                </a:r>
                <a:r>
                  <a:rPr lang="zh-CN" altLang="en-US" dirty="0"/>
                  <a:t>问题。</a:t>
                </a:r>
                <a:endParaRPr lang="en-US" altLang="zh-CN" dirty="0"/>
              </a:p>
              <a:p>
                <a:r>
                  <a:rPr lang="zh-CN" altLang="en-US" dirty="0"/>
                  <a:t>篇幅所限不能详讲，感兴趣的同学可以自行查阅</a:t>
                </a:r>
                <a:r>
                  <a:rPr lang="en-US" altLang="zh-CN" dirty="0"/>
                  <a:t>Cook-Levin</a:t>
                </a:r>
                <a:r>
                  <a:rPr lang="zh-CN" altLang="en-US" dirty="0"/>
                  <a:t>定理等内容。</a:t>
                </a:r>
                <a:endParaRPr lang="en-US" altLang="zh-CN" dirty="0"/>
              </a:p>
            </p:txBody>
          </p:sp>
        </mc:Choice>
        <mc:Fallback xmlns="">
          <p:sp>
            <p:nvSpPr>
              <p:cNvPr id="3" name="内容占位符 2">
                <a:extLst>
                  <a:ext uri="{FF2B5EF4-FFF2-40B4-BE49-F238E27FC236}">
                    <a16:creationId xmlns:a16="http://schemas.microsoft.com/office/drawing/2014/main" id="{7E9337A8-FCCD-8FF3-D396-717925B4E915}"/>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337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81E1A-61E5-4F16-16D0-CFB41CF4A1D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CDA8564-7A1F-E50F-9D76-8877F24B07F9}"/>
              </a:ext>
            </a:extLst>
          </p:cNvPr>
          <p:cNvSpPr>
            <a:spLocks noGrp="1"/>
          </p:cNvSpPr>
          <p:nvPr>
            <p:ph type="title"/>
          </p:nvPr>
        </p:nvSpPr>
        <p:spPr/>
        <p:txBody>
          <a:bodyPr/>
          <a:lstStyle/>
          <a:p>
            <a:r>
              <a:rPr lang="en-US" altLang="zh-CN" dirty="0"/>
              <a:t>NP-Hardness</a:t>
            </a:r>
            <a:endParaRPr lang="zh-CN" altLang="en-US" dirty="0"/>
          </a:p>
        </p:txBody>
      </p:sp>
      <p:sp>
        <p:nvSpPr>
          <p:cNvPr id="3" name="内容占位符 2">
            <a:extLst>
              <a:ext uri="{FF2B5EF4-FFF2-40B4-BE49-F238E27FC236}">
                <a16:creationId xmlns:a16="http://schemas.microsoft.com/office/drawing/2014/main" id="{9E5C30C7-9BB3-E7A0-F323-AB688080B353}"/>
              </a:ext>
            </a:extLst>
          </p:cNvPr>
          <p:cNvSpPr>
            <a:spLocks noGrp="1"/>
          </p:cNvSpPr>
          <p:nvPr>
            <p:ph idx="1"/>
          </p:nvPr>
        </p:nvSpPr>
        <p:spPr/>
        <p:txBody>
          <a:bodyPr>
            <a:normAutofit/>
          </a:bodyPr>
          <a:lstStyle/>
          <a:p>
            <a:r>
              <a:rPr lang="zh-CN" altLang="en-US" dirty="0"/>
              <a:t>顾名思义，</a:t>
            </a:r>
            <a:r>
              <a:rPr lang="en-US" altLang="zh-CN" dirty="0"/>
              <a:t>NP-Hard </a:t>
            </a:r>
            <a:r>
              <a:rPr lang="zh-CN" altLang="en-US" dirty="0"/>
              <a:t>问题比 </a:t>
            </a:r>
            <a:r>
              <a:rPr lang="en-US" altLang="zh-CN" dirty="0"/>
              <a:t>NP </a:t>
            </a:r>
            <a:r>
              <a:rPr lang="zh-CN" altLang="en-US" dirty="0"/>
              <a:t>问题计算难。</a:t>
            </a:r>
            <a:r>
              <a:rPr lang="zh-CN" altLang="en-US" b="1" dirty="0"/>
              <a:t>如果一个 </a:t>
            </a:r>
            <a:r>
              <a:rPr lang="en-US" altLang="zh-CN" b="1" dirty="0"/>
              <a:t>NP-Hard </a:t>
            </a:r>
            <a:r>
              <a:rPr lang="zh-CN" altLang="en-US" b="1" dirty="0"/>
              <a:t>问题有一个多项式时间的算法，则所有的 </a:t>
            </a:r>
            <a:r>
              <a:rPr lang="en-US" altLang="zh-CN" b="1" dirty="0"/>
              <a:t>NP </a:t>
            </a:r>
            <a:r>
              <a:rPr lang="zh-CN" altLang="en-US" b="1" dirty="0"/>
              <a:t>问题都有多项式时间的算法。</a:t>
            </a:r>
            <a:endParaRPr lang="en-US" altLang="zh-CN" b="1" dirty="0"/>
          </a:p>
          <a:p>
            <a:r>
              <a:rPr lang="zh-CN" altLang="en-US" dirty="0"/>
              <a:t>然而，人类并没有找到 </a:t>
            </a:r>
            <a:r>
              <a:rPr lang="en-US" altLang="zh-CN" dirty="0"/>
              <a:t>NP-Hard </a:t>
            </a:r>
            <a:r>
              <a:rPr lang="zh-CN" altLang="en-US" dirty="0"/>
              <a:t>问题的多项式算法。</a:t>
            </a:r>
            <a:endParaRPr lang="en-US" altLang="zh-CN" dirty="0"/>
          </a:p>
          <a:p>
            <a:endParaRPr lang="en-US" altLang="zh-CN" dirty="0"/>
          </a:p>
          <a:p>
            <a:r>
              <a:rPr lang="en-US" altLang="zh-CN" dirty="0"/>
              <a:t>NP-Complete </a:t>
            </a:r>
            <a:r>
              <a:rPr lang="zh-CN" altLang="en-US" dirty="0"/>
              <a:t>问题：如果一个 </a:t>
            </a:r>
            <a:r>
              <a:rPr lang="en-US" altLang="zh-CN" dirty="0"/>
              <a:t>NP </a:t>
            </a:r>
            <a:r>
              <a:rPr lang="zh-CN" altLang="en-US" dirty="0"/>
              <a:t>问题是 </a:t>
            </a:r>
            <a:r>
              <a:rPr lang="en-US" altLang="zh-CN" dirty="0"/>
              <a:t>NP-Hard </a:t>
            </a:r>
            <a:r>
              <a:rPr lang="zh-CN" altLang="en-US" dirty="0"/>
              <a:t>的，则它称为 </a:t>
            </a:r>
            <a:r>
              <a:rPr lang="en-US" altLang="zh-CN" dirty="0"/>
              <a:t>NP-Complete </a:t>
            </a:r>
            <a:r>
              <a:rPr lang="zh-CN" altLang="en-US" dirty="0"/>
              <a:t>问题。</a:t>
            </a:r>
            <a:endParaRPr lang="en-US" altLang="zh-CN" dirty="0"/>
          </a:p>
          <a:p>
            <a:r>
              <a:rPr lang="zh-CN" altLang="en-US" dirty="0"/>
              <a:t>介绍一些常见的 </a:t>
            </a:r>
            <a:r>
              <a:rPr lang="en-US" altLang="zh-CN" dirty="0"/>
              <a:t>NP-Complete </a:t>
            </a:r>
            <a:r>
              <a:rPr lang="zh-CN" altLang="en-US" dirty="0"/>
              <a:t>问题。</a:t>
            </a:r>
            <a:endParaRPr lang="en-US" altLang="zh-CN" dirty="0"/>
          </a:p>
        </p:txBody>
      </p:sp>
    </p:spTree>
    <p:extLst>
      <p:ext uri="{BB962C8B-B14F-4D97-AF65-F5344CB8AC3E}">
        <p14:creationId xmlns:p14="http://schemas.microsoft.com/office/powerpoint/2010/main" val="928921991"/>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TM03457515[[fn=风景]]</Template>
  <TotalTime>3511</TotalTime>
  <Words>5529</Words>
  <Application>Microsoft Office PowerPoint</Application>
  <PresentationFormat>宽屏</PresentationFormat>
  <Paragraphs>345</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50</vt:i4>
      </vt:variant>
    </vt:vector>
  </HeadingPairs>
  <TitlesOfParts>
    <vt:vector size="56" baseType="lpstr">
      <vt:lpstr>Arial</vt:lpstr>
      <vt:lpstr>Cambria Math</vt:lpstr>
      <vt:lpstr>Century Schoolbook</vt:lpstr>
      <vt:lpstr>Wingdings</vt:lpstr>
      <vt:lpstr>Wingdings 2</vt:lpstr>
      <vt:lpstr>风景</vt:lpstr>
      <vt:lpstr>归约、问题类和常见困难问题 （省队/NOI/集训队课程） </vt:lpstr>
      <vt:lpstr>问题类和归约</vt:lpstr>
      <vt:lpstr>问题类和归约</vt:lpstr>
      <vt:lpstr>问题类和归约</vt:lpstr>
      <vt:lpstr>问题类和归约</vt:lpstr>
      <vt:lpstr>归约</vt:lpstr>
      <vt:lpstr>常见问题类和困难问题</vt:lpstr>
      <vt:lpstr>NP-Hardness</vt:lpstr>
      <vt:lpstr>NP-Hardness</vt:lpstr>
      <vt:lpstr>NPC</vt:lpstr>
      <vt:lpstr>NPC</vt:lpstr>
      <vt:lpstr>NPC</vt:lpstr>
      <vt:lpstr>Strongly NPC</vt:lpstr>
      <vt:lpstr>NPC</vt:lpstr>
      <vt:lpstr>NPC</vt:lpstr>
      <vt:lpstr>NPC</vt:lpstr>
      <vt:lpstr>GI</vt:lpstr>
      <vt:lpstr>数论</vt:lpstr>
      <vt:lpstr>#P</vt:lpstr>
      <vt:lpstr>#P</vt:lpstr>
      <vt:lpstr>#P-Complete</vt:lpstr>
      <vt:lpstr>#P Hardness</vt:lpstr>
      <vt:lpstr>例题</vt:lpstr>
      <vt:lpstr>例题</vt:lpstr>
      <vt:lpstr>多项式复杂性</vt:lpstr>
      <vt:lpstr>多项式复杂性</vt:lpstr>
      <vt:lpstr>OV</vt:lpstr>
      <vt:lpstr>例题</vt:lpstr>
      <vt:lpstr>例题</vt:lpstr>
      <vt:lpstr>例题</vt:lpstr>
      <vt:lpstr>例题</vt:lpstr>
      <vt:lpstr>例题</vt:lpstr>
      <vt:lpstr>例题</vt:lpstr>
      <vt:lpstr>LCS</vt:lpstr>
      <vt:lpstr>3SUM</vt:lpstr>
      <vt:lpstr>例题</vt:lpstr>
      <vt:lpstr>APSP</vt:lpstr>
      <vt:lpstr>图论</vt:lpstr>
      <vt:lpstr>(Min, +) 卷积</vt:lpstr>
      <vt:lpstr>矩阵乘法</vt:lpstr>
      <vt:lpstr>矩阵乘法</vt:lpstr>
      <vt:lpstr>例题</vt:lpstr>
      <vt:lpstr>例题</vt:lpstr>
      <vt:lpstr>例题</vt:lpstr>
      <vt:lpstr>例题</vt:lpstr>
      <vt:lpstr>例题</vt:lpstr>
      <vt:lpstr>例题</vt:lpstr>
      <vt:lpstr>例题</vt:lpstr>
      <vt:lpstr>例题</vt:lpstr>
      <vt:lpstr>例题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Exact Distance Maintenance under Multiple Edge Failure</dc:title>
  <dc:creator>刘 承奥</dc:creator>
  <cp:lastModifiedBy>承奥 刘</cp:lastModifiedBy>
  <cp:revision>1105</cp:revision>
  <dcterms:created xsi:type="dcterms:W3CDTF">2022-12-17T17:10:04Z</dcterms:created>
  <dcterms:modified xsi:type="dcterms:W3CDTF">2024-04-25T11:59:56Z</dcterms:modified>
</cp:coreProperties>
</file>