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3"/>
    <p:sldId id="298" r:id="rId4"/>
    <p:sldId id="258" r:id="rId5"/>
    <p:sldId id="269" r:id="rId6"/>
    <p:sldId id="280" r:id="rId7"/>
    <p:sldId id="281" r:id="rId8"/>
    <p:sldId id="296" r:id="rId9"/>
    <p:sldId id="297" r:id="rId10"/>
    <p:sldId id="304" r:id="rId11"/>
    <p:sldId id="299" r:id="rId12"/>
    <p:sldId id="300" r:id="rId13"/>
    <p:sldId id="307" r:id="rId14"/>
    <p:sldId id="308" r:id="rId15"/>
    <p:sldId id="259" r:id="rId16"/>
    <p:sldId id="278" r:id="rId17"/>
    <p:sldId id="275" r:id="rId18"/>
    <p:sldId id="305" r:id="rId19"/>
    <p:sldId id="260" r:id="rId20"/>
    <p:sldId id="261" r:id="rId21"/>
    <p:sldId id="262" r:id="rId22"/>
    <p:sldId id="271" r:id="rId23"/>
    <p:sldId id="272" r:id="rId24"/>
    <p:sldId id="295" r:id="rId25"/>
    <p:sldId id="301" r:id="rId26"/>
    <p:sldId id="302" r:id="rId27"/>
    <p:sldId id="303" r:id="rId28"/>
    <p:sldId id="273" r:id="rId29"/>
    <p:sldId id="279" r:id="rId30"/>
    <p:sldId id="309" r:id="rId31"/>
    <p:sldId id="274" r:id="rId32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95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notesMaster" Target="notesMasters/notesMaster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94.xml"/><Relationship Id="rId1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4800"/>
              <a:t>构造与非传统题选讲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杭州学军中学教育集团文渊中学</a:t>
            </a:r>
            <a:r>
              <a:rPr lang="en-US" altLang="zh-CN"/>
              <a:t> 沈吉滪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CEOI2016 Trick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通信题。</a:t>
            </a:r>
            <a:endParaRPr lang="zh-CN" altLang="en-US"/>
          </a:p>
          <a:p>
            <a:r>
              <a:rPr lang="zh-CN" altLang="en-US"/>
              <a:t>一个魔术师有 2n+1 张卡。在一次魔术中，会抽走一张卡，并将剩下的 2n 张卡平均分成两份，分给魔术师的两个助手。</a:t>
            </a:r>
            <a:endParaRPr lang="zh-CN" altLang="en-US"/>
          </a:p>
          <a:p>
            <a:r>
              <a:rPr lang="zh-CN" altLang="en-US"/>
              <a:t>两个助手需要用相同的策略从 n 张卡种选出两张，形成一个有序对，把这个有序对给魔术师。</a:t>
            </a:r>
            <a:endParaRPr lang="zh-CN" altLang="en-US"/>
          </a:p>
          <a:p>
            <a:r>
              <a:rPr lang="zh-CN" altLang="en-US"/>
              <a:t>接下来，魔术师根据两个有序对，回答哪张卡牌被抽走了。</a:t>
            </a:r>
            <a:endParaRPr lang="zh-CN" altLang="en-US"/>
          </a:p>
          <a:p>
            <a:r>
              <a:rPr lang="zh-CN" altLang="en-US"/>
              <a:t>你需要实现助手的策略与魔术师的策略。</a:t>
            </a:r>
            <a:endParaRPr lang="zh-CN" altLang="en-US"/>
          </a:p>
          <a:p>
            <a:r>
              <a:rPr lang="en-US" altLang="zh-CN"/>
              <a:t>6&lt;=n&lt;=1234567</a:t>
            </a:r>
            <a:endParaRPr lang="zh-CN" altLang="en-US"/>
          </a:p>
          <a:p>
            <a:r>
              <a:rPr lang="zh-CN" altLang="en-US"/>
              <a:t>https://qoj.ac/problem/5533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数的总和是</a:t>
            </a:r>
            <a:r>
              <a:rPr lang="en-US" altLang="zh-CN"/>
              <a:t> (2n+1)*n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如果两个助手传回了各自的</a:t>
            </a:r>
            <a:r>
              <a:rPr lang="en-US" altLang="zh-CN"/>
              <a:t> sum mod (2n+1)</a:t>
            </a:r>
            <a:r>
              <a:rPr lang="zh-CN" altLang="en-US"/>
              <a:t>，则做加法</a:t>
            </a:r>
            <a:r>
              <a:rPr lang="en-US" altLang="zh-CN"/>
              <a:t> mod (2n+1) </a:t>
            </a:r>
            <a:r>
              <a:rPr lang="zh-CN" altLang="en-US"/>
              <a:t>就得到了哪张牌缺失</a:t>
            </a:r>
            <a:r>
              <a:rPr lang="zh-CN" altLang="en-US"/>
              <a:t>了。</a:t>
            </a:r>
            <a:endParaRPr lang="zh-CN" altLang="en-US"/>
          </a:p>
          <a:p>
            <a:r>
              <a:rPr lang="zh-CN" altLang="en-US"/>
              <a:t>考虑一个</a:t>
            </a:r>
            <a:r>
              <a:rPr lang="en-US" altLang="zh-CN"/>
              <a:t> 2n+1 </a:t>
            </a:r>
            <a:r>
              <a:rPr lang="zh-CN" altLang="en-US"/>
              <a:t>个点的有向完全图。</a:t>
            </a:r>
            <a:endParaRPr lang="zh-CN" altLang="en-US"/>
          </a:p>
          <a:p>
            <a:r>
              <a:rPr lang="zh-CN" altLang="en-US"/>
              <a:t>需要把所有有向边分成</a:t>
            </a:r>
            <a:r>
              <a:rPr lang="en-US" altLang="zh-CN"/>
              <a:t> 2n+1 </a:t>
            </a:r>
            <a:r>
              <a:rPr lang="zh-CN" altLang="en-US"/>
              <a:t>组，使得助手传回来第</a:t>
            </a:r>
            <a:r>
              <a:rPr lang="en-US" altLang="zh-CN"/>
              <a:t> i </a:t>
            </a:r>
            <a:r>
              <a:rPr lang="zh-CN" altLang="en-US"/>
              <a:t>组的边就代表</a:t>
            </a:r>
            <a:r>
              <a:rPr lang="en-US" altLang="zh-CN"/>
              <a:t> sum mod (2n+1) = i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考虑循环构造，选择一组边集后旋转</a:t>
            </a:r>
            <a:r>
              <a:rPr lang="en-US" altLang="zh-CN"/>
              <a:t> 2n+1 </a:t>
            </a:r>
            <a:r>
              <a:rPr lang="zh-CN" altLang="en-US"/>
              <a:t>次。</a:t>
            </a:r>
            <a:endParaRPr lang="zh-CN" altLang="en-US"/>
          </a:p>
          <a:p>
            <a:r>
              <a:rPr lang="zh-CN" altLang="en-US">
                <a:sym typeface="+mn-ea"/>
              </a:rPr>
              <a:t>每组边要满足的要求是：</a:t>
            </a:r>
            <a:endParaRPr lang="zh-CN" altLang="en-US"/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任意选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个点，都不是一个独立集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旋转</a:t>
            </a:r>
            <a:r>
              <a:rPr lang="en-US" altLang="zh-CN">
                <a:sym typeface="+mn-ea"/>
              </a:rPr>
              <a:t> 2n+1 </a:t>
            </a:r>
            <a:r>
              <a:rPr lang="zh-CN" altLang="en-US">
                <a:sym typeface="+mn-ea"/>
              </a:rPr>
              <a:t>次后，每条边被覆盖</a:t>
            </a:r>
            <a:r>
              <a:rPr lang="en-US" altLang="zh-CN">
                <a:sym typeface="+mn-ea"/>
              </a:rPr>
              <a:t> &lt;=2 </a:t>
            </a:r>
            <a:r>
              <a:rPr lang="zh-CN" altLang="en-US">
                <a:sym typeface="+mn-ea"/>
              </a:rPr>
              <a:t>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>
                <a:sym typeface="+mn-ea"/>
              </a:rPr>
              <a:t>对于大部分点构造匹配</a:t>
            </a:r>
            <a:r>
              <a:rPr lang="en-US" altLang="zh-CN">
                <a:sym typeface="+mn-ea"/>
              </a:rPr>
              <a:t> (i,2n+1-i)</a:t>
            </a:r>
            <a:r>
              <a:rPr lang="zh-CN" altLang="en-US">
                <a:sym typeface="+mn-ea"/>
              </a:rPr>
              <a:t>，对于小部分点爆搜并</a:t>
            </a:r>
            <a:r>
              <a:rPr lang="en-US" altLang="zh-CN">
                <a:sym typeface="+mn-ea"/>
              </a:rPr>
              <a:t> check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发现确实搜出了一个方案！</a:t>
            </a:r>
            <a:endParaRPr lang="zh-CN" altLang="en-US">
              <a:sym typeface="+mn-ea"/>
            </a:endParaRPr>
          </a:p>
          <a:p>
            <a:r>
              <a:rPr lang="zh-CN" altLang="en-US"/>
              <a:t>https://qoj.ac/submission/313430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[SNOI2024] </a:t>
            </a:r>
            <a:r>
              <a:rPr lang="zh-CN" altLang="en-US"/>
              <a:t>拉丁</a:t>
            </a:r>
            <a:r>
              <a:rPr lang="zh-CN" altLang="en-US"/>
              <a:t>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定义一个</a:t>
            </a:r>
            <a:r>
              <a:rPr lang="en-US" altLang="zh-CN"/>
              <a:t> n*n </a:t>
            </a:r>
            <a:r>
              <a:rPr lang="zh-CN" altLang="en-US"/>
              <a:t>矩阵为拉丁方，当且仅当，每行每列都是一个 </a:t>
            </a:r>
            <a:r>
              <a:rPr lang="en-US" altLang="zh-CN"/>
              <a:t>1~n </a:t>
            </a:r>
            <a:r>
              <a:rPr lang="zh-CN" altLang="en-US"/>
              <a:t>的排列。</a:t>
            </a:r>
            <a:endParaRPr lang="zh-CN" altLang="en-US"/>
          </a:p>
          <a:p>
            <a:r>
              <a:rPr lang="zh-CN" altLang="en-US"/>
              <a:t>有一个矩阵</a:t>
            </a:r>
            <a:r>
              <a:rPr lang="en-US" altLang="zh-CN"/>
              <a:t> A</a:t>
            </a:r>
            <a:r>
              <a:rPr lang="zh-CN" altLang="en-US"/>
              <a:t>，左上方的</a:t>
            </a:r>
            <a:r>
              <a:rPr lang="en-US" altLang="zh-CN"/>
              <a:t> R*C </a:t>
            </a:r>
            <a:r>
              <a:rPr lang="zh-CN" altLang="en-US"/>
              <a:t>已经被数字填充了。</a:t>
            </a:r>
            <a:endParaRPr lang="zh-CN" altLang="en-US"/>
          </a:p>
          <a:p>
            <a:r>
              <a:rPr lang="zh-CN" altLang="en-US"/>
              <a:t>现在需要把剩下的位置填上数，使得</a:t>
            </a:r>
            <a:r>
              <a:rPr lang="en-US" altLang="zh-CN"/>
              <a:t> A </a:t>
            </a:r>
            <a:r>
              <a:rPr lang="zh-CN" altLang="en-US"/>
              <a:t>成为拉丁方。构造方案，或判断</a:t>
            </a:r>
            <a:r>
              <a:rPr lang="zh-CN" altLang="en-US"/>
              <a:t>无解。</a:t>
            </a:r>
            <a:endParaRPr lang="zh-CN" altLang="en-US"/>
          </a:p>
          <a:p>
            <a:r>
              <a:rPr lang="en-US" altLang="zh-CN"/>
              <a:t>n&lt;=500</a:t>
            </a:r>
            <a:endParaRPr lang="zh-CN" altLang="en-US"/>
          </a:p>
          <a:p>
            <a:r>
              <a:rPr lang="zh-CN" altLang="en-US"/>
              <a:t>https://www.luogu.com.cn/problem/P10062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假设一个颜色在初始</a:t>
            </a:r>
            <a:r>
              <a:rPr lang="en-US" altLang="zh-CN"/>
              <a:t> R*C </a:t>
            </a:r>
            <a:r>
              <a:rPr lang="zh-CN" altLang="en-US"/>
              <a:t>中出现次数为</a:t>
            </a:r>
            <a:r>
              <a:rPr lang="en-US" altLang="zh-CN"/>
              <a:t> cnt</a:t>
            </a:r>
            <a:r>
              <a:rPr lang="zh-CN" altLang="en-US"/>
              <a:t>，如果</a:t>
            </a:r>
            <a:r>
              <a:rPr lang="en-US" altLang="zh-CN"/>
              <a:t> cnt+2n-R-C&lt;n </a:t>
            </a:r>
            <a:r>
              <a:rPr lang="zh-CN" altLang="en-US"/>
              <a:t>（即</a:t>
            </a:r>
            <a:r>
              <a:rPr lang="en-US" altLang="zh-CN"/>
              <a:t> cnt&lt;R+C-n</a:t>
            </a:r>
            <a:r>
              <a:rPr lang="zh-CN" altLang="en-US"/>
              <a:t>），则一定不可行，因为每次加一行或加一列最多会多一个 </a:t>
            </a:r>
            <a:r>
              <a:rPr lang="en-US" altLang="zh-CN"/>
              <a:t>x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先把</a:t>
            </a:r>
            <a:r>
              <a:rPr lang="en-US" altLang="zh-CN"/>
              <a:t> R*C </a:t>
            </a:r>
            <a:r>
              <a:rPr lang="zh-CN" altLang="en-US"/>
              <a:t>补全成</a:t>
            </a:r>
            <a:r>
              <a:rPr lang="en-US" altLang="zh-CN"/>
              <a:t> R*n</a:t>
            </a:r>
            <a:r>
              <a:rPr lang="zh-CN" altLang="en-US"/>
              <a:t>，然后再补全成</a:t>
            </a:r>
            <a:r>
              <a:rPr lang="en-US" altLang="zh-CN"/>
              <a:t> n*n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R*n-&gt;n*n </a:t>
            </a:r>
            <a:r>
              <a:rPr lang="zh-CN" altLang="en-US"/>
              <a:t>怎么做：每一列向没有出现过的颜色连边，跑</a:t>
            </a:r>
            <a:r>
              <a:rPr lang="en-US" altLang="zh-CN"/>
              <a:t> n-R </a:t>
            </a:r>
            <a:r>
              <a:rPr lang="zh-CN" altLang="en-US"/>
              <a:t>次匹配。</a:t>
            </a:r>
            <a:endParaRPr lang="zh-CN" altLang="en-US"/>
          </a:p>
          <a:p>
            <a:r>
              <a:rPr lang="zh-CN" altLang="en-US"/>
              <a:t>也就是跑了正则二分图的边</a:t>
            </a:r>
            <a:r>
              <a:rPr lang="zh-CN" altLang="en-US"/>
              <a:t>染色。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二分图边染色问题：给二分图的每条边染色，使得每个点的出边颜色各</a:t>
            </a:r>
            <a:r>
              <a:rPr lang="zh-CN" altLang="en-US"/>
              <a:t>不相同。</a:t>
            </a:r>
            <a:endParaRPr lang="zh-CN" altLang="en-US"/>
          </a:p>
          <a:p>
            <a:r>
              <a:rPr lang="zh-CN" altLang="en-US"/>
              <a:t>需要的最小颜色数是</a:t>
            </a:r>
            <a:r>
              <a:rPr lang="en-US" altLang="zh-CN"/>
              <a:t> max(deg[i])</a:t>
            </a:r>
            <a:r>
              <a:rPr lang="zh-CN" altLang="en-US"/>
              <a:t>，这也是答案的</a:t>
            </a:r>
            <a:r>
              <a:rPr lang="zh-CN" altLang="en-US"/>
              <a:t>下界。</a:t>
            </a:r>
            <a:endParaRPr lang="zh-CN" altLang="en-US"/>
          </a:p>
          <a:p>
            <a:r>
              <a:rPr lang="en-US" altLang="zh-CN"/>
              <a:t>k-</a:t>
            </a:r>
            <a:r>
              <a:rPr lang="zh-CN" altLang="en-US"/>
              <a:t>正则二分图染色问题：每个点的度数为</a:t>
            </a:r>
            <a:r>
              <a:rPr lang="en-US" altLang="zh-CN"/>
              <a:t> k</a:t>
            </a:r>
            <a:r>
              <a:rPr lang="zh-CN" altLang="en-US"/>
              <a:t>，求一种</a:t>
            </a:r>
            <a:r>
              <a:rPr lang="zh-CN" altLang="en-US"/>
              <a:t>边染色</a:t>
            </a:r>
            <a:r>
              <a:rPr lang="zh-CN" altLang="en-US"/>
              <a:t>方案。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>
                <a:sym typeface="+mn-ea"/>
              </a:rPr>
              <a:t>再考虑</a:t>
            </a:r>
            <a:r>
              <a:rPr lang="en-US" altLang="zh-CN">
                <a:sym typeface="+mn-ea"/>
              </a:rPr>
              <a:t> R*C-&gt;R*n </a:t>
            </a:r>
            <a:r>
              <a:rPr lang="zh-CN" altLang="en-US">
                <a:sym typeface="+mn-ea"/>
              </a:rPr>
              <a:t>怎么做：每一行向没有出现过的颜色连边，跑</a:t>
            </a:r>
            <a:r>
              <a:rPr lang="en-US" altLang="zh-CN">
                <a:sym typeface="+mn-ea"/>
              </a:rPr>
              <a:t> n-C </a:t>
            </a:r>
            <a:r>
              <a:rPr lang="zh-CN" altLang="en-US">
                <a:sym typeface="+mn-ea"/>
              </a:rPr>
              <a:t>次匹配。</a:t>
            </a:r>
            <a:endParaRPr lang="zh-CN" altLang="en-US"/>
          </a:p>
          <a:p>
            <a:r>
              <a:rPr lang="zh-CN" altLang="en-US">
                <a:sym typeface="+mn-ea"/>
              </a:rPr>
              <a:t>但这样左边是</a:t>
            </a:r>
            <a:r>
              <a:rPr lang="en-US" altLang="zh-CN">
                <a:sym typeface="+mn-ea"/>
              </a:rPr>
              <a:t> R </a:t>
            </a:r>
            <a:r>
              <a:rPr lang="zh-CN" altLang="en-US">
                <a:sym typeface="+mn-ea"/>
              </a:rPr>
              <a:t>个点（</a:t>
            </a:r>
            <a:r>
              <a:rPr lang="en-US" altLang="zh-CN">
                <a:sym typeface="+mn-ea"/>
              </a:rPr>
              <a:t>R </a:t>
            </a:r>
            <a:r>
              <a:rPr lang="zh-CN" altLang="en-US">
                <a:sym typeface="+mn-ea"/>
              </a:rPr>
              <a:t>行），右边是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个点（</a:t>
            </a:r>
            <a:r>
              <a:rPr lang="en-US" altLang="zh-CN">
                <a:sym typeface="+mn-ea"/>
              </a:rPr>
              <a:t>n </a:t>
            </a:r>
            <a:r>
              <a:rPr lang="zh-CN" altLang="en-US">
                <a:sym typeface="+mn-ea"/>
              </a:rPr>
              <a:t>种颜色）。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考虑在左边补上</a:t>
            </a:r>
            <a:r>
              <a:rPr lang="en-US" altLang="zh-CN">
                <a:sym typeface="+mn-ea"/>
              </a:rPr>
              <a:t> n-R </a:t>
            </a:r>
            <a:r>
              <a:rPr lang="zh-CN" altLang="en-US">
                <a:sym typeface="+mn-ea"/>
              </a:rPr>
              <a:t>个虚点，并补齐右边的度数，形成正则二分图，然后再跑边</a:t>
            </a:r>
            <a:r>
              <a:rPr lang="zh-CN" altLang="en-US">
                <a:sym typeface="+mn-ea"/>
              </a:rPr>
              <a:t>染色。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时间复杂度</a:t>
            </a:r>
            <a:r>
              <a:rPr lang="en-US" altLang="zh-CN">
                <a:sym typeface="+mn-ea"/>
              </a:rPr>
              <a:t> O(n^3)</a:t>
            </a:r>
            <a:r>
              <a:rPr lang="zh-CN" altLang="en-US">
                <a:sym typeface="+mn-ea"/>
              </a:rPr>
              <a:t>（调整法）或</a:t>
            </a:r>
            <a:r>
              <a:rPr lang="en-US" altLang="zh-CN">
                <a:sym typeface="+mn-ea"/>
              </a:rPr>
              <a:t> O(n^2 log n)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8000"/>
            <a:ext cx="10969200" cy="705600"/>
          </a:xfrm>
        </p:spPr>
        <p:txBody>
          <a:bodyPr/>
          <a:p>
            <a:r>
              <a:rPr lang="en-US" altLang="zh-CN"/>
              <a:t>Interactive Algorithm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100000"/>
            <a:ext cx="10969200" cy="4759200"/>
          </a:xfrm>
        </p:spPr>
        <p:txBody>
          <a:bodyPr/>
          <a:p>
            <a:r>
              <a:rPr lang="zh-CN" altLang="en-US"/>
              <a:t>交互库有一个排列</a:t>
            </a:r>
            <a:r>
              <a:rPr lang="en-US" altLang="zh-CN"/>
              <a:t> p</a:t>
            </a:r>
            <a:r>
              <a:rPr lang="zh-CN" altLang="en-US"/>
              <a:t>，你需要猜出这个</a:t>
            </a:r>
            <a:r>
              <a:rPr lang="zh-CN" altLang="en-US"/>
              <a:t>排列</a:t>
            </a:r>
            <a:endParaRPr lang="zh-CN" altLang="en-US"/>
          </a:p>
          <a:p>
            <a:r>
              <a:rPr lang="zh-CN" altLang="en-US"/>
              <a:t>每次可以询问一个排列</a:t>
            </a:r>
            <a:r>
              <a:rPr lang="en-US" altLang="zh-CN"/>
              <a:t> q</a:t>
            </a:r>
            <a:r>
              <a:rPr lang="zh-CN" altLang="en-US"/>
              <a:t>，交互库会返回</a:t>
            </a:r>
            <a:r>
              <a:rPr lang="en-US" altLang="zh-CN"/>
              <a:t> p </a:t>
            </a:r>
            <a:r>
              <a:rPr lang="zh-CN" altLang="en-US"/>
              <a:t>与</a:t>
            </a:r>
            <a:r>
              <a:rPr lang="en-US" altLang="zh-CN"/>
              <a:t> q </a:t>
            </a:r>
            <a:r>
              <a:rPr lang="zh-CN" altLang="en-US"/>
              <a:t>相同的相邻元素对个数（元素对</a:t>
            </a:r>
            <a:r>
              <a:rPr lang="zh-CN" altLang="en-US"/>
              <a:t>无序）</a:t>
            </a:r>
            <a:endParaRPr lang="zh-CN" altLang="en-US"/>
          </a:p>
          <a:p>
            <a:r>
              <a:rPr lang="zh-CN" altLang="en-US"/>
              <a:t>例如，</a:t>
            </a:r>
            <a:r>
              <a:rPr lang="en-US" altLang="zh-CN"/>
              <a:t>[4,1,3,2] </a:t>
            </a:r>
            <a:r>
              <a:rPr lang="zh-CN" altLang="en-US"/>
              <a:t>的</a:t>
            </a:r>
            <a:r>
              <a:rPr lang="zh-CN" altLang="en-US">
                <a:sym typeface="+mn-ea"/>
              </a:rPr>
              <a:t>相邻元素对是</a:t>
            </a:r>
            <a:r>
              <a:rPr lang="en-US" altLang="zh-CN">
                <a:sym typeface="+mn-ea"/>
              </a:rPr>
              <a:t> (1,4),(1,3),(2,3)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原题版：</a:t>
            </a:r>
            <a:r>
              <a:rPr lang="en-US" altLang="zh-CN">
                <a:sym typeface="+mn-ea"/>
              </a:rPr>
              <a:t>n&lt;=500</a:t>
            </a:r>
            <a:r>
              <a:rPr lang="zh-CN" altLang="en-US">
                <a:sym typeface="+mn-ea"/>
              </a:rPr>
              <a:t>，询问次数</a:t>
            </a:r>
            <a:r>
              <a:rPr lang="en-US" altLang="zh-CN">
                <a:sym typeface="+mn-ea"/>
              </a:rPr>
              <a:t>&lt;=25000 (https://qoj.ac/problem/1464)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加强版：</a:t>
            </a:r>
            <a:r>
              <a:rPr lang="en-US" altLang="zh-CN">
                <a:sym typeface="+mn-ea"/>
              </a:rPr>
              <a:t>n&lt;=500</a:t>
            </a:r>
            <a:r>
              <a:rPr lang="zh-CN" altLang="en-US">
                <a:sym typeface="+mn-ea"/>
              </a:rPr>
              <a:t>，询问次数</a:t>
            </a:r>
            <a:r>
              <a:rPr lang="en-US" altLang="zh-CN">
                <a:sym typeface="+mn-ea"/>
              </a:rPr>
              <a:t>&lt;=8000</a:t>
            </a:r>
            <a:r>
              <a:rPr lang="zh-CN" altLang="en-US">
                <a:sym typeface="+mn-ea"/>
              </a:rPr>
              <a:t>（https://qoj.ac/problem/8363）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 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考虑每次随机一个排列询问</a:t>
            </a:r>
            <a:endParaRPr lang="zh-CN" altLang="en-US"/>
          </a:p>
          <a:p>
            <a:r>
              <a:rPr lang="zh-CN" altLang="en-US"/>
              <a:t>若答案为</a:t>
            </a:r>
            <a:r>
              <a:rPr lang="en-US" altLang="zh-CN"/>
              <a:t> 0</a:t>
            </a:r>
            <a:r>
              <a:rPr lang="zh-CN" altLang="en-US"/>
              <a:t>，则这</a:t>
            </a:r>
            <a:r>
              <a:rPr lang="en-US" altLang="zh-CN"/>
              <a:t> n-1 </a:t>
            </a:r>
            <a:r>
              <a:rPr lang="zh-CN" altLang="en-US"/>
              <a:t>个</a:t>
            </a:r>
            <a:r>
              <a:rPr lang="zh-CN" altLang="en-US">
                <a:sym typeface="+mn-ea"/>
              </a:rPr>
              <a:t>相邻元素对不可能</a:t>
            </a:r>
            <a:r>
              <a:rPr lang="zh-CN" altLang="en-US">
                <a:sym typeface="+mn-ea"/>
              </a:rPr>
              <a:t>出现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重复询问直到只剩下</a:t>
            </a:r>
            <a:r>
              <a:rPr lang="en-US" altLang="zh-CN">
                <a:sym typeface="+mn-ea"/>
              </a:rPr>
              <a:t> n-1 </a:t>
            </a:r>
            <a:r>
              <a:rPr lang="zh-CN" altLang="en-US">
                <a:sym typeface="+mn-ea"/>
              </a:rPr>
              <a:t>条没有被删除的</a:t>
            </a:r>
            <a:r>
              <a:rPr lang="zh-CN" altLang="en-US">
                <a:sym typeface="+mn-ea"/>
              </a:rPr>
              <a:t>边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大致随机</a:t>
            </a:r>
            <a:r>
              <a:rPr lang="en-US" altLang="zh-CN">
                <a:sym typeface="+mn-ea"/>
              </a:rPr>
              <a:t> 21000~25000 </a:t>
            </a:r>
            <a:r>
              <a:rPr lang="zh-CN" altLang="en-US">
                <a:sym typeface="+mn-ea"/>
              </a:rPr>
              <a:t>次之</a:t>
            </a:r>
            <a:r>
              <a:rPr lang="zh-CN" altLang="en-US">
                <a:sym typeface="+mn-ea"/>
              </a:rPr>
              <a:t>内就可以</a:t>
            </a:r>
            <a:r>
              <a:rPr lang="zh-CN" altLang="en-US">
                <a:sym typeface="+mn-ea"/>
              </a:rPr>
              <a:t>问出来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In contests?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en-US" altLang="zh-CN"/>
              <a:t>NOI2019 p6, NOI2020 p4</a:t>
            </a:r>
            <a:endParaRPr lang="en-US" altLang="zh-CN"/>
          </a:p>
          <a:p>
            <a:r>
              <a:rPr lang="en-US" altLang="zh-CN"/>
              <a:t>APIO2023 p3, APIO2022 p1/p3, APIO2020 p3</a:t>
            </a:r>
            <a:endParaRPr lang="en-US" altLang="zh-CN"/>
          </a:p>
          <a:p>
            <a:r>
              <a:rPr lang="en-US" altLang="zh-CN"/>
              <a:t>WC2022 p1/p3, CTS/WC2023 p1/p2/p5/p6</a:t>
            </a:r>
            <a:endParaRPr lang="en-US" altLang="zh-CN"/>
          </a:p>
          <a:p>
            <a:r>
              <a:rPr lang="en-US" altLang="zh-CN"/>
              <a:t>IOI2023 p2/p6, IOI2022 p2/p5/p6, IOI2021 p3/p6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 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仍然考虑如何确定每一条边是否存在。</a:t>
            </a:r>
            <a:endParaRPr lang="zh-CN" altLang="en-US"/>
          </a:p>
          <a:p>
            <a:r>
              <a:rPr lang="zh-CN" altLang="en-US"/>
              <a:t>考虑把边分成若干组，在每组中二分出所有</a:t>
            </a:r>
            <a:r>
              <a:rPr lang="zh-CN" altLang="en-US"/>
              <a:t>边。</a:t>
            </a:r>
            <a:endParaRPr lang="zh-CN" altLang="en-US"/>
          </a:p>
          <a:p>
            <a:r>
              <a:rPr lang="zh-CN" altLang="en-US"/>
              <a:t>按照边的长度</a:t>
            </a:r>
            <a:r>
              <a:rPr lang="en-US" altLang="zh-CN"/>
              <a:t> j-i </a:t>
            </a:r>
            <a:r>
              <a:rPr lang="zh-CN" altLang="en-US"/>
              <a:t>的大小分组。在分治的过程</a:t>
            </a:r>
            <a:r>
              <a:rPr lang="zh-CN" altLang="en-US"/>
              <a:t>中，我们想问出在</a:t>
            </a:r>
            <a:r>
              <a:rPr lang="en-US" altLang="zh-CN"/>
              <a:t> [l,r] </a:t>
            </a:r>
            <a:r>
              <a:rPr lang="zh-CN" altLang="en-US"/>
              <a:t>之间，且长度</a:t>
            </a:r>
            <a:r>
              <a:rPr lang="en-US" altLang="zh-CN"/>
              <a:t>=len </a:t>
            </a:r>
            <a:r>
              <a:rPr lang="zh-CN" altLang="en-US"/>
              <a:t>的所有边中有多少条出现</a:t>
            </a:r>
            <a:r>
              <a:rPr lang="zh-CN" altLang="en-US"/>
              <a:t>了。</a:t>
            </a:r>
            <a:endParaRPr lang="zh-CN" altLang="en-US"/>
          </a:p>
          <a:p>
            <a:r>
              <a:rPr lang="zh-CN" altLang="en-US"/>
              <a:t>构造一条链：</a:t>
            </a:r>
            <a:r>
              <a:rPr lang="en-US" altLang="zh-CN"/>
              <a:t>[1,2,...,l-2,l-1] + </a:t>
            </a:r>
            <a:r>
              <a:rPr lang="zh-CN" altLang="en-US"/>
              <a:t>串联</a:t>
            </a:r>
            <a:r>
              <a:rPr lang="en-US" altLang="zh-CN"/>
              <a:t> [l,r] </a:t>
            </a:r>
            <a:r>
              <a:rPr lang="zh-CN" altLang="en-US"/>
              <a:t>中所有</a:t>
            </a:r>
            <a:r>
              <a:rPr lang="zh-CN" altLang="en-US">
                <a:sym typeface="+mn-ea"/>
              </a:rPr>
              <a:t>长度</a:t>
            </a:r>
            <a:r>
              <a:rPr lang="en-US" altLang="zh-CN">
                <a:sym typeface="+mn-ea"/>
              </a:rPr>
              <a:t> =len </a:t>
            </a:r>
            <a:r>
              <a:rPr lang="zh-CN" altLang="en-US">
                <a:sym typeface="+mn-ea"/>
              </a:rPr>
              <a:t>的边</a:t>
            </a:r>
            <a:r>
              <a:rPr lang="en-US" altLang="zh-CN">
                <a:sym typeface="+mn-ea"/>
              </a:rPr>
              <a:t> + [n,n-1,...,r+2,r+1]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这里需要所有</a:t>
            </a:r>
            <a:r>
              <a:rPr lang="en-US" altLang="zh-CN">
                <a:sym typeface="+mn-ea"/>
              </a:rPr>
              <a:t> (i,i+1) 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 (i,n) </a:t>
            </a:r>
            <a:r>
              <a:rPr lang="zh-CN" altLang="en-US">
                <a:sym typeface="+mn-ea"/>
              </a:rPr>
              <a:t>的信息，可以</a:t>
            </a:r>
            <a:r>
              <a:rPr lang="en-US" altLang="zh-CN">
                <a:sym typeface="+mn-ea"/>
              </a:rPr>
              <a:t> O(n) </a:t>
            </a:r>
            <a:r>
              <a:rPr lang="zh-CN" altLang="en-US">
                <a:sym typeface="+mn-ea"/>
              </a:rPr>
              <a:t>次提前问出。</a:t>
            </a:r>
            <a:endParaRPr lang="en-US" altLang="zh-CN">
              <a:sym typeface="+mn-ea"/>
            </a:endParaRPr>
          </a:p>
          <a:p>
            <a:r>
              <a:rPr lang="zh-CN" altLang="en-US"/>
              <a:t>询问次数</a:t>
            </a:r>
            <a:r>
              <a:rPr lang="en-US" altLang="zh-CN"/>
              <a:t> O(n log n) </a:t>
            </a:r>
            <a:r>
              <a:rPr lang="zh-CN" altLang="en-US"/>
              <a:t>次。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zh-CN" altLang="en-US"/>
              <a:t>Interesting Coloring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给出一张无向图。</a:t>
            </a:r>
            <a:endParaRPr lang="zh-CN" altLang="en-US"/>
          </a:p>
          <a:p>
            <a:r>
              <a:rPr lang="zh-CN" altLang="en-US"/>
              <a:t>定义一条边</a:t>
            </a:r>
            <a:r>
              <a:rPr lang="en-US" altLang="zh-CN"/>
              <a:t> (u,v) </a:t>
            </a:r>
            <a:r>
              <a:rPr lang="zh-CN" altLang="en-US"/>
              <a:t>的</a:t>
            </a:r>
            <a:r>
              <a:rPr lang="en-US" altLang="zh-CN"/>
              <a:t> bypass </a:t>
            </a:r>
            <a:r>
              <a:rPr lang="zh-CN" altLang="en-US"/>
              <a:t>路径为：从</a:t>
            </a:r>
            <a:r>
              <a:rPr lang="en-US" altLang="zh-CN"/>
              <a:t> u </a:t>
            </a:r>
            <a:r>
              <a:rPr lang="zh-CN" altLang="en-US"/>
              <a:t>到</a:t>
            </a:r>
            <a:r>
              <a:rPr lang="en-US" altLang="zh-CN"/>
              <a:t> v </a:t>
            </a:r>
            <a:r>
              <a:rPr lang="zh-CN" altLang="en-US"/>
              <a:t>的一条</a:t>
            </a:r>
            <a:r>
              <a:rPr lang="zh-CN" altLang="en-US">
                <a:sym typeface="+mn-ea"/>
              </a:rPr>
              <a:t>不经过边</a:t>
            </a:r>
            <a:r>
              <a:rPr lang="en-US" altLang="zh-CN">
                <a:sym typeface="+mn-ea"/>
              </a:rPr>
              <a:t> (u,v) </a:t>
            </a:r>
            <a:r>
              <a:rPr lang="zh-CN" altLang="en-US">
                <a:sym typeface="+mn-ea"/>
              </a:rPr>
              <a:t>的</a:t>
            </a:r>
            <a:r>
              <a:rPr lang="zh-CN" altLang="en-US"/>
              <a:t>简单路径。保证无重边，且每条边都存在至少一条</a:t>
            </a:r>
            <a:r>
              <a:rPr lang="en-US" altLang="zh-CN"/>
              <a:t> bypass </a:t>
            </a:r>
            <a:r>
              <a:rPr lang="zh-CN" altLang="en-US"/>
              <a:t>路径。</a:t>
            </a:r>
            <a:endParaRPr lang="zh-CN" altLang="en-US"/>
          </a:p>
          <a:p>
            <a:r>
              <a:rPr lang="zh-CN" altLang="en-US">
                <a:sym typeface="+mn-ea"/>
              </a:rPr>
              <a:t>需要给每条边染色，使得满足：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对于有公共节点的两条边，边的颜色</a:t>
            </a:r>
            <a:r>
              <a:rPr lang="zh-CN" altLang="en-US">
                <a:sym typeface="+mn-ea"/>
              </a:rPr>
              <a:t>不相同</a:t>
            </a:r>
            <a:endParaRPr lang="zh-CN" altLang="en-US">
              <a:sym typeface="+mn-ea"/>
            </a:endParaRPr>
          </a:p>
          <a:p>
            <a:r>
              <a:rPr lang="en-US" altLang="zh-CN"/>
              <a:t>2. </a:t>
            </a:r>
            <a:r>
              <a:rPr lang="zh-CN" altLang="en-US"/>
              <a:t>对于每条边，都能找到一条</a:t>
            </a:r>
            <a:r>
              <a:rPr lang="en-US" altLang="zh-CN"/>
              <a:t> bypass </a:t>
            </a:r>
            <a:r>
              <a:rPr lang="zh-CN" altLang="en-US"/>
              <a:t>路径使得路径上的颜色数量</a:t>
            </a:r>
            <a:r>
              <a:rPr lang="en-US" altLang="zh-CN"/>
              <a:t>&lt;=8</a:t>
            </a:r>
            <a:endParaRPr lang="en-US" altLang="zh-CN"/>
          </a:p>
          <a:p>
            <a:r>
              <a:rPr lang="zh-CN" altLang="en-US"/>
              <a:t>（先输出每条边的颜色，</a:t>
            </a:r>
            <a:r>
              <a:rPr lang="zh-CN" altLang="en-US"/>
              <a:t>然后对于每条边都输出一条</a:t>
            </a:r>
            <a:r>
              <a:rPr lang="zh-CN" altLang="en-US">
                <a:sym typeface="+mn-ea"/>
              </a:rPr>
              <a:t>颜色数量</a:t>
            </a:r>
            <a:r>
              <a:rPr lang="en-US" altLang="zh-CN">
                <a:sym typeface="+mn-ea"/>
              </a:rPr>
              <a:t>&lt;=8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bypass </a:t>
            </a:r>
            <a:r>
              <a:rPr lang="zh-CN" altLang="en-US">
                <a:sym typeface="+mn-ea"/>
              </a:rPr>
              <a:t>路径。）</a:t>
            </a:r>
            <a:endParaRPr lang="zh-CN" altLang="en-US"/>
          </a:p>
          <a:p>
            <a:r>
              <a:rPr lang="en-US" altLang="zh-CN"/>
              <a:t>n&lt;=5555,m&lt;=9999</a:t>
            </a:r>
            <a:endParaRPr lang="en-US" altLang="zh-CN"/>
          </a:p>
          <a:p>
            <a:r>
              <a:rPr lang="en-US" altLang="zh-CN"/>
              <a:t>https://qoj.ac/problem/1812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考虑建出</a:t>
            </a:r>
            <a:r>
              <a:rPr lang="en-US" altLang="zh-CN"/>
              <a:t> dfs </a:t>
            </a:r>
            <a:r>
              <a:rPr lang="zh-CN" altLang="en-US"/>
              <a:t>树。这样非树边都是祖先</a:t>
            </a:r>
            <a:r>
              <a:rPr lang="en-US" altLang="zh-CN"/>
              <a:t>-</a:t>
            </a:r>
            <a:r>
              <a:rPr lang="zh-CN" altLang="en-US"/>
              <a:t>后代</a:t>
            </a:r>
            <a:r>
              <a:rPr lang="zh-CN" altLang="en-US"/>
              <a:t>边。</a:t>
            </a:r>
            <a:endParaRPr lang="zh-CN" altLang="en-US"/>
          </a:p>
          <a:p>
            <a:r>
              <a:rPr lang="zh-CN" altLang="en-US"/>
              <a:t>若能给树边染色，使得每条祖先</a:t>
            </a:r>
            <a:r>
              <a:rPr lang="en-US" altLang="zh-CN"/>
              <a:t>-</a:t>
            </a:r>
            <a:r>
              <a:rPr lang="zh-CN" altLang="en-US"/>
              <a:t>后代链都只有</a:t>
            </a:r>
            <a:r>
              <a:rPr lang="en-US" altLang="zh-CN"/>
              <a:t> &lt;=7 </a:t>
            </a:r>
            <a:r>
              <a:rPr lang="zh-CN" altLang="en-US"/>
              <a:t>种颜色，然后给每条非树边一个单独的染色，则对于每条边，一定能找到一个包含它</a:t>
            </a:r>
            <a:r>
              <a:rPr lang="zh-CN" altLang="en-US"/>
              <a:t>的环，使得环上有</a:t>
            </a:r>
            <a:r>
              <a:rPr lang="en-US" altLang="zh-CN"/>
              <a:t> &lt;=8 </a:t>
            </a:r>
            <a:r>
              <a:rPr lang="zh-CN" altLang="en-US"/>
              <a:t>种</a:t>
            </a:r>
            <a:r>
              <a:rPr lang="zh-CN" altLang="en-US"/>
              <a:t>颜色。</a:t>
            </a:r>
            <a:endParaRPr lang="zh-CN" altLang="en-US"/>
          </a:p>
          <a:p>
            <a:r>
              <a:rPr lang="zh-CN" altLang="en-US"/>
              <a:t>把每个节点的儿子按照 dfs 树上子树大小从大到小排序。依次赋值颜色，子树大的优先赋值祖先出现过的颜色，子树小的使用新的颜色。</a:t>
            </a:r>
            <a:endParaRPr lang="zh-CN" altLang="en-US"/>
          </a:p>
          <a:p>
            <a:r>
              <a:rPr lang="zh-CN" altLang="en-US"/>
              <a:t>卡出</a:t>
            </a:r>
            <a:r>
              <a:rPr lang="en-US" altLang="zh-CN"/>
              <a:t> 8 </a:t>
            </a:r>
            <a:r>
              <a:rPr lang="zh-CN" altLang="en-US"/>
              <a:t>种</a:t>
            </a:r>
            <a:r>
              <a:rPr lang="zh-CN" altLang="en-US"/>
              <a:t>颜色至少需要</a:t>
            </a:r>
            <a:r>
              <a:rPr lang="en-US" altLang="zh-CN"/>
              <a:t> 7!+6!+5!....+1!+1=5913 </a:t>
            </a:r>
            <a:r>
              <a:rPr lang="zh-CN" altLang="en-US"/>
              <a:t>个</a:t>
            </a:r>
            <a:r>
              <a:rPr lang="zh-CN" altLang="en-US"/>
              <a:t>点。</a:t>
            </a:r>
            <a:endParaRPr lang="zh-CN" altLang="en-US"/>
          </a:p>
          <a:p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>
            <a:normAutofit fontScale="90000"/>
          </a:bodyPr>
          <a:p>
            <a:r>
              <a:rPr lang="en-US" altLang="zh-CN"/>
              <a:t>CEOI2023 How to Avoid Disqualification in 75 Easy Steps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交互库在</a:t>
            </a:r>
            <a:r>
              <a:rPr lang="en-US" altLang="zh-CN"/>
              <a:t> n=1000 </a:t>
            </a:r>
            <a:r>
              <a:rPr lang="zh-CN" altLang="en-US"/>
              <a:t>个盒子里放了两个球，</a:t>
            </a:r>
            <a:r>
              <a:rPr lang="zh-CN" altLang="en-US">
                <a:sym typeface="+mn-ea"/>
              </a:rPr>
              <a:t>两个球可能在相同位置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每次可以询问一个子集，可以得到这个子集中是否有至少</a:t>
            </a:r>
            <a:r>
              <a:rPr lang="zh-CN" altLang="en-US"/>
              <a:t>一个球。</a:t>
            </a:r>
            <a:endParaRPr lang="zh-CN" altLang="en-US"/>
          </a:p>
          <a:p>
            <a:r>
              <a:rPr lang="zh-CN" altLang="en-US"/>
              <a:t>你可以询问</a:t>
            </a:r>
            <a:r>
              <a:rPr lang="en-US" altLang="zh-CN"/>
              <a:t> R </a:t>
            </a:r>
            <a:r>
              <a:rPr lang="zh-CN" altLang="en-US"/>
              <a:t>次。但是，你必须在开始定下所有询问各自是哪个子集，然后交互库一次性返回所有询问的</a:t>
            </a:r>
            <a:r>
              <a:rPr lang="zh-CN" altLang="en-US"/>
              <a:t>答案。</a:t>
            </a:r>
            <a:endParaRPr lang="zh-CN" altLang="en-US"/>
          </a:p>
          <a:p>
            <a:r>
              <a:rPr lang="en-US" altLang="zh-CN"/>
              <a:t>R=26 </a:t>
            </a:r>
            <a:r>
              <a:rPr lang="zh-CN" altLang="en-US"/>
              <a:t>为满分，</a:t>
            </a:r>
            <a:r>
              <a:rPr lang="en-US" altLang="zh-CN"/>
              <a:t>R&gt;26 </a:t>
            </a:r>
            <a:r>
              <a:rPr lang="zh-CN" altLang="en-US"/>
              <a:t>各自有一些</a:t>
            </a:r>
            <a:r>
              <a:rPr lang="zh-CN" altLang="en-US"/>
              <a:t>部分分。</a:t>
            </a:r>
            <a:endParaRPr lang="zh-CN" altLang="en-US"/>
          </a:p>
          <a:p>
            <a:r>
              <a:rPr lang="zh-CN" altLang="en-US"/>
              <a:t>https://loj.ac/p/4022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Solution: R=28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原问题可以转化为：选择</a:t>
            </a:r>
            <a:r>
              <a:rPr lang="en-US" altLang="zh-CN"/>
              <a:t> n=1000 </a:t>
            </a:r>
            <a:r>
              <a:rPr lang="zh-CN" altLang="en-US"/>
              <a:t>个</a:t>
            </a:r>
            <a:r>
              <a:rPr lang="en-US" altLang="zh-CN"/>
              <a:t> [0,2^R-1) </a:t>
            </a:r>
            <a:r>
              <a:rPr lang="zh-CN" altLang="en-US"/>
              <a:t>的数，使得没有两个</a:t>
            </a:r>
            <a:r>
              <a:rPr lang="en-US" altLang="zh-CN"/>
              <a:t> (a[i] or a[j]) </a:t>
            </a:r>
            <a:r>
              <a:rPr lang="zh-CN" altLang="en-US"/>
              <a:t>相同。</a:t>
            </a:r>
            <a:endParaRPr lang="zh-CN" altLang="en-US"/>
          </a:p>
          <a:p>
            <a:r>
              <a:rPr lang="zh-CN" altLang="en-US"/>
              <a:t>直接随机选</a:t>
            </a:r>
            <a:r>
              <a:rPr lang="en-US" altLang="zh-CN"/>
              <a:t> a[i]</a:t>
            </a:r>
            <a:r>
              <a:rPr lang="zh-CN" altLang="en-US"/>
              <a:t>，并判断是否能加入，能跑出</a:t>
            </a:r>
            <a:r>
              <a:rPr lang="en-US" altLang="zh-CN"/>
              <a:t> R=30/29 </a:t>
            </a:r>
            <a:r>
              <a:rPr lang="zh-CN" altLang="en-US"/>
              <a:t>的解，但跑不出</a:t>
            </a:r>
            <a:r>
              <a:rPr lang="en-US" altLang="zh-CN"/>
              <a:t> 28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换一种更好的随机方式：让</a:t>
            </a:r>
            <a:r>
              <a:rPr lang="en-US" altLang="zh-CN"/>
              <a:t> a[i] </a:t>
            </a:r>
            <a:r>
              <a:rPr lang="zh-CN" altLang="en-US"/>
              <a:t>的每一个</a:t>
            </a:r>
            <a:r>
              <a:rPr lang="en-US" altLang="zh-CN"/>
              <a:t> bit </a:t>
            </a:r>
            <a:r>
              <a:rPr lang="zh-CN" altLang="en-US"/>
              <a:t>有</a:t>
            </a:r>
            <a:r>
              <a:rPr lang="en-US" altLang="zh-CN"/>
              <a:t> p </a:t>
            </a:r>
            <a:r>
              <a:rPr lang="zh-CN" altLang="en-US"/>
              <a:t>的概率是</a:t>
            </a:r>
            <a:r>
              <a:rPr lang="en-US" altLang="zh-CN"/>
              <a:t> 1</a:t>
            </a:r>
            <a:endParaRPr lang="en-US" altLang="zh-CN"/>
          </a:p>
          <a:p>
            <a:r>
              <a:rPr lang="zh-CN" altLang="en-US"/>
              <a:t>取</a:t>
            </a:r>
            <a:r>
              <a:rPr lang="en-US" altLang="zh-CN"/>
              <a:t> 1/3~1/4 </a:t>
            </a:r>
            <a:r>
              <a:rPr lang="zh-CN" altLang="en-US"/>
              <a:t>的概率，能跑出</a:t>
            </a:r>
            <a:r>
              <a:rPr lang="en-US" altLang="zh-CN"/>
              <a:t> R=28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Solution: R=27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但是这样做仍然跑不出</a:t>
            </a:r>
            <a:r>
              <a:rPr lang="en-US" altLang="zh-CN"/>
              <a:t> R=27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考虑只选择</a:t>
            </a:r>
            <a:r>
              <a:rPr lang="en-US" altLang="zh-CN"/>
              <a:t> popcount</a:t>
            </a:r>
            <a:r>
              <a:rPr lang="zh-CN" altLang="en-US"/>
              <a:t>（二进制中</a:t>
            </a:r>
            <a:r>
              <a:rPr lang="en-US" altLang="zh-CN"/>
              <a:t> 1 </a:t>
            </a:r>
            <a:r>
              <a:rPr lang="zh-CN" altLang="en-US"/>
              <a:t>个数）</a:t>
            </a:r>
            <a:r>
              <a:rPr lang="en-US" altLang="zh-CN"/>
              <a:t>= 8 </a:t>
            </a:r>
            <a:r>
              <a:rPr lang="zh-CN" altLang="en-US"/>
              <a:t>的所有数进行随机</a:t>
            </a:r>
            <a:endParaRPr lang="zh-CN" altLang="en-US"/>
          </a:p>
          <a:p>
            <a:r>
              <a:rPr lang="zh-CN" altLang="en-US"/>
              <a:t>发现很快随出了</a:t>
            </a:r>
            <a:r>
              <a:rPr lang="en-US" altLang="zh-CN"/>
              <a:t> R=27 </a:t>
            </a:r>
            <a:r>
              <a:rPr lang="zh-CN" altLang="en-US"/>
              <a:t>的</a:t>
            </a:r>
            <a:r>
              <a:rPr lang="zh-CN" altLang="en-US"/>
              <a:t>解。</a:t>
            </a:r>
            <a:endParaRPr lang="zh-CN" altLang="en-US"/>
          </a:p>
          <a:p>
            <a:r>
              <a:rPr lang="zh-CN" altLang="en-US"/>
              <a:t>缩小了可用数的范围</a:t>
            </a:r>
            <a:r>
              <a:rPr lang="en-US" altLang="zh-CN"/>
              <a:t> -&gt; </a:t>
            </a:r>
            <a:r>
              <a:rPr lang="zh-CN" altLang="en-US"/>
              <a:t>缩小了被占用位置的范围，反而能</a:t>
            </a:r>
            <a:r>
              <a:rPr lang="zh-CN" altLang="en-US"/>
              <a:t>得出一组</a:t>
            </a:r>
            <a:r>
              <a:rPr lang="zh-CN" altLang="en-US"/>
              <a:t>解。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Solution: R=26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pPr algn="l"/>
            <a:r>
              <a:rPr lang="zh-CN" altLang="en-US"/>
              <a:t>加入一个优化：如果要加入的数与集合中一个数的</a:t>
            </a:r>
            <a:r>
              <a:rPr lang="en-US" altLang="zh-CN"/>
              <a:t> and </a:t>
            </a:r>
            <a:r>
              <a:rPr lang="zh-CN" altLang="en-US"/>
              <a:t>的</a:t>
            </a:r>
            <a:r>
              <a:rPr lang="en-US" altLang="zh-CN"/>
              <a:t> popcount&gt;=6</a:t>
            </a:r>
            <a:r>
              <a:rPr lang="zh-CN" altLang="en-US"/>
              <a:t>，就不加入。</a:t>
            </a:r>
            <a:endParaRPr lang="zh-CN" altLang="en-US"/>
          </a:p>
          <a:p>
            <a:pPr algn="l"/>
            <a:r>
              <a:rPr lang="zh-CN" altLang="en-US"/>
              <a:t>但这样仍然只能跑到</a:t>
            </a:r>
            <a:r>
              <a:rPr lang="en-US" altLang="zh-CN"/>
              <a:t> 800+ </a:t>
            </a:r>
            <a:r>
              <a:rPr lang="zh-CN" altLang="en-US"/>
              <a:t>个</a:t>
            </a:r>
            <a:r>
              <a:rPr lang="zh-CN" altLang="en-US"/>
              <a:t>左右。</a:t>
            </a:r>
            <a:endParaRPr lang="zh-CN" altLang="en-US"/>
          </a:p>
          <a:p>
            <a:r>
              <a:rPr lang="zh-CN" altLang="en-US"/>
              <a:t>考虑把</a:t>
            </a:r>
            <a:r>
              <a:rPr lang="en-US" altLang="zh-CN"/>
              <a:t> popcount=8 </a:t>
            </a:r>
            <a:r>
              <a:rPr lang="zh-CN" altLang="en-US"/>
              <a:t>的所有数从小到大排序，依次加入，而不是随机</a:t>
            </a:r>
            <a:r>
              <a:rPr lang="zh-CN" altLang="en-US"/>
              <a:t>加入。</a:t>
            </a:r>
            <a:endParaRPr lang="zh-CN" altLang="en-US"/>
          </a:p>
          <a:p>
            <a:r>
              <a:rPr lang="zh-CN" altLang="en-US"/>
              <a:t>这样做直接得到了一个</a:t>
            </a:r>
            <a:r>
              <a:rPr lang="en-US" altLang="zh-CN"/>
              <a:t> n=992 </a:t>
            </a:r>
            <a:r>
              <a:rPr lang="zh-CN" altLang="en-US"/>
              <a:t>的</a:t>
            </a:r>
            <a:r>
              <a:rPr lang="zh-CN" altLang="en-US"/>
              <a:t>解！</a:t>
            </a:r>
            <a:endParaRPr lang="zh-CN" altLang="en-US"/>
          </a:p>
          <a:p>
            <a:r>
              <a:rPr lang="zh-CN" altLang="en-US"/>
              <a:t>如果把剩下数随意加入，可以得到</a:t>
            </a:r>
            <a:r>
              <a:rPr lang="en-US" altLang="zh-CN"/>
              <a:t> n=998 </a:t>
            </a:r>
            <a:r>
              <a:rPr lang="zh-CN" altLang="en-US"/>
              <a:t>的</a:t>
            </a:r>
            <a:r>
              <a:rPr lang="zh-CN" altLang="en-US"/>
              <a:t>解。</a:t>
            </a:r>
            <a:endParaRPr lang="zh-CN" altLang="en-US"/>
          </a:p>
          <a:p>
            <a:r>
              <a:rPr lang="zh-CN" altLang="en-US"/>
              <a:t>再使用一些随机调整，从集合中删一些数、加一些数，可以得到</a:t>
            </a:r>
            <a:r>
              <a:rPr lang="en-US" altLang="zh-CN"/>
              <a:t> n=1000 </a:t>
            </a:r>
            <a:r>
              <a:rPr lang="zh-CN" altLang="en-US"/>
              <a:t>的</a:t>
            </a:r>
            <a:r>
              <a:rPr lang="zh-CN" altLang="en-US"/>
              <a:t>解。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CF1919H </a:t>
            </a:r>
            <a:r>
              <a:rPr lang="en-US" altLang="zh-CN"/>
              <a:t>Tree Diameter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有一棵</a:t>
            </a:r>
            <a:r>
              <a:rPr lang="en-US" altLang="zh-CN"/>
              <a:t> n </a:t>
            </a:r>
            <a:r>
              <a:rPr lang="zh-CN" altLang="en-US"/>
              <a:t>个节点的树，需要询问确定它的</a:t>
            </a:r>
            <a:r>
              <a:rPr lang="zh-CN" altLang="en-US"/>
              <a:t>结构</a:t>
            </a:r>
            <a:endParaRPr lang="zh-CN" altLang="en-US"/>
          </a:p>
          <a:p>
            <a:r>
              <a:rPr lang="zh-CN" altLang="en-US"/>
              <a:t>操作</a:t>
            </a:r>
            <a:r>
              <a:rPr lang="en-US" altLang="zh-CN"/>
              <a:t> 1</a:t>
            </a:r>
            <a:r>
              <a:rPr lang="zh-CN" altLang="en-US"/>
              <a:t>：给每条边设定一个</a:t>
            </a:r>
            <a:r>
              <a:rPr lang="en-US" altLang="zh-CN"/>
              <a:t> [1,1e9] </a:t>
            </a:r>
            <a:r>
              <a:rPr lang="zh-CN" altLang="en-US"/>
              <a:t>之间</a:t>
            </a:r>
            <a:r>
              <a:rPr lang="zh-CN" altLang="en-US"/>
              <a:t>的权值</a:t>
            </a:r>
            <a:r>
              <a:rPr lang="en-US" altLang="zh-CN"/>
              <a:t> a[i]</a:t>
            </a:r>
            <a:r>
              <a:rPr lang="zh-CN" altLang="en-US"/>
              <a:t>，交互库返回树的直径</a:t>
            </a:r>
            <a:r>
              <a:rPr lang="zh-CN" altLang="en-US"/>
              <a:t>大小。</a:t>
            </a:r>
            <a:endParaRPr lang="zh-CN" altLang="en-US"/>
          </a:p>
          <a:p>
            <a:r>
              <a:rPr lang="zh-CN" altLang="en-US"/>
              <a:t>操作</a:t>
            </a:r>
            <a:r>
              <a:rPr lang="en-US" altLang="zh-CN"/>
              <a:t> 2</a:t>
            </a:r>
            <a:r>
              <a:rPr lang="zh-CN" altLang="en-US"/>
              <a:t>：询问两条边之间的</a:t>
            </a:r>
            <a:r>
              <a:rPr lang="zh-CN" altLang="en-US"/>
              <a:t>距离。</a:t>
            </a:r>
            <a:endParaRPr lang="zh-CN" altLang="en-US"/>
          </a:p>
          <a:p>
            <a:r>
              <a:rPr lang="zh-CN" altLang="en-US"/>
              <a:t>操作</a:t>
            </a:r>
            <a:r>
              <a:rPr lang="en-US" altLang="zh-CN"/>
              <a:t> 1 </a:t>
            </a:r>
            <a:r>
              <a:rPr lang="zh-CN" altLang="en-US"/>
              <a:t>和操作</a:t>
            </a:r>
            <a:r>
              <a:rPr lang="en-US" altLang="zh-CN"/>
              <a:t> 2 </a:t>
            </a:r>
            <a:r>
              <a:rPr lang="zh-CN" altLang="en-US"/>
              <a:t>各自最多执行</a:t>
            </a:r>
            <a:r>
              <a:rPr lang="en-US" altLang="zh-CN"/>
              <a:t> n </a:t>
            </a:r>
            <a:r>
              <a:rPr lang="zh-CN" altLang="en-US"/>
              <a:t>次。</a:t>
            </a:r>
            <a:endParaRPr lang="zh-CN" altLang="en-US"/>
          </a:p>
          <a:p>
            <a:r>
              <a:rPr lang="zh-CN" altLang="en-US"/>
              <a:t>你需要返回任何同构的树。</a:t>
            </a:r>
            <a:endParaRPr lang="zh-CN" altLang="en-US"/>
          </a:p>
          <a:p>
            <a:r>
              <a:rPr lang="en-US" altLang="zh-CN"/>
              <a:t>n&lt;=1000</a:t>
            </a:r>
            <a:endParaRPr lang="en-US" altLang="zh-CN"/>
          </a:p>
        </p:txBody>
      </p:sp>
      <p:pic>
        <p:nvPicPr>
          <p:cNvPr id="6" name="图片 5" descr="1919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4360" y="4542155"/>
            <a:ext cx="4272915" cy="13950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树交互题的技巧：确定深度、给每个点找</a:t>
            </a:r>
            <a:r>
              <a:rPr lang="zh-CN" altLang="en-US"/>
              <a:t>父亲。</a:t>
            </a:r>
            <a:endParaRPr lang="zh-CN" altLang="en-US"/>
          </a:p>
          <a:p>
            <a:r>
              <a:rPr lang="zh-CN" altLang="en-US"/>
              <a:t>确定一条边为根，询问所有边的深度，然后依次找</a:t>
            </a:r>
            <a:r>
              <a:rPr lang="zh-CN" altLang="en-US"/>
              <a:t>父亲。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一层一层确定每条边的</a:t>
            </a:r>
            <a:r>
              <a:rPr lang="zh-CN" altLang="en-US"/>
              <a:t>父亲。</a:t>
            </a:r>
            <a:endParaRPr lang="zh-CN" altLang="en-US"/>
          </a:p>
          <a:p>
            <a:r>
              <a:rPr lang="zh-CN" altLang="en-US"/>
              <a:t>如果根的边为叶子边，就做完了：钦定直径经过这条叶子边，得到</a:t>
            </a:r>
            <a:r>
              <a:rPr lang="zh-CN" altLang="en-US"/>
              <a:t>父亲。</a:t>
            </a:r>
            <a:endParaRPr lang="zh-CN" altLang="en-US"/>
          </a:p>
          <a:p>
            <a:r>
              <a:rPr lang="zh-CN" altLang="en-US">
                <a:sym typeface="+mn-ea"/>
              </a:rPr>
              <a:t>每次可以确定两条边父亲的加和是多少，或者得出它们有相同的父亲。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zh-CN" altLang="en-US"/>
              <a:t>完全图构造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en-US" altLang="zh-CN"/>
              <a:t>1. </a:t>
            </a:r>
            <a:r>
              <a:rPr lang="zh-CN" altLang="en-US"/>
              <a:t>将一个</a:t>
            </a:r>
            <a:r>
              <a:rPr lang="en-US" altLang="zh-CN"/>
              <a:t> n </a:t>
            </a:r>
            <a:r>
              <a:rPr lang="zh-CN" altLang="en-US"/>
              <a:t>个点的完全图划分成尽量多的生成树，要求树的边集不交。（</a:t>
            </a:r>
            <a:r>
              <a:rPr lang="zh-CN" altLang="en-US">
                <a:sym typeface="+mn-ea"/>
              </a:rPr>
              <a:t>https://uoj.ac/problem/460</a:t>
            </a:r>
            <a:r>
              <a:rPr lang="zh-CN" altLang="en-US"/>
              <a:t>）</a:t>
            </a:r>
            <a:endParaRPr 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98800" y="3073400"/>
            <a:ext cx="9799200" cy="2570400"/>
          </a:xfrm>
        </p:spPr>
        <p:txBody>
          <a:bodyPr/>
          <a:p>
            <a:r>
              <a:rPr lang="en-US" altLang="zh-CN"/>
              <a:t>Thanks for listening!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wy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0" y="1787525"/>
            <a:ext cx="7949565" cy="26054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75150"/>
            <a:ext cx="10969200" cy="705600"/>
          </a:xfrm>
        </p:spPr>
        <p:txBody>
          <a:bodyPr/>
          <a:p>
            <a:r>
              <a:rPr lang="en-US" altLang="zh-CN"/>
              <a:t>Answer-1</a:t>
            </a:r>
            <a:endParaRPr lang="en-US" altLang="zh-CN"/>
          </a:p>
        </p:txBody>
      </p:sp>
      <p:pic>
        <p:nvPicPr>
          <p:cNvPr id="4" name="内容占位符 3" descr="graph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20115" y="2283460"/>
            <a:ext cx="4610100" cy="4400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zh-CN" altLang="en-US"/>
              <a:t>完全图</a:t>
            </a:r>
            <a:r>
              <a:rPr lang="zh-CN" altLang="en-US"/>
              <a:t>构造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将一个</a:t>
            </a:r>
            <a:r>
              <a:rPr lang="en-US" altLang="zh-CN">
                <a:sym typeface="+mn-ea"/>
              </a:rPr>
              <a:t> n </a:t>
            </a:r>
            <a:r>
              <a:rPr lang="zh-CN" altLang="en-US">
                <a:sym typeface="+mn-ea"/>
              </a:rPr>
              <a:t>个点的完全图划分成</a:t>
            </a:r>
            <a:r>
              <a:rPr lang="en-US" altLang="zh-CN">
                <a:sym typeface="+mn-ea"/>
              </a:rPr>
              <a:t> n-1 </a:t>
            </a:r>
            <a:r>
              <a:rPr lang="zh-CN" altLang="en-US">
                <a:sym typeface="+mn-ea"/>
              </a:rPr>
              <a:t>个匹配（</a:t>
            </a:r>
            <a:r>
              <a:rPr lang="en-US" altLang="zh-CN">
                <a:sym typeface="+mn-ea"/>
              </a:rPr>
              <a:t>n </a:t>
            </a:r>
            <a:r>
              <a:rPr lang="zh-CN" altLang="en-US">
                <a:sym typeface="+mn-ea"/>
              </a:rPr>
              <a:t>为偶数），使得匹配的边集不交。</a:t>
            </a:r>
            <a:endParaRPr lang="en-US" altLang="zh-CN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5610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Answer-2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 descr="graph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9320" y="2465705"/>
            <a:ext cx="4446905" cy="42125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Anton </a:t>
            </a:r>
            <a:r>
              <a:rPr lang="zh-CN" altLang="en-US"/>
              <a:t>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zh-CN" altLang="en-US"/>
              <a:t>将完全图中的所有边排成一个排列，使得：每连续</a:t>
            </a:r>
            <a:r>
              <a:rPr lang="en-US" altLang="zh-CN"/>
              <a:t> n-1 </a:t>
            </a:r>
            <a:r>
              <a:rPr lang="zh-CN" altLang="en-US"/>
              <a:t>条边都是一棵</a:t>
            </a:r>
            <a:r>
              <a:rPr lang="zh-CN" altLang="en-US"/>
              <a:t>生成树。</a:t>
            </a:r>
            <a:endParaRPr lang="zh-CN" altLang="en-US"/>
          </a:p>
          <a:p>
            <a:r>
              <a:rPr lang="zh-CN" altLang="en-US"/>
              <a:t>https://qoj.ac/problem/5528</a:t>
            </a:r>
            <a:endParaRPr lang="zh-CN" altLang="en-US"/>
          </a:p>
        </p:txBody>
      </p:sp>
      <p:pic>
        <p:nvPicPr>
          <p:cNvPr id="4" name="图片 3" descr="ant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3340" y="2952750"/>
            <a:ext cx="1234440" cy="12471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en-US" altLang="zh-CN"/>
              <a:t>n </a:t>
            </a:r>
            <a:r>
              <a:rPr lang="zh-CN" altLang="en-US"/>
              <a:t>为</a:t>
            </a:r>
            <a:r>
              <a:rPr lang="zh-CN" altLang="en-US"/>
              <a:t>奇数：</a:t>
            </a:r>
            <a:endParaRPr lang="zh-CN" altLang="en-US"/>
          </a:p>
        </p:txBody>
      </p:sp>
      <p:pic>
        <p:nvPicPr>
          <p:cNvPr id="4" name="图片 3" descr="graph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5830" y="3049270"/>
            <a:ext cx="3028950" cy="2847975"/>
          </a:xfrm>
          <a:prstGeom prst="rect">
            <a:avLst/>
          </a:prstGeom>
        </p:spPr>
      </p:pic>
      <p:pic>
        <p:nvPicPr>
          <p:cNvPr id="6" name="图片 5" descr="graph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555" y="2987040"/>
            <a:ext cx="3067050" cy="2971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211650"/>
            <a:ext cx="10969200" cy="705600"/>
          </a:xfrm>
        </p:spPr>
        <p:txBody>
          <a:bodyPr/>
          <a:p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2093650"/>
            <a:ext cx="10969200" cy="4759200"/>
          </a:xfrm>
        </p:spPr>
        <p:txBody>
          <a:bodyPr/>
          <a:p>
            <a:r>
              <a:rPr lang="en-US" altLang="zh-CN"/>
              <a:t>n </a:t>
            </a:r>
            <a:r>
              <a:rPr lang="zh-CN" altLang="en-US"/>
              <a:t>为</a:t>
            </a:r>
            <a:r>
              <a:rPr lang="zh-CN" altLang="en-US"/>
              <a:t>偶数：</a:t>
            </a:r>
            <a:endParaRPr lang="zh-CN" altLang="en-US"/>
          </a:p>
        </p:txBody>
      </p:sp>
      <p:pic>
        <p:nvPicPr>
          <p:cNvPr id="6" name="图片 5" descr="graph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0430" y="3077210"/>
            <a:ext cx="3000375" cy="2952750"/>
          </a:xfrm>
          <a:prstGeom prst="rect">
            <a:avLst/>
          </a:prstGeom>
        </p:spPr>
      </p:pic>
      <p:pic>
        <p:nvPicPr>
          <p:cNvPr id="7" name="图片 6" descr="graph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3077210"/>
            <a:ext cx="3333750" cy="2857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commondata" val="eyJoZGlkIjoiNzllNjA3YmYwN2EzM2Q5OTFkOWNjY2Y1NzBmYjg3Mzc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3589</Words>
  <Application>WPS 演示</Application>
  <PresentationFormat>宽屏</PresentationFormat>
  <Paragraphs>213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构造与非传统题选讲</vt:lpstr>
      <vt:lpstr>In contests?</vt:lpstr>
      <vt:lpstr>完全图构造</vt:lpstr>
      <vt:lpstr>Answer-1</vt:lpstr>
      <vt:lpstr>完全图构造</vt:lpstr>
      <vt:lpstr>Answer-2</vt:lpstr>
      <vt:lpstr>Anton 题</vt:lpstr>
      <vt:lpstr>Solution</vt:lpstr>
      <vt:lpstr>Solution</vt:lpstr>
      <vt:lpstr>CEOI2016 Trick</vt:lpstr>
      <vt:lpstr>Solution</vt:lpstr>
      <vt:lpstr>Solution</vt:lpstr>
      <vt:lpstr>Solution</vt:lpstr>
      <vt:lpstr>[SNOI2024] 拉丁方</vt:lpstr>
      <vt:lpstr>Solution</vt:lpstr>
      <vt:lpstr>Solution</vt:lpstr>
      <vt:lpstr>Solution</vt:lpstr>
      <vt:lpstr>Interactive Algorithm</vt:lpstr>
      <vt:lpstr>Solution 1</vt:lpstr>
      <vt:lpstr>Solution 2</vt:lpstr>
      <vt:lpstr>Interesting Coloring</vt:lpstr>
      <vt:lpstr>Solution</vt:lpstr>
      <vt:lpstr>CEOI2023 How to Avoid Disqualification in 75 Easy Steps</vt:lpstr>
      <vt:lpstr>Solution: R=28</vt:lpstr>
      <vt:lpstr>Solution: R=27</vt:lpstr>
      <vt:lpstr>Solution: R=26</vt:lpstr>
      <vt:lpstr>CF1919H Tree Diameter</vt:lpstr>
      <vt:lpstr>Solution</vt:lpstr>
      <vt:lpstr>Solution</vt:lpstr>
      <vt:lpstr>Thanks for listening!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User</dc:creator>
  <cp:lastModifiedBy>User</cp:lastModifiedBy>
  <cp:revision>563</cp:revision>
  <dcterms:created xsi:type="dcterms:W3CDTF">2019-06-19T02:08:00Z</dcterms:created>
  <dcterms:modified xsi:type="dcterms:W3CDTF">2024-05-20T23:58:56Z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2337F0B30D1747499113BD8A5FD33FFC_11</vt:lpwstr>
  </property>
</Properties>
</file>