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9" r:id="rId7"/>
    <p:sldId id="283" r:id="rId8"/>
    <p:sldId id="261" r:id="rId9"/>
    <p:sldId id="262" r:id="rId10"/>
    <p:sldId id="263" r:id="rId11"/>
    <p:sldId id="264" r:id="rId12"/>
    <p:sldId id="280" r:id="rId13"/>
    <p:sldId id="265" r:id="rId14"/>
    <p:sldId id="266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1" r:id="rId26"/>
    <p:sldId id="284" r:id="rId27"/>
    <p:sldId id="28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7" autoAdjust="0"/>
    <p:restoredTop sz="94660"/>
  </p:normalViewPr>
  <p:slideViewPr>
    <p:cSldViewPr snapToGrid="0">
      <p:cViewPr varScale="1">
        <p:scale>
          <a:sx n="250" d="100"/>
          <a:sy n="250" d="100"/>
        </p:scale>
        <p:origin x="18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D85C1-ED49-04F5-65F5-70D3A2AE3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15365E-39B5-C308-8B29-39BC548F7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985C5-74A1-B2F4-7539-0E8B7EDEA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F17A-5FDE-47E5-A111-BE611ECC92B5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013F96-F825-5C38-1FED-E7DB756BD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E46DD-E987-4ECA-4639-66A2502B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00BA-D9E9-45B4-A431-45BFEDFD6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50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882CD-04F2-07B7-D5BA-3DB91F7B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01BB4C-8AFE-BAC9-6221-39DA24783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F63247-0738-3624-BB9E-2B4E92F0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F17A-5FDE-47E5-A111-BE611ECC92B5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26818C-5784-F3F8-FB42-300D9055E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74C231-F6A2-1E72-4E92-97F1D50E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00BA-D9E9-45B4-A431-45BFEDFD6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05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DC3AE1-D4BD-93D8-F821-647EBF912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0AB200-0B03-21BA-75A0-C0BE0632D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270091-5F40-F08C-8A55-1F77E077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F17A-5FDE-47E5-A111-BE611ECC92B5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894FA-181D-969A-3FF9-3339E49E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4C4BC3-5FCB-4F36-4D67-1C7361C5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00BA-D9E9-45B4-A431-45BFEDFD6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3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0AB3B-6556-B7E5-E927-861F2C54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E8CBC-E694-25E5-3198-C47CBC0DD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DA13F2-5FE8-FA23-B58A-32CFEE7E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F17A-5FDE-47E5-A111-BE611ECC92B5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99F29-FF6E-5097-4C04-56397678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019F92-2E49-C801-730F-E3DB47C2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00BA-D9E9-45B4-A431-45BFEDFD6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19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C1EB4-E578-5C88-C2DB-3CDC2ECEE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15A3CB-E569-5C9B-0FEA-533F5C6CC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E6D6A0-36D6-FDE8-D391-D2603265F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F17A-5FDE-47E5-A111-BE611ECC92B5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1FE2C8-E049-B3B9-CBC1-97FD69C0F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4C606-542A-ACAC-C2BC-8BACCCA1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00BA-D9E9-45B4-A431-45BFEDFD6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70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DD74A-88A1-B126-9906-E5C826B22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425079-1C55-4A1E-91D8-75A357713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F62631-07F2-8E11-2A8A-1A5E140D2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6D02BB-E1F6-2053-BF88-D30D63A2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F17A-5FDE-47E5-A111-BE611ECC92B5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08A8FA-72E9-05FE-7ED4-617CBC83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CE9DDB-EC75-8640-80D4-9B9D1B83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00BA-D9E9-45B4-A431-45BFEDFD6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04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B8764-FFB0-C0EE-1A01-C0926390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34043A-71BB-0587-F63F-4203839DB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3A9D54-18E1-D845-1A0E-532957F2A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3F19CD-803F-9033-3AEC-418A3BEE3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48C7DD-56CA-7C87-4927-2EFB36D75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512C1E-7B6C-EF5C-0422-AE1876A1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F17A-5FDE-47E5-A111-BE611ECC92B5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DDCC05-3A89-13E9-8B94-C6C02B98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5E421B-A3D5-76D8-20EC-D5B8B5330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00BA-D9E9-45B4-A431-45BFEDFD6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76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DE9F9-292E-FB22-4B18-3CC91F2A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2364E6-10FF-AB3D-17E6-F9EA021F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F17A-5FDE-47E5-A111-BE611ECC92B5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C27117-4FB8-75A1-32A9-5CA40A8D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9B173E-D1AD-1F2B-0DAE-8A6E5A2B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00BA-D9E9-45B4-A431-45BFEDFD6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03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F7BF0A-297F-B7A6-3971-5DD83C8D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F17A-5FDE-47E5-A111-BE611ECC92B5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22D77F-923D-88C2-F61D-F3A0D366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D1C451-99C4-3DB6-E37B-C2F71FAA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00BA-D9E9-45B4-A431-45BFEDFD6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76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A7FEB-1DE2-7F8E-E16F-CE0F3EE6A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47739-A6C3-4BBF-5799-821E7A99E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1C3D59-BA3B-933A-F9CD-97E8A2124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D14777-B12F-73A1-9CDD-0F436C26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F17A-5FDE-47E5-A111-BE611ECC92B5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887F66-73A6-74E9-5A74-6E013C99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5986D3-4C4B-2E39-24BB-F3A3EE8A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00BA-D9E9-45B4-A431-45BFEDFD6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96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4AC33-9247-7AC6-BDDC-22215BC0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A9FAC9-DDFB-8381-6CB6-6B000B27F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0BA2FD-D14A-4A3F-38FA-DB4EB3F6E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B1952A-DE3B-5D82-0956-2279E87A3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F17A-5FDE-47E5-A111-BE611ECC92B5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3A5C46-B92C-416E-6E6F-29D6EE50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57BF88-AE6D-6ADF-0F34-07C341C3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00BA-D9E9-45B4-A431-45BFEDFD6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76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3BA5ED-279B-A07C-BCE7-71940E52D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2B8FBB-1CAF-4FF2-4700-F63311DE8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6E1CC-002C-5682-15D7-48C424CDB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BF17A-5FDE-47E5-A111-BE611ECC92B5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7D9B78-62A8-9617-0A41-1E9697E94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1B49EE-1F54-2C80-892E-F0FF38FD0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400BA-D9E9-45B4-A431-45BFEDFD6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63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heechan/Network-Based-Multiplayer-PingPong-Game.gi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284A6-A896-C46D-BFC2-8F16F5AC4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031" y="897035"/>
            <a:ext cx="11405937" cy="2387600"/>
          </a:xfrm>
        </p:spPr>
        <p:txBody>
          <a:bodyPr>
            <a:normAutofit/>
          </a:bodyPr>
          <a:lstStyle/>
          <a:p>
            <a:r>
              <a:rPr lang="en-US" altLang="ko-KR" sz="4400" b="1" u="sng" dirty="0"/>
              <a:t>NMPG</a:t>
            </a:r>
            <a:r>
              <a:rPr lang="en-US" altLang="ko-KR" sz="4400" dirty="0"/>
              <a:t>: </a:t>
            </a:r>
            <a:r>
              <a:rPr lang="en-US" altLang="ko-KR" sz="4400" b="1" dirty="0"/>
              <a:t>N</a:t>
            </a:r>
            <a:r>
              <a:rPr lang="en-US" altLang="ko-KR" sz="4400" dirty="0"/>
              <a:t>etwork-Based</a:t>
            </a:r>
            <a:r>
              <a:rPr lang="ko-KR" altLang="en-US" sz="4400" dirty="0"/>
              <a:t> </a:t>
            </a:r>
            <a:r>
              <a:rPr lang="en-US" altLang="ko-KR" sz="4400" b="1" dirty="0"/>
              <a:t>M</a:t>
            </a:r>
            <a:r>
              <a:rPr lang="en-US" altLang="ko-KR" sz="4400" dirty="0"/>
              <a:t>ultiplayer </a:t>
            </a:r>
            <a:r>
              <a:rPr lang="en-US" altLang="ko-KR" sz="4400" b="1" dirty="0" err="1"/>
              <a:t>P</a:t>
            </a:r>
            <a:r>
              <a:rPr lang="en-US" altLang="ko-KR" sz="4400" dirty="0" err="1"/>
              <a:t>ingPong</a:t>
            </a:r>
            <a:r>
              <a:rPr lang="ko-KR" altLang="en-US" sz="4400" dirty="0"/>
              <a:t> </a:t>
            </a:r>
            <a:r>
              <a:rPr lang="en-US" altLang="ko-KR" sz="4400" b="1" dirty="0"/>
              <a:t>G</a:t>
            </a:r>
            <a:r>
              <a:rPr lang="en-US" altLang="ko-KR" sz="4400" dirty="0"/>
              <a:t>ame</a:t>
            </a:r>
            <a:endParaRPr lang="ko-KR" altLang="en-US" sz="4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0CB512-08B7-B045-2133-FB4040394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520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Team 1: 4 to 6</a:t>
            </a:r>
          </a:p>
          <a:p>
            <a:r>
              <a:rPr lang="en-US" altLang="ko-KR" dirty="0"/>
              <a:t>21800426 </a:t>
            </a:r>
            <a:r>
              <a:rPr lang="ko-KR" altLang="en-US" dirty="0" err="1"/>
              <a:t>안예온</a:t>
            </a:r>
            <a:endParaRPr lang="en-US" altLang="ko-KR" dirty="0"/>
          </a:p>
          <a:p>
            <a:r>
              <a:rPr lang="en-US" altLang="ko-KR" dirty="0"/>
              <a:t>21800436 </a:t>
            </a:r>
            <a:r>
              <a:rPr lang="ko-KR" altLang="en-US" dirty="0"/>
              <a:t>양희찬</a:t>
            </a:r>
            <a:endParaRPr lang="en-US" altLang="ko-KR" dirty="0"/>
          </a:p>
          <a:p>
            <a:r>
              <a:rPr lang="en-US" altLang="ko-KR" dirty="0"/>
              <a:t>21800476 </a:t>
            </a:r>
            <a:r>
              <a:rPr lang="ko-KR" altLang="en-US" dirty="0"/>
              <a:t>유현도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988CA1C-A12A-986D-926B-EF8FDEF1305C}"/>
              </a:ext>
            </a:extLst>
          </p:cNvPr>
          <p:cNvSpPr txBox="1">
            <a:spLocks/>
          </p:cNvSpPr>
          <p:nvPr/>
        </p:nvSpPr>
        <p:spPr>
          <a:xfrm>
            <a:off x="1524000" y="548687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EAEAF51-08D0-C43E-7D60-F55F7F9E66E1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6488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CB39741-3056-0F4C-F60E-6C7FC96E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25E6E2B-77CC-DAA9-EE47-74984F746B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평가에 사용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BF659C9-7360-51B6-1299-C40E86F1B32A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4369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1B56749-F598-7C27-E860-94FEBCF4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자세한 설계 내용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B56D254-FEDD-37D5-1F7E-987C1E5A0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391921"/>
              </p:ext>
            </p:extLst>
          </p:nvPr>
        </p:nvGraphicFramePr>
        <p:xfrm>
          <a:off x="5015433" y="1585937"/>
          <a:ext cx="2161133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61133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Server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(Admin)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기본 </a:t>
                      </a:r>
                      <a:r>
                        <a:rPr lang="en-US" altLang="ko-KR" sz="1100" dirty="0"/>
                        <a:t>window (box)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공의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8630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4392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&amp; 2 </a:t>
                      </a:r>
                      <a:r>
                        <a:rPr lang="ko-KR" altLang="en-US" sz="1100" dirty="0"/>
                        <a:t>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1039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B9AE612-FD2E-AC88-3030-9739B95EE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321881"/>
              </p:ext>
            </p:extLst>
          </p:nvPr>
        </p:nvGraphicFramePr>
        <p:xfrm>
          <a:off x="2563265" y="394590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1)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3714E19A-EA19-31D6-28CE-0B792CC05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055125"/>
              </p:ext>
            </p:extLst>
          </p:nvPr>
        </p:nvGraphicFramePr>
        <p:xfrm>
          <a:off x="6977827" y="394590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pic>
        <p:nvPicPr>
          <p:cNvPr id="11" name="그림 10" descr="컴퓨터, 노트북, 사무 장비, 스페이스 바이(가) 표시된 사진&#10;&#10;자동 생성된 설명">
            <a:extLst>
              <a:ext uri="{FF2B5EF4-FFF2-40B4-BE49-F238E27FC236}">
                <a16:creationId xmlns:a16="http://schemas.microsoft.com/office/drawing/2014/main" id="{87DAD90F-64A3-868B-9629-7A77A56A78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9" b="17761"/>
          <a:stretch/>
        </p:blipFill>
        <p:spPr>
          <a:xfrm>
            <a:off x="3229090" y="5678052"/>
            <a:ext cx="1319257" cy="1018023"/>
          </a:xfrm>
          <a:prstGeom prst="rect">
            <a:avLst/>
          </a:prstGeom>
        </p:spPr>
      </p:pic>
      <p:pic>
        <p:nvPicPr>
          <p:cNvPr id="12" name="그림 11" descr="컴퓨터, 노트북, 사무 장비, 스페이스 바이(가) 표시된 사진&#10;&#10;자동 생성된 설명">
            <a:extLst>
              <a:ext uri="{FF2B5EF4-FFF2-40B4-BE49-F238E27FC236}">
                <a16:creationId xmlns:a16="http://schemas.microsoft.com/office/drawing/2014/main" id="{1EA70B05-09B8-DA2B-0B24-7292D1530B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9" b="17761"/>
          <a:stretch/>
        </p:blipFill>
        <p:spPr>
          <a:xfrm>
            <a:off x="7643655" y="5678052"/>
            <a:ext cx="1319257" cy="10180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8FFFC8C-8811-6F2F-360F-B54D839629F7}"/>
              </a:ext>
            </a:extLst>
          </p:cNvPr>
          <p:cNvSpPr txBox="1"/>
          <p:nvPr/>
        </p:nvSpPr>
        <p:spPr>
          <a:xfrm>
            <a:off x="3545707" y="5848929"/>
            <a:ext cx="65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GUI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959D71-49C3-1454-7AB3-23FC23B022DA}"/>
              </a:ext>
            </a:extLst>
          </p:cNvPr>
          <p:cNvSpPr txBox="1"/>
          <p:nvPr/>
        </p:nvSpPr>
        <p:spPr>
          <a:xfrm>
            <a:off x="7973709" y="5855858"/>
            <a:ext cx="65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GUI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97E78F7-E8A6-7AAB-AB44-F5E972766799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57319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1B56749-F598-7C27-E860-94FEBCF4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자세한 설계 내용</a:t>
            </a:r>
            <a:r>
              <a:rPr lang="en-US" altLang="ko-KR" dirty="0"/>
              <a:t>: Client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B56D254-FEDD-37D5-1F7E-987C1E5A035C}"/>
              </a:ext>
            </a:extLst>
          </p:cNvPr>
          <p:cNvGraphicFramePr>
            <a:graphicFrameLocks noGrp="1"/>
          </p:cNvGraphicFramePr>
          <p:nvPr/>
        </p:nvGraphicFramePr>
        <p:xfrm>
          <a:off x="5015433" y="1585937"/>
          <a:ext cx="2161133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61133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Server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(Admin)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기본 </a:t>
                      </a:r>
                      <a:r>
                        <a:rPr lang="en-US" altLang="ko-KR" sz="1100" dirty="0"/>
                        <a:t>window (box)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공의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8630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4392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&amp; 2 </a:t>
                      </a:r>
                      <a:r>
                        <a:rPr lang="ko-KR" altLang="en-US" sz="1100" dirty="0"/>
                        <a:t>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1039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B9AE612-FD2E-AC88-3030-9739B95EE14C}"/>
              </a:ext>
            </a:extLst>
          </p:cNvPr>
          <p:cNvGraphicFramePr>
            <a:graphicFrameLocks noGrp="1"/>
          </p:cNvGraphicFramePr>
          <p:nvPr/>
        </p:nvGraphicFramePr>
        <p:xfrm>
          <a:off x="2563265" y="394590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1)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3714E19A-EA19-31D6-28CE-0B792CC05F97}"/>
              </a:ext>
            </a:extLst>
          </p:cNvPr>
          <p:cNvGraphicFramePr>
            <a:graphicFrameLocks noGrp="1"/>
          </p:cNvGraphicFramePr>
          <p:nvPr/>
        </p:nvGraphicFramePr>
        <p:xfrm>
          <a:off x="6977827" y="394590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pic>
        <p:nvPicPr>
          <p:cNvPr id="11" name="그림 10" descr="컴퓨터, 노트북, 사무 장비, 스페이스 바이(가) 표시된 사진&#10;&#10;자동 생성된 설명">
            <a:extLst>
              <a:ext uri="{FF2B5EF4-FFF2-40B4-BE49-F238E27FC236}">
                <a16:creationId xmlns:a16="http://schemas.microsoft.com/office/drawing/2014/main" id="{87DAD90F-64A3-868B-9629-7A77A56A78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9" b="17761"/>
          <a:stretch/>
        </p:blipFill>
        <p:spPr>
          <a:xfrm>
            <a:off x="3229090" y="5678052"/>
            <a:ext cx="1319257" cy="1018023"/>
          </a:xfrm>
          <a:prstGeom prst="rect">
            <a:avLst/>
          </a:prstGeom>
        </p:spPr>
      </p:pic>
      <p:pic>
        <p:nvPicPr>
          <p:cNvPr id="12" name="그림 11" descr="컴퓨터, 노트북, 사무 장비, 스페이스 바이(가) 표시된 사진&#10;&#10;자동 생성된 설명">
            <a:extLst>
              <a:ext uri="{FF2B5EF4-FFF2-40B4-BE49-F238E27FC236}">
                <a16:creationId xmlns:a16="http://schemas.microsoft.com/office/drawing/2014/main" id="{1EA70B05-09B8-DA2B-0B24-7292D1530B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9" b="17761"/>
          <a:stretch/>
        </p:blipFill>
        <p:spPr>
          <a:xfrm>
            <a:off x="7643655" y="5678052"/>
            <a:ext cx="1319257" cy="10180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8FFFC8C-8811-6F2F-360F-B54D839629F7}"/>
              </a:ext>
            </a:extLst>
          </p:cNvPr>
          <p:cNvSpPr txBox="1"/>
          <p:nvPr/>
        </p:nvSpPr>
        <p:spPr>
          <a:xfrm>
            <a:off x="3545707" y="5848929"/>
            <a:ext cx="65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GUI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959D71-49C3-1454-7AB3-23FC23B022DA}"/>
              </a:ext>
            </a:extLst>
          </p:cNvPr>
          <p:cNvSpPr txBox="1"/>
          <p:nvPr/>
        </p:nvSpPr>
        <p:spPr>
          <a:xfrm>
            <a:off x="7973709" y="5855858"/>
            <a:ext cx="65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GUI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7FCE84-8BB3-458B-B317-DF59354D11D2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29614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1B56749-F598-7C27-E860-94FEBCF4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자세한 설계 내용</a:t>
            </a:r>
            <a:r>
              <a:rPr lang="en-US" altLang="ko-KR" dirty="0"/>
              <a:t>: Client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B56D254-FEDD-37D5-1F7E-987C1E5A0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701599"/>
              </p:ext>
            </p:extLst>
          </p:nvPr>
        </p:nvGraphicFramePr>
        <p:xfrm>
          <a:off x="5015433" y="1585937"/>
          <a:ext cx="2161133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61133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Server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(Admin)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기본 </a:t>
                      </a:r>
                      <a:r>
                        <a:rPr lang="en-US" altLang="ko-KR" sz="1100" dirty="0"/>
                        <a:t>window (box)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공의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8630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4392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&amp; 2 </a:t>
                      </a:r>
                      <a:r>
                        <a:rPr lang="ko-KR" altLang="en-US" sz="1100" dirty="0"/>
                        <a:t>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1039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B9AE612-FD2E-AC88-3030-9739B95EE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695050"/>
              </p:ext>
            </p:extLst>
          </p:nvPr>
        </p:nvGraphicFramePr>
        <p:xfrm>
          <a:off x="2563265" y="394590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1)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3714E19A-EA19-31D6-28CE-0B792CC05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277545"/>
              </p:ext>
            </p:extLst>
          </p:nvPr>
        </p:nvGraphicFramePr>
        <p:xfrm>
          <a:off x="6977827" y="394590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pic>
        <p:nvPicPr>
          <p:cNvPr id="11" name="그림 10" descr="컴퓨터, 노트북, 사무 장비, 스페이스 바이(가) 표시된 사진&#10;&#10;자동 생성된 설명">
            <a:extLst>
              <a:ext uri="{FF2B5EF4-FFF2-40B4-BE49-F238E27FC236}">
                <a16:creationId xmlns:a16="http://schemas.microsoft.com/office/drawing/2014/main" id="{87DAD90F-64A3-868B-9629-7A77A56A78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9" b="17761"/>
          <a:stretch/>
        </p:blipFill>
        <p:spPr>
          <a:xfrm>
            <a:off x="3229090" y="5678052"/>
            <a:ext cx="1319257" cy="1018023"/>
          </a:xfrm>
          <a:prstGeom prst="rect">
            <a:avLst/>
          </a:prstGeom>
        </p:spPr>
      </p:pic>
      <p:pic>
        <p:nvPicPr>
          <p:cNvPr id="12" name="그림 11" descr="컴퓨터, 노트북, 사무 장비, 스페이스 바이(가) 표시된 사진&#10;&#10;자동 생성된 설명">
            <a:extLst>
              <a:ext uri="{FF2B5EF4-FFF2-40B4-BE49-F238E27FC236}">
                <a16:creationId xmlns:a16="http://schemas.microsoft.com/office/drawing/2014/main" id="{1EA70B05-09B8-DA2B-0B24-7292D1530B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9" b="17761"/>
          <a:stretch/>
        </p:blipFill>
        <p:spPr>
          <a:xfrm>
            <a:off x="7643655" y="5678052"/>
            <a:ext cx="1319257" cy="101802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F5FA78C-973D-0588-82C4-1F6EFBEF1536}"/>
              </a:ext>
            </a:extLst>
          </p:cNvPr>
          <p:cNvCxnSpPr>
            <a:cxnSpLocks/>
          </p:cNvCxnSpPr>
          <p:nvPr/>
        </p:nvCxnSpPr>
        <p:spPr>
          <a:xfrm flipV="1">
            <a:off x="3272329" y="2101802"/>
            <a:ext cx="1743104" cy="184409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0389DBB-1ADE-7B5B-D18D-CFAFD6CC8C54}"/>
              </a:ext>
            </a:extLst>
          </p:cNvPr>
          <p:cNvCxnSpPr>
            <a:cxnSpLocks/>
          </p:cNvCxnSpPr>
          <p:nvPr/>
        </p:nvCxnSpPr>
        <p:spPr>
          <a:xfrm flipH="1" flipV="1">
            <a:off x="7176566" y="2101803"/>
            <a:ext cx="1897632" cy="184409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8FFFC8C-8811-6F2F-360F-B54D839629F7}"/>
              </a:ext>
            </a:extLst>
          </p:cNvPr>
          <p:cNvSpPr txBox="1"/>
          <p:nvPr/>
        </p:nvSpPr>
        <p:spPr>
          <a:xfrm>
            <a:off x="3545707" y="5848929"/>
            <a:ext cx="65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GUI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959D71-49C3-1454-7AB3-23FC23B022DA}"/>
              </a:ext>
            </a:extLst>
          </p:cNvPr>
          <p:cNvSpPr txBox="1"/>
          <p:nvPr/>
        </p:nvSpPr>
        <p:spPr>
          <a:xfrm>
            <a:off x="7973709" y="5855858"/>
            <a:ext cx="65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GUI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26C0F1-8947-D306-A64D-E9EB47440987}"/>
              </a:ext>
            </a:extLst>
          </p:cNvPr>
          <p:cNvSpPr txBox="1"/>
          <p:nvPr/>
        </p:nvSpPr>
        <p:spPr>
          <a:xfrm>
            <a:off x="447040" y="2021840"/>
            <a:ext cx="2966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Sending Thread</a:t>
            </a:r>
          </a:p>
          <a:p>
            <a:endParaRPr lang="en-US" altLang="ko-KR" b="1" dirty="0">
              <a:solidFill>
                <a:schemeClr val="accent2"/>
              </a:solidFill>
            </a:endParaRPr>
          </a:p>
          <a:p>
            <a:r>
              <a:rPr lang="en-US" altLang="ko-KR" dirty="0" err="1">
                <a:solidFill>
                  <a:schemeClr val="accent2"/>
                </a:solidFill>
              </a:rPr>
              <a:t>Ncurses</a:t>
            </a:r>
            <a:r>
              <a:rPr lang="ko-KR" altLang="en-US" dirty="0">
                <a:solidFill>
                  <a:schemeClr val="accent2"/>
                </a:solidFill>
              </a:rPr>
              <a:t>를 활용하여 사용자의 키보드 입력 값을 받고 서버에 수신하는 작업을 반복한다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7FCE84-8BB3-458B-B317-DF59354D11D2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3584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1B56749-F598-7C27-E860-94FEBCF4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자세한 설계 내용</a:t>
            </a:r>
            <a:r>
              <a:rPr lang="en-US" altLang="ko-KR" dirty="0"/>
              <a:t>: Client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B56D254-FEDD-37D5-1F7E-987C1E5A0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688191"/>
              </p:ext>
            </p:extLst>
          </p:nvPr>
        </p:nvGraphicFramePr>
        <p:xfrm>
          <a:off x="5015433" y="1585937"/>
          <a:ext cx="2161133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61133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Server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(Admin)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기본 </a:t>
                      </a:r>
                      <a:r>
                        <a:rPr lang="en-US" altLang="ko-KR" sz="1100" dirty="0"/>
                        <a:t>window (box)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공의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8630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4392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&amp; 2 </a:t>
                      </a:r>
                      <a:r>
                        <a:rPr lang="ko-KR" altLang="en-US" sz="1100" dirty="0"/>
                        <a:t>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1039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B9AE612-FD2E-AC88-3030-9739B95EE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558836"/>
              </p:ext>
            </p:extLst>
          </p:nvPr>
        </p:nvGraphicFramePr>
        <p:xfrm>
          <a:off x="2563265" y="394590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1)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3714E19A-EA19-31D6-28CE-0B792CC05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412963"/>
              </p:ext>
            </p:extLst>
          </p:nvPr>
        </p:nvGraphicFramePr>
        <p:xfrm>
          <a:off x="6977827" y="394590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pic>
        <p:nvPicPr>
          <p:cNvPr id="11" name="그림 10" descr="컴퓨터, 노트북, 사무 장비, 스페이스 바이(가) 표시된 사진&#10;&#10;자동 생성된 설명">
            <a:extLst>
              <a:ext uri="{FF2B5EF4-FFF2-40B4-BE49-F238E27FC236}">
                <a16:creationId xmlns:a16="http://schemas.microsoft.com/office/drawing/2014/main" id="{87DAD90F-64A3-868B-9629-7A77A56A78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9" b="17761"/>
          <a:stretch/>
        </p:blipFill>
        <p:spPr>
          <a:xfrm>
            <a:off x="3229090" y="5678052"/>
            <a:ext cx="1319257" cy="1018023"/>
          </a:xfrm>
          <a:prstGeom prst="rect">
            <a:avLst/>
          </a:prstGeom>
        </p:spPr>
      </p:pic>
      <p:pic>
        <p:nvPicPr>
          <p:cNvPr id="12" name="그림 11" descr="컴퓨터, 노트북, 사무 장비, 스페이스 바이(가) 표시된 사진&#10;&#10;자동 생성된 설명">
            <a:extLst>
              <a:ext uri="{FF2B5EF4-FFF2-40B4-BE49-F238E27FC236}">
                <a16:creationId xmlns:a16="http://schemas.microsoft.com/office/drawing/2014/main" id="{1EA70B05-09B8-DA2B-0B24-7292D1530B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9" b="17761"/>
          <a:stretch/>
        </p:blipFill>
        <p:spPr>
          <a:xfrm>
            <a:off x="7643655" y="5678052"/>
            <a:ext cx="1319257" cy="101802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F5FA78C-973D-0588-82C4-1F6EFBEF1536}"/>
              </a:ext>
            </a:extLst>
          </p:cNvPr>
          <p:cNvCxnSpPr>
            <a:cxnSpLocks/>
          </p:cNvCxnSpPr>
          <p:nvPr/>
        </p:nvCxnSpPr>
        <p:spPr>
          <a:xfrm flipV="1">
            <a:off x="3272329" y="2101802"/>
            <a:ext cx="1743104" cy="184409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0389DBB-1ADE-7B5B-D18D-CFAFD6CC8C54}"/>
              </a:ext>
            </a:extLst>
          </p:cNvPr>
          <p:cNvCxnSpPr>
            <a:cxnSpLocks/>
          </p:cNvCxnSpPr>
          <p:nvPr/>
        </p:nvCxnSpPr>
        <p:spPr>
          <a:xfrm flipH="1" flipV="1">
            <a:off x="7176566" y="2101803"/>
            <a:ext cx="1897632" cy="184409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D78A601-9870-9DC4-3336-A9AA41292070}"/>
              </a:ext>
            </a:extLst>
          </p:cNvPr>
          <p:cNvCxnSpPr>
            <a:cxnSpLocks/>
          </p:cNvCxnSpPr>
          <p:nvPr/>
        </p:nvCxnSpPr>
        <p:spPr>
          <a:xfrm flipH="1">
            <a:off x="3517997" y="2363177"/>
            <a:ext cx="1497436" cy="15827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4EE5F96-876B-5657-E096-3C0C04CC660E}"/>
              </a:ext>
            </a:extLst>
          </p:cNvPr>
          <p:cNvCxnSpPr/>
          <p:nvPr/>
        </p:nvCxnSpPr>
        <p:spPr>
          <a:xfrm>
            <a:off x="7176566" y="2363177"/>
            <a:ext cx="1653327" cy="15827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8FFFC8C-8811-6F2F-360F-B54D839629F7}"/>
              </a:ext>
            </a:extLst>
          </p:cNvPr>
          <p:cNvSpPr txBox="1"/>
          <p:nvPr/>
        </p:nvSpPr>
        <p:spPr>
          <a:xfrm>
            <a:off x="3545707" y="5848929"/>
            <a:ext cx="65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GUI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959D71-49C3-1454-7AB3-23FC23B022DA}"/>
              </a:ext>
            </a:extLst>
          </p:cNvPr>
          <p:cNvSpPr txBox="1"/>
          <p:nvPr/>
        </p:nvSpPr>
        <p:spPr>
          <a:xfrm>
            <a:off x="7973709" y="5855858"/>
            <a:ext cx="65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GUI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FFF1A-C7D0-1038-C70F-454186C6FFCF}"/>
              </a:ext>
            </a:extLst>
          </p:cNvPr>
          <p:cNvSpPr txBox="1"/>
          <p:nvPr/>
        </p:nvSpPr>
        <p:spPr>
          <a:xfrm>
            <a:off x="447040" y="2021840"/>
            <a:ext cx="2966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Sending Thread</a:t>
            </a:r>
          </a:p>
          <a:p>
            <a:endParaRPr lang="en-US" altLang="ko-KR" b="1" dirty="0">
              <a:solidFill>
                <a:schemeClr val="accent2"/>
              </a:solidFill>
            </a:endParaRPr>
          </a:p>
          <a:p>
            <a:r>
              <a:rPr lang="en-US" altLang="ko-KR" dirty="0" err="1">
                <a:solidFill>
                  <a:schemeClr val="accent2"/>
                </a:solidFill>
              </a:rPr>
              <a:t>Ncurses</a:t>
            </a:r>
            <a:r>
              <a:rPr lang="ko-KR" altLang="en-US" dirty="0">
                <a:solidFill>
                  <a:schemeClr val="accent2"/>
                </a:solidFill>
              </a:rPr>
              <a:t>를 활용하여 사용자의 키보드 입력 값을 받고 서버에 수신하는 작업을 반복한다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E1D22-2F5D-4FAF-E28E-ED65B3D02CF2}"/>
              </a:ext>
            </a:extLst>
          </p:cNvPr>
          <p:cNvSpPr txBox="1"/>
          <p:nvPr/>
        </p:nvSpPr>
        <p:spPr>
          <a:xfrm>
            <a:off x="9074198" y="1478252"/>
            <a:ext cx="296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Receiving Thread</a:t>
            </a:r>
          </a:p>
          <a:p>
            <a:endParaRPr lang="en-US" altLang="ko-KR" b="1" dirty="0">
              <a:solidFill>
                <a:srgbClr val="00B050"/>
              </a:solidFill>
            </a:endParaRPr>
          </a:p>
          <a:p>
            <a:r>
              <a:rPr lang="ko-KR" altLang="en-US" dirty="0">
                <a:solidFill>
                  <a:srgbClr val="00B050"/>
                </a:solidFill>
              </a:rPr>
              <a:t>서버에서 각 객체들의 업데이트된 정보를 송신한다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304A1591-35B6-D8D8-FFF9-0DA3766C46A8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82584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1B56749-F598-7C27-E860-94FEBCF4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자세한 설계 내용</a:t>
            </a:r>
            <a:r>
              <a:rPr lang="en-US" altLang="ko-KR" dirty="0"/>
              <a:t>: Client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B56D254-FEDD-37D5-1F7E-987C1E5A0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677455"/>
              </p:ext>
            </p:extLst>
          </p:nvPr>
        </p:nvGraphicFramePr>
        <p:xfrm>
          <a:off x="5015433" y="1585937"/>
          <a:ext cx="2161133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61133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Server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(Admin)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기본 </a:t>
                      </a:r>
                      <a:r>
                        <a:rPr lang="en-US" altLang="ko-KR" sz="1100" dirty="0"/>
                        <a:t>window (box)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공의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8630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4392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&amp; 2 </a:t>
                      </a:r>
                      <a:r>
                        <a:rPr lang="ko-KR" altLang="en-US" sz="1100" dirty="0"/>
                        <a:t>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1039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B9AE612-FD2E-AC88-3030-9739B95EE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037997"/>
              </p:ext>
            </p:extLst>
          </p:nvPr>
        </p:nvGraphicFramePr>
        <p:xfrm>
          <a:off x="2563265" y="394590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1)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3714E19A-EA19-31D6-28CE-0B792CC05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023199"/>
              </p:ext>
            </p:extLst>
          </p:nvPr>
        </p:nvGraphicFramePr>
        <p:xfrm>
          <a:off x="6977827" y="394590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pic>
        <p:nvPicPr>
          <p:cNvPr id="11" name="그림 10" descr="컴퓨터, 노트북, 사무 장비, 스페이스 바이(가) 표시된 사진&#10;&#10;자동 생성된 설명">
            <a:extLst>
              <a:ext uri="{FF2B5EF4-FFF2-40B4-BE49-F238E27FC236}">
                <a16:creationId xmlns:a16="http://schemas.microsoft.com/office/drawing/2014/main" id="{87DAD90F-64A3-868B-9629-7A77A56A78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9" b="17761"/>
          <a:stretch/>
        </p:blipFill>
        <p:spPr>
          <a:xfrm>
            <a:off x="3229090" y="5678052"/>
            <a:ext cx="1319257" cy="1018023"/>
          </a:xfrm>
          <a:prstGeom prst="rect">
            <a:avLst/>
          </a:prstGeom>
        </p:spPr>
      </p:pic>
      <p:pic>
        <p:nvPicPr>
          <p:cNvPr id="12" name="그림 11" descr="컴퓨터, 노트북, 사무 장비, 스페이스 바이(가) 표시된 사진&#10;&#10;자동 생성된 설명">
            <a:extLst>
              <a:ext uri="{FF2B5EF4-FFF2-40B4-BE49-F238E27FC236}">
                <a16:creationId xmlns:a16="http://schemas.microsoft.com/office/drawing/2014/main" id="{1EA70B05-09B8-DA2B-0B24-7292D1530B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9" b="17761"/>
          <a:stretch/>
        </p:blipFill>
        <p:spPr>
          <a:xfrm>
            <a:off x="7643655" y="5678052"/>
            <a:ext cx="1319257" cy="101802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F5FA78C-973D-0588-82C4-1F6EFBEF1536}"/>
              </a:ext>
            </a:extLst>
          </p:cNvPr>
          <p:cNvCxnSpPr>
            <a:cxnSpLocks/>
          </p:cNvCxnSpPr>
          <p:nvPr/>
        </p:nvCxnSpPr>
        <p:spPr>
          <a:xfrm flipV="1">
            <a:off x="3272329" y="2101802"/>
            <a:ext cx="1743104" cy="184409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0389DBB-1ADE-7B5B-D18D-CFAFD6CC8C54}"/>
              </a:ext>
            </a:extLst>
          </p:cNvPr>
          <p:cNvCxnSpPr>
            <a:cxnSpLocks/>
          </p:cNvCxnSpPr>
          <p:nvPr/>
        </p:nvCxnSpPr>
        <p:spPr>
          <a:xfrm flipH="1" flipV="1">
            <a:off x="7176566" y="2101803"/>
            <a:ext cx="1897632" cy="184409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D78A601-9870-9DC4-3336-A9AA41292070}"/>
              </a:ext>
            </a:extLst>
          </p:cNvPr>
          <p:cNvCxnSpPr>
            <a:cxnSpLocks/>
          </p:cNvCxnSpPr>
          <p:nvPr/>
        </p:nvCxnSpPr>
        <p:spPr>
          <a:xfrm flipH="1">
            <a:off x="3517997" y="2363177"/>
            <a:ext cx="1497436" cy="15827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4EE5F96-876B-5657-E096-3C0C04CC660E}"/>
              </a:ext>
            </a:extLst>
          </p:cNvPr>
          <p:cNvCxnSpPr/>
          <p:nvPr/>
        </p:nvCxnSpPr>
        <p:spPr>
          <a:xfrm>
            <a:off x="7176566" y="2363177"/>
            <a:ext cx="1653327" cy="15827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17D5244-C6BD-8947-5F86-64B815D5F944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888718" y="4789615"/>
            <a:ext cx="1" cy="88843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9E04EC5-96D7-E883-1C7F-5846A4756DDC}"/>
              </a:ext>
            </a:extLst>
          </p:cNvPr>
          <p:cNvCxnSpPr>
            <a:cxnSpLocks/>
          </p:cNvCxnSpPr>
          <p:nvPr/>
        </p:nvCxnSpPr>
        <p:spPr>
          <a:xfrm>
            <a:off x="8303281" y="4789615"/>
            <a:ext cx="1" cy="88843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8FFFC8C-8811-6F2F-360F-B54D839629F7}"/>
              </a:ext>
            </a:extLst>
          </p:cNvPr>
          <p:cNvSpPr txBox="1"/>
          <p:nvPr/>
        </p:nvSpPr>
        <p:spPr>
          <a:xfrm>
            <a:off x="3545707" y="5848929"/>
            <a:ext cx="65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GUI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959D71-49C3-1454-7AB3-23FC23B022DA}"/>
              </a:ext>
            </a:extLst>
          </p:cNvPr>
          <p:cNvSpPr txBox="1"/>
          <p:nvPr/>
        </p:nvSpPr>
        <p:spPr>
          <a:xfrm>
            <a:off x="7973709" y="5855858"/>
            <a:ext cx="65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GUI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FFF1A-C7D0-1038-C70F-454186C6FFCF}"/>
              </a:ext>
            </a:extLst>
          </p:cNvPr>
          <p:cNvSpPr txBox="1"/>
          <p:nvPr/>
        </p:nvSpPr>
        <p:spPr>
          <a:xfrm>
            <a:off x="447040" y="2021840"/>
            <a:ext cx="2966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Sending Thread</a:t>
            </a:r>
          </a:p>
          <a:p>
            <a:endParaRPr lang="en-US" altLang="ko-KR" b="1" dirty="0">
              <a:solidFill>
                <a:schemeClr val="accent2"/>
              </a:solidFill>
            </a:endParaRPr>
          </a:p>
          <a:p>
            <a:r>
              <a:rPr lang="en-US" altLang="ko-KR" dirty="0" err="1">
                <a:solidFill>
                  <a:schemeClr val="accent2"/>
                </a:solidFill>
              </a:rPr>
              <a:t>Ncurses</a:t>
            </a:r>
            <a:r>
              <a:rPr lang="ko-KR" altLang="en-US" dirty="0">
                <a:solidFill>
                  <a:schemeClr val="accent2"/>
                </a:solidFill>
              </a:rPr>
              <a:t>를 활용하여 사용자의 키보드 입력 값을 받고 서버에 수신하는 작업을 반복한다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E1D22-2F5D-4FAF-E28E-ED65B3D02CF2}"/>
              </a:ext>
            </a:extLst>
          </p:cNvPr>
          <p:cNvSpPr txBox="1"/>
          <p:nvPr/>
        </p:nvSpPr>
        <p:spPr>
          <a:xfrm>
            <a:off x="9074198" y="1478252"/>
            <a:ext cx="296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Receiving Thread</a:t>
            </a:r>
          </a:p>
          <a:p>
            <a:endParaRPr lang="en-US" altLang="ko-KR" b="1" dirty="0">
              <a:solidFill>
                <a:srgbClr val="00B050"/>
              </a:solidFill>
            </a:endParaRPr>
          </a:p>
          <a:p>
            <a:r>
              <a:rPr lang="ko-KR" altLang="en-US" dirty="0">
                <a:solidFill>
                  <a:srgbClr val="00B050"/>
                </a:solidFill>
              </a:rPr>
              <a:t>서버에서 각 객체들의 업데이트된 정보를 송신한다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99FCE-9081-4093-33BF-0F44B8AF4777}"/>
              </a:ext>
            </a:extLst>
          </p:cNvPr>
          <p:cNvSpPr txBox="1"/>
          <p:nvPr/>
        </p:nvSpPr>
        <p:spPr>
          <a:xfrm>
            <a:off x="9076564" y="2803815"/>
            <a:ext cx="2966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B050"/>
                </a:solidFill>
              </a:rPr>
              <a:t>Ncurses</a:t>
            </a:r>
            <a:r>
              <a:rPr lang="ko-KR" altLang="en-US" dirty="0">
                <a:solidFill>
                  <a:srgbClr val="00B050"/>
                </a:solidFill>
              </a:rPr>
              <a:t>를 활용하여 해당 값을 가지고 화면을 다시 출력한다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4B40A33-28E4-26B8-3602-E0E5B2E6F9B6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95640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1B56749-F598-7C27-E860-94FEBCF4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자세한 설계 내용</a:t>
            </a:r>
            <a:r>
              <a:rPr lang="en-US" altLang="ko-KR" dirty="0"/>
              <a:t>: Server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B56D254-FEDD-37D5-1F7E-987C1E5A0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573125"/>
              </p:ext>
            </p:extLst>
          </p:nvPr>
        </p:nvGraphicFramePr>
        <p:xfrm>
          <a:off x="5015432" y="3727244"/>
          <a:ext cx="2161133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61133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Server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(Admin)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기본 </a:t>
                      </a:r>
                      <a:r>
                        <a:rPr lang="en-US" altLang="ko-KR" sz="1100" dirty="0"/>
                        <a:t>window (box)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공의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8630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4392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&amp; 2 </a:t>
                      </a:r>
                      <a:r>
                        <a:rPr lang="ko-KR" altLang="en-US" sz="1100" dirty="0"/>
                        <a:t>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1039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B9AE612-FD2E-AC88-3030-9739B95EE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245428"/>
              </p:ext>
            </p:extLst>
          </p:nvPr>
        </p:nvGraphicFramePr>
        <p:xfrm>
          <a:off x="2563266" y="570358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1)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3714E19A-EA19-31D6-28CE-0B792CC05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110878"/>
              </p:ext>
            </p:extLst>
          </p:nvPr>
        </p:nvGraphicFramePr>
        <p:xfrm>
          <a:off x="6977827" y="570358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sp>
        <p:nvSpPr>
          <p:cNvPr id="4" name="부제목 2">
            <a:extLst>
              <a:ext uri="{FF2B5EF4-FFF2-40B4-BE49-F238E27FC236}">
                <a16:creationId xmlns:a16="http://schemas.microsoft.com/office/drawing/2014/main" id="{C3AFC14F-2620-0452-1EB5-24A9932FF874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75813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1B56749-F598-7C27-E860-94FEBCF4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자세한 설계 내용</a:t>
            </a:r>
            <a:r>
              <a:rPr lang="en-US" altLang="ko-KR" dirty="0"/>
              <a:t>: Server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B56D254-FEDD-37D5-1F7E-987C1E5A035C}"/>
              </a:ext>
            </a:extLst>
          </p:cNvPr>
          <p:cNvGraphicFramePr>
            <a:graphicFrameLocks noGrp="1"/>
          </p:cNvGraphicFramePr>
          <p:nvPr/>
        </p:nvGraphicFramePr>
        <p:xfrm>
          <a:off x="5015432" y="3727244"/>
          <a:ext cx="2161133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61133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Server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(Admin)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기본 </a:t>
                      </a:r>
                      <a:r>
                        <a:rPr lang="en-US" altLang="ko-KR" sz="1100" dirty="0"/>
                        <a:t>window (box)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공의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8630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4392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&amp; 2 </a:t>
                      </a:r>
                      <a:r>
                        <a:rPr lang="ko-KR" altLang="en-US" sz="1100" dirty="0"/>
                        <a:t>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1039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B9AE612-FD2E-AC88-3030-9739B95EE14C}"/>
              </a:ext>
            </a:extLst>
          </p:cNvPr>
          <p:cNvGraphicFramePr>
            <a:graphicFrameLocks noGrp="1"/>
          </p:cNvGraphicFramePr>
          <p:nvPr/>
        </p:nvGraphicFramePr>
        <p:xfrm>
          <a:off x="2563266" y="570358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1)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3714E19A-EA19-31D6-28CE-0B792CC05F97}"/>
              </a:ext>
            </a:extLst>
          </p:cNvPr>
          <p:cNvGraphicFramePr>
            <a:graphicFrameLocks noGrp="1"/>
          </p:cNvGraphicFramePr>
          <p:nvPr/>
        </p:nvGraphicFramePr>
        <p:xfrm>
          <a:off x="6977827" y="570358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87FFF1A-C7D0-1038-C70F-454186C6FFCF}"/>
              </a:ext>
            </a:extLst>
          </p:cNvPr>
          <p:cNvSpPr txBox="1"/>
          <p:nvPr/>
        </p:nvSpPr>
        <p:spPr>
          <a:xfrm>
            <a:off x="304800" y="1884525"/>
            <a:ext cx="3068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P1 Thread</a:t>
            </a:r>
          </a:p>
          <a:p>
            <a:endParaRPr lang="en-US" altLang="ko-KR" b="1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사용자 입력 값을 수신한다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C3AFC14F-2620-0452-1EB5-24A9932FF874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1B39362-CC13-B8BE-22C1-DDC06C198884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 rot="10800000" flipH="1">
            <a:off x="2563266" y="4504484"/>
            <a:ext cx="2452166" cy="1620954"/>
          </a:xfrm>
          <a:prstGeom prst="bentConnector3">
            <a:avLst>
              <a:gd name="adj1" fmla="val -932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253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1B56749-F598-7C27-E860-94FEBCF4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자세한 설계 내용</a:t>
            </a:r>
            <a:r>
              <a:rPr lang="en-US" altLang="ko-KR" dirty="0"/>
              <a:t>: Server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B56D254-FEDD-37D5-1F7E-987C1E5A035C}"/>
              </a:ext>
            </a:extLst>
          </p:cNvPr>
          <p:cNvGraphicFramePr>
            <a:graphicFrameLocks noGrp="1"/>
          </p:cNvGraphicFramePr>
          <p:nvPr/>
        </p:nvGraphicFramePr>
        <p:xfrm>
          <a:off x="5015432" y="3727244"/>
          <a:ext cx="2161133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61133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Server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(Admin)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기본 </a:t>
                      </a:r>
                      <a:r>
                        <a:rPr lang="en-US" altLang="ko-KR" sz="1100" dirty="0"/>
                        <a:t>window (box)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공의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8630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4392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&amp; 2 </a:t>
                      </a:r>
                      <a:r>
                        <a:rPr lang="ko-KR" altLang="en-US" sz="1100" dirty="0"/>
                        <a:t>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1039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B9AE612-FD2E-AC88-3030-9739B95EE14C}"/>
              </a:ext>
            </a:extLst>
          </p:cNvPr>
          <p:cNvGraphicFramePr>
            <a:graphicFrameLocks noGrp="1"/>
          </p:cNvGraphicFramePr>
          <p:nvPr/>
        </p:nvGraphicFramePr>
        <p:xfrm>
          <a:off x="2563266" y="570358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1)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3714E19A-EA19-31D6-28CE-0B792CC05F97}"/>
              </a:ext>
            </a:extLst>
          </p:cNvPr>
          <p:cNvGraphicFramePr>
            <a:graphicFrameLocks noGrp="1"/>
          </p:cNvGraphicFramePr>
          <p:nvPr/>
        </p:nvGraphicFramePr>
        <p:xfrm>
          <a:off x="6977827" y="570358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87FFF1A-C7D0-1038-C70F-454186C6FFCF}"/>
              </a:ext>
            </a:extLst>
          </p:cNvPr>
          <p:cNvSpPr txBox="1"/>
          <p:nvPr/>
        </p:nvSpPr>
        <p:spPr>
          <a:xfrm>
            <a:off x="304800" y="1884525"/>
            <a:ext cx="3068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P1 Thread</a:t>
            </a:r>
          </a:p>
          <a:p>
            <a:endParaRPr lang="en-US" altLang="ko-KR" b="1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사용자 입력 값을 수신한다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C3AFC14F-2620-0452-1EB5-24A9932FF874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1B39362-CC13-B8BE-22C1-DDC06C198884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 rot="10800000" flipH="1">
            <a:off x="2563266" y="4504484"/>
            <a:ext cx="2452166" cy="1620954"/>
          </a:xfrm>
          <a:prstGeom prst="bentConnector3">
            <a:avLst>
              <a:gd name="adj1" fmla="val -932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EEC152-5234-CF76-207C-E3F6F60DCE8D}"/>
              </a:ext>
            </a:extLst>
          </p:cNvPr>
          <p:cNvSpPr txBox="1"/>
          <p:nvPr/>
        </p:nvSpPr>
        <p:spPr>
          <a:xfrm>
            <a:off x="304800" y="2815528"/>
            <a:ext cx="306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해당 사용자의 발판 위치를 업데이트 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16958EBD-A172-6DA8-C584-FA5C399A17FE}"/>
              </a:ext>
            </a:extLst>
          </p:cNvPr>
          <p:cNvSpPr/>
          <p:nvPr/>
        </p:nvSpPr>
        <p:spPr>
          <a:xfrm>
            <a:off x="2563264" y="4728484"/>
            <a:ext cx="890471" cy="586477"/>
          </a:xfrm>
          <a:prstGeom prst="flowChartProcess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</a:rPr>
              <a:t>&lt;/&gt;</a:t>
            </a:r>
            <a:endParaRPr lang="ko-KR" altLang="en-US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557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1B56749-F598-7C27-E860-94FEBCF4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자세한 설계 내용</a:t>
            </a:r>
            <a:r>
              <a:rPr lang="en-US" altLang="ko-KR" dirty="0"/>
              <a:t>: Server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B56D254-FEDD-37D5-1F7E-987C1E5A035C}"/>
              </a:ext>
            </a:extLst>
          </p:cNvPr>
          <p:cNvGraphicFramePr>
            <a:graphicFrameLocks noGrp="1"/>
          </p:cNvGraphicFramePr>
          <p:nvPr/>
        </p:nvGraphicFramePr>
        <p:xfrm>
          <a:off x="5015432" y="3727244"/>
          <a:ext cx="2161133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61133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Server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(Admin)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기본 </a:t>
                      </a:r>
                      <a:r>
                        <a:rPr lang="en-US" altLang="ko-KR" sz="1100" dirty="0"/>
                        <a:t>window (box)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공의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8630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4392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&amp; 2 </a:t>
                      </a:r>
                      <a:r>
                        <a:rPr lang="ko-KR" altLang="en-US" sz="1100" dirty="0"/>
                        <a:t>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1039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B9AE612-FD2E-AC88-3030-9739B95EE14C}"/>
              </a:ext>
            </a:extLst>
          </p:cNvPr>
          <p:cNvGraphicFramePr>
            <a:graphicFrameLocks noGrp="1"/>
          </p:cNvGraphicFramePr>
          <p:nvPr/>
        </p:nvGraphicFramePr>
        <p:xfrm>
          <a:off x="2563266" y="570358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1)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3714E19A-EA19-31D6-28CE-0B792CC05F97}"/>
              </a:ext>
            </a:extLst>
          </p:cNvPr>
          <p:cNvGraphicFramePr>
            <a:graphicFrameLocks noGrp="1"/>
          </p:cNvGraphicFramePr>
          <p:nvPr/>
        </p:nvGraphicFramePr>
        <p:xfrm>
          <a:off x="6977827" y="570358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87FFF1A-C7D0-1038-C70F-454186C6FFCF}"/>
              </a:ext>
            </a:extLst>
          </p:cNvPr>
          <p:cNvSpPr txBox="1"/>
          <p:nvPr/>
        </p:nvSpPr>
        <p:spPr>
          <a:xfrm>
            <a:off x="304800" y="1884525"/>
            <a:ext cx="3068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P1 Thread</a:t>
            </a:r>
          </a:p>
          <a:p>
            <a:endParaRPr lang="en-US" altLang="ko-KR" b="1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사용자 입력 값을 수신한다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C3AFC14F-2620-0452-1EB5-24A9932FF874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1B39362-CC13-B8BE-22C1-DDC06C198884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 rot="10800000" flipH="1">
            <a:off x="2563266" y="4504484"/>
            <a:ext cx="2452166" cy="1620954"/>
          </a:xfrm>
          <a:prstGeom prst="bentConnector3">
            <a:avLst>
              <a:gd name="adj1" fmla="val -932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EEC152-5234-CF76-207C-E3F6F60DCE8D}"/>
              </a:ext>
            </a:extLst>
          </p:cNvPr>
          <p:cNvSpPr txBox="1"/>
          <p:nvPr/>
        </p:nvSpPr>
        <p:spPr>
          <a:xfrm>
            <a:off x="304800" y="2815528"/>
            <a:ext cx="306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해당 사용자의 발판 위치를 업데이트 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6B7F01-7E94-0AB1-8D7F-6247787A5F45}"/>
              </a:ext>
            </a:extLst>
          </p:cNvPr>
          <p:cNvSpPr txBox="1"/>
          <p:nvPr/>
        </p:nvSpPr>
        <p:spPr>
          <a:xfrm>
            <a:off x="304800" y="3472019"/>
            <a:ext cx="306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업데이트된 정보 및 객체들의 정보를 </a:t>
            </a:r>
            <a:r>
              <a:rPr lang="en-US" altLang="ko-KR" dirty="0">
                <a:solidFill>
                  <a:schemeClr val="accent2"/>
                </a:solidFill>
              </a:rPr>
              <a:t>broadcast </a:t>
            </a:r>
            <a:r>
              <a:rPr lang="ko-KR" altLang="en-US" dirty="0">
                <a:solidFill>
                  <a:schemeClr val="accent2"/>
                </a:solidFill>
              </a:rPr>
              <a:t>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16958EBD-A172-6DA8-C584-FA5C399A17FE}"/>
              </a:ext>
            </a:extLst>
          </p:cNvPr>
          <p:cNvSpPr/>
          <p:nvPr/>
        </p:nvSpPr>
        <p:spPr>
          <a:xfrm>
            <a:off x="2563264" y="4728484"/>
            <a:ext cx="890471" cy="586477"/>
          </a:xfrm>
          <a:prstGeom prst="flowChartProcess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</a:rPr>
              <a:t>&lt;/&gt;</a:t>
            </a:r>
            <a:endParaRPr lang="ko-KR" altLang="en-US" sz="2800" b="1" dirty="0">
              <a:solidFill>
                <a:schemeClr val="accent2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5A453C9-B32A-C10D-B1A8-E2467BBF533C}"/>
              </a:ext>
            </a:extLst>
          </p:cNvPr>
          <p:cNvCxnSpPr>
            <a:endCxn id="9" idx="0"/>
          </p:cNvCxnSpPr>
          <p:nvPr/>
        </p:nvCxnSpPr>
        <p:spPr>
          <a:xfrm flipH="1">
            <a:off x="3888720" y="4504484"/>
            <a:ext cx="1126712" cy="119909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2EDCC88-F470-B745-AC9D-9AB1DDF49CDB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>
            <a:off x="7176565" y="4504484"/>
            <a:ext cx="1126716" cy="119909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70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D6E63-36CB-AC4E-7572-FAE5FB73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91395-A287-7913-2656-EB19ED801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21800426 </a:t>
            </a:r>
            <a:r>
              <a:rPr lang="ko-KR" altLang="en-US" dirty="0" err="1"/>
              <a:t>안예온</a:t>
            </a:r>
            <a:r>
              <a:rPr lang="ko-KR" altLang="en-US" dirty="0"/>
              <a:t> </a:t>
            </a:r>
            <a:r>
              <a:rPr lang="en-US" altLang="ko-KR" dirty="0"/>
              <a:t>/ AI </a:t>
            </a:r>
            <a:r>
              <a:rPr lang="ko-KR" altLang="en-US" dirty="0"/>
              <a:t>컴퓨터공학심화</a:t>
            </a:r>
            <a:endParaRPr lang="en-US" altLang="ko-KR" dirty="0"/>
          </a:p>
          <a:p>
            <a:r>
              <a:rPr lang="en-US" altLang="ko-KR" dirty="0"/>
              <a:t>21800436 </a:t>
            </a:r>
            <a:r>
              <a:rPr lang="ko-KR" altLang="en-US" dirty="0"/>
              <a:t>양희찬 </a:t>
            </a:r>
            <a:r>
              <a:rPr lang="en-US" altLang="ko-KR" dirty="0"/>
              <a:t>/ AI </a:t>
            </a:r>
            <a:r>
              <a:rPr lang="ko-KR" altLang="en-US" dirty="0"/>
              <a:t>컴퓨터공학심화</a:t>
            </a:r>
            <a:endParaRPr lang="en-US" altLang="ko-KR" dirty="0"/>
          </a:p>
          <a:p>
            <a:r>
              <a:rPr lang="en-US" altLang="ko-KR" dirty="0"/>
              <a:t>21800476 </a:t>
            </a:r>
            <a:r>
              <a:rPr lang="ko-KR" altLang="en-US" dirty="0"/>
              <a:t>유현도 </a:t>
            </a:r>
            <a:r>
              <a:rPr lang="en-US" altLang="ko-KR" dirty="0"/>
              <a:t>/ </a:t>
            </a:r>
            <a:r>
              <a:rPr lang="ko-KR" altLang="en-US" dirty="0"/>
              <a:t>전자</a:t>
            </a:r>
            <a:r>
              <a:rPr lang="en-US" altLang="ko-KR" dirty="0"/>
              <a:t>, </a:t>
            </a:r>
            <a:r>
              <a:rPr lang="ko-KR" altLang="en-US" dirty="0"/>
              <a:t>전산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818FBC0-3408-778F-FAE0-3208446FB46B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347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1B56749-F598-7C27-E860-94FEBCF4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자세한 설계 내용</a:t>
            </a:r>
            <a:r>
              <a:rPr lang="en-US" altLang="ko-KR" dirty="0"/>
              <a:t>: Server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B56D254-FEDD-37D5-1F7E-987C1E5A035C}"/>
              </a:ext>
            </a:extLst>
          </p:cNvPr>
          <p:cNvGraphicFramePr>
            <a:graphicFrameLocks noGrp="1"/>
          </p:cNvGraphicFramePr>
          <p:nvPr/>
        </p:nvGraphicFramePr>
        <p:xfrm>
          <a:off x="5015432" y="3727244"/>
          <a:ext cx="2161133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61133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Server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(Admin)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기본 </a:t>
                      </a:r>
                      <a:r>
                        <a:rPr lang="en-US" altLang="ko-KR" sz="1100" dirty="0"/>
                        <a:t>window (box)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공의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8630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4392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&amp; 2 </a:t>
                      </a:r>
                      <a:r>
                        <a:rPr lang="ko-KR" altLang="en-US" sz="1100" dirty="0"/>
                        <a:t>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1039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B9AE612-FD2E-AC88-3030-9739B95EE14C}"/>
              </a:ext>
            </a:extLst>
          </p:cNvPr>
          <p:cNvGraphicFramePr>
            <a:graphicFrameLocks noGrp="1"/>
          </p:cNvGraphicFramePr>
          <p:nvPr/>
        </p:nvGraphicFramePr>
        <p:xfrm>
          <a:off x="2563266" y="570358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1)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3714E19A-EA19-31D6-28CE-0B792CC05F97}"/>
              </a:ext>
            </a:extLst>
          </p:cNvPr>
          <p:cNvGraphicFramePr>
            <a:graphicFrameLocks noGrp="1"/>
          </p:cNvGraphicFramePr>
          <p:nvPr/>
        </p:nvGraphicFramePr>
        <p:xfrm>
          <a:off x="6977827" y="570358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87FFF1A-C7D0-1038-C70F-454186C6FFCF}"/>
              </a:ext>
            </a:extLst>
          </p:cNvPr>
          <p:cNvSpPr txBox="1"/>
          <p:nvPr/>
        </p:nvSpPr>
        <p:spPr>
          <a:xfrm>
            <a:off x="304800" y="1884525"/>
            <a:ext cx="3068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P1 Thread</a:t>
            </a:r>
          </a:p>
          <a:p>
            <a:endParaRPr lang="en-US" altLang="ko-KR" b="1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사용자 입력 값을 수신한다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C3AFC14F-2620-0452-1EB5-24A9932FF874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1B39362-CC13-B8BE-22C1-DDC06C198884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 rot="10800000" flipH="1">
            <a:off x="2563266" y="4504484"/>
            <a:ext cx="2452166" cy="1620954"/>
          </a:xfrm>
          <a:prstGeom prst="bentConnector3">
            <a:avLst>
              <a:gd name="adj1" fmla="val -932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EEC152-5234-CF76-207C-E3F6F60DCE8D}"/>
              </a:ext>
            </a:extLst>
          </p:cNvPr>
          <p:cNvSpPr txBox="1"/>
          <p:nvPr/>
        </p:nvSpPr>
        <p:spPr>
          <a:xfrm>
            <a:off x="304800" y="2815528"/>
            <a:ext cx="306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해당 사용자의 발판 위치를 업데이트 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6B7F01-7E94-0AB1-8D7F-6247787A5F45}"/>
              </a:ext>
            </a:extLst>
          </p:cNvPr>
          <p:cNvSpPr txBox="1"/>
          <p:nvPr/>
        </p:nvSpPr>
        <p:spPr>
          <a:xfrm>
            <a:off x="304800" y="3472019"/>
            <a:ext cx="306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업데이트된 정보 및 객체들의 정보를 </a:t>
            </a:r>
            <a:r>
              <a:rPr lang="en-US" altLang="ko-KR" dirty="0">
                <a:solidFill>
                  <a:schemeClr val="accent2"/>
                </a:solidFill>
              </a:rPr>
              <a:t>broadcast </a:t>
            </a:r>
            <a:r>
              <a:rPr lang="ko-KR" altLang="en-US" dirty="0">
                <a:solidFill>
                  <a:schemeClr val="accent2"/>
                </a:solidFill>
              </a:rPr>
              <a:t>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16958EBD-A172-6DA8-C584-FA5C399A17FE}"/>
              </a:ext>
            </a:extLst>
          </p:cNvPr>
          <p:cNvSpPr/>
          <p:nvPr/>
        </p:nvSpPr>
        <p:spPr>
          <a:xfrm>
            <a:off x="2563264" y="4728484"/>
            <a:ext cx="890471" cy="586477"/>
          </a:xfrm>
          <a:prstGeom prst="flowChartProcess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</a:rPr>
              <a:t>&lt;/&gt;</a:t>
            </a:r>
            <a:endParaRPr lang="ko-KR" altLang="en-US" sz="2800" b="1" dirty="0">
              <a:solidFill>
                <a:schemeClr val="accent2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5A453C9-B32A-C10D-B1A8-E2467BBF533C}"/>
              </a:ext>
            </a:extLst>
          </p:cNvPr>
          <p:cNvCxnSpPr>
            <a:endCxn id="9" idx="0"/>
          </p:cNvCxnSpPr>
          <p:nvPr/>
        </p:nvCxnSpPr>
        <p:spPr>
          <a:xfrm flipH="1">
            <a:off x="3888720" y="4504484"/>
            <a:ext cx="1126712" cy="119909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2EDCC88-F470-B745-AC9D-9AB1DDF49CDB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>
            <a:off x="7176565" y="4504484"/>
            <a:ext cx="1126716" cy="119909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BDEB55E-7A51-521C-A7D1-9BC430380807}"/>
              </a:ext>
            </a:extLst>
          </p:cNvPr>
          <p:cNvSpPr txBox="1"/>
          <p:nvPr/>
        </p:nvSpPr>
        <p:spPr>
          <a:xfrm>
            <a:off x="8818883" y="1884525"/>
            <a:ext cx="3068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P2 Thread</a:t>
            </a:r>
          </a:p>
          <a:p>
            <a:endParaRPr lang="en-US" altLang="ko-KR" b="1" dirty="0">
              <a:solidFill>
                <a:srgbClr val="00B050"/>
              </a:solidFill>
            </a:endParaRPr>
          </a:p>
          <a:p>
            <a:r>
              <a:rPr lang="ko-KR" altLang="en-US" dirty="0">
                <a:solidFill>
                  <a:srgbClr val="00B050"/>
                </a:solidFill>
              </a:rPr>
              <a:t>사용자 입력 값을 수신한다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380788E-8451-D367-7580-0201E8D4BCF7}"/>
              </a:ext>
            </a:extLst>
          </p:cNvPr>
          <p:cNvCxnSpPr>
            <a:cxnSpLocks/>
            <a:stCxn id="10" idx="3"/>
            <a:endCxn id="8" idx="3"/>
          </p:cNvCxnSpPr>
          <p:nvPr/>
        </p:nvCxnSpPr>
        <p:spPr>
          <a:xfrm flipH="1" flipV="1">
            <a:off x="7176565" y="4504484"/>
            <a:ext cx="2452170" cy="1620954"/>
          </a:xfrm>
          <a:prstGeom prst="bentConnector3">
            <a:avLst>
              <a:gd name="adj1" fmla="val -10979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923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1B56749-F598-7C27-E860-94FEBCF4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자세한 설계 내용</a:t>
            </a:r>
            <a:r>
              <a:rPr lang="en-US" altLang="ko-KR" dirty="0"/>
              <a:t>: Server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B56D254-FEDD-37D5-1F7E-987C1E5A035C}"/>
              </a:ext>
            </a:extLst>
          </p:cNvPr>
          <p:cNvGraphicFramePr>
            <a:graphicFrameLocks noGrp="1"/>
          </p:cNvGraphicFramePr>
          <p:nvPr/>
        </p:nvGraphicFramePr>
        <p:xfrm>
          <a:off x="5015432" y="3727244"/>
          <a:ext cx="2161133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61133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Server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(Admin)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기본 </a:t>
                      </a:r>
                      <a:r>
                        <a:rPr lang="en-US" altLang="ko-KR" sz="1100" dirty="0"/>
                        <a:t>window (box)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공의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8630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4392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&amp; 2 </a:t>
                      </a:r>
                      <a:r>
                        <a:rPr lang="ko-KR" altLang="en-US" sz="1100" dirty="0"/>
                        <a:t>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1039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B9AE612-FD2E-AC88-3030-9739B95EE14C}"/>
              </a:ext>
            </a:extLst>
          </p:cNvPr>
          <p:cNvGraphicFramePr>
            <a:graphicFrameLocks noGrp="1"/>
          </p:cNvGraphicFramePr>
          <p:nvPr/>
        </p:nvGraphicFramePr>
        <p:xfrm>
          <a:off x="2563266" y="570358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1)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3714E19A-EA19-31D6-28CE-0B792CC05F97}"/>
              </a:ext>
            </a:extLst>
          </p:cNvPr>
          <p:cNvGraphicFramePr>
            <a:graphicFrameLocks noGrp="1"/>
          </p:cNvGraphicFramePr>
          <p:nvPr/>
        </p:nvGraphicFramePr>
        <p:xfrm>
          <a:off x="6977827" y="570358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87FFF1A-C7D0-1038-C70F-454186C6FFCF}"/>
              </a:ext>
            </a:extLst>
          </p:cNvPr>
          <p:cNvSpPr txBox="1"/>
          <p:nvPr/>
        </p:nvSpPr>
        <p:spPr>
          <a:xfrm>
            <a:off x="304800" y="1884525"/>
            <a:ext cx="3068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P1 Thread</a:t>
            </a:r>
          </a:p>
          <a:p>
            <a:endParaRPr lang="en-US" altLang="ko-KR" b="1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사용자 입력 값을 수신한다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C3AFC14F-2620-0452-1EB5-24A9932FF874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1B39362-CC13-B8BE-22C1-DDC06C198884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 rot="10800000" flipH="1">
            <a:off x="2563266" y="4504484"/>
            <a:ext cx="2452166" cy="1620954"/>
          </a:xfrm>
          <a:prstGeom prst="bentConnector3">
            <a:avLst>
              <a:gd name="adj1" fmla="val -932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EEC152-5234-CF76-207C-E3F6F60DCE8D}"/>
              </a:ext>
            </a:extLst>
          </p:cNvPr>
          <p:cNvSpPr txBox="1"/>
          <p:nvPr/>
        </p:nvSpPr>
        <p:spPr>
          <a:xfrm>
            <a:off x="304800" y="2815528"/>
            <a:ext cx="306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해당 사용자의 발판 위치를 업데이트 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6B7F01-7E94-0AB1-8D7F-6247787A5F45}"/>
              </a:ext>
            </a:extLst>
          </p:cNvPr>
          <p:cNvSpPr txBox="1"/>
          <p:nvPr/>
        </p:nvSpPr>
        <p:spPr>
          <a:xfrm>
            <a:off x="304800" y="3472019"/>
            <a:ext cx="306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업데이트된 정보 및 객체들의 정보를 </a:t>
            </a:r>
            <a:r>
              <a:rPr lang="en-US" altLang="ko-KR" dirty="0">
                <a:solidFill>
                  <a:schemeClr val="accent2"/>
                </a:solidFill>
              </a:rPr>
              <a:t>broadcast </a:t>
            </a:r>
            <a:r>
              <a:rPr lang="ko-KR" altLang="en-US" dirty="0">
                <a:solidFill>
                  <a:schemeClr val="accent2"/>
                </a:solidFill>
              </a:rPr>
              <a:t>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16958EBD-A172-6DA8-C584-FA5C399A17FE}"/>
              </a:ext>
            </a:extLst>
          </p:cNvPr>
          <p:cNvSpPr/>
          <p:nvPr/>
        </p:nvSpPr>
        <p:spPr>
          <a:xfrm>
            <a:off x="2563264" y="4728484"/>
            <a:ext cx="890471" cy="586477"/>
          </a:xfrm>
          <a:prstGeom prst="flowChartProcess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</a:rPr>
              <a:t>&lt;/&gt;</a:t>
            </a:r>
            <a:endParaRPr lang="ko-KR" altLang="en-US" sz="2800" b="1" dirty="0">
              <a:solidFill>
                <a:schemeClr val="accent2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5A453C9-B32A-C10D-B1A8-E2467BBF533C}"/>
              </a:ext>
            </a:extLst>
          </p:cNvPr>
          <p:cNvCxnSpPr>
            <a:endCxn id="9" idx="0"/>
          </p:cNvCxnSpPr>
          <p:nvPr/>
        </p:nvCxnSpPr>
        <p:spPr>
          <a:xfrm flipH="1">
            <a:off x="3888720" y="4504484"/>
            <a:ext cx="1126712" cy="119909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2EDCC88-F470-B745-AC9D-9AB1DDF49CDB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>
            <a:off x="7176565" y="4504484"/>
            <a:ext cx="1126716" cy="119909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BDEB55E-7A51-521C-A7D1-9BC430380807}"/>
              </a:ext>
            </a:extLst>
          </p:cNvPr>
          <p:cNvSpPr txBox="1"/>
          <p:nvPr/>
        </p:nvSpPr>
        <p:spPr>
          <a:xfrm>
            <a:off x="8818883" y="1884525"/>
            <a:ext cx="3068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P2 Thread</a:t>
            </a:r>
          </a:p>
          <a:p>
            <a:endParaRPr lang="en-US" altLang="ko-KR" b="1" dirty="0">
              <a:solidFill>
                <a:srgbClr val="00B050"/>
              </a:solidFill>
            </a:endParaRPr>
          </a:p>
          <a:p>
            <a:r>
              <a:rPr lang="ko-KR" altLang="en-US" dirty="0">
                <a:solidFill>
                  <a:srgbClr val="00B050"/>
                </a:solidFill>
              </a:rPr>
              <a:t>사용자 입력 값을 수신한다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9BC6BC-4737-F6D1-2359-38B9176EAC14}"/>
              </a:ext>
            </a:extLst>
          </p:cNvPr>
          <p:cNvSpPr txBox="1"/>
          <p:nvPr/>
        </p:nvSpPr>
        <p:spPr>
          <a:xfrm>
            <a:off x="8818883" y="2815528"/>
            <a:ext cx="306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해당 사용자의 발판 위치를 업데이트 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380788E-8451-D367-7580-0201E8D4BCF7}"/>
              </a:ext>
            </a:extLst>
          </p:cNvPr>
          <p:cNvCxnSpPr>
            <a:cxnSpLocks/>
            <a:stCxn id="10" idx="3"/>
            <a:endCxn id="8" idx="3"/>
          </p:cNvCxnSpPr>
          <p:nvPr/>
        </p:nvCxnSpPr>
        <p:spPr>
          <a:xfrm flipH="1" flipV="1">
            <a:off x="7176565" y="4504484"/>
            <a:ext cx="2452170" cy="1620954"/>
          </a:xfrm>
          <a:prstGeom prst="bentConnector3">
            <a:avLst>
              <a:gd name="adj1" fmla="val -10979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6161DE5C-928F-6526-2045-E9853D5D7AC4}"/>
              </a:ext>
            </a:extLst>
          </p:cNvPr>
          <p:cNvSpPr/>
          <p:nvPr/>
        </p:nvSpPr>
        <p:spPr>
          <a:xfrm>
            <a:off x="8821401" y="4708349"/>
            <a:ext cx="890471" cy="586477"/>
          </a:xfrm>
          <a:prstGeom prst="flowChartProcess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B050"/>
                </a:solidFill>
              </a:rPr>
              <a:t>&lt;/&gt;</a:t>
            </a:r>
            <a:endParaRPr lang="ko-KR" alt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794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1B56749-F598-7C27-E860-94FEBCF4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자세한 설계 내용</a:t>
            </a:r>
            <a:r>
              <a:rPr lang="en-US" altLang="ko-KR" dirty="0"/>
              <a:t>: Server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B56D254-FEDD-37D5-1F7E-987C1E5A035C}"/>
              </a:ext>
            </a:extLst>
          </p:cNvPr>
          <p:cNvGraphicFramePr>
            <a:graphicFrameLocks noGrp="1"/>
          </p:cNvGraphicFramePr>
          <p:nvPr/>
        </p:nvGraphicFramePr>
        <p:xfrm>
          <a:off x="5015432" y="3727244"/>
          <a:ext cx="2161133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61133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Server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(Admin)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기본 </a:t>
                      </a:r>
                      <a:r>
                        <a:rPr lang="en-US" altLang="ko-KR" sz="1100" dirty="0"/>
                        <a:t>window (box)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공의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8630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4392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&amp; 2 </a:t>
                      </a:r>
                      <a:r>
                        <a:rPr lang="ko-KR" altLang="en-US" sz="1100" dirty="0"/>
                        <a:t>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1039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B9AE612-FD2E-AC88-3030-9739B95EE14C}"/>
              </a:ext>
            </a:extLst>
          </p:cNvPr>
          <p:cNvGraphicFramePr>
            <a:graphicFrameLocks noGrp="1"/>
          </p:cNvGraphicFramePr>
          <p:nvPr/>
        </p:nvGraphicFramePr>
        <p:xfrm>
          <a:off x="2563266" y="570358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1)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3714E19A-EA19-31D6-28CE-0B792CC05F97}"/>
              </a:ext>
            </a:extLst>
          </p:cNvPr>
          <p:cNvGraphicFramePr>
            <a:graphicFrameLocks noGrp="1"/>
          </p:cNvGraphicFramePr>
          <p:nvPr/>
        </p:nvGraphicFramePr>
        <p:xfrm>
          <a:off x="6977827" y="570358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87FFF1A-C7D0-1038-C70F-454186C6FFCF}"/>
              </a:ext>
            </a:extLst>
          </p:cNvPr>
          <p:cNvSpPr txBox="1"/>
          <p:nvPr/>
        </p:nvSpPr>
        <p:spPr>
          <a:xfrm>
            <a:off x="304800" y="1884525"/>
            <a:ext cx="3068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P1 Thread</a:t>
            </a:r>
          </a:p>
          <a:p>
            <a:endParaRPr lang="en-US" altLang="ko-KR" b="1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사용자 입력 값을 수신한다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C3AFC14F-2620-0452-1EB5-24A9932FF874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1B39362-CC13-B8BE-22C1-DDC06C198884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 rot="10800000" flipH="1">
            <a:off x="2563266" y="4504484"/>
            <a:ext cx="2452166" cy="1620954"/>
          </a:xfrm>
          <a:prstGeom prst="bentConnector3">
            <a:avLst>
              <a:gd name="adj1" fmla="val -932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EEC152-5234-CF76-207C-E3F6F60DCE8D}"/>
              </a:ext>
            </a:extLst>
          </p:cNvPr>
          <p:cNvSpPr txBox="1"/>
          <p:nvPr/>
        </p:nvSpPr>
        <p:spPr>
          <a:xfrm>
            <a:off x="304800" y="2815528"/>
            <a:ext cx="306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해당 사용자의 발판 위치를 업데이트 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6B7F01-7E94-0AB1-8D7F-6247787A5F45}"/>
              </a:ext>
            </a:extLst>
          </p:cNvPr>
          <p:cNvSpPr txBox="1"/>
          <p:nvPr/>
        </p:nvSpPr>
        <p:spPr>
          <a:xfrm>
            <a:off x="304800" y="3472019"/>
            <a:ext cx="306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업데이트된 정보 및 객체들의 정보를 </a:t>
            </a:r>
            <a:r>
              <a:rPr lang="en-US" altLang="ko-KR" dirty="0">
                <a:solidFill>
                  <a:schemeClr val="accent2"/>
                </a:solidFill>
              </a:rPr>
              <a:t>broadcast </a:t>
            </a:r>
            <a:r>
              <a:rPr lang="ko-KR" altLang="en-US" dirty="0">
                <a:solidFill>
                  <a:schemeClr val="accent2"/>
                </a:solidFill>
              </a:rPr>
              <a:t>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16958EBD-A172-6DA8-C584-FA5C399A17FE}"/>
              </a:ext>
            </a:extLst>
          </p:cNvPr>
          <p:cNvSpPr/>
          <p:nvPr/>
        </p:nvSpPr>
        <p:spPr>
          <a:xfrm>
            <a:off x="2563264" y="4728484"/>
            <a:ext cx="890471" cy="586477"/>
          </a:xfrm>
          <a:prstGeom prst="flowChartProcess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</a:rPr>
              <a:t>&lt;/&gt;</a:t>
            </a:r>
            <a:endParaRPr lang="ko-KR" altLang="en-US" sz="2800" b="1" dirty="0">
              <a:solidFill>
                <a:schemeClr val="accent2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5A453C9-B32A-C10D-B1A8-E2467BBF533C}"/>
              </a:ext>
            </a:extLst>
          </p:cNvPr>
          <p:cNvCxnSpPr>
            <a:endCxn id="9" idx="0"/>
          </p:cNvCxnSpPr>
          <p:nvPr/>
        </p:nvCxnSpPr>
        <p:spPr>
          <a:xfrm flipH="1">
            <a:off x="3888720" y="4504484"/>
            <a:ext cx="1126712" cy="119909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2EDCC88-F470-B745-AC9D-9AB1DDF49CDB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>
            <a:off x="7176565" y="4504484"/>
            <a:ext cx="1126716" cy="119909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BDEB55E-7A51-521C-A7D1-9BC430380807}"/>
              </a:ext>
            </a:extLst>
          </p:cNvPr>
          <p:cNvSpPr txBox="1"/>
          <p:nvPr/>
        </p:nvSpPr>
        <p:spPr>
          <a:xfrm>
            <a:off x="8818883" y="1884525"/>
            <a:ext cx="3068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P2 Thread</a:t>
            </a:r>
          </a:p>
          <a:p>
            <a:endParaRPr lang="en-US" altLang="ko-KR" b="1" dirty="0">
              <a:solidFill>
                <a:srgbClr val="00B050"/>
              </a:solidFill>
            </a:endParaRPr>
          </a:p>
          <a:p>
            <a:r>
              <a:rPr lang="ko-KR" altLang="en-US" dirty="0">
                <a:solidFill>
                  <a:srgbClr val="00B050"/>
                </a:solidFill>
              </a:rPr>
              <a:t>사용자 입력 값을 수신한다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9BC6BC-4737-F6D1-2359-38B9176EAC14}"/>
              </a:ext>
            </a:extLst>
          </p:cNvPr>
          <p:cNvSpPr txBox="1"/>
          <p:nvPr/>
        </p:nvSpPr>
        <p:spPr>
          <a:xfrm>
            <a:off x="8818883" y="2815528"/>
            <a:ext cx="306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해당 사용자의 발판 위치를 업데이트 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CFBCF7-E22C-C89A-51B8-5D2C055C14A0}"/>
              </a:ext>
            </a:extLst>
          </p:cNvPr>
          <p:cNvSpPr txBox="1"/>
          <p:nvPr/>
        </p:nvSpPr>
        <p:spPr>
          <a:xfrm>
            <a:off x="8818883" y="3472019"/>
            <a:ext cx="306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업데이트된 정보 및 객체들의 정보를 </a:t>
            </a:r>
            <a:r>
              <a:rPr lang="en-US" altLang="ko-KR" dirty="0">
                <a:solidFill>
                  <a:srgbClr val="00B050"/>
                </a:solidFill>
              </a:rPr>
              <a:t>broadcast </a:t>
            </a:r>
            <a:r>
              <a:rPr lang="ko-KR" altLang="en-US" dirty="0">
                <a:solidFill>
                  <a:srgbClr val="00B050"/>
                </a:solidFill>
              </a:rPr>
              <a:t>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380788E-8451-D367-7580-0201E8D4BCF7}"/>
              </a:ext>
            </a:extLst>
          </p:cNvPr>
          <p:cNvCxnSpPr>
            <a:cxnSpLocks/>
            <a:stCxn id="10" idx="3"/>
            <a:endCxn id="8" idx="3"/>
          </p:cNvCxnSpPr>
          <p:nvPr/>
        </p:nvCxnSpPr>
        <p:spPr>
          <a:xfrm flipH="1" flipV="1">
            <a:off x="7176565" y="4504484"/>
            <a:ext cx="2452170" cy="1620954"/>
          </a:xfrm>
          <a:prstGeom prst="bentConnector3">
            <a:avLst>
              <a:gd name="adj1" fmla="val -10979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6161DE5C-928F-6526-2045-E9853D5D7AC4}"/>
              </a:ext>
            </a:extLst>
          </p:cNvPr>
          <p:cNvSpPr/>
          <p:nvPr/>
        </p:nvSpPr>
        <p:spPr>
          <a:xfrm>
            <a:off x="8821401" y="4708349"/>
            <a:ext cx="890471" cy="586477"/>
          </a:xfrm>
          <a:prstGeom prst="flowChartProcess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B050"/>
                </a:solidFill>
              </a:rPr>
              <a:t>&lt;/&gt;</a:t>
            </a:r>
            <a:endParaRPr lang="ko-KR" altLang="en-US" sz="2800" b="1" dirty="0">
              <a:solidFill>
                <a:srgbClr val="00B050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CF715F4-3426-4855-79C8-2F3547870DA9}"/>
              </a:ext>
            </a:extLst>
          </p:cNvPr>
          <p:cNvCxnSpPr>
            <a:cxnSpLocks/>
          </p:cNvCxnSpPr>
          <p:nvPr/>
        </p:nvCxnSpPr>
        <p:spPr>
          <a:xfrm>
            <a:off x="7176565" y="5001587"/>
            <a:ext cx="662727" cy="7019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53376C1-01A5-A04A-85B7-8EFA48CBDFFE}"/>
              </a:ext>
            </a:extLst>
          </p:cNvPr>
          <p:cNvCxnSpPr>
            <a:cxnSpLocks/>
          </p:cNvCxnSpPr>
          <p:nvPr/>
        </p:nvCxnSpPr>
        <p:spPr>
          <a:xfrm flipH="1">
            <a:off x="4352705" y="5021722"/>
            <a:ext cx="650566" cy="6818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323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1B56749-F598-7C27-E860-94FEBCF4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자세한 설계 내용</a:t>
            </a:r>
            <a:r>
              <a:rPr lang="en-US" altLang="ko-KR" dirty="0"/>
              <a:t>: Server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B56D254-FEDD-37D5-1F7E-987C1E5A035C}"/>
              </a:ext>
            </a:extLst>
          </p:cNvPr>
          <p:cNvGraphicFramePr>
            <a:graphicFrameLocks noGrp="1"/>
          </p:cNvGraphicFramePr>
          <p:nvPr/>
        </p:nvGraphicFramePr>
        <p:xfrm>
          <a:off x="5015432" y="3727244"/>
          <a:ext cx="2161133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61133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Server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(Admin)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기본 </a:t>
                      </a:r>
                      <a:r>
                        <a:rPr lang="en-US" altLang="ko-KR" sz="1100" dirty="0"/>
                        <a:t>window (box)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공의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8630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4392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&amp; 2 </a:t>
                      </a:r>
                      <a:r>
                        <a:rPr lang="ko-KR" altLang="en-US" sz="1100" dirty="0"/>
                        <a:t>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1039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B9AE612-FD2E-AC88-3030-9739B95EE14C}"/>
              </a:ext>
            </a:extLst>
          </p:cNvPr>
          <p:cNvGraphicFramePr>
            <a:graphicFrameLocks noGrp="1"/>
          </p:cNvGraphicFramePr>
          <p:nvPr/>
        </p:nvGraphicFramePr>
        <p:xfrm>
          <a:off x="2563266" y="570358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1)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3714E19A-EA19-31D6-28CE-0B792CC05F97}"/>
              </a:ext>
            </a:extLst>
          </p:cNvPr>
          <p:cNvGraphicFramePr>
            <a:graphicFrameLocks noGrp="1"/>
          </p:cNvGraphicFramePr>
          <p:nvPr/>
        </p:nvGraphicFramePr>
        <p:xfrm>
          <a:off x="6977827" y="570358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87FFF1A-C7D0-1038-C70F-454186C6FFCF}"/>
              </a:ext>
            </a:extLst>
          </p:cNvPr>
          <p:cNvSpPr txBox="1"/>
          <p:nvPr/>
        </p:nvSpPr>
        <p:spPr>
          <a:xfrm>
            <a:off x="304800" y="1884525"/>
            <a:ext cx="3068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P1 Thread</a:t>
            </a:r>
          </a:p>
          <a:p>
            <a:endParaRPr lang="en-US" altLang="ko-KR" b="1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사용자 입력 값을 수신한다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C3AFC14F-2620-0452-1EB5-24A9932FF874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1B39362-CC13-B8BE-22C1-DDC06C198884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 rot="10800000" flipH="1">
            <a:off x="2563266" y="4504484"/>
            <a:ext cx="2452166" cy="1620954"/>
          </a:xfrm>
          <a:prstGeom prst="bentConnector3">
            <a:avLst>
              <a:gd name="adj1" fmla="val -932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EEC152-5234-CF76-207C-E3F6F60DCE8D}"/>
              </a:ext>
            </a:extLst>
          </p:cNvPr>
          <p:cNvSpPr txBox="1"/>
          <p:nvPr/>
        </p:nvSpPr>
        <p:spPr>
          <a:xfrm>
            <a:off x="304800" y="2815528"/>
            <a:ext cx="306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해당 사용자의 발판 위치를 업데이트 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6B7F01-7E94-0AB1-8D7F-6247787A5F45}"/>
              </a:ext>
            </a:extLst>
          </p:cNvPr>
          <p:cNvSpPr txBox="1"/>
          <p:nvPr/>
        </p:nvSpPr>
        <p:spPr>
          <a:xfrm>
            <a:off x="304800" y="3472019"/>
            <a:ext cx="306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업데이트된 정보 및 객체들의 정보를 </a:t>
            </a:r>
            <a:r>
              <a:rPr lang="en-US" altLang="ko-KR" dirty="0">
                <a:solidFill>
                  <a:schemeClr val="accent2"/>
                </a:solidFill>
              </a:rPr>
              <a:t>broadcast </a:t>
            </a:r>
            <a:r>
              <a:rPr lang="ko-KR" altLang="en-US" dirty="0">
                <a:solidFill>
                  <a:schemeClr val="accent2"/>
                </a:solidFill>
              </a:rPr>
              <a:t>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16958EBD-A172-6DA8-C584-FA5C399A17FE}"/>
              </a:ext>
            </a:extLst>
          </p:cNvPr>
          <p:cNvSpPr/>
          <p:nvPr/>
        </p:nvSpPr>
        <p:spPr>
          <a:xfrm>
            <a:off x="2563264" y="4728484"/>
            <a:ext cx="890471" cy="586477"/>
          </a:xfrm>
          <a:prstGeom prst="flowChartProcess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</a:rPr>
              <a:t>&lt;/&gt;</a:t>
            </a:r>
            <a:endParaRPr lang="ko-KR" altLang="en-US" sz="2800" b="1" dirty="0">
              <a:solidFill>
                <a:schemeClr val="accent2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5A453C9-B32A-C10D-B1A8-E2467BBF533C}"/>
              </a:ext>
            </a:extLst>
          </p:cNvPr>
          <p:cNvCxnSpPr>
            <a:endCxn id="9" idx="0"/>
          </p:cNvCxnSpPr>
          <p:nvPr/>
        </p:nvCxnSpPr>
        <p:spPr>
          <a:xfrm flipH="1">
            <a:off x="3888720" y="4504484"/>
            <a:ext cx="1126712" cy="119909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2EDCC88-F470-B745-AC9D-9AB1DDF49CDB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>
            <a:off x="7176565" y="4504484"/>
            <a:ext cx="1126716" cy="119909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B37A1570-B4AB-076F-657C-62E6D67CDA4F}"/>
              </a:ext>
            </a:extLst>
          </p:cNvPr>
          <p:cNvSpPr/>
          <p:nvPr/>
        </p:nvSpPr>
        <p:spPr>
          <a:xfrm>
            <a:off x="5650762" y="1608378"/>
            <a:ext cx="890471" cy="586477"/>
          </a:xfrm>
          <a:prstGeom prst="flowChartProcess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</a:rPr>
              <a:t>&lt;/&gt;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A6E21E2-C1D0-840B-BB8B-6B3CCA2ADC4B}"/>
              </a:ext>
            </a:extLst>
          </p:cNvPr>
          <p:cNvCxnSpPr>
            <a:endCxn id="16" idx="2"/>
          </p:cNvCxnSpPr>
          <p:nvPr/>
        </p:nvCxnSpPr>
        <p:spPr>
          <a:xfrm flipV="1">
            <a:off x="6095997" y="2194855"/>
            <a:ext cx="1" cy="15323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BDEB55E-7A51-521C-A7D1-9BC430380807}"/>
              </a:ext>
            </a:extLst>
          </p:cNvPr>
          <p:cNvSpPr txBox="1"/>
          <p:nvPr/>
        </p:nvSpPr>
        <p:spPr>
          <a:xfrm>
            <a:off x="8818883" y="1884525"/>
            <a:ext cx="3068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P2 Thread</a:t>
            </a:r>
          </a:p>
          <a:p>
            <a:endParaRPr lang="en-US" altLang="ko-KR" b="1" dirty="0">
              <a:solidFill>
                <a:srgbClr val="00B050"/>
              </a:solidFill>
            </a:endParaRPr>
          </a:p>
          <a:p>
            <a:r>
              <a:rPr lang="ko-KR" altLang="en-US" dirty="0">
                <a:solidFill>
                  <a:srgbClr val="00B050"/>
                </a:solidFill>
              </a:rPr>
              <a:t>사용자 입력 값을 수신한다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9BC6BC-4737-F6D1-2359-38B9176EAC14}"/>
              </a:ext>
            </a:extLst>
          </p:cNvPr>
          <p:cNvSpPr txBox="1"/>
          <p:nvPr/>
        </p:nvSpPr>
        <p:spPr>
          <a:xfrm>
            <a:off x="8818883" y="2815528"/>
            <a:ext cx="306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해당 사용자의 발판 위치를 업데이트 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CFBCF7-E22C-C89A-51B8-5D2C055C14A0}"/>
              </a:ext>
            </a:extLst>
          </p:cNvPr>
          <p:cNvSpPr txBox="1"/>
          <p:nvPr/>
        </p:nvSpPr>
        <p:spPr>
          <a:xfrm>
            <a:off x="8818883" y="3472019"/>
            <a:ext cx="306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업데이트된 정보 및 객체들의 정보를 </a:t>
            </a:r>
            <a:r>
              <a:rPr lang="en-US" altLang="ko-KR" dirty="0">
                <a:solidFill>
                  <a:srgbClr val="00B050"/>
                </a:solidFill>
              </a:rPr>
              <a:t>broadcast </a:t>
            </a:r>
            <a:r>
              <a:rPr lang="ko-KR" altLang="en-US" dirty="0">
                <a:solidFill>
                  <a:srgbClr val="00B050"/>
                </a:solidFill>
              </a:rPr>
              <a:t>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380788E-8451-D367-7580-0201E8D4BCF7}"/>
              </a:ext>
            </a:extLst>
          </p:cNvPr>
          <p:cNvCxnSpPr>
            <a:cxnSpLocks/>
            <a:stCxn id="10" idx="3"/>
            <a:endCxn id="8" idx="3"/>
          </p:cNvCxnSpPr>
          <p:nvPr/>
        </p:nvCxnSpPr>
        <p:spPr>
          <a:xfrm flipH="1" flipV="1">
            <a:off x="7176565" y="4504484"/>
            <a:ext cx="2452170" cy="1620954"/>
          </a:xfrm>
          <a:prstGeom prst="bentConnector3">
            <a:avLst>
              <a:gd name="adj1" fmla="val -10979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6161DE5C-928F-6526-2045-E9853D5D7AC4}"/>
              </a:ext>
            </a:extLst>
          </p:cNvPr>
          <p:cNvSpPr/>
          <p:nvPr/>
        </p:nvSpPr>
        <p:spPr>
          <a:xfrm>
            <a:off x="8821401" y="4708349"/>
            <a:ext cx="890471" cy="586477"/>
          </a:xfrm>
          <a:prstGeom prst="flowChartProcess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B050"/>
                </a:solidFill>
              </a:rPr>
              <a:t>&lt;/&gt;</a:t>
            </a:r>
            <a:endParaRPr lang="ko-KR" altLang="en-US" sz="2800" b="1" dirty="0">
              <a:solidFill>
                <a:srgbClr val="00B050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CF715F4-3426-4855-79C8-2F3547870DA9}"/>
              </a:ext>
            </a:extLst>
          </p:cNvPr>
          <p:cNvCxnSpPr>
            <a:cxnSpLocks/>
          </p:cNvCxnSpPr>
          <p:nvPr/>
        </p:nvCxnSpPr>
        <p:spPr>
          <a:xfrm>
            <a:off x="7176565" y="5001587"/>
            <a:ext cx="662727" cy="7019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53376C1-01A5-A04A-85B7-8EFA48CBDFFE}"/>
              </a:ext>
            </a:extLst>
          </p:cNvPr>
          <p:cNvCxnSpPr>
            <a:cxnSpLocks/>
          </p:cNvCxnSpPr>
          <p:nvPr/>
        </p:nvCxnSpPr>
        <p:spPr>
          <a:xfrm flipH="1">
            <a:off x="4352705" y="5021722"/>
            <a:ext cx="650566" cy="6818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AB3964E-4340-1B03-B9DA-BBAE96F36217}"/>
              </a:ext>
            </a:extLst>
          </p:cNvPr>
          <p:cNvSpPr txBox="1"/>
          <p:nvPr/>
        </p:nvSpPr>
        <p:spPr>
          <a:xfrm>
            <a:off x="3373113" y="1522262"/>
            <a:ext cx="2052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Ball</a:t>
            </a:r>
            <a:r>
              <a:rPr lang="ko-KR" altLang="en-US" b="1" dirty="0">
                <a:solidFill>
                  <a:schemeClr val="accent1"/>
                </a:solidFill>
              </a:rPr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Thread</a:t>
            </a:r>
          </a:p>
          <a:p>
            <a:endParaRPr lang="en-US" altLang="ko-KR" b="1" dirty="0">
              <a:solidFill>
                <a:schemeClr val="accent1"/>
              </a:solidFill>
            </a:endParaRPr>
          </a:p>
          <a:p>
            <a:r>
              <a:rPr lang="en-US" altLang="ko-KR" dirty="0">
                <a:solidFill>
                  <a:schemeClr val="accent1"/>
                </a:solidFill>
              </a:rPr>
              <a:t>0.1</a:t>
            </a:r>
            <a:r>
              <a:rPr lang="ko-KR" altLang="en-US" dirty="0">
                <a:solidFill>
                  <a:schemeClr val="accent1"/>
                </a:solidFill>
              </a:rPr>
              <a:t>초 단위로 공의 위치를 업데이트 한다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8071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1B56749-F598-7C27-E860-94FEBCF4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자세한 설계 내용</a:t>
            </a:r>
            <a:r>
              <a:rPr lang="en-US" altLang="ko-KR" dirty="0"/>
              <a:t>: Server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B56D254-FEDD-37D5-1F7E-987C1E5A035C}"/>
              </a:ext>
            </a:extLst>
          </p:cNvPr>
          <p:cNvGraphicFramePr>
            <a:graphicFrameLocks noGrp="1"/>
          </p:cNvGraphicFramePr>
          <p:nvPr/>
        </p:nvGraphicFramePr>
        <p:xfrm>
          <a:off x="5015432" y="3727244"/>
          <a:ext cx="2161133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61133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Server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(Admin)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기본 </a:t>
                      </a:r>
                      <a:r>
                        <a:rPr lang="en-US" altLang="ko-KR" sz="1100" dirty="0"/>
                        <a:t>window (box)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공의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8630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4392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&amp; 2 </a:t>
                      </a:r>
                      <a:r>
                        <a:rPr lang="ko-KR" altLang="en-US" sz="1100" dirty="0"/>
                        <a:t>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1039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B9AE612-FD2E-AC88-3030-9739B95EE14C}"/>
              </a:ext>
            </a:extLst>
          </p:cNvPr>
          <p:cNvGraphicFramePr>
            <a:graphicFrameLocks noGrp="1"/>
          </p:cNvGraphicFramePr>
          <p:nvPr/>
        </p:nvGraphicFramePr>
        <p:xfrm>
          <a:off x="2563266" y="570358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1)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3714E19A-EA19-31D6-28CE-0B792CC05F97}"/>
              </a:ext>
            </a:extLst>
          </p:cNvPr>
          <p:cNvGraphicFramePr>
            <a:graphicFrameLocks noGrp="1"/>
          </p:cNvGraphicFramePr>
          <p:nvPr/>
        </p:nvGraphicFramePr>
        <p:xfrm>
          <a:off x="6977827" y="570358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87FFF1A-C7D0-1038-C70F-454186C6FFCF}"/>
              </a:ext>
            </a:extLst>
          </p:cNvPr>
          <p:cNvSpPr txBox="1"/>
          <p:nvPr/>
        </p:nvSpPr>
        <p:spPr>
          <a:xfrm>
            <a:off x="304800" y="1884525"/>
            <a:ext cx="3068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P1 Thread</a:t>
            </a:r>
          </a:p>
          <a:p>
            <a:endParaRPr lang="en-US" altLang="ko-KR" b="1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사용자 입력 값을 수신한다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C3AFC14F-2620-0452-1EB5-24A9932FF874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1B39362-CC13-B8BE-22C1-DDC06C198884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 rot="10800000" flipH="1">
            <a:off x="2563266" y="4504484"/>
            <a:ext cx="2452166" cy="1620954"/>
          </a:xfrm>
          <a:prstGeom prst="bentConnector3">
            <a:avLst>
              <a:gd name="adj1" fmla="val -932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EEC152-5234-CF76-207C-E3F6F60DCE8D}"/>
              </a:ext>
            </a:extLst>
          </p:cNvPr>
          <p:cNvSpPr txBox="1"/>
          <p:nvPr/>
        </p:nvSpPr>
        <p:spPr>
          <a:xfrm>
            <a:off x="304800" y="2815528"/>
            <a:ext cx="306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해당 사용자의 발판 위치를 업데이트 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6B7F01-7E94-0AB1-8D7F-6247787A5F45}"/>
              </a:ext>
            </a:extLst>
          </p:cNvPr>
          <p:cNvSpPr txBox="1"/>
          <p:nvPr/>
        </p:nvSpPr>
        <p:spPr>
          <a:xfrm>
            <a:off x="304800" y="3472019"/>
            <a:ext cx="306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업데이트된 정보 및 객체들의 정보를 </a:t>
            </a:r>
            <a:r>
              <a:rPr lang="en-US" altLang="ko-KR" dirty="0">
                <a:solidFill>
                  <a:schemeClr val="accent2"/>
                </a:solidFill>
              </a:rPr>
              <a:t>broadcast </a:t>
            </a:r>
            <a:r>
              <a:rPr lang="ko-KR" altLang="en-US" dirty="0">
                <a:solidFill>
                  <a:schemeClr val="accent2"/>
                </a:solidFill>
              </a:rPr>
              <a:t>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16958EBD-A172-6DA8-C584-FA5C399A17FE}"/>
              </a:ext>
            </a:extLst>
          </p:cNvPr>
          <p:cNvSpPr/>
          <p:nvPr/>
        </p:nvSpPr>
        <p:spPr>
          <a:xfrm>
            <a:off x="2563264" y="4728484"/>
            <a:ext cx="890471" cy="586477"/>
          </a:xfrm>
          <a:prstGeom prst="flowChartProcess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</a:rPr>
              <a:t>&lt;/&gt;</a:t>
            </a:r>
            <a:endParaRPr lang="ko-KR" altLang="en-US" sz="2800" b="1" dirty="0">
              <a:solidFill>
                <a:schemeClr val="accent2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5A453C9-B32A-C10D-B1A8-E2467BBF533C}"/>
              </a:ext>
            </a:extLst>
          </p:cNvPr>
          <p:cNvCxnSpPr>
            <a:endCxn id="9" idx="0"/>
          </p:cNvCxnSpPr>
          <p:nvPr/>
        </p:nvCxnSpPr>
        <p:spPr>
          <a:xfrm flipH="1">
            <a:off x="3888720" y="4504484"/>
            <a:ext cx="1126712" cy="119909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2EDCC88-F470-B745-AC9D-9AB1DDF49CDB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>
            <a:off x="7176565" y="4504484"/>
            <a:ext cx="1126716" cy="119909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B37A1570-B4AB-076F-657C-62E6D67CDA4F}"/>
              </a:ext>
            </a:extLst>
          </p:cNvPr>
          <p:cNvSpPr/>
          <p:nvPr/>
        </p:nvSpPr>
        <p:spPr>
          <a:xfrm>
            <a:off x="5650762" y="1608378"/>
            <a:ext cx="890471" cy="586477"/>
          </a:xfrm>
          <a:prstGeom prst="flowChartProcess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</a:rPr>
              <a:t>&lt;/&gt;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A6E21E2-C1D0-840B-BB8B-6B3CCA2ADC4B}"/>
              </a:ext>
            </a:extLst>
          </p:cNvPr>
          <p:cNvCxnSpPr>
            <a:endCxn id="16" idx="2"/>
          </p:cNvCxnSpPr>
          <p:nvPr/>
        </p:nvCxnSpPr>
        <p:spPr>
          <a:xfrm flipV="1">
            <a:off x="6095997" y="2194855"/>
            <a:ext cx="1" cy="15323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BDEB55E-7A51-521C-A7D1-9BC430380807}"/>
              </a:ext>
            </a:extLst>
          </p:cNvPr>
          <p:cNvSpPr txBox="1"/>
          <p:nvPr/>
        </p:nvSpPr>
        <p:spPr>
          <a:xfrm>
            <a:off x="8818883" y="1884525"/>
            <a:ext cx="3068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P2 Thread</a:t>
            </a:r>
          </a:p>
          <a:p>
            <a:endParaRPr lang="en-US" altLang="ko-KR" b="1" dirty="0">
              <a:solidFill>
                <a:srgbClr val="00B050"/>
              </a:solidFill>
            </a:endParaRPr>
          </a:p>
          <a:p>
            <a:r>
              <a:rPr lang="ko-KR" altLang="en-US" dirty="0">
                <a:solidFill>
                  <a:srgbClr val="00B050"/>
                </a:solidFill>
              </a:rPr>
              <a:t>사용자 입력 값을 수신한다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9BC6BC-4737-F6D1-2359-38B9176EAC14}"/>
              </a:ext>
            </a:extLst>
          </p:cNvPr>
          <p:cNvSpPr txBox="1"/>
          <p:nvPr/>
        </p:nvSpPr>
        <p:spPr>
          <a:xfrm>
            <a:off x="8818883" y="2815528"/>
            <a:ext cx="306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해당 사용자의 발판 위치를 업데이트 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CFBCF7-E22C-C89A-51B8-5D2C055C14A0}"/>
              </a:ext>
            </a:extLst>
          </p:cNvPr>
          <p:cNvSpPr txBox="1"/>
          <p:nvPr/>
        </p:nvSpPr>
        <p:spPr>
          <a:xfrm>
            <a:off x="8818883" y="3472019"/>
            <a:ext cx="306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업데이트된 정보 및 객체들의 정보를 </a:t>
            </a:r>
            <a:r>
              <a:rPr lang="en-US" altLang="ko-KR" dirty="0">
                <a:solidFill>
                  <a:srgbClr val="00B050"/>
                </a:solidFill>
              </a:rPr>
              <a:t>broadcast </a:t>
            </a:r>
            <a:r>
              <a:rPr lang="ko-KR" altLang="en-US" dirty="0">
                <a:solidFill>
                  <a:srgbClr val="00B050"/>
                </a:solidFill>
              </a:rPr>
              <a:t>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380788E-8451-D367-7580-0201E8D4BCF7}"/>
              </a:ext>
            </a:extLst>
          </p:cNvPr>
          <p:cNvCxnSpPr>
            <a:cxnSpLocks/>
            <a:stCxn id="10" idx="3"/>
            <a:endCxn id="8" idx="3"/>
          </p:cNvCxnSpPr>
          <p:nvPr/>
        </p:nvCxnSpPr>
        <p:spPr>
          <a:xfrm flipH="1" flipV="1">
            <a:off x="7176565" y="4504484"/>
            <a:ext cx="2452170" cy="1620954"/>
          </a:xfrm>
          <a:prstGeom prst="bentConnector3">
            <a:avLst>
              <a:gd name="adj1" fmla="val -10979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6161DE5C-928F-6526-2045-E9853D5D7AC4}"/>
              </a:ext>
            </a:extLst>
          </p:cNvPr>
          <p:cNvSpPr/>
          <p:nvPr/>
        </p:nvSpPr>
        <p:spPr>
          <a:xfrm>
            <a:off x="8821401" y="4708349"/>
            <a:ext cx="890471" cy="586477"/>
          </a:xfrm>
          <a:prstGeom prst="flowChartProcess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B050"/>
                </a:solidFill>
              </a:rPr>
              <a:t>&lt;/&gt;</a:t>
            </a:r>
            <a:endParaRPr lang="ko-KR" altLang="en-US" sz="2800" b="1" dirty="0">
              <a:solidFill>
                <a:srgbClr val="00B050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CF715F4-3426-4855-79C8-2F3547870DA9}"/>
              </a:ext>
            </a:extLst>
          </p:cNvPr>
          <p:cNvCxnSpPr>
            <a:cxnSpLocks/>
          </p:cNvCxnSpPr>
          <p:nvPr/>
        </p:nvCxnSpPr>
        <p:spPr>
          <a:xfrm>
            <a:off x="7176565" y="5001587"/>
            <a:ext cx="662727" cy="7019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53376C1-01A5-A04A-85B7-8EFA48CBDFFE}"/>
              </a:ext>
            </a:extLst>
          </p:cNvPr>
          <p:cNvCxnSpPr>
            <a:cxnSpLocks/>
          </p:cNvCxnSpPr>
          <p:nvPr/>
        </p:nvCxnSpPr>
        <p:spPr>
          <a:xfrm flipH="1">
            <a:off x="4352705" y="5021722"/>
            <a:ext cx="650566" cy="6818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AB3964E-4340-1B03-B9DA-BBAE96F36217}"/>
              </a:ext>
            </a:extLst>
          </p:cNvPr>
          <p:cNvSpPr txBox="1"/>
          <p:nvPr/>
        </p:nvSpPr>
        <p:spPr>
          <a:xfrm>
            <a:off x="3373113" y="1522262"/>
            <a:ext cx="2052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Ball</a:t>
            </a:r>
            <a:r>
              <a:rPr lang="ko-KR" altLang="en-US" b="1" dirty="0">
                <a:solidFill>
                  <a:schemeClr val="accent1"/>
                </a:solidFill>
              </a:rPr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Thread</a:t>
            </a:r>
          </a:p>
          <a:p>
            <a:endParaRPr lang="en-US" altLang="ko-KR" b="1" dirty="0">
              <a:solidFill>
                <a:schemeClr val="accent1"/>
              </a:solidFill>
            </a:endParaRPr>
          </a:p>
          <a:p>
            <a:r>
              <a:rPr lang="en-US" altLang="ko-KR" dirty="0">
                <a:solidFill>
                  <a:schemeClr val="accent1"/>
                </a:solidFill>
              </a:rPr>
              <a:t>0.1</a:t>
            </a:r>
            <a:r>
              <a:rPr lang="ko-KR" altLang="en-US" dirty="0">
                <a:solidFill>
                  <a:schemeClr val="accent1"/>
                </a:solidFill>
              </a:rPr>
              <a:t>초 단위로 공의 위치를 업데이트 한다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7C4611-5ECC-9A6A-9457-04202315ABE7}"/>
              </a:ext>
            </a:extLst>
          </p:cNvPr>
          <p:cNvSpPr txBox="1"/>
          <p:nvPr/>
        </p:nvSpPr>
        <p:spPr>
          <a:xfrm>
            <a:off x="3348870" y="2956324"/>
            <a:ext cx="2554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업데이트된 객체들의 정보를 </a:t>
            </a:r>
            <a:r>
              <a:rPr lang="en-US" altLang="ko-KR" dirty="0">
                <a:solidFill>
                  <a:schemeClr val="accent1"/>
                </a:solidFill>
              </a:rPr>
              <a:t>broadcast </a:t>
            </a:r>
            <a:r>
              <a:rPr lang="ko-KR" altLang="en-US" dirty="0">
                <a:solidFill>
                  <a:schemeClr val="accent1"/>
                </a:solidFill>
              </a:rPr>
              <a:t>한다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9995E5E-3B05-4C04-86DE-4592B6583301}"/>
              </a:ext>
            </a:extLst>
          </p:cNvPr>
          <p:cNvCxnSpPr>
            <a:cxnSpLocks/>
            <a:stCxn id="8" idx="2"/>
            <a:endCxn id="9" idx="3"/>
          </p:cNvCxnSpPr>
          <p:nvPr/>
        </p:nvCxnSpPr>
        <p:spPr>
          <a:xfrm flipH="1">
            <a:off x="5214174" y="5281724"/>
            <a:ext cx="881824" cy="8437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ED707B4-8DC5-4B95-B3D9-521C21AED613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>
            <a:off x="6095998" y="5281724"/>
            <a:ext cx="881829" cy="8437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073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763B4-54A2-8579-41C1-D525E54A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주소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0BDB0B-3620-5F0B-6549-9ACF443D6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https://github.com/yheechan/Network-Based-Multiplayer-PingPong-Game.git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E47DBEC-67E8-39B3-D8DB-40734D5A047B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68601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6C1FF-B330-E904-9BB4-E39D2E3D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시현 화면 캡처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81E20286-F742-B04D-6742-DEA9E786853F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  <p:pic>
        <p:nvPicPr>
          <p:cNvPr id="6" name="그림 5" descr="스크린샷, 디스플레이, 직사각형, 텍스트이(가) 표시된 사진&#10;&#10;자동 생성된 설명">
            <a:extLst>
              <a:ext uri="{FF2B5EF4-FFF2-40B4-BE49-F238E27FC236}">
                <a16:creationId xmlns:a16="http://schemas.microsoft.com/office/drawing/2014/main" id="{35AD6EC0-AD11-CCE8-F6A6-D109D88D5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99" y="1897390"/>
            <a:ext cx="4058900" cy="4058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FF568A-883B-16FA-A736-B21FF1231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576" y="1897390"/>
            <a:ext cx="4101225" cy="40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85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271A7B3A-9137-3DA2-CE6D-694B736F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74D92BF-B4C3-CBBD-CF18-042AB8BFA7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Team1: 4 to 6</a:t>
            </a:r>
            <a:endParaRPr lang="ko-KR" altLang="en-US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0B6027D5-ACB1-7D80-5C46-F26DD975506A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5767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FE740-C49E-A732-0366-ABD7DEB97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1CC84F-3B29-1810-1AA1-1F2F52A99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명의 사용자가 개인 기기로 </a:t>
            </a:r>
            <a:r>
              <a:rPr lang="ko-KR" altLang="en-US" b="1" u="sng" dirty="0">
                <a:solidFill>
                  <a:srgbClr val="0070C0"/>
                </a:solidFill>
              </a:rPr>
              <a:t>서버에 접속</a:t>
            </a:r>
            <a:r>
              <a:rPr lang="ko-KR" altLang="en-US" dirty="0"/>
              <a:t>해서 </a:t>
            </a:r>
            <a:r>
              <a:rPr lang="en-US" altLang="ko-KR" b="1" u="sng" dirty="0">
                <a:solidFill>
                  <a:srgbClr val="FF0000"/>
                </a:solidFill>
              </a:rPr>
              <a:t>delay </a:t>
            </a:r>
            <a:r>
              <a:rPr lang="ko-KR" altLang="en-US" b="1" u="sng" dirty="0">
                <a:solidFill>
                  <a:srgbClr val="FF0000"/>
                </a:solidFill>
              </a:rPr>
              <a:t>없이</a:t>
            </a:r>
            <a:r>
              <a:rPr lang="ko-KR" altLang="en-US" dirty="0"/>
              <a:t> 함께 즐길 수 있는 핑퐁 게임 개발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사용자측</a:t>
            </a:r>
            <a:r>
              <a:rPr lang="en-US" altLang="ko-KR" dirty="0"/>
              <a:t>:</a:t>
            </a:r>
          </a:p>
          <a:p>
            <a:pPr lvl="2"/>
            <a:r>
              <a:rPr lang="ko-KR" altLang="en-US" dirty="0"/>
              <a:t>키보드 </a:t>
            </a:r>
            <a:r>
              <a:rPr lang="ko-KR" altLang="en-US" b="1" dirty="0"/>
              <a:t>입력 값을 </a:t>
            </a:r>
            <a:r>
              <a:rPr lang="ko-KR" altLang="en-US" dirty="0"/>
              <a:t>서버로 전송</a:t>
            </a:r>
            <a:endParaRPr lang="en-US" altLang="ko-KR" dirty="0"/>
          </a:p>
          <a:p>
            <a:pPr lvl="2"/>
            <a:r>
              <a:rPr lang="ko-KR" altLang="en-US" dirty="0"/>
              <a:t>서버로부터 </a:t>
            </a:r>
            <a:r>
              <a:rPr lang="ko-KR" altLang="en-US" b="1" dirty="0"/>
              <a:t>기본 정보</a:t>
            </a:r>
            <a:r>
              <a:rPr lang="ko-KR" altLang="en-US" dirty="0"/>
              <a:t>와 각 </a:t>
            </a:r>
            <a:r>
              <a:rPr lang="ko-KR" altLang="en-US" b="1" dirty="0"/>
              <a:t>객체들의 위치 </a:t>
            </a:r>
            <a:r>
              <a:rPr lang="ko-KR" altLang="en-US" dirty="0"/>
              <a:t>정보를 받아 </a:t>
            </a:r>
            <a:r>
              <a:rPr lang="ko-KR" altLang="en-US" b="1" dirty="0"/>
              <a:t>출력</a:t>
            </a:r>
            <a:r>
              <a:rPr lang="ko-KR" altLang="en-US" dirty="0"/>
              <a:t>한다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서버측</a:t>
            </a:r>
            <a:r>
              <a:rPr lang="en-US" altLang="ko-KR" dirty="0"/>
              <a:t>:</a:t>
            </a:r>
          </a:p>
          <a:p>
            <a:pPr lvl="2"/>
            <a:r>
              <a:rPr lang="ko-KR" altLang="en-US" dirty="0"/>
              <a:t>사용자로부터 </a:t>
            </a:r>
            <a:r>
              <a:rPr lang="ko-KR" altLang="en-US" b="1" dirty="0"/>
              <a:t>입력 값을</a:t>
            </a:r>
            <a:r>
              <a:rPr lang="ko-KR" altLang="en-US" dirty="0"/>
              <a:t> 받아</a:t>
            </a:r>
            <a:r>
              <a:rPr lang="en-US" altLang="ko-KR" dirty="0"/>
              <a:t>, </a:t>
            </a:r>
            <a:r>
              <a:rPr lang="ko-KR" altLang="en-US" dirty="0"/>
              <a:t>이에 따라 정보를 </a:t>
            </a:r>
            <a:r>
              <a:rPr lang="ko-KR" altLang="en-US" b="1" dirty="0"/>
              <a:t>업데이트</a:t>
            </a:r>
            <a:r>
              <a:rPr lang="ko-KR" altLang="en-US" dirty="0"/>
              <a:t> 한다</a:t>
            </a:r>
            <a:endParaRPr lang="en-US" altLang="ko-KR" dirty="0"/>
          </a:p>
          <a:p>
            <a:pPr lvl="2"/>
            <a:r>
              <a:rPr lang="ko-KR" altLang="en-US" dirty="0"/>
              <a:t>사용자에게 업데이트된 </a:t>
            </a:r>
            <a:r>
              <a:rPr lang="ko-KR" altLang="en-US" b="1" dirty="0"/>
              <a:t>정보</a:t>
            </a:r>
            <a:r>
              <a:rPr lang="ko-KR" altLang="en-US" dirty="0"/>
              <a:t>를 전송한다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F32B7648-F279-45A9-32A2-D973A29F8F02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7642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6D5CD-39E6-A7C8-34A4-F0F6086A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구조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1CDCEC6-22CC-4E42-D8E5-3D70D492141A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F48EEC78-880D-1D1F-B9BD-97285C030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697179"/>
              </p:ext>
            </p:extLst>
          </p:nvPr>
        </p:nvGraphicFramePr>
        <p:xfrm>
          <a:off x="5015433" y="1382737"/>
          <a:ext cx="2161133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61133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Server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(Admin)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기본 </a:t>
                      </a:r>
                      <a:r>
                        <a:rPr lang="en-US" altLang="ko-KR" sz="1100" dirty="0"/>
                        <a:t>window (box)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공의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</a:t>
                      </a:r>
                      <a:r>
                        <a:rPr lang="ko-KR" altLang="en-US" sz="1100" dirty="0"/>
                        <a:t>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8630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43920"/>
                  </a:ext>
                </a:extLst>
              </a:tr>
              <a:tr h="24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Player 1 &amp; 2 </a:t>
                      </a:r>
                      <a:r>
                        <a:rPr lang="ko-KR" altLang="en-US" sz="1100" dirty="0"/>
                        <a:t>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10391"/>
                  </a:ext>
                </a:extLst>
              </a:tr>
            </a:tbl>
          </a:graphicData>
        </a:graphic>
      </p:graphicFrame>
      <p:graphicFrame>
        <p:nvGraphicFramePr>
          <p:cNvPr id="11" name="표 8">
            <a:extLst>
              <a:ext uri="{FF2B5EF4-FFF2-40B4-BE49-F238E27FC236}">
                <a16:creationId xmlns:a16="http://schemas.microsoft.com/office/drawing/2014/main" id="{7B349077-9163-D1B7-A6BE-2CD43D33F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400511"/>
              </p:ext>
            </p:extLst>
          </p:nvPr>
        </p:nvGraphicFramePr>
        <p:xfrm>
          <a:off x="2563265" y="374270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1)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graphicFrame>
        <p:nvGraphicFramePr>
          <p:cNvPr id="12" name="표 8">
            <a:extLst>
              <a:ext uri="{FF2B5EF4-FFF2-40B4-BE49-F238E27FC236}">
                <a16:creationId xmlns:a16="http://schemas.microsoft.com/office/drawing/2014/main" id="{B90D744F-3437-0A15-4668-E5F9A0447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182844"/>
              </p:ext>
            </p:extLst>
          </p:nvPr>
        </p:nvGraphicFramePr>
        <p:xfrm>
          <a:off x="6977827" y="3742701"/>
          <a:ext cx="2650908" cy="84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0908">
                  <a:extLst>
                    <a:ext uri="{9D8B030D-6E8A-4147-A177-3AD203B41FA5}">
                      <a16:colId xmlns:a16="http://schemas.microsoft.com/office/drawing/2014/main" val="1631787884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Client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(Player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5730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입력 값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송신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13452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객체의 업데이트된 정보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7861"/>
                  </a:ext>
                </a:extLst>
              </a:tr>
            </a:tbl>
          </a:graphicData>
        </a:graphic>
      </p:graphicFrame>
      <p:pic>
        <p:nvPicPr>
          <p:cNvPr id="20" name="그림 19" descr="컴퓨터, 노트북, 사무 장비, 스페이스 바이(가) 표시된 사진&#10;&#10;자동 생성된 설명">
            <a:extLst>
              <a:ext uri="{FF2B5EF4-FFF2-40B4-BE49-F238E27FC236}">
                <a16:creationId xmlns:a16="http://schemas.microsoft.com/office/drawing/2014/main" id="{F2E75E8F-8773-CCF9-7962-5D253C8F05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9" b="17761"/>
          <a:stretch/>
        </p:blipFill>
        <p:spPr>
          <a:xfrm>
            <a:off x="3229090" y="5474852"/>
            <a:ext cx="1319257" cy="1018023"/>
          </a:xfrm>
          <a:prstGeom prst="rect">
            <a:avLst/>
          </a:prstGeom>
        </p:spPr>
      </p:pic>
      <p:pic>
        <p:nvPicPr>
          <p:cNvPr id="21" name="그림 20" descr="컴퓨터, 노트북, 사무 장비, 스페이스 바이(가) 표시된 사진&#10;&#10;자동 생성된 설명">
            <a:extLst>
              <a:ext uri="{FF2B5EF4-FFF2-40B4-BE49-F238E27FC236}">
                <a16:creationId xmlns:a16="http://schemas.microsoft.com/office/drawing/2014/main" id="{994667BF-0C33-A28B-C80D-4335D55DB7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9" b="17761"/>
          <a:stretch/>
        </p:blipFill>
        <p:spPr>
          <a:xfrm>
            <a:off x="7643655" y="5474852"/>
            <a:ext cx="1319257" cy="1018023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9937899-EA3A-6E58-8DDB-0BE357AA8D7F}"/>
              </a:ext>
            </a:extLst>
          </p:cNvPr>
          <p:cNvCxnSpPr>
            <a:cxnSpLocks/>
          </p:cNvCxnSpPr>
          <p:nvPr/>
        </p:nvCxnSpPr>
        <p:spPr>
          <a:xfrm flipV="1">
            <a:off x="3272329" y="1898602"/>
            <a:ext cx="1743104" cy="18440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3FB201B-4DC0-C1BE-B6D3-7DD5D62B7C27}"/>
              </a:ext>
            </a:extLst>
          </p:cNvPr>
          <p:cNvCxnSpPr>
            <a:cxnSpLocks/>
          </p:cNvCxnSpPr>
          <p:nvPr/>
        </p:nvCxnSpPr>
        <p:spPr>
          <a:xfrm flipH="1" flipV="1">
            <a:off x="7176566" y="1898603"/>
            <a:ext cx="1897632" cy="1844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B2353DF-219A-ABA9-F78E-257179C583E0}"/>
              </a:ext>
            </a:extLst>
          </p:cNvPr>
          <p:cNvCxnSpPr>
            <a:cxnSpLocks/>
          </p:cNvCxnSpPr>
          <p:nvPr/>
        </p:nvCxnSpPr>
        <p:spPr>
          <a:xfrm flipH="1">
            <a:off x="3517997" y="2159977"/>
            <a:ext cx="1497436" cy="15827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47DA5D9-E585-0A53-7327-DF059E5E9E3C}"/>
              </a:ext>
            </a:extLst>
          </p:cNvPr>
          <p:cNvCxnSpPr/>
          <p:nvPr/>
        </p:nvCxnSpPr>
        <p:spPr>
          <a:xfrm>
            <a:off x="7176566" y="2159977"/>
            <a:ext cx="1653327" cy="15827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9154E44-E1E1-09FD-E6B5-FE73DAF40AD9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3888718" y="4586415"/>
            <a:ext cx="1" cy="8884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B9CB566-D991-5D19-6D2E-E2D3058CD2C7}"/>
              </a:ext>
            </a:extLst>
          </p:cNvPr>
          <p:cNvCxnSpPr>
            <a:cxnSpLocks/>
          </p:cNvCxnSpPr>
          <p:nvPr/>
        </p:nvCxnSpPr>
        <p:spPr>
          <a:xfrm>
            <a:off x="8303281" y="4586415"/>
            <a:ext cx="1" cy="8884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04684FC-9D51-E9A8-BEF6-8D2C0451021D}"/>
              </a:ext>
            </a:extLst>
          </p:cNvPr>
          <p:cNvSpPr txBox="1"/>
          <p:nvPr/>
        </p:nvSpPr>
        <p:spPr>
          <a:xfrm>
            <a:off x="3545707" y="5645729"/>
            <a:ext cx="65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GUI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CDDBB2-31B5-A9F3-45BC-C0D50B1569BE}"/>
              </a:ext>
            </a:extLst>
          </p:cNvPr>
          <p:cNvSpPr txBox="1"/>
          <p:nvPr/>
        </p:nvSpPr>
        <p:spPr>
          <a:xfrm>
            <a:off x="7973709" y="5652658"/>
            <a:ext cx="65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GUI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61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6918B-4DF8-C35D-A5BC-AC0E225F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840" y="64738"/>
            <a:ext cx="10515600" cy="1325563"/>
          </a:xfrm>
        </p:spPr>
        <p:txBody>
          <a:bodyPr/>
          <a:lstStyle/>
          <a:p>
            <a:r>
              <a:rPr lang="ko-KR" altLang="en-US" dirty="0"/>
              <a:t>설계 프로토콜</a:t>
            </a:r>
            <a:r>
              <a:rPr lang="en-US" altLang="ko-KR" dirty="0"/>
              <a:t>: TCP</a:t>
            </a:r>
            <a:endParaRPr lang="ko-KR" altLang="en-US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DA0F8088-9643-CC19-6B2F-2AAA4012B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470844"/>
              </p:ext>
            </p:extLst>
          </p:nvPr>
        </p:nvGraphicFramePr>
        <p:xfrm>
          <a:off x="3936397" y="1425981"/>
          <a:ext cx="7826112" cy="746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52">
                  <a:extLst>
                    <a:ext uri="{9D8B030D-6E8A-4147-A177-3AD203B41FA5}">
                      <a16:colId xmlns:a16="http://schemas.microsoft.com/office/drawing/2014/main" val="501825352"/>
                    </a:ext>
                  </a:extLst>
                </a:gridCol>
                <a:gridCol w="1304352">
                  <a:extLst>
                    <a:ext uri="{9D8B030D-6E8A-4147-A177-3AD203B41FA5}">
                      <a16:colId xmlns:a16="http://schemas.microsoft.com/office/drawing/2014/main" val="2092106756"/>
                    </a:ext>
                  </a:extLst>
                </a:gridCol>
                <a:gridCol w="1304352">
                  <a:extLst>
                    <a:ext uri="{9D8B030D-6E8A-4147-A177-3AD203B41FA5}">
                      <a16:colId xmlns:a16="http://schemas.microsoft.com/office/drawing/2014/main" val="491410950"/>
                    </a:ext>
                  </a:extLst>
                </a:gridCol>
                <a:gridCol w="1304352">
                  <a:extLst>
                    <a:ext uri="{9D8B030D-6E8A-4147-A177-3AD203B41FA5}">
                      <a16:colId xmlns:a16="http://schemas.microsoft.com/office/drawing/2014/main" val="825831884"/>
                    </a:ext>
                  </a:extLst>
                </a:gridCol>
                <a:gridCol w="1304352">
                  <a:extLst>
                    <a:ext uri="{9D8B030D-6E8A-4147-A177-3AD203B41FA5}">
                      <a16:colId xmlns:a16="http://schemas.microsoft.com/office/drawing/2014/main" val="2328258388"/>
                    </a:ext>
                  </a:extLst>
                </a:gridCol>
                <a:gridCol w="1304352">
                  <a:extLst>
                    <a:ext uri="{9D8B030D-6E8A-4147-A177-3AD203B41FA5}">
                      <a16:colId xmlns:a16="http://schemas.microsoft.com/office/drawing/2014/main" val="737855660"/>
                    </a:ext>
                  </a:extLst>
                </a:gridCol>
              </a:tblGrid>
              <a:tr h="746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box height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윈도우 높이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box_width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윈도우 넓이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box_start_y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시작 </a:t>
                      </a:r>
                      <a:r>
                        <a:rPr lang="en-US" altLang="ko-KR" sz="1000" dirty="0"/>
                        <a:t>y </a:t>
                      </a:r>
                      <a:r>
                        <a:rPr lang="ko-KR" altLang="en-US" sz="1000" dirty="0"/>
                        <a:t>좌표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box_start_x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시작 </a:t>
                      </a:r>
                      <a:r>
                        <a:rPr lang="en-US" altLang="ko-KR" sz="1000" dirty="0"/>
                        <a:t>x </a:t>
                      </a:r>
                      <a:r>
                        <a:rPr lang="ko-KR" altLang="en-US" sz="1000" dirty="0"/>
                        <a:t>좌표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maxY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최대 </a:t>
                      </a:r>
                      <a:r>
                        <a:rPr lang="en-US" altLang="ko-KR" sz="1000" dirty="0"/>
                        <a:t>y </a:t>
                      </a:r>
                      <a:r>
                        <a:rPr lang="ko-KR" altLang="en-US" sz="1000" dirty="0"/>
                        <a:t>좌표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maxX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최대 </a:t>
                      </a:r>
                      <a:r>
                        <a:rPr lang="en-US" altLang="ko-KR" sz="1000" dirty="0"/>
                        <a:t>x </a:t>
                      </a:r>
                      <a:r>
                        <a:rPr lang="ko-KR" altLang="en-US" sz="1000" dirty="0"/>
                        <a:t>좌표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112956"/>
                  </a:ext>
                </a:extLst>
              </a:tr>
            </a:tbl>
          </a:graphicData>
        </a:graphic>
      </p:graphicFrame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0323704C-FDC3-1149-1224-E8F4E7422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63428"/>
              </p:ext>
            </p:extLst>
          </p:nvPr>
        </p:nvGraphicFramePr>
        <p:xfrm>
          <a:off x="3936397" y="1176721"/>
          <a:ext cx="782611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52">
                  <a:extLst>
                    <a:ext uri="{9D8B030D-6E8A-4147-A177-3AD203B41FA5}">
                      <a16:colId xmlns:a16="http://schemas.microsoft.com/office/drawing/2014/main" val="2690148888"/>
                    </a:ext>
                  </a:extLst>
                </a:gridCol>
                <a:gridCol w="1304352">
                  <a:extLst>
                    <a:ext uri="{9D8B030D-6E8A-4147-A177-3AD203B41FA5}">
                      <a16:colId xmlns:a16="http://schemas.microsoft.com/office/drawing/2014/main" val="3710641472"/>
                    </a:ext>
                  </a:extLst>
                </a:gridCol>
                <a:gridCol w="1304352">
                  <a:extLst>
                    <a:ext uri="{9D8B030D-6E8A-4147-A177-3AD203B41FA5}">
                      <a16:colId xmlns:a16="http://schemas.microsoft.com/office/drawing/2014/main" val="2173046010"/>
                    </a:ext>
                  </a:extLst>
                </a:gridCol>
                <a:gridCol w="1304352">
                  <a:extLst>
                    <a:ext uri="{9D8B030D-6E8A-4147-A177-3AD203B41FA5}">
                      <a16:colId xmlns:a16="http://schemas.microsoft.com/office/drawing/2014/main" val="2672648658"/>
                    </a:ext>
                  </a:extLst>
                </a:gridCol>
                <a:gridCol w="1300835">
                  <a:extLst>
                    <a:ext uri="{9D8B030D-6E8A-4147-A177-3AD203B41FA5}">
                      <a16:colId xmlns:a16="http://schemas.microsoft.com/office/drawing/2014/main" val="3484483300"/>
                    </a:ext>
                  </a:extLst>
                </a:gridCol>
                <a:gridCol w="1307867">
                  <a:extLst>
                    <a:ext uri="{9D8B030D-6E8A-4147-A177-3AD203B41FA5}">
                      <a16:colId xmlns:a16="http://schemas.microsoft.com/office/drawing/2014/main" val="35495980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53964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84017DE-93A1-E569-0676-7B3BC155A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895071"/>
              </p:ext>
            </p:extLst>
          </p:nvPr>
        </p:nvGraphicFramePr>
        <p:xfrm>
          <a:off x="3936397" y="2751964"/>
          <a:ext cx="7826110" cy="746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222">
                  <a:extLst>
                    <a:ext uri="{9D8B030D-6E8A-4147-A177-3AD203B41FA5}">
                      <a16:colId xmlns:a16="http://schemas.microsoft.com/office/drawing/2014/main" val="639638099"/>
                    </a:ext>
                  </a:extLst>
                </a:gridCol>
                <a:gridCol w="1565222">
                  <a:extLst>
                    <a:ext uri="{9D8B030D-6E8A-4147-A177-3AD203B41FA5}">
                      <a16:colId xmlns:a16="http://schemas.microsoft.com/office/drawing/2014/main" val="1313230306"/>
                    </a:ext>
                  </a:extLst>
                </a:gridCol>
                <a:gridCol w="1565222">
                  <a:extLst>
                    <a:ext uri="{9D8B030D-6E8A-4147-A177-3AD203B41FA5}">
                      <a16:colId xmlns:a16="http://schemas.microsoft.com/office/drawing/2014/main" val="4056885011"/>
                    </a:ext>
                  </a:extLst>
                </a:gridCol>
                <a:gridCol w="1565222">
                  <a:extLst>
                    <a:ext uri="{9D8B030D-6E8A-4147-A177-3AD203B41FA5}">
                      <a16:colId xmlns:a16="http://schemas.microsoft.com/office/drawing/2014/main" val="3366720444"/>
                    </a:ext>
                  </a:extLst>
                </a:gridCol>
                <a:gridCol w="1565222">
                  <a:extLst>
                    <a:ext uri="{9D8B030D-6E8A-4147-A177-3AD203B41FA5}">
                      <a16:colId xmlns:a16="http://schemas.microsoft.com/office/drawing/2014/main" val="4198262944"/>
                    </a:ext>
                  </a:extLst>
                </a:gridCol>
              </a:tblGrid>
              <a:tr h="746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p1_y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사용자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 발판의 </a:t>
                      </a:r>
                      <a:r>
                        <a:rPr lang="en-US" altLang="ko-KR" sz="1000" dirty="0"/>
                        <a:t>y </a:t>
                      </a:r>
                      <a:r>
                        <a:rPr lang="ko-KR" altLang="en-US" sz="1000" dirty="0"/>
                        <a:t>좌표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p1_x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사용자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 발판의 </a:t>
                      </a:r>
                      <a:r>
                        <a:rPr lang="en-US" altLang="ko-KR" sz="1000" dirty="0"/>
                        <a:t>x </a:t>
                      </a:r>
                      <a:r>
                        <a:rPr lang="ko-KR" altLang="en-US" sz="1000" dirty="0"/>
                        <a:t>좌표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p2_y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사용자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 발판의 </a:t>
                      </a:r>
                      <a:r>
                        <a:rPr lang="en-US" altLang="ko-KR" sz="1000" dirty="0"/>
                        <a:t>y </a:t>
                      </a:r>
                      <a:r>
                        <a:rPr lang="ko-KR" altLang="en-US" sz="1000" dirty="0"/>
                        <a:t>좌표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p2_x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사용자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 발판의 </a:t>
                      </a:r>
                      <a:r>
                        <a:rPr lang="en-US" altLang="ko-KR" sz="1000" dirty="0"/>
                        <a:t>x </a:t>
                      </a:r>
                      <a:r>
                        <a:rPr lang="ko-KR" altLang="en-US" sz="1000" dirty="0"/>
                        <a:t>좌표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bar_size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발판의 길이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92657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46DABD8-0A28-B45D-5465-B288D80DD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315844"/>
              </p:ext>
            </p:extLst>
          </p:nvPr>
        </p:nvGraphicFramePr>
        <p:xfrm>
          <a:off x="3936398" y="2504780"/>
          <a:ext cx="782610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655">
                  <a:extLst>
                    <a:ext uri="{9D8B030D-6E8A-4147-A177-3AD203B41FA5}">
                      <a16:colId xmlns:a16="http://schemas.microsoft.com/office/drawing/2014/main" val="2690148888"/>
                    </a:ext>
                  </a:extLst>
                </a:gridCol>
                <a:gridCol w="1540655">
                  <a:extLst>
                    <a:ext uri="{9D8B030D-6E8A-4147-A177-3AD203B41FA5}">
                      <a16:colId xmlns:a16="http://schemas.microsoft.com/office/drawing/2014/main" val="3710641472"/>
                    </a:ext>
                  </a:extLst>
                </a:gridCol>
                <a:gridCol w="1540655">
                  <a:extLst>
                    <a:ext uri="{9D8B030D-6E8A-4147-A177-3AD203B41FA5}">
                      <a16:colId xmlns:a16="http://schemas.microsoft.com/office/drawing/2014/main" val="2672648658"/>
                    </a:ext>
                  </a:extLst>
                </a:gridCol>
                <a:gridCol w="1663489">
                  <a:extLst>
                    <a:ext uri="{9D8B030D-6E8A-4147-A177-3AD203B41FA5}">
                      <a16:colId xmlns:a16="http://schemas.microsoft.com/office/drawing/2014/main" val="3484483300"/>
                    </a:ext>
                  </a:extLst>
                </a:gridCol>
                <a:gridCol w="1540655">
                  <a:extLst>
                    <a:ext uri="{9D8B030D-6E8A-4147-A177-3AD203B41FA5}">
                      <a16:colId xmlns:a16="http://schemas.microsoft.com/office/drawing/2014/main" val="924603766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53964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6A25540-2D0B-8A6B-B308-AEC6A0148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006877"/>
              </p:ext>
            </p:extLst>
          </p:nvPr>
        </p:nvGraphicFramePr>
        <p:xfrm>
          <a:off x="3936397" y="3958746"/>
          <a:ext cx="7826108" cy="746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527">
                  <a:extLst>
                    <a:ext uri="{9D8B030D-6E8A-4147-A177-3AD203B41FA5}">
                      <a16:colId xmlns:a16="http://schemas.microsoft.com/office/drawing/2014/main" val="639638099"/>
                    </a:ext>
                  </a:extLst>
                </a:gridCol>
                <a:gridCol w="1956527">
                  <a:extLst>
                    <a:ext uri="{9D8B030D-6E8A-4147-A177-3AD203B41FA5}">
                      <a16:colId xmlns:a16="http://schemas.microsoft.com/office/drawing/2014/main" val="1313230306"/>
                    </a:ext>
                  </a:extLst>
                </a:gridCol>
                <a:gridCol w="1956527">
                  <a:extLst>
                    <a:ext uri="{9D8B030D-6E8A-4147-A177-3AD203B41FA5}">
                      <a16:colId xmlns:a16="http://schemas.microsoft.com/office/drawing/2014/main" val="3941967372"/>
                    </a:ext>
                  </a:extLst>
                </a:gridCol>
                <a:gridCol w="1956527">
                  <a:extLst>
                    <a:ext uri="{9D8B030D-6E8A-4147-A177-3AD203B41FA5}">
                      <a16:colId xmlns:a16="http://schemas.microsoft.com/office/drawing/2014/main" val="4056885011"/>
                    </a:ext>
                  </a:extLst>
                </a:gridCol>
              </a:tblGrid>
              <a:tr h="7462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game_over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게임 오버 상태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Rally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랠리 횟수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ball_</a:t>
                      </a:r>
                      <a:r>
                        <a:rPr lang="ko-KR" altLang="en-US" sz="1000" dirty="0" err="1"/>
                        <a:t>춧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공의 개수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Balls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각 곡의 정보</a:t>
                      </a:r>
                      <a:r>
                        <a:rPr lang="en-US" altLang="ko-KR" sz="1000" dirty="0"/>
                        <a:t>; </a:t>
                      </a:r>
                      <a:r>
                        <a:rPr lang="ko-KR" altLang="en-US" sz="1000" dirty="0"/>
                        <a:t>총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개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926571"/>
                  </a:ext>
                </a:extLst>
              </a:tr>
            </a:tbl>
          </a:graphicData>
        </a:graphic>
      </p:graphicFrame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5A3494F0-4978-1642-E7F5-CDC57F95D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883267"/>
              </p:ext>
            </p:extLst>
          </p:nvPr>
        </p:nvGraphicFramePr>
        <p:xfrm>
          <a:off x="3936397" y="3714905"/>
          <a:ext cx="7826108" cy="243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527">
                  <a:extLst>
                    <a:ext uri="{9D8B030D-6E8A-4147-A177-3AD203B41FA5}">
                      <a16:colId xmlns:a16="http://schemas.microsoft.com/office/drawing/2014/main" val="2690148888"/>
                    </a:ext>
                  </a:extLst>
                </a:gridCol>
                <a:gridCol w="1956527">
                  <a:extLst>
                    <a:ext uri="{9D8B030D-6E8A-4147-A177-3AD203B41FA5}">
                      <a16:colId xmlns:a16="http://schemas.microsoft.com/office/drawing/2014/main" val="3710641472"/>
                    </a:ext>
                  </a:extLst>
                </a:gridCol>
                <a:gridCol w="1956527">
                  <a:extLst>
                    <a:ext uri="{9D8B030D-6E8A-4147-A177-3AD203B41FA5}">
                      <a16:colId xmlns:a16="http://schemas.microsoft.com/office/drawing/2014/main" val="2173046010"/>
                    </a:ext>
                  </a:extLst>
                </a:gridCol>
                <a:gridCol w="1956527">
                  <a:extLst>
                    <a:ext uri="{9D8B030D-6E8A-4147-A177-3AD203B41FA5}">
                      <a16:colId xmlns:a16="http://schemas.microsoft.com/office/drawing/2014/main" val="2672648658"/>
                    </a:ext>
                  </a:extLst>
                </a:gridCol>
              </a:tblGrid>
              <a:tr h="243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53964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4B9F5D4-A068-BBAF-B493-63B149CF8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435263"/>
              </p:ext>
            </p:extLst>
          </p:nvPr>
        </p:nvGraphicFramePr>
        <p:xfrm>
          <a:off x="3936395" y="5703029"/>
          <a:ext cx="7826110" cy="746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222">
                  <a:extLst>
                    <a:ext uri="{9D8B030D-6E8A-4147-A177-3AD203B41FA5}">
                      <a16:colId xmlns:a16="http://schemas.microsoft.com/office/drawing/2014/main" val="639638099"/>
                    </a:ext>
                  </a:extLst>
                </a:gridCol>
                <a:gridCol w="1565222">
                  <a:extLst>
                    <a:ext uri="{9D8B030D-6E8A-4147-A177-3AD203B41FA5}">
                      <a16:colId xmlns:a16="http://schemas.microsoft.com/office/drawing/2014/main" val="1313230306"/>
                    </a:ext>
                  </a:extLst>
                </a:gridCol>
                <a:gridCol w="1565222">
                  <a:extLst>
                    <a:ext uri="{9D8B030D-6E8A-4147-A177-3AD203B41FA5}">
                      <a16:colId xmlns:a16="http://schemas.microsoft.com/office/drawing/2014/main" val="3941967372"/>
                    </a:ext>
                  </a:extLst>
                </a:gridCol>
                <a:gridCol w="1565222">
                  <a:extLst>
                    <a:ext uri="{9D8B030D-6E8A-4147-A177-3AD203B41FA5}">
                      <a16:colId xmlns:a16="http://schemas.microsoft.com/office/drawing/2014/main" val="4056885011"/>
                    </a:ext>
                  </a:extLst>
                </a:gridCol>
                <a:gridCol w="1565222">
                  <a:extLst>
                    <a:ext uri="{9D8B030D-6E8A-4147-A177-3AD203B41FA5}">
                      <a16:colId xmlns:a16="http://schemas.microsoft.com/office/drawing/2014/main" val="4059270446"/>
                    </a:ext>
                  </a:extLst>
                </a:gridCol>
              </a:tblGrid>
              <a:tr h="746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ball_y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공의 </a:t>
                      </a:r>
                      <a:r>
                        <a:rPr lang="en-US" altLang="ko-KR" sz="1000" dirty="0"/>
                        <a:t>y </a:t>
                      </a:r>
                      <a:r>
                        <a:rPr lang="ko-KR" altLang="en-US" sz="1000" dirty="0"/>
                        <a:t>좌표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ball_x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공의 </a:t>
                      </a:r>
                      <a:r>
                        <a:rPr lang="en-US" altLang="ko-KR" sz="1000" dirty="0"/>
                        <a:t>x </a:t>
                      </a:r>
                      <a:r>
                        <a:rPr lang="ko-KR" altLang="en-US" sz="1000" dirty="0"/>
                        <a:t>좌표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ball_y_dir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(y</a:t>
                      </a:r>
                      <a:r>
                        <a:rPr lang="ko-KR" altLang="en-US" sz="1000" dirty="0"/>
                        <a:t>축 방향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ball_x_dir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(x</a:t>
                      </a:r>
                      <a:r>
                        <a:rPr lang="ko-KR" altLang="en-US" sz="1000" dirty="0"/>
                        <a:t>축 방향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Power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공의 속도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926571"/>
                  </a:ext>
                </a:extLst>
              </a:tr>
            </a:tbl>
          </a:graphicData>
        </a:graphic>
      </p:graphicFrame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B111937F-618C-6A87-2F1A-456C87F9E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222195"/>
              </p:ext>
            </p:extLst>
          </p:nvPr>
        </p:nvGraphicFramePr>
        <p:xfrm>
          <a:off x="3936395" y="5459186"/>
          <a:ext cx="7826109" cy="243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655">
                  <a:extLst>
                    <a:ext uri="{9D8B030D-6E8A-4147-A177-3AD203B41FA5}">
                      <a16:colId xmlns:a16="http://schemas.microsoft.com/office/drawing/2014/main" val="2690148888"/>
                    </a:ext>
                  </a:extLst>
                </a:gridCol>
                <a:gridCol w="1540655">
                  <a:extLst>
                    <a:ext uri="{9D8B030D-6E8A-4147-A177-3AD203B41FA5}">
                      <a16:colId xmlns:a16="http://schemas.microsoft.com/office/drawing/2014/main" val="3710641472"/>
                    </a:ext>
                  </a:extLst>
                </a:gridCol>
                <a:gridCol w="1540655">
                  <a:extLst>
                    <a:ext uri="{9D8B030D-6E8A-4147-A177-3AD203B41FA5}">
                      <a16:colId xmlns:a16="http://schemas.microsoft.com/office/drawing/2014/main" val="2173046010"/>
                    </a:ext>
                  </a:extLst>
                </a:gridCol>
                <a:gridCol w="1540655">
                  <a:extLst>
                    <a:ext uri="{9D8B030D-6E8A-4147-A177-3AD203B41FA5}">
                      <a16:colId xmlns:a16="http://schemas.microsoft.com/office/drawing/2014/main" val="2672648658"/>
                    </a:ext>
                  </a:extLst>
                </a:gridCol>
                <a:gridCol w="1663489">
                  <a:extLst>
                    <a:ext uri="{9D8B030D-6E8A-4147-A177-3AD203B41FA5}">
                      <a16:colId xmlns:a16="http://schemas.microsoft.com/office/drawing/2014/main" val="3484483300"/>
                    </a:ext>
                  </a:extLst>
                </a:gridCol>
              </a:tblGrid>
              <a:tr h="243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539640"/>
                  </a:ext>
                </a:extLst>
              </a:tr>
            </a:tbl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1689C88-3A8D-B406-B9F9-E4F3E1494D16}"/>
              </a:ext>
            </a:extLst>
          </p:cNvPr>
          <p:cNvCxnSpPr>
            <a:cxnSpLocks/>
          </p:cNvCxnSpPr>
          <p:nvPr/>
        </p:nvCxnSpPr>
        <p:spPr>
          <a:xfrm flipV="1">
            <a:off x="3936394" y="4704978"/>
            <a:ext cx="5857846" cy="102289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F2DAD6F-693F-D070-85A7-9D784D761C21}"/>
              </a:ext>
            </a:extLst>
          </p:cNvPr>
          <p:cNvCxnSpPr>
            <a:cxnSpLocks/>
          </p:cNvCxnSpPr>
          <p:nvPr/>
        </p:nvCxnSpPr>
        <p:spPr>
          <a:xfrm flipH="1" flipV="1">
            <a:off x="11739411" y="4704978"/>
            <a:ext cx="23093" cy="102289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5987A14-9FD1-3E94-BA45-A48B3BBD7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380" y="1556585"/>
            <a:ext cx="3557199" cy="480817"/>
          </a:xfrm>
        </p:spPr>
        <p:txBody>
          <a:bodyPr>
            <a:normAutofit/>
          </a:bodyPr>
          <a:lstStyle/>
          <a:p>
            <a:r>
              <a:rPr lang="en-US" altLang="ko-KR" dirty="0"/>
              <a:t>Window</a:t>
            </a:r>
            <a:r>
              <a:rPr lang="ko-KR" altLang="en-US" dirty="0"/>
              <a:t> </a:t>
            </a:r>
            <a:r>
              <a:rPr lang="en-US" altLang="ko-KR" dirty="0"/>
              <a:t>(Box) </a:t>
            </a:r>
            <a:r>
              <a:rPr lang="ko-KR" altLang="en-US" dirty="0"/>
              <a:t>정보</a:t>
            </a:r>
            <a:endParaRPr lang="en-US" altLang="ko-KR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5CAE6038-189B-3356-0EDF-4B61BF872DC6}"/>
              </a:ext>
            </a:extLst>
          </p:cNvPr>
          <p:cNvSpPr txBox="1">
            <a:spLocks/>
          </p:cNvSpPr>
          <p:nvPr/>
        </p:nvSpPr>
        <p:spPr>
          <a:xfrm>
            <a:off x="223380" y="5859016"/>
            <a:ext cx="2341419" cy="590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공 정보</a:t>
            </a:r>
            <a:endParaRPr lang="en-US" altLang="ko-KR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1FF00A92-B371-ED66-B05E-DEACAFE2D227}"/>
              </a:ext>
            </a:extLst>
          </p:cNvPr>
          <p:cNvSpPr txBox="1">
            <a:spLocks/>
          </p:cNvSpPr>
          <p:nvPr/>
        </p:nvSpPr>
        <p:spPr>
          <a:xfrm>
            <a:off x="223380" y="2902908"/>
            <a:ext cx="3713019" cy="522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사용자 </a:t>
            </a:r>
            <a:r>
              <a:rPr lang="en-US" altLang="ko-KR" dirty="0"/>
              <a:t>(1 &amp; 2) </a:t>
            </a:r>
            <a:r>
              <a:rPr lang="ko-KR" altLang="en-US" dirty="0"/>
              <a:t>정보</a:t>
            </a:r>
            <a:endParaRPr lang="en-US" altLang="ko-KR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D6A0D159-FFAA-78FE-460F-5BFB32DF6491}"/>
              </a:ext>
            </a:extLst>
          </p:cNvPr>
          <p:cNvSpPr txBox="1">
            <a:spLocks/>
          </p:cNvSpPr>
          <p:nvPr/>
        </p:nvSpPr>
        <p:spPr>
          <a:xfrm>
            <a:off x="223380" y="4114734"/>
            <a:ext cx="2117238" cy="590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게임 정보</a:t>
            </a:r>
            <a:endParaRPr lang="en-US" altLang="ko-KR" dirty="0"/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07DF2DBC-231D-25B0-3BDA-D93604D72BA0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3443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6C1FF-B330-E904-9BB4-E39D2E3D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설명 및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CF405-152D-8D2C-EE0D-E8ADE804C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/>
              <a:t>사용자는 공이 본인 벽에 맞지 않게 하는 것이 목표이다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방향 키 </a:t>
            </a:r>
            <a:r>
              <a:rPr lang="en-US" altLang="ko-KR" sz="2000" dirty="0"/>
              <a:t>(</a:t>
            </a:r>
            <a:r>
              <a:rPr lang="ko-KR" altLang="en-US" sz="2000" dirty="0"/>
              <a:t>위</a:t>
            </a:r>
            <a:r>
              <a:rPr lang="en-US" altLang="ko-KR" sz="2000" dirty="0"/>
              <a:t>, </a:t>
            </a:r>
            <a:r>
              <a:rPr lang="ko-KR" altLang="en-US" sz="2000" dirty="0"/>
              <a:t>아래</a:t>
            </a:r>
            <a:r>
              <a:rPr lang="en-US" altLang="ko-KR" sz="2000" dirty="0"/>
              <a:t>)</a:t>
            </a:r>
            <a:r>
              <a:rPr lang="ko-KR" altLang="en-US" sz="2000" dirty="0"/>
              <a:t>를 사용해서 발판을 이동 시켜 공을 막을 수 있다</a:t>
            </a:r>
            <a:endParaRPr lang="en-US" altLang="ko-KR" sz="1600" dirty="0"/>
          </a:p>
          <a:p>
            <a:endParaRPr lang="en-US" altLang="ko-KR" sz="2000" dirty="0"/>
          </a:p>
          <a:p>
            <a:r>
              <a:rPr lang="ko-KR" altLang="en-US" sz="2000" dirty="0"/>
              <a:t>레벨 </a:t>
            </a:r>
            <a:r>
              <a:rPr lang="en-US" altLang="ko-KR" sz="2000" dirty="0"/>
              <a:t>1~3 </a:t>
            </a:r>
            <a:r>
              <a:rPr lang="ko-KR" altLang="en-US" sz="2000" dirty="0"/>
              <a:t>까지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각 레벨 숫자는 공의 개수를 의미한다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800" dirty="0"/>
              <a:t>레벨 </a:t>
            </a:r>
            <a:r>
              <a:rPr lang="en-US" altLang="ko-KR" sz="1800" dirty="0"/>
              <a:t>1: </a:t>
            </a:r>
            <a:r>
              <a:rPr lang="ko-KR" altLang="en-US" sz="1800" dirty="0"/>
              <a:t>랠리 </a:t>
            </a:r>
            <a:r>
              <a:rPr lang="en-US" altLang="ko-KR" sz="1800" dirty="0"/>
              <a:t>&lt; 5</a:t>
            </a:r>
          </a:p>
          <a:p>
            <a:pPr lvl="1"/>
            <a:r>
              <a:rPr lang="ko-KR" altLang="en-US" sz="1800" dirty="0"/>
              <a:t>레벨 </a:t>
            </a:r>
            <a:r>
              <a:rPr lang="en-US" altLang="ko-KR" sz="1800" dirty="0"/>
              <a:t>2: 5 &lt;= </a:t>
            </a:r>
            <a:r>
              <a:rPr lang="ko-KR" altLang="en-US" sz="1800" dirty="0"/>
              <a:t>랠리 </a:t>
            </a:r>
            <a:r>
              <a:rPr lang="en-US" altLang="ko-KR" sz="1800" dirty="0"/>
              <a:t>&lt; 10</a:t>
            </a:r>
          </a:p>
          <a:p>
            <a:pPr lvl="1"/>
            <a:r>
              <a:rPr lang="ko-KR" altLang="en-US" sz="1800" dirty="0"/>
              <a:t>레벨 </a:t>
            </a:r>
            <a:r>
              <a:rPr lang="en-US" altLang="ko-KR" sz="1800" dirty="0"/>
              <a:t>3: 10 &lt;= </a:t>
            </a:r>
            <a:r>
              <a:rPr lang="ko-KR" altLang="en-US" sz="1800" dirty="0"/>
              <a:t>랠리</a:t>
            </a: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r>
              <a:rPr lang="ko-KR" altLang="en-US" sz="2000" dirty="0"/>
              <a:t>공이 사용자 발판 중간에 맞을 때 속도는 </a:t>
            </a:r>
            <a:r>
              <a:rPr lang="en-US" altLang="ko-KR" sz="2000" dirty="0"/>
              <a:t>1</a:t>
            </a:r>
          </a:p>
          <a:p>
            <a:r>
              <a:rPr lang="ko-KR" altLang="en-US" sz="2000" dirty="0"/>
              <a:t>공이 사용자 발판의 끝 부분에 맞을 때 속도는 </a:t>
            </a:r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81E20286-F742-B04D-6742-DEA9E786853F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  <p:pic>
        <p:nvPicPr>
          <p:cNvPr id="6" name="그림 5" descr="스크린샷, 디스플레이, 직사각형, 텍스트이(가) 표시된 사진&#10;&#10;자동 생성된 설명">
            <a:extLst>
              <a:ext uri="{FF2B5EF4-FFF2-40B4-BE49-F238E27FC236}">
                <a16:creationId xmlns:a16="http://schemas.microsoft.com/office/drawing/2014/main" id="{35AD6EC0-AD11-CCE8-F6A6-D109D88D5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39" y="1399550"/>
            <a:ext cx="4058900" cy="40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90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32E4473-1400-A329-0E49-8A788B411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839" y="1398900"/>
            <a:ext cx="4101225" cy="40589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5A6C1FF-B330-E904-9BB4-E39D2E3D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설명 및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CF405-152D-8D2C-EE0D-E8ADE804C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게임이 종료된 후에 사용자가 </a:t>
            </a:r>
            <a:r>
              <a:rPr lang="en-US" altLang="ko-KR" sz="2000" dirty="0"/>
              <a:t>r</a:t>
            </a:r>
            <a:r>
              <a:rPr lang="ko-KR" altLang="en-US" sz="2000" dirty="0"/>
              <a:t>를 클릭하여 게임을 재시작 할 수 있다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81E20286-F742-B04D-6742-DEA9E786853F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1016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4E041-2773-262E-0A2E-1A1D3603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191B3A-59A8-39DC-FE89-3525DF7D4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Boost</a:t>
            </a:r>
            <a:r>
              <a:rPr lang="ko-KR" altLang="en-US" dirty="0"/>
              <a:t> </a:t>
            </a:r>
            <a:r>
              <a:rPr lang="en-US" altLang="ko-KR" dirty="0" err="1"/>
              <a:t>Asio</a:t>
            </a:r>
            <a:endParaRPr lang="en-US" altLang="ko-KR" dirty="0"/>
          </a:p>
          <a:p>
            <a:pPr lvl="1"/>
            <a:r>
              <a:rPr lang="en-US" altLang="ko-KR" dirty="0"/>
              <a:t>TCP </a:t>
            </a:r>
            <a:r>
              <a:rPr lang="ko-KR" altLang="en-US" dirty="0"/>
              <a:t>네트워크 </a:t>
            </a:r>
            <a:r>
              <a:rPr lang="en-US" altLang="ko-KR" dirty="0"/>
              <a:t>API</a:t>
            </a:r>
            <a:r>
              <a:rPr lang="ko-KR" altLang="en-US" dirty="0"/>
              <a:t>들을 사용 </a:t>
            </a:r>
            <a:r>
              <a:rPr lang="en-US" altLang="ko-KR" dirty="0"/>
              <a:t>(read,</a:t>
            </a:r>
            <a:r>
              <a:rPr lang="ko-KR" altLang="en-US" dirty="0"/>
              <a:t> </a:t>
            </a:r>
            <a:r>
              <a:rPr lang="en-US" altLang="ko-KR" dirty="0"/>
              <a:t>write)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 err="1"/>
              <a:t>Ncurses</a:t>
            </a:r>
            <a:endParaRPr lang="en-US" altLang="ko-KR" dirty="0"/>
          </a:p>
          <a:p>
            <a:pPr lvl="1"/>
            <a:r>
              <a:rPr lang="ko-KR" altLang="en-US" dirty="0"/>
              <a:t>사용자 키보드 입력 정보를 받고</a:t>
            </a:r>
            <a:endParaRPr lang="en-US" altLang="ko-KR" dirty="0"/>
          </a:p>
          <a:p>
            <a:pPr lvl="1"/>
            <a:r>
              <a:rPr lang="ko-KR" altLang="en-US" dirty="0"/>
              <a:t>터미널 창에 </a:t>
            </a:r>
            <a:r>
              <a:rPr lang="en-US" altLang="ko-KR" dirty="0"/>
              <a:t>window</a:t>
            </a:r>
            <a:r>
              <a:rPr lang="ko-KR" altLang="en-US" dirty="0"/>
              <a:t>를 생성하여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좌표로 </a:t>
            </a:r>
            <a:r>
              <a:rPr lang="en-US" altLang="ko-KR" dirty="0"/>
              <a:t>character </a:t>
            </a:r>
            <a:r>
              <a:rPr lang="ko-KR" altLang="en-US" dirty="0"/>
              <a:t>출력하여 </a:t>
            </a:r>
            <a:r>
              <a:rPr lang="en-US" altLang="ko-KR" dirty="0"/>
              <a:t>frame </a:t>
            </a:r>
            <a:r>
              <a:rPr lang="ko-KR" altLang="en-US" dirty="0"/>
              <a:t>단위로 </a:t>
            </a:r>
            <a:r>
              <a:rPr lang="en-US" altLang="ko-KR" dirty="0"/>
              <a:t>GUI </a:t>
            </a:r>
            <a:r>
              <a:rPr lang="ko-KR" altLang="en-US" dirty="0"/>
              <a:t>구현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575BB12-26C1-F27E-57EE-405CFF601474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8482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77A2D-7A05-F538-AB13-9DF7933F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역할 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BEE429-865E-EAC9-ABCC-FD0015F7C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 err="1"/>
              <a:t>안예온</a:t>
            </a:r>
            <a:endParaRPr lang="en-US" altLang="ko-KR" dirty="0"/>
          </a:p>
          <a:p>
            <a:pPr lvl="1"/>
            <a:r>
              <a:rPr lang="ko-KR" altLang="en-US" dirty="0"/>
              <a:t>네트워킹 송신 및 수신 검증</a:t>
            </a:r>
            <a:r>
              <a:rPr lang="en-US" altLang="ko-KR" dirty="0"/>
              <a:t>/</a:t>
            </a:r>
            <a:r>
              <a:rPr lang="ko-KR" altLang="en-US" dirty="0"/>
              <a:t>구현</a:t>
            </a:r>
            <a:endParaRPr lang="en-US" altLang="ko-KR" dirty="0"/>
          </a:p>
          <a:p>
            <a:r>
              <a:rPr lang="ko-KR" altLang="en-US" dirty="0"/>
              <a:t>양희찬</a:t>
            </a:r>
            <a:endParaRPr lang="en-US" altLang="ko-KR" dirty="0"/>
          </a:p>
          <a:p>
            <a:pPr lvl="1"/>
            <a:r>
              <a:rPr lang="ko-KR" altLang="en-US" dirty="0"/>
              <a:t>게임 </a:t>
            </a:r>
            <a:r>
              <a:rPr lang="en-US" altLang="ko-KR" dirty="0"/>
              <a:t>logics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 err="1"/>
              <a:t>Ncurses</a:t>
            </a:r>
            <a:r>
              <a:rPr lang="en-US" altLang="ko-KR" dirty="0"/>
              <a:t> </a:t>
            </a:r>
            <a:r>
              <a:rPr lang="ko-KR" altLang="en-US" dirty="0"/>
              <a:t>활용 출력 구현</a:t>
            </a:r>
            <a:endParaRPr lang="en-US" altLang="ko-KR" dirty="0"/>
          </a:p>
          <a:p>
            <a:r>
              <a:rPr lang="ko-KR" altLang="en-US" dirty="0"/>
              <a:t>유현도</a:t>
            </a:r>
            <a:endParaRPr lang="en-US" altLang="ko-KR" dirty="0"/>
          </a:p>
          <a:p>
            <a:pPr lvl="1"/>
            <a:r>
              <a:rPr lang="en-US" altLang="ko-KR" dirty="0"/>
              <a:t>Multi-thread </a:t>
            </a:r>
            <a:r>
              <a:rPr lang="ko-KR" altLang="en-US" dirty="0"/>
              <a:t>검증</a:t>
            </a:r>
            <a:r>
              <a:rPr lang="en-US" altLang="ko-KR" dirty="0"/>
              <a:t>/</a:t>
            </a:r>
            <a:r>
              <a:rPr lang="ko-KR" altLang="en-US" dirty="0"/>
              <a:t>구현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1B9EB2F6-DDFF-0BEF-841D-1BD5B5510F6E}"/>
              </a:ext>
            </a:extLst>
          </p:cNvPr>
          <p:cNvSpPr txBox="1">
            <a:spLocks/>
          </p:cNvSpPr>
          <p:nvPr/>
        </p:nvSpPr>
        <p:spPr>
          <a:xfrm>
            <a:off x="9687289" y="6479520"/>
            <a:ext cx="2504711" cy="37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IoT </a:t>
            </a:r>
            <a:r>
              <a:rPr lang="ko-KR" altLang="en-US" sz="1800" dirty="0"/>
              <a:t>실습</a:t>
            </a:r>
            <a:r>
              <a:rPr lang="en-US" altLang="ko-KR" sz="1800" dirty="0"/>
              <a:t>: Final Project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4789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2162</Words>
  <Application>Microsoft Office PowerPoint</Application>
  <PresentationFormat>와이드스크린</PresentationFormat>
  <Paragraphs>448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NMPG: Network-Based Multiplayer PingPong Game</vt:lpstr>
      <vt:lpstr>팀원</vt:lpstr>
      <vt:lpstr>개발 목표</vt:lpstr>
      <vt:lpstr>시스템 구조</vt:lpstr>
      <vt:lpstr>설계 프로토콜: TCP</vt:lpstr>
      <vt:lpstr>게임 설명 및 규칙</vt:lpstr>
      <vt:lpstr>게임 설명 및 규칙</vt:lpstr>
      <vt:lpstr>개발 방법</vt:lpstr>
      <vt:lpstr>역할 분담</vt:lpstr>
      <vt:lpstr>Appendix</vt:lpstr>
      <vt:lpstr>자세한 설계 내용</vt:lpstr>
      <vt:lpstr>자세한 설계 내용: Client</vt:lpstr>
      <vt:lpstr>자세한 설계 내용: Client</vt:lpstr>
      <vt:lpstr>자세한 설계 내용: Client</vt:lpstr>
      <vt:lpstr>자세한 설계 내용: Client</vt:lpstr>
      <vt:lpstr>자세한 설계 내용: Server</vt:lpstr>
      <vt:lpstr>자세한 설계 내용: Server</vt:lpstr>
      <vt:lpstr>자세한 설계 내용: Server</vt:lpstr>
      <vt:lpstr>자세한 설계 내용: Server</vt:lpstr>
      <vt:lpstr>자세한 설계 내용: Server</vt:lpstr>
      <vt:lpstr>자세한 설계 내용: Server</vt:lpstr>
      <vt:lpstr>자세한 설계 내용: Server</vt:lpstr>
      <vt:lpstr>자세한 설계 내용: Server</vt:lpstr>
      <vt:lpstr>자세한 설계 내용: Server</vt:lpstr>
      <vt:lpstr>Github 주소</vt:lpstr>
      <vt:lpstr>시현 화면 캡처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NMPG: Network-Based Multiplayer PingPong Game</dc:title>
  <dc:creator>희찬 양</dc:creator>
  <cp:lastModifiedBy>희찬 양</cp:lastModifiedBy>
  <cp:revision>5</cp:revision>
  <dcterms:created xsi:type="dcterms:W3CDTF">2023-06-13T12:53:05Z</dcterms:created>
  <dcterms:modified xsi:type="dcterms:W3CDTF">2023-06-14T03:42:07Z</dcterms:modified>
</cp:coreProperties>
</file>