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427" r:id="rId3"/>
    <p:sldId id="429" r:id="rId4"/>
    <p:sldId id="430" r:id="rId5"/>
    <p:sldId id="431" r:id="rId6"/>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3565" autoAdjust="0"/>
  </p:normalViewPr>
  <p:slideViewPr>
    <p:cSldViewPr>
      <p:cViewPr varScale="1">
        <p:scale>
          <a:sx n="126" d="100"/>
          <a:sy n="126" d="100"/>
        </p:scale>
        <p:origin x="91" y="59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1"/>
            <a:ext cx="2945659" cy="496411"/>
          </a:xfrm>
          <a:prstGeom prst="rect">
            <a:avLst/>
          </a:prstGeom>
        </p:spPr>
        <p:txBody>
          <a:bodyPr vert="horz" lIns="91412" tIns="45706" rIns="91412" bIns="45706" rtlCol="0"/>
          <a:lstStyle>
            <a:lvl1pPr algn="l">
              <a:defRPr sz="1200"/>
            </a:lvl1pPr>
          </a:lstStyle>
          <a:p>
            <a:endParaRPr lang="ko-KR" altLang="en-US"/>
          </a:p>
        </p:txBody>
      </p:sp>
      <p:sp>
        <p:nvSpPr>
          <p:cNvPr id="3" name="날짜 개체 틀 2"/>
          <p:cNvSpPr>
            <a:spLocks noGrp="1"/>
          </p:cNvSpPr>
          <p:nvPr>
            <p:ph type="dt" idx="1"/>
          </p:nvPr>
        </p:nvSpPr>
        <p:spPr>
          <a:xfrm>
            <a:off x="3850444" y="1"/>
            <a:ext cx="2945659" cy="496411"/>
          </a:xfrm>
          <a:prstGeom prst="rect">
            <a:avLst/>
          </a:prstGeom>
        </p:spPr>
        <p:txBody>
          <a:bodyPr vert="horz" lIns="91412" tIns="45706" rIns="91412" bIns="45706" rtlCol="0"/>
          <a:lstStyle>
            <a:lvl1pPr algn="r">
              <a:defRPr sz="1200"/>
            </a:lvl1pPr>
          </a:lstStyle>
          <a:p>
            <a:fld id="{37CE6FA8-811E-4F29-B806-FAD2D873849D}" type="datetimeFigureOut">
              <a:rPr lang="ko-KR" altLang="en-US" smtClean="0"/>
              <a:t>2017-04-12</a:t>
            </a:fld>
            <a:endParaRPr lang="ko-KR" altLang="en-US"/>
          </a:p>
        </p:txBody>
      </p:sp>
      <p:sp>
        <p:nvSpPr>
          <p:cNvPr id="4" name="슬라이드 이미지 개체 틀 3"/>
          <p:cNvSpPr>
            <a:spLocks noGrp="1" noRot="1" noChangeAspect="1"/>
          </p:cNvSpPr>
          <p:nvPr>
            <p:ph type="sldImg" idx="2"/>
          </p:nvPr>
        </p:nvSpPr>
        <p:spPr>
          <a:xfrm>
            <a:off x="919163" y="746125"/>
            <a:ext cx="4959350" cy="3719513"/>
          </a:xfrm>
          <a:prstGeom prst="rect">
            <a:avLst/>
          </a:prstGeom>
          <a:noFill/>
          <a:ln w="12700">
            <a:solidFill>
              <a:prstClr val="black"/>
            </a:solidFill>
          </a:ln>
        </p:spPr>
        <p:txBody>
          <a:bodyPr vert="horz" lIns="91412" tIns="45706" rIns="91412" bIns="45706" rtlCol="0" anchor="ctr"/>
          <a:lstStyle/>
          <a:p>
            <a:endParaRPr lang="ko-KR" altLang="en-US"/>
          </a:p>
        </p:txBody>
      </p:sp>
      <p:sp>
        <p:nvSpPr>
          <p:cNvPr id="5" name="슬라이드 노트 개체 틀 4"/>
          <p:cNvSpPr>
            <a:spLocks noGrp="1"/>
          </p:cNvSpPr>
          <p:nvPr>
            <p:ph type="body" sz="quarter" idx="3"/>
          </p:nvPr>
        </p:nvSpPr>
        <p:spPr>
          <a:xfrm>
            <a:off x="679768" y="4715907"/>
            <a:ext cx="5438140" cy="4467701"/>
          </a:xfrm>
          <a:prstGeom prst="rect">
            <a:avLst/>
          </a:prstGeom>
        </p:spPr>
        <p:txBody>
          <a:bodyPr vert="horz" lIns="91412" tIns="45706" rIns="91412" bIns="45706"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2" y="9430093"/>
            <a:ext cx="2945659" cy="496411"/>
          </a:xfrm>
          <a:prstGeom prst="rect">
            <a:avLst/>
          </a:prstGeom>
        </p:spPr>
        <p:txBody>
          <a:bodyPr vert="horz" lIns="91412" tIns="45706" rIns="91412" bIns="45706"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30093"/>
            <a:ext cx="2945659" cy="496411"/>
          </a:xfrm>
          <a:prstGeom prst="rect">
            <a:avLst/>
          </a:prstGeom>
        </p:spPr>
        <p:txBody>
          <a:bodyPr vert="horz" lIns="91412" tIns="45706" rIns="91412" bIns="45706" rtlCol="0" anchor="b"/>
          <a:lstStyle>
            <a:lvl1pPr algn="r">
              <a:defRPr sz="1200"/>
            </a:lvl1pPr>
          </a:lstStyle>
          <a:p>
            <a:fld id="{188EE593-9654-416A-8C38-9813E84C49EC}" type="slidenum">
              <a:rPr lang="ko-KR" altLang="en-US" smtClean="0"/>
              <a:t>‹#›</a:t>
            </a:fld>
            <a:endParaRPr lang="ko-KR" altLang="en-US"/>
          </a:p>
        </p:txBody>
      </p:sp>
    </p:spTree>
    <p:extLst>
      <p:ext uri="{BB962C8B-B14F-4D97-AF65-F5344CB8AC3E}">
        <p14:creationId xmlns:p14="http://schemas.microsoft.com/office/powerpoint/2010/main" val="11802270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F9C7A42-F1A8-4A41-9A91-B403F63C24BD}" type="datetime1">
              <a:rPr lang="ko-KR" altLang="en-US" smtClean="0"/>
              <a:t>2017-04-12</a:t>
            </a:fld>
            <a:endParaRPr lang="ko-KR" altLang="en-US"/>
          </a:p>
        </p:txBody>
      </p:sp>
      <p:sp>
        <p:nvSpPr>
          <p:cNvPr id="5" name="바닥글 개체 틀 4"/>
          <p:cNvSpPr>
            <a:spLocks noGrp="1"/>
          </p:cNvSpPr>
          <p:nvPr>
            <p:ph type="ftr" sz="quarter" idx="11"/>
          </p:nvPr>
        </p:nvSpPr>
        <p:spPr/>
        <p:txBody>
          <a:body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38950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F22BF62-F40C-44F8-9D88-8230E8A34178}" type="datetime1">
              <a:rPr lang="ko-KR" altLang="en-US" smtClean="0"/>
              <a:t>2017-04-12</a:t>
            </a:fld>
            <a:endParaRPr lang="ko-KR" altLang="en-US"/>
          </a:p>
        </p:txBody>
      </p:sp>
      <p:sp>
        <p:nvSpPr>
          <p:cNvPr id="5" name="바닥글 개체 틀 4"/>
          <p:cNvSpPr>
            <a:spLocks noGrp="1"/>
          </p:cNvSpPr>
          <p:nvPr>
            <p:ph type="ftr" sz="quarter" idx="11"/>
          </p:nvPr>
        </p:nvSpPr>
        <p:spPr/>
        <p:txBody>
          <a:body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409842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E6A9D81-1550-432E-85F3-2810D5B27E3A}" type="datetime1">
              <a:rPr lang="ko-KR" altLang="en-US" smtClean="0"/>
              <a:t>2017-04-12</a:t>
            </a:fld>
            <a:endParaRPr lang="ko-KR" altLang="en-US"/>
          </a:p>
        </p:txBody>
      </p:sp>
      <p:sp>
        <p:nvSpPr>
          <p:cNvPr id="5" name="바닥글 개체 틀 4"/>
          <p:cNvSpPr>
            <a:spLocks noGrp="1"/>
          </p:cNvSpPr>
          <p:nvPr>
            <p:ph type="ftr" sz="quarter" idx="11"/>
          </p:nvPr>
        </p:nvSpPr>
        <p:spPr/>
        <p:txBody>
          <a:body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193454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691BF10-1FEB-4868-AB65-7453788BC562}" type="datetime1">
              <a:rPr lang="ko-KR" altLang="en-US" smtClean="0"/>
              <a:t>2017-04-12</a:t>
            </a:fld>
            <a:endParaRPr lang="ko-KR" altLang="en-US"/>
          </a:p>
        </p:txBody>
      </p:sp>
      <p:sp>
        <p:nvSpPr>
          <p:cNvPr id="5" name="바닥글 개체 틀 4"/>
          <p:cNvSpPr>
            <a:spLocks noGrp="1"/>
          </p:cNvSpPr>
          <p:nvPr>
            <p:ph type="ftr" sz="quarter" idx="11"/>
          </p:nvPr>
        </p:nvSpPr>
        <p:spPr/>
        <p:txBody>
          <a:body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150787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9270BAC-C45B-4E27-9367-3664627A5E4B}" type="datetime1">
              <a:rPr lang="ko-KR" altLang="en-US" smtClean="0"/>
              <a:t>2017-04-12</a:t>
            </a:fld>
            <a:endParaRPr lang="ko-KR" altLang="en-US"/>
          </a:p>
        </p:txBody>
      </p:sp>
      <p:sp>
        <p:nvSpPr>
          <p:cNvPr id="5" name="바닥글 개체 틀 4"/>
          <p:cNvSpPr>
            <a:spLocks noGrp="1"/>
          </p:cNvSpPr>
          <p:nvPr>
            <p:ph type="ftr" sz="quarter" idx="11"/>
          </p:nvPr>
        </p:nvSpPr>
        <p:spPr/>
        <p:txBody>
          <a:body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20460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A45C42E-4761-49D5-A81D-1A67F52468EB}" type="datetime1">
              <a:rPr lang="ko-KR" altLang="en-US" smtClean="0"/>
              <a:t>2017-04-12</a:t>
            </a:fld>
            <a:endParaRPr lang="ko-KR" altLang="en-US"/>
          </a:p>
        </p:txBody>
      </p:sp>
      <p:sp>
        <p:nvSpPr>
          <p:cNvPr id="6" name="바닥글 개체 틀 5"/>
          <p:cNvSpPr>
            <a:spLocks noGrp="1"/>
          </p:cNvSpPr>
          <p:nvPr>
            <p:ph type="ftr" sz="quarter" idx="11"/>
          </p:nvPr>
        </p:nvSpPr>
        <p:spPr/>
        <p:txBody>
          <a:bodyPr/>
          <a:lstStyle/>
          <a:p>
            <a:r>
              <a:rPr lang="en-US" altLang="ko-KR" dirty="0" smtClean="0"/>
              <a:t>Cohesion and Coupling Metrics</a:t>
            </a:r>
            <a:endParaRPr lang="ko-KR" altLang="en-US" dirty="0"/>
          </a:p>
        </p:txBody>
      </p:sp>
      <p:sp>
        <p:nvSpPr>
          <p:cNvPr id="7" name="슬라이드 번호 개체 틀 6"/>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306682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D8ABB63F-C4BF-4961-98E7-1C815CE5D7E2}" type="datetime1">
              <a:rPr lang="ko-KR" altLang="en-US" smtClean="0"/>
              <a:t>2017-04-12</a:t>
            </a:fld>
            <a:endParaRPr lang="ko-KR" altLang="en-US"/>
          </a:p>
        </p:txBody>
      </p:sp>
      <p:sp>
        <p:nvSpPr>
          <p:cNvPr id="8" name="바닥글 개체 틀 7"/>
          <p:cNvSpPr>
            <a:spLocks noGrp="1"/>
          </p:cNvSpPr>
          <p:nvPr>
            <p:ph type="ftr" sz="quarter" idx="11"/>
          </p:nvPr>
        </p:nvSpPr>
        <p:spPr/>
        <p:txBody>
          <a:bodyPr/>
          <a:lstStyle/>
          <a:p>
            <a:r>
              <a:rPr lang="en-US" altLang="ko-KR" dirty="0" smtClean="0"/>
              <a:t>Cohesion and Coupling Metrics</a:t>
            </a:r>
            <a:endParaRPr lang="ko-KR" altLang="en-US" dirty="0"/>
          </a:p>
        </p:txBody>
      </p:sp>
      <p:sp>
        <p:nvSpPr>
          <p:cNvPr id="9" name="슬라이드 번호 개체 틀 8"/>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37378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02F1E8D-4918-4FE2-A1B5-975825D9893D}" type="datetime1">
              <a:rPr lang="ko-KR" altLang="en-US" smtClean="0"/>
              <a:t>2017-04-12</a:t>
            </a:fld>
            <a:endParaRPr lang="ko-KR" altLang="en-US"/>
          </a:p>
        </p:txBody>
      </p:sp>
      <p:sp>
        <p:nvSpPr>
          <p:cNvPr id="4" name="바닥글 개체 틀 3"/>
          <p:cNvSpPr>
            <a:spLocks noGrp="1"/>
          </p:cNvSpPr>
          <p:nvPr>
            <p:ph type="ftr" sz="quarter" idx="11"/>
          </p:nvPr>
        </p:nvSpPr>
        <p:spPr/>
        <p:txBody>
          <a:bodyPr/>
          <a:lstStyle/>
          <a:p>
            <a:r>
              <a:rPr lang="en-US" altLang="ko-KR" dirty="0" smtClean="0"/>
              <a:t>Cohesion and Coupling Metrics</a:t>
            </a:r>
            <a:endParaRPr lang="ko-KR" altLang="en-US" dirty="0"/>
          </a:p>
        </p:txBody>
      </p:sp>
      <p:sp>
        <p:nvSpPr>
          <p:cNvPr id="5" name="슬라이드 번호 개체 틀 4"/>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15243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933D5F2-645E-4925-9431-437BAC8CBBAE}" type="datetime1">
              <a:rPr lang="ko-KR" altLang="en-US" smtClean="0"/>
              <a:t>2017-04-12</a:t>
            </a:fld>
            <a:endParaRPr lang="ko-KR" altLang="en-US"/>
          </a:p>
        </p:txBody>
      </p:sp>
      <p:sp>
        <p:nvSpPr>
          <p:cNvPr id="3" name="바닥글 개체 틀 2"/>
          <p:cNvSpPr>
            <a:spLocks noGrp="1"/>
          </p:cNvSpPr>
          <p:nvPr>
            <p:ph type="ftr" sz="quarter" idx="11"/>
          </p:nvPr>
        </p:nvSpPr>
        <p:spPr/>
        <p:txBody>
          <a:bodyPr/>
          <a:lstStyle/>
          <a:p>
            <a:r>
              <a:rPr lang="en-US" altLang="ko-KR" dirty="0" smtClean="0"/>
              <a:t>Cohesion and Coupling Metrics</a:t>
            </a:r>
            <a:endParaRPr lang="ko-KR" altLang="en-US" dirty="0"/>
          </a:p>
        </p:txBody>
      </p:sp>
      <p:sp>
        <p:nvSpPr>
          <p:cNvPr id="4" name="슬라이드 번호 개체 틀 3"/>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25199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804FE39-00A5-4B39-9F66-51DC271ED52A}" type="datetime1">
              <a:rPr lang="ko-KR" altLang="en-US" smtClean="0"/>
              <a:t>2017-04-12</a:t>
            </a:fld>
            <a:endParaRPr lang="ko-KR" altLang="en-US"/>
          </a:p>
        </p:txBody>
      </p:sp>
      <p:sp>
        <p:nvSpPr>
          <p:cNvPr id="6" name="바닥글 개체 틀 5"/>
          <p:cNvSpPr>
            <a:spLocks noGrp="1"/>
          </p:cNvSpPr>
          <p:nvPr>
            <p:ph type="ftr" sz="quarter" idx="11"/>
          </p:nvPr>
        </p:nvSpPr>
        <p:spPr/>
        <p:txBody>
          <a:bodyPr/>
          <a:lstStyle/>
          <a:p>
            <a:r>
              <a:rPr lang="en-US" altLang="ko-KR" dirty="0" smtClean="0"/>
              <a:t>Cohesion and Coupling Metrics</a:t>
            </a:r>
            <a:endParaRPr lang="ko-KR" altLang="en-US" dirty="0"/>
          </a:p>
        </p:txBody>
      </p:sp>
      <p:sp>
        <p:nvSpPr>
          <p:cNvPr id="7" name="슬라이드 번호 개체 틀 6"/>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52333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5E4BC0D-832E-4AB3-A098-5E5D8E048F53}" type="datetime1">
              <a:rPr lang="ko-KR" altLang="en-US" smtClean="0"/>
              <a:t>2017-04-12</a:t>
            </a:fld>
            <a:endParaRPr lang="ko-KR" altLang="en-US"/>
          </a:p>
        </p:txBody>
      </p:sp>
      <p:sp>
        <p:nvSpPr>
          <p:cNvPr id="6" name="바닥글 개체 틀 5"/>
          <p:cNvSpPr>
            <a:spLocks noGrp="1"/>
          </p:cNvSpPr>
          <p:nvPr>
            <p:ph type="ftr" sz="quarter" idx="11"/>
          </p:nvPr>
        </p:nvSpPr>
        <p:spPr/>
        <p:txBody>
          <a:bodyPr/>
          <a:lstStyle/>
          <a:p>
            <a:r>
              <a:rPr lang="en-US" altLang="ko-KR" dirty="0" smtClean="0"/>
              <a:t>Cohesion and Coupling Metrics</a:t>
            </a:r>
            <a:endParaRPr lang="ko-KR" altLang="en-US" dirty="0"/>
          </a:p>
        </p:txBody>
      </p:sp>
      <p:sp>
        <p:nvSpPr>
          <p:cNvPr id="7" name="슬라이드 번호 개체 틀 6"/>
          <p:cNvSpPr>
            <a:spLocks noGrp="1"/>
          </p:cNvSpPr>
          <p:nvPr>
            <p:ph type="sldNum" sz="quarter" idx="12"/>
          </p:nvPr>
        </p:nvSpPr>
        <p:spPr/>
        <p:txBody>
          <a:body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10778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A8761-10F9-42BB-91B3-61D0EFAC58D9}" type="datetime1">
              <a:rPr lang="ko-KR" altLang="en-US" smtClean="0"/>
              <a:t>2017-04-12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smtClean="0"/>
              <a:t>Cohesion and Coupling Metrics</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46FEA-39E5-4EF4-B32F-08A9F1051E58}" type="slidenum">
              <a:rPr lang="ko-KR" altLang="en-US" smtClean="0"/>
              <a:t>‹#›</a:t>
            </a:fld>
            <a:endParaRPr lang="ko-KR" altLang="en-US"/>
          </a:p>
        </p:txBody>
      </p:sp>
    </p:spTree>
    <p:extLst>
      <p:ext uri="{BB962C8B-B14F-4D97-AF65-F5344CB8AC3E}">
        <p14:creationId xmlns:p14="http://schemas.microsoft.com/office/powerpoint/2010/main" val="31062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39552" y="2130425"/>
            <a:ext cx="8134672" cy="1470025"/>
          </a:xfrm>
        </p:spPr>
        <p:txBody>
          <a:bodyPr>
            <a:normAutofit/>
          </a:bodyPr>
          <a:lstStyle/>
          <a:p>
            <a:r>
              <a:rPr lang="en-US" altLang="ko-KR" sz="3600" dirty="0" smtClean="0"/>
              <a:t>Requirement of a Mutation Tool Implementation</a:t>
            </a:r>
            <a:endParaRPr lang="ko-KR" altLang="en-US" sz="3600" dirty="0"/>
          </a:p>
        </p:txBody>
      </p:sp>
      <p:sp>
        <p:nvSpPr>
          <p:cNvPr id="3" name="부제목 2"/>
          <p:cNvSpPr>
            <a:spLocks noGrp="1"/>
          </p:cNvSpPr>
          <p:nvPr>
            <p:ph type="subTitle" idx="1"/>
          </p:nvPr>
        </p:nvSpPr>
        <p:spPr/>
        <p:txBody>
          <a:bodyPr/>
          <a:lstStyle/>
          <a:p>
            <a:r>
              <a:rPr lang="en-US" altLang="ko-KR" dirty="0" smtClean="0"/>
              <a:t>Yunho Kim, SWTV group</a:t>
            </a:r>
          </a:p>
          <a:p>
            <a:r>
              <a:rPr lang="en-US" altLang="ko-KR" dirty="0" smtClean="0"/>
              <a:t>School of Computing, KAIST</a:t>
            </a:r>
            <a:endParaRPr lang="ko-KR" altLang="en-US" dirty="0"/>
          </a:p>
        </p:txBody>
      </p:sp>
    </p:spTree>
    <p:extLst>
      <p:ext uri="{BB962C8B-B14F-4D97-AF65-F5344CB8AC3E}">
        <p14:creationId xmlns:p14="http://schemas.microsoft.com/office/powerpoint/2010/main" val="2991216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err="1" smtClean="0"/>
              <a:t>Input/Output</a:t>
            </a:r>
            <a:r>
              <a:rPr lang="en-US" altLang="ko-KR" dirty="0" smtClean="0"/>
              <a:t> and Options</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sz="2400" dirty="0" smtClean="0"/>
              <a:t>Input: a pre-processed C11 code file</a:t>
            </a:r>
          </a:p>
          <a:p>
            <a:pPr lvl="1"/>
            <a:r>
              <a:rPr lang="en-US" altLang="ko-KR" sz="1600" dirty="0" smtClean="0"/>
              <a:t>The C code file may have compiler extensions (GCC or MS Visual Studio), so that the mutation tool should be able to parse compiler extensions</a:t>
            </a:r>
          </a:p>
          <a:p>
            <a:r>
              <a:rPr lang="en-US" altLang="ko-KR" sz="2400" dirty="0" smtClean="0"/>
              <a:t>Options:</a:t>
            </a:r>
          </a:p>
          <a:p>
            <a:pPr lvl="1"/>
            <a:r>
              <a:rPr lang="en-US" altLang="ko-KR" sz="2000" dirty="0" smtClean="0"/>
              <a:t>Mutation operators to be applied (OP, A, B) where A and B are sets of operands of the mutation operator OP</a:t>
            </a:r>
          </a:p>
          <a:p>
            <a:pPr lvl="1"/>
            <a:r>
              <a:rPr lang="en-US" altLang="ko-KR" sz="2000" dirty="0" smtClean="0"/>
              <a:t>Mutation locations (line, column)</a:t>
            </a:r>
          </a:p>
          <a:p>
            <a:pPr lvl="1"/>
            <a:r>
              <a:rPr lang="en-US" altLang="ko-KR" sz="2000" dirty="0" smtClean="0"/>
              <a:t>Max. # of mutants per a mutation location, a line, or a mutation operator</a:t>
            </a:r>
          </a:p>
          <a:p>
            <a:pPr lvl="1"/>
            <a:r>
              <a:rPr lang="en-US" altLang="ko-KR" sz="2000" dirty="0" smtClean="0"/>
              <a:t>Output directory</a:t>
            </a:r>
          </a:p>
          <a:p>
            <a:r>
              <a:rPr lang="en-US" altLang="ko-KR" sz="2400" dirty="0" smtClean="0"/>
              <a:t>Output</a:t>
            </a:r>
          </a:p>
          <a:p>
            <a:pPr lvl="1"/>
            <a:r>
              <a:rPr lang="en-US" altLang="ko-KR" sz="2000" dirty="0" smtClean="0"/>
              <a:t>Mutated C11 code files</a:t>
            </a:r>
          </a:p>
          <a:p>
            <a:pPr lvl="1"/>
            <a:r>
              <a:rPr lang="en-US" altLang="ko-KR" sz="2000" dirty="0" smtClean="0"/>
              <a:t>Mutation database</a:t>
            </a:r>
          </a:p>
          <a:p>
            <a:pPr lvl="2"/>
            <a:r>
              <a:rPr lang="en-US" altLang="ko-KR" sz="1600" dirty="0" smtClean="0"/>
              <a:t>Each row of mutation database should have (1) an input filename, (2) applied mutation operator, (3) output filename, (4) mutated token information (line start, line end, column start, column end) before mutation, (5) mutated token information (same type to (4)) after mutation</a:t>
            </a:r>
          </a:p>
          <a:p>
            <a:pPr lvl="2"/>
            <a:endParaRPr lang="en-US" altLang="ko-KR" sz="1600" dirty="0" smtClean="0"/>
          </a:p>
          <a:p>
            <a:endParaRPr lang="en-US" altLang="ko-KR" sz="2000" dirty="0" smtClean="0"/>
          </a:p>
          <a:p>
            <a:endParaRPr lang="ko-KR" altLang="en-US" sz="2400" dirty="0"/>
          </a:p>
        </p:txBody>
      </p:sp>
      <p:sp>
        <p:nvSpPr>
          <p:cNvPr id="4" name="날짜 개체 틀 3"/>
          <p:cNvSpPr>
            <a:spLocks noGrp="1"/>
          </p:cNvSpPr>
          <p:nvPr>
            <p:ph type="dt" sz="half" idx="10"/>
          </p:nvPr>
        </p:nvSpPr>
        <p:spPr/>
        <p:txBody>
          <a:bodyPr/>
          <a:lstStyle/>
          <a:p>
            <a:fld id="{2691BF10-1FEB-4868-AB65-7453788BC562}" type="datetime1">
              <a:rPr lang="ko-KR" altLang="en-US" smtClean="0"/>
              <a:t>2017-04-12</a:t>
            </a:fld>
            <a:endParaRPr lang="ko-KR" altLang="en-US"/>
          </a:p>
        </p:txBody>
      </p:sp>
      <p:sp>
        <p:nvSpPr>
          <p:cNvPr id="5" name="슬라이드 번호 개체 틀 4"/>
          <p:cNvSpPr>
            <a:spLocks noGrp="1"/>
          </p:cNvSpPr>
          <p:nvPr>
            <p:ph type="sldNum" sz="quarter" idx="12"/>
          </p:nvPr>
        </p:nvSpPr>
        <p:spPr/>
        <p:txBody>
          <a:bodyPr/>
          <a:lstStyle/>
          <a:p>
            <a:fld id="{B4C46FEA-39E5-4EF4-B32F-08A9F1051E58}" type="slidenum">
              <a:rPr lang="ko-KR" altLang="en-US" smtClean="0"/>
              <a:t>2</a:t>
            </a:fld>
            <a:endParaRPr lang="ko-KR" altLang="en-US"/>
          </a:p>
        </p:txBody>
      </p:sp>
    </p:spTree>
    <p:extLst>
      <p:ext uri="{BB962C8B-B14F-4D97-AF65-F5344CB8AC3E}">
        <p14:creationId xmlns:p14="http://schemas.microsoft.com/office/powerpoint/2010/main" val="170382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Operating Environment</a:t>
            </a:r>
            <a:endParaRPr lang="ko-KR" altLang="en-US" dirty="0"/>
          </a:p>
        </p:txBody>
      </p:sp>
      <p:sp>
        <p:nvSpPr>
          <p:cNvPr id="3" name="내용 개체 틀 2"/>
          <p:cNvSpPr>
            <a:spLocks noGrp="1"/>
          </p:cNvSpPr>
          <p:nvPr>
            <p:ph idx="1"/>
          </p:nvPr>
        </p:nvSpPr>
        <p:spPr/>
        <p:txBody>
          <a:bodyPr>
            <a:normAutofit/>
          </a:bodyPr>
          <a:lstStyle/>
          <a:p>
            <a:r>
              <a:rPr lang="en-US" altLang="ko-KR" sz="2800" dirty="0" smtClean="0"/>
              <a:t>Target operating systems: Linux and Windows</a:t>
            </a:r>
          </a:p>
          <a:p>
            <a:pPr lvl="1"/>
            <a:r>
              <a:rPr lang="en-US" altLang="ko-KR" sz="2400" dirty="0" smtClean="0"/>
              <a:t>Linux: 32/64bit </a:t>
            </a:r>
            <a:r>
              <a:rPr lang="en-US" altLang="ko-KR" sz="2400" dirty="0" err="1" smtClean="0"/>
              <a:t>Debian</a:t>
            </a:r>
            <a:r>
              <a:rPr lang="en-US" altLang="ko-KR" sz="2400" dirty="0" smtClean="0"/>
              <a:t> 8, Ubuntu 16.04, Fedora 25 </a:t>
            </a:r>
          </a:p>
          <a:p>
            <a:pPr lvl="1"/>
            <a:r>
              <a:rPr lang="en-US" altLang="ko-KR" sz="2400" dirty="0" smtClean="0"/>
              <a:t>Windows: 32/64bit Windows 7, 8.1, 10</a:t>
            </a:r>
          </a:p>
          <a:p>
            <a:r>
              <a:rPr lang="en-US" altLang="ko-KR" sz="2800" dirty="0" smtClean="0"/>
              <a:t>Implementation language: C/C++/Python</a:t>
            </a:r>
          </a:p>
          <a:p>
            <a:pPr lvl="1"/>
            <a:r>
              <a:rPr lang="en-US" altLang="ko-KR" sz="2400" dirty="0" smtClean="0"/>
              <a:t>I recommended C++ if you use Clang, because C library and Python binding of Clang support limited features </a:t>
            </a:r>
            <a:endParaRPr lang="ko-KR" altLang="en-US" sz="2400" dirty="0"/>
          </a:p>
        </p:txBody>
      </p:sp>
      <p:sp>
        <p:nvSpPr>
          <p:cNvPr id="4" name="날짜 개체 틀 3"/>
          <p:cNvSpPr>
            <a:spLocks noGrp="1"/>
          </p:cNvSpPr>
          <p:nvPr>
            <p:ph type="dt" sz="half" idx="10"/>
          </p:nvPr>
        </p:nvSpPr>
        <p:spPr/>
        <p:txBody>
          <a:bodyPr/>
          <a:lstStyle/>
          <a:p>
            <a:fld id="{2691BF10-1FEB-4868-AB65-7453788BC562}" type="datetime1">
              <a:rPr lang="ko-KR" altLang="en-US" smtClean="0"/>
              <a:t>2017-04-14</a:t>
            </a:fld>
            <a:endParaRPr lang="ko-KR" altLang="en-US"/>
          </a:p>
        </p:txBody>
      </p:sp>
      <p:sp>
        <p:nvSpPr>
          <p:cNvPr id="5" name="슬라이드 번호 개체 틀 4"/>
          <p:cNvSpPr>
            <a:spLocks noGrp="1"/>
          </p:cNvSpPr>
          <p:nvPr>
            <p:ph type="sldNum" sz="quarter" idx="12"/>
          </p:nvPr>
        </p:nvSpPr>
        <p:spPr/>
        <p:txBody>
          <a:bodyPr/>
          <a:lstStyle/>
          <a:p>
            <a:fld id="{B4C46FEA-39E5-4EF4-B32F-08A9F1051E58}" type="slidenum">
              <a:rPr lang="ko-KR" altLang="en-US" smtClean="0"/>
              <a:t>3</a:t>
            </a:fld>
            <a:endParaRPr lang="ko-KR" altLang="en-US"/>
          </a:p>
        </p:txBody>
      </p:sp>
    </p:spTree>
    <p:extLst>
      <p:ext uri="{BB962C8B-B14F-4D97-AF65-F5344CB8AC3E}">
        <p14:creationId xmlns:p14="http://schemas.microsoft.com/office/powerpoint/2010/main" val="42404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Mutation Operators </a:t>
            </a:r>
            <a:br>
              <a:rPr lang="en-US" altLang="ko-KR" dirty="0" smtClean="0"/>
            </a:br>
            <a:r>
              <a:rPr lang="en-US" altLang="ko-KR" dirty="0" smtClean="0"/>
              <a:t>To Be Implemented</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smtClean="0"/>
              <a:t>The mutation tool should support the following 14 mutation operators in the literature[Agrawal et al., 1989]</a:t>
            </a:r>
          </a:p>
          <a:p>
            <a:pPr lvl="1"/>
            <a:r>
              <a:rPr lang="en-US" altLang="ko-KR" dirty="0" smtClean="0"/>
              <a:t>5 operator mutation operators</a:t>
            </a:r>
          </a:p>
          <a:p>
            <a:pPr lvl="2"/>
            <a:r>
              <a:rPr lang="en-US" altLang="ko-KR" dirty="0" err="1" smtClean="0"/>
              <a:t>Obom</a:t>
            </a:r>
            <a:r>
              <a:rPr lang="en-US" altLang="ko-KR" dirty="0" smtClean="0"/>
              <a:t>, </a:t>
            </a:r>
            <a:r>
              <a:rPr lang="en-US" altLang="ko-KR" dirty="0" err="1" smtClean="0"/>
              <a:t>Oido</a:t>
            </a:r>
            <a:r>
              <a:rPr lang="en-US" altLang="ko-KR" dirty="0" smtClean="0"/>
              <a:t>, OLNG, OCNG, OBNG</a:t>
            </a:r>
          </a:p>
          <a:p>
            <a:pPr lvl="2"/>
            <a:r>
              <a:rPr lang="en-US" altLang="ko-KR" dirty="0" err="1" smtClean="0"/>
              <a:t>Obom</a:t>
            </a:r>
            <a:r>
              <a:rPr lang="en-US" altLang="ko-KR" dirty="0" smtClean="0"/>
              <a:t> is a set of 40 mutation operators on C’s binary operators (e.g., OAAN, OLLN, ORRN, </a:t>
            </a:r>
            <a:r>
              <a:rPr lang="en-US" altLang="ko-KR" dirty="0" err="1" smtClean="0"/>
              <a:t>etc</a:t>
            </a:r>
            <a:r>
              <a:rPr lang="en-US" altLang="ko-KR" dirty="0" smtClean="0"/>
              <a:t>)</a:t>
            </a:r>
          </a:p>
          <a:p>
            <a:pPr lvl="1"/>
            <a:r>
              <a:rPr lang="en-US" altLang="ko-KR" dirty="0" smtClean="0"/>
              <a:t>3 constant mutation operators</a:t>
            </a:r>
          </a:p>
          <a:p>
            <a:pPr lvl="2"/>
            <a:r>
              <a:rPr lang="en-US" altLang="ko-KR" dirty="0" smtClean="0"/>
              <a:t>CRCR, </a:t>
            </a:r>
            <a:r>
              <a:rPr lang="en-US" altLang="ko-KR" dirty="0" err="1" smtClean="0"/>
              <a:t>Cccr</a:t>
            </a:r>
            <a:r>
              <a:rPr lang="en-US" altLang="ko-KR" dirty="0" smtClean="0"/>
              <a:t>, </a:t>
            </a:r>
            <a:r>
              <a:rPr lang="en-US" altLang="ko-KR" dirty="0" err="1" smtClean="0"/>
              <a:t>Ccsr</a:t>
            </a:r>
            <a:endParaRPr lang="en-US" altLang="ko-KR" dirty="0" smtClean="0"/>
          </a:p>
          <a:p>
            <a:pPr lvl="1"/>
            <a:r>
              <a:rPr lang="en-US" altLang="ko-KR" dirty="0" smtClean="0"/>
              <a:t>5 variable mutation operators</a:t>
            </a:r>
          </a:p>
          <a:p>
            <a:pPr lvl="2"/>
            <a:r>
              <a:rPr lang="en-US" altLang="ko-KR" dirty="0" err="1" smtClean="0"/>
              <a:t>Vsrr</a:t>
            </a:r>
            <a:r>
              <a:rPr lang="en-US" altLang="ko-KR" dirty="0" smtClean="0"/>
              <a:t>, </a:t>
            </a:r>
            <a:r>
              <a:rPr lang="en-US" altLang="ko-KR" dirty="0" err="1" smtClean="0"/>
              <a:t>Varr</a:t>
            </a:r>
            <a:r>
              <a:rPr lang="en-US" altLang="ko-KR" dirty="0" smtClean="0"/>
              <a:t>, </a:t>
            </a:r>
            <a:r>
              <a:rPr lang="en-US" altLang="ko-KR" dirty="0" err="1" smtClean="0"/>
              <a:t>Vtrr</a:t>
            </a:r>
            <a:r>
              <a:rPr lang="en-US" altLang="ko-KR" dirty="0" smtClean="0"/>
              <a:t>, </a:t>
            </a:r>
            <a:r>
              <a:rPr lang="en-US" altLang="ko-KR" dirty="0" err="1" smtClean="0"/>
              <a:t>Vprr</a:t>
            </a:r>
            <a:r>
              <a:rPr lang="en-US" altLang="ko-KR" dirty="0" smtClean="0"/>
              <a:t>, VSCR</a:t>
            </a:r>
          </a:p>
          <a:p>
            <a:pPr lvl="1"/>
            <a:r>
              <a:rPr lang="en-US" altLang="ko-KR" dirty="0" smtClean="0"/>
              <a:t>1 statement mutation operator </a:t>
            </a:r>
          </a:p>
          <a:p>
            <a:pPr lvl="2"/>
            <a:r>
              <a:rPr lang="en-US" altLang="ko-KR" dirty="0" smtClean="0"/>
              <a:t>SSDL</a:t>
            </a:r>
            <a:endParaRPr lang="en-US" altLang="ko-KR" dirty="0"/>
          </a:p>
          <a:p>
            <a:pPr lvl="1"/>
            <a:endParaRPr lang="ko-KR" altLang="en-US" dirty="0"/>
          </a:p>
        </p:txBody>
      </p:sp>
      <p:sp>
        <p:nvSpPr>
          <p:cNvPr id="4" name="날짜 개체 틀 3"/>
          <p:cNvSpPr>
            <a:spLocks noGrp="1"/>
          </p:cNvSpPr>
          <p:nvPr>
            <p:ph type="dt" sz="half" idx="10"/>
          </p:nvPr>
        </p:nvSpPr>
        <p:spPr/>
        <p:txBody>
          <a:bodyPr/>
          <a:lstStyle/>
          <a:p>
            <a:fld id="{2691BF10-1FEB-4868-AB65-7453788BC562}" type="datetime1">
              <a:rPr lang="ko-KR" altLang="en-US" smtClean="0"/>
              <a:t>2017-04-14</a:t>
            </a:fld>
            <a:endParaRPr lang="ko-KR" altLang="en-US"/>
          </a:p>
        </p:txBody>
      </p:sp>
      <p:sp>
        <p:nvSpPr>
          <p:cNvPr id="5" name="슬라이드 번호 개체 틀 4"/>
          <p:cNvSpPr>
            <a:spLocks noGrp="1"/>
          </p:cNvSpPr>
          <p:nvPr>
            <p:ph type="sldNum" sz="quarter" idx="12"/>
          </p:nvPr>
        </p:nvSpPr>
        <p:spPr/>
        <p:txBody>
          <a:bodyPr/>
          <a:lstStyle/>
          <a:p>
            <a:fld id="{B4C46FEA-39E5-4EF4-B32F-08A9F1051E58}" type="slidenum">
              <a:rPr lang="ko-KR" altLang="en-US" smtClean="0"/>
              <a:t>4</a:t>
            </a:fld>
            <a:endParaRPr lang="ko-KR" altLang="en-US"/>
          </a:p>
        </p:txBody>
      </p:sp>
    </p:spTree>
    <p:extLst>
      <p:ext uri="{BB962C8B-B14F-4D97-AF65-F5344CB8AC3E}">
        <p14:creationId xmlns:p14="http://schemas.microsoft.com/office/powerpoint/2010/main" val="20225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Plan</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090593566"/>
              </p:ext>
            </p:extLst>
          </p:nvPr>
        </p:nvGraphicFramePr>
        <p:xfrm>
          <a:off x="423624" y="2132856"/>
          <a:ext cx="8435281" cy="3346051"/>
        </p:xfrm>
        <a:graphic>
          <a:graphicData uri="http://schemas.openxmlformats.org/drawingml/2006/table">
            <a:tbl>
              <a:tblPr firstRow="1" bandRow="1">
                <a:tableStyleId>{5940675A-B579-460E-94D1-54222C63F5DA}</a:tableStyleId>
              </a:tblPr>
              <a:tblGrid>
                <a:gridCol w="2607803">
                  <a:extLst>
                    <a:ext uri="{9D8B030D-6E8A-4147-A177-3AD203B41FA5}">
                      <a16:colId xmlns:a16="http://schemas.microsoft.com/office/drawing/2014/main" val="615499563"/>
                    </a:ext>
                  </a:extLst>
                </a:gridCol>
                <a:gridCol w="5827478">
                  <a:extLst>
                    <a:ext uri="{9D8B030D-6E8A-4147-A177-3AD203B41FA5}">
                      <a16:colId xmlns:a16="http://schemas.microsoft.com/office/drawing/2014/main" val="1499202152"/>
                    </a:ext>
                  </a:extLst>
                </a:gridCol>
              </a:tblGrid>
              <a:tr h="602851">
                <a:tc>
                  <a:txBody>
                    <a:bodyPr/>
                    <a:lstStyle/>
                    <a:p>
                      <a:pPr latinLnBrk="1"/>
                      <a:r>
                        <a:rPr lang="en-US" altLang="ko-KR" dirty="0" smtClean="0"/>
                        <a:t>Due date</a:t>
                      </a:r>
                      <a:endParaRPr lang="ko-KR" altLang="en-US" dirty="0"/>
                    </a:p>
                  </a:txBody>
                  <a:tcPr/>
                </a:tc>
                <a:tc>
                  <a:txBody>
                    <a:bodyPr/>
                    <a:lstStyle/>
                    <a:p>
                      <a:pPr latinLnBrk="1"/>
                      <a:r>
                        <a:rPr lang="en-US" altLang="ko-KR" dirty="0" smtClean="0"/>
                        <a:t>Work Item</a:t>
                      </a:r>
                      <a:endParaRPr lang="ko-KR" altLang="en-US" dirty="0"/>
                    </a:p>
                  </a:txBody>
                  <a:tcPr/>
                </a:tc>
                <a:extLst>
                  <a:ext uri="{0D108BD9-81ED-4DB2-BD59-A6C34878D82A}">
                    <a16:rowId xmlns:a16="http://schemas.microsoft.com/office/drawing/2014/main" val="2675843644"/>
                  </a:ext>
                </a:extLst>
              </a:tr>
              <a:tr h="349271">
                <a:tc>
                  <a:txBody>
                    <a:bodyPr/>
                    <a:lstStyle/>
                    <a:p>
                      <a:pPr latinLnBrk="1"/>
                      <a:r>
                        <a:rPr lang="en-US" altLang="ko-KR" dirty="0" smtClean="0"/>
                        <a:t>04/21</a:t>
                      </a:r>
                      <a:endParaRPr lang="ko-KR" altLang="en-US" dirty="0"/>
                    </a:p>
                  </a:txBody>
                  <a:tcPr/>
                </a:tc>
                <a:tc>
                  <a:txBody>
                    <a:bodyPr/>
                    <a:lstStyle/>
                    <a:p>
                      <a:pPr latinLnBrk="1"/>
                      <a:r>
                        <a:rPr lang="en-US" altLang="ko-KR" dirty="0" smtClean="0"/>
                        <a:t>Mid-term</a:t>
                      </a:r>
                      <a:r>
                        <a:rPr lang="en-US" altLang="ko-KR" baseline="0" dirty="0" smtClean="0"/>
                        <a:t> week</a:t>
                      </a:r>
                      <a:endParaRPr lang="ko-KR" altLang="en-US" dirty="0"/>
                    </a:p>
                  </a:txBody>
                  <a:tcPr/>
                </a:tc>
                <a:extLst>
                  <a:ext uri="{0D108BD9-81ED-4DB2-BD59-A6C34878D82A}">
                    <a16:rowId xmlns:a16="http://schemas.microsoft.com/office/drawing/2014/main" val="2602759377"/>
                  </a:ext>
                </a:extLst>
              </a:tr>
              <a:tr h="386706">
                <a:tc>
                  <a:txBody>
                    <a:bodyPr/>
                    <a:lstStyle/>
                    <a:p>
                      <a:pPr latinLnBrk="1"/>
                      <a:r>
                        <a:rPr lang="en-US" altLang="ko-KR" dirty="0" smtClean="0"/>
                        <a:t>04/28</a:t>
                      </a:r>
                      <a:endParaRPr lang="ko-KR" altLang="en-US" dirty="0"/>
                    </a:p>
                  </a:txBody>
                  <a:tcPr/>
                </a:tc>
                <a:tc>
                  <a:txBody>
                    <a:bodyPr/>
                    <a:lstStyle/>
                    <a:p>
                      <a:pPr latinLnBrk="1"/>
                      <a:r>
                        <a:rPr lang="en-US" altLang="ko-KR" dirty="0" smtClean="0"/>
                        <a:t>Implement</a:t>
                      </a:r>
                      <a:r>
                        <a:rPr lang="en-US" altLang="ko-KR" baseline="0" dirty="0" smtClean="0"/>
                        <a:t> OAAN, OLLN, ORRN in </a:t>
                      </a:r>
                      <a:r>
                        <a:rPr lang="en-US" altLang="ko-KR" baseline="0" dirty="0" err="1" smtClean="0"/>
                        <a:t>Obom</a:t>
                      </a:r>
                      <a:r>
                        <a:rPr lang="en-US" altLang="ko-KR" baseline="0" dirty="0" smtClean="0"/>
                        <a:t> and CRCR mutation operators</a:t>
                      </a:r>
                      <a:endParaRPr lang="ko-KR" altLang="en-US" dirty="0"/>
                    </a:p>
                  </a:txBody>
                  <a:tcPr/>
                </a:tc>
                <a:extLst>
                  <a:ext uri="{0D108BD9-81ED-4DB2-BD59-A6C34878D82A}">
                    <a16:rowId xmlns:a16="http://schemas.microsoft.com/office/drawing/2014/main" val="3365480690"/>
                  </a:ext>
                </a:extLst>
              </a:tr>
              <a:tr h="349271">
                <a:tc>
                  <a:txBody>
                    <a:bodyPr/>
                    <a:lstStyle/>
                    <a:p>
                      <a:pPr latinLnBrk="1"/>
                      <a:r>
                        <a:rPr lang="en-US" altLang="ko-KR" dirty="0" smtClean="0"/>
                        <a:t>05/05</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Implement</a:t>
                      </a:r>
                      <a:r>
                        <a:rPr lang="en-US" altLang="ko-KR" baseline="0" dirty="0" smtClean="0"/>
                        <a:t> </a:t>
                      </a:r>
                      <a:r>
                        <a:rPr lang="en-US" altLang="ko-KR" baseline="0" dirty="0" err="1" smtClean="0"/>
                        <a:t>Vsrr</a:t>
                      </a:r>
                      <a:r>
                        <a:rPr lang="en-US" altLang="ko-KR" baseline="0" dirty="0" smtClean="0"/>
                        <a:t> and SSDL mutation operators</a:t>
                      </a:r>
                      <a:endParaRPr lang="ko-KR" altLang="en-US" dirty="0"/>
                    </a:p>
                  </a:txBody>
                  <a:tcPr/>
                </a:tc>
                <a:extLst>
                  <a:ext uri="{0D108BD9-81ED-4DB2-BD59-A6C34878D82A}">
                    <a16:rowId xmlns:a16="http://schemas.microsoft.com/office/drawing/2014/main" val="2080563147"/>
                  </a:ext>
                </a:extLst>
              </a:tr>
              <a:tr h="386706">
                <a:tc>
                  <a:txBody>
                    <a:bodyPr/>
                    <a:lstStyle/>
                    <a:p>
                      <a:pPr latinLnBrk="1"/>
                      <a:r>
                        <a:rPr lang="en-US" altLang="ko-KR" dirty="0" smtClean="0"/>
                        <a:t>05/12</a:t>
                      </a:r>
                      <a:endParaRPr lang="ko-KR" altLang="en-US" dirty="0"/>
                    </a:p>
                  </a:txBody>
                  <a:tcPr/>
                </a:tc>
                <a:tc>
                  <a:txBody>
                    <a:bodyPr/>
                    <a:lstStyle/>
                    <a:p>
                      <a:pPr latinLnBrk="1"/>
                      <a:r>
                        <a:rPr lang="en-US" altLang="ko-KR" dirty="0" smtClean="0"/>
                        <a:t>Implement</a:t>
                      </a:r>
                      <a:r>
                        <a:rPr lang="en-US" altLang="ko-KR" baseline="0" dirty="0" smtClean="0"/>
                        <a:t> all 5 operator mutation operators and 3 constant mutation operators</a:t>
                      </a:r>
                      <a:endParaRPr lang="ko-KR" altLang="en-US" dirty="0"/>
                    </a:p>
                  </a:txBody>
                  <a:tcPr/>
                </a:tc>
                <a:extLst>
                  <a:ext uri="{0D108BD9-81ED-4DB2-BD59-A6C34878D82A}">
                    <a16:rowId xmlns:a16="http://schemas.microsoft.com/office/drawing/2014/main" val="2362954099"/>
                  </a:ext>
                </a:extLst>
              </a:tr>
              <a:tr h="349271">
                <a:tc>
                  <a:txBody>
                    <a:bodyPr/>
                    <a:lstStyle/>
                    <a:p>
                      <a:pPr latinLnBrk="1"/>
                      <a:r>
                        <a:rPr lang="en-US" altLang="ko-KR" dirty="0" smtClean="0"/>
                        <a:t>05/19</a:t>
                      </a:r>
                      <a:endParaRPr lang="ko-KR" altLang="en-US" dirty="0"/>
                    </a:p>
                  </a:txBody>
                  <a:tcPr/>
                </a:tc>
                <a:tc>
                  <a:txBody>
                    <a:bodyPr/>
                    <a:lstStyle/>
                    <a:p>
                      <a:pPr latinLnBrk="1"/>
                      <a:r>
                        <a:rPr lang="en-US" altLang="ko-KR" dirty="0" smtClean="0"/>
                        <a:t>Implement all 5 variable mutation operators</a:t>
                      </a:r>
                      <a:endParaRPr lang="ko-KR" altLang="en-US" dirty="0"/>
                    </a:p>
                  </a:txBody>
                  <a:tcPr/>
                </a:tc>
                <a:extLst>
                  <a:ext uri="{0D108BD9-81ED-4DB2-BD59-A6C34878D82A}">
                    <a16:rowId xmlns:a16="http://schemas.microsoft.com/office/drawing/2014/main" val="21260481"/>
                  </a:ext>
                </a:extLst>
              </a:tr>
              <a:tr h="349271">
                <a:tc>
                  <a:txBody>
                    <a:bodyPr/>
                    <a:lstStyle/>
                    <a:p>
                      <a:pPr latinLnBrk="1"/>
                      <a:r>
                        <a:rPr lang="en-US" altLang="ko-KR" dirty="0" smtClean="0"/>
                        <a:t>06/02</a:t>
                      </a:r>
                      <a:endParaRPr lang="ko-KR" altLang="en-US" dirty="0"/>
                    </a:p>
                  </a:txBody>
                  <a:tcPr/>
                </a:tc>
                <a:tc>
                  <a:txBody>
                    <a:bodyPr/>
                    <a:lstStyle/>
                    <a:p>
                      <a:pPr latinLnBrk="1"/>
                      <a:r>
                        <a:rPr lang="en-US" altLang="ko-KR" dirty="0" smtClean="0"/>
                        <a:t>Case studies</a:t>
                      </a:r>
                      <a:endParaRPr lang="ko-KR" altLang="en-US" dirty="0"/>
                    </a:p>
                  </a:txBody>
                  <a:tcPr/>
                </a:tc>
                <a:extLst>
                  <a:ext uri="{0D108BD9-81ED-4DB2-BD59-A6C34878D82A}">
                    <a16:rowId xmlns:a16="http://schemas.microsoft.com/office/drawing/2014/main" val="750061879"/>
                  </a:ext>
                </a:extLst>
              </a:tr>
            </a:tbl>
          </a:graphicData>
        </a:graphic>
      </p:graphicFrame>
      <p:sp>
        <p:nvSpPr>
          <p:cNvPr id="4" name="날짜 개체 틀 3"/>
          <p:cNvSpPr>
            <a:spLocks noGrp="1"/>
          </p:cNvSpPr>
          <p:nvPr>
            <p:ph type="dt" sz="half" idx="10"/>
          </p:nvPr>
        </p:nvSpPr>
        <p:spPr/>
        <p:txBody>
          <a:bodyPr/>
          <a:lstStyle/>
          <a:p>
            <a:fld id="{2691BF10-1FEB-4868-AB65-7453788BC562}" type="datetime1">
              <a:rPr lang="ko-KR" altLang="en-US" smtClean="0"/>
              <a:t>2017-04-14</a:t>
            </a:fld>
            <a:endParaRPr lang="ko-KR" altLang="en-US"/>
          </a:p>
        </p:txBody>
      </p:sp>
      <p:sp>
        <p:nvSpPr>
          <p:cNvPr id="5" name="슬라이드 번호 개체 틀 4"/>
          <p:cNvSpPr>
            <a:spLocks noGrp="1"/>
          </p:cNvSpPr>
          <p:nvPr>
            <p:ph type="sldNum" sz="quarter" idx="12"/>
          </p:nvPr>
        </p:nvSpPr>
        <p:spPr/>
        <p:txBody>
          <a:bodyPr/>
          <a:lstStyle/>
          <a:p>
            <a:fld id="{B4C46FEA-39E5-4EF4-B32F-08A9F1051E58}" type="slidenum">
              <a:rPr lang="ko-KR" altLang="en-US" smtClean="0"/>
              <a:t>5</a:t>
            </a:fld>
            <a:endParaRPr lang="ko-KR" altLang="en-US"/>
          </a:p>
        </p:txBody>
      </p:sp>
    </p:spTree>
    <p:extLst>
      <p:ext uri="{BB962C8B-B14F-4D97-AF65-F5344CB8AC3E}">
        <p14:creationId xmlns:p14="http://schemas.microsoft.com/office/powerpoint/2010/main" val="1977070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64577</TotalTime>
  <Words>374</Words>
  <Application>Microsoft Office PowerPoint</Application>
  <PresentationFormat>화면 슬라이드 쇼(4:3)</PresentationFormat>
  <Paragraphs>56</Paragraphs>
  <Slides>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vt:i4>
      </vt:variant>
    </vt:vector>
  </HeadingPairs>
  <TitlesOfParts>
    <vt:vector size="8" baseType="lpstr">
      <vt:lpstr>맑은 고딕</vt:lpstr>
      <vt:lpstr>Arial</vt:lpstr>
      <vt:lpstr>Office 테마</vt:lpstr>
      <vt:lpstr>Requirement of a Mutation Tool Implementation</vt:lpstr>
      <vt:lpstr>Input/Output and Options</vt:lpstr>
      <vt:lpstr>Operating Environment</vt:lpstr>
      <vt:lpstr>Mutation Operators  To Be Implemented</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Classification in Automated Unit Testing</dc:title>
  <dc:creator>yhkim</dc:creator>
  <cp:lastModifiedBy>Yunho Kim</cp:lastModifiedBy>
  <cp:revision>441</cp:revision>
  <cp:lastPrinted>2017-04-14T04:28:57Z</cp:lastPrinted>
  <dcterms:created xsi:type="dcterms:W3CDTF">2013-08-02T04:33:11Z</dcterms:created>
  <dcterms:modified xsi:type="dcterms:W3CDTF">2017-04-14T04:36:56Z</dcterms:modified>
</cp:coreProperties>
</file>