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0f2722d57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0f2722d57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0f2722d57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0f2722d57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F1 score k = 1</a:t>
            </a:r>
            <a:endParaRPr/>
          </a:p>
          <a:p>
            <a:pPr indent="0" lvl="0" marL="0" rtl="0" algn="l">
              <a:spcBef>
                <a:spcPts val="0"/>
              </a:spcBef>
              <a:spcAft>
                <a:spcPts val="0"/>
              </a:spcAft>
              <a:buNone/>
            </a:pPr>
            <a:r>
              <a:rPr lang="en"/>
              <a:t>Top accuracy k=5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1c3eba6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1c3eba6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1c3eba6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1c3eba6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a:solidFill>
                  <a:schemeClr val="dk1"/>
                </a:solidFill>
              </a:rPr>
              <a:t>I chose an embedding size of 512 instead of 256 to allow the model to capture more detailed and expressive features for each image, which is especially useful for tasks like image retrieval.</a:t>
            </a:r>
            <a:br>
              <a:rPr b="1" lang="en">
                <a:solidFill>
                  <a:schemeClr val="dk1"/>
                </a:solidFill>
              </a:rPr>
            </a:br>
            <a:endParaRPr b="1">
              <a:solidFill>
                <a:schemeClr val="dk1"/>
              </a:solidFill>
            </a:endParaRPr>
          </a:p>
          <a:p>
            <a:pPr indent="-298450" lvl="0" marL="457200" rtl="0" algn="l">
              <a:spcBef>
                <a:spcPts val="0"/>
              </a:spcBef>
              <a:spcAft>
                <a:spcPts val="0"/>
              </a:spcAft>
              <a:buSzPts val="1100"/>
              <a:buChar char="-"/>
            </a:pPr>
            <a:r>
              <a:rPr b="1" lang="en">
                <a:solidFill>
                  <a:schemeClr val="dk1"/>
                </a:solidFill>
              </a:rPr>
              <a:t>I froze the early layers of the ResNet-50 backbone because they capture generic low-level features like edges and textures. Freezing them helps reduce overfitting and speeds up training.</a:t>
            </a:r>
            <a:endParaRPr b="1">
              <a:solidFill>
                <a:schemeClr val="dk1"/>
              </a:solidFill>
            </a:endParaRPr>
          </a:p>
          <a:p>
            <a:pPr indent="0" lvl="0" marL="457200" rtl="0" algn="l">
              <a:spcBef>
                <a:spcPts val="0"/>
              </a:spcBef>
              <a:spcAft>
                <a:spcPts val="0"/>
              </a:spcAft>
              <a:buNone/>
            </a:pPr>
            <a:r>
              <a:t/>
            </a:r>
            <a:endParaRPr b="1">
              <a:solidFill>
                <a:schemeClr val="dk1"/>
              </a:solidFill>
            </a:endParaRPr>
          </a:p>
          <a:p>
            <a:pPr indent="-298450" lvl="0" marL="457200" rtl="0" algn="l">
              <a:spcBef>
                <a:spcPts val="0"/>
              </a:spcBef>
              <a:spcAft>
                <a:spcPts val="0"/>
              </a:spcAft>
              <a:buSzPts val="1100"/>
              <a:buChar char="-"/>
            </a:pPr>
            <a:r>
              <a:rPr b="1" lang="en">
                <a:solidFill>
                  <a:schemeClr val="dk1"/>
                </a:solidFill>
              </a:rPr>
              <a:t>I am using relu as the activation function</a:t>
            </a:r>
            <a:endParaRPr b="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1c3eba6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1c3eba6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When selecting my model, I aimed to minimize overfitting. I initially experimented with ResNet34 but noticed signs of overfitting, especially without early stopping. I then tried ResNet18, which helped with overfitting but struggled with accuracy. Finally, I chose ResNet50, which offers better accuracy and generalization. To further prevent overfitting, I incorporated early stopping in training.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0f2722d57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0f2722d57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7a2e6b6f4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7a2e6b6f4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2e642eac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2e642eac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0f2722d57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0f2722d57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Cam50S5FNIhpHV7k6HAwGu2wkxUk7fJf/view"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log.roboflow.com/what-is-resnet-50/#:~:text=ResNet%2D50%20is%20a%20convolutional,it%2C%20and%20categorize%20them%20accordingly" TargetMode="External"/><Relationship Id="rId4" Type="http://schemas.openxmlformats.org/officeDocument/2006/relationships/hyperlink" Target="https://www.tensorflow.org/datasets/catalog/caltech101" TargetMode="External"/><Relationship Id="rId5" Type="http://schemas.openxmlformats.org/officeDocument/2006/relationships/hyperlink" Target="https://www.restack.io/p/transfer-learning-answer-layer-freezing-cat-ai" TargetMode="External"/><Relationship Id="rId6" Type="http://schemas.openxmlformats.org/officeDocument/2006/relationships/hyperlink" Target="https://medium.com/@danushidk507/embeddings-techniques-52fab649d033#:~:text=The%20dimensionality%20of%20the%20embeddings,details%20and%20maintaining%20operational%20efficiency" TargetMode="External"/><Relationship Id="rId7" Type="http://schemas.openxmlformats.org/officeDocument/2006/relationships/hyperlink" Target="https://www.v7labs.com/blog/neural-networks-activation-func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Yanelly</a:t>
            </a:r>
            <a:endParaRPr/>
          </a:p>
        </p:txBody>
      </p:sp>
      <p:pic>
        <p:nvPicPr>
          <p:cNvPr descr="File:AI Artificial Intelligence concept (52917075159).jpg ..." id="56" name="Google Shape;56;p13"/>
          <p:cNvPicPr preferRelativeResize="0"/>
          <p:nvPr/>
        </p:nvPicPr>
        <p:blipFill>
          <a:blip r:embed="rId3">
            <a:alphaModFix/>
          </a:blip>
          <a:stretch>
            <a:fillRect/>
          </a:stretch>
        </p:blipFill>
        <p:spPr>
          <a:xfrm>
            <a:off x="0" y="0"/>
            <a:ext cx="8857549" cy="5143500"/>
          </a:xfrm>
          <a:prstGeom prst="rect">
            <a:avLst/>
          </a:prstGeom>
          <a:noFill/>
          <a:ln>
            <a:noFill/>
          </a:ln>
        </p:spPr>
      </p:pic>
      <p:sp>
        <p:nvSpPr>
          <p:cNvPr id="57" name="Google Shape;57;p13"/>
          <p:cNvSpPr txBox="1"/>
          <p:nvPr/>
        </p:nvSpPr>
        <p:spPr>
          <a:xfrm>
            <a:off x="138925" y="1101425"/>
            <a:ext cx="3135300" cy="13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Image Retrieval</a:t>
            </a:r>
            <a:endParaRPr b="1" sz="3000">
              <a:solidFill>
                <a:schemeClr val="dk1"/>
              </a:solidFill>
            </a:endParaRPr>
          </a:p>
        </p:txBody>
      </p:sp>
      <p:sp>
        <p:nvSpPr>
          <p:cNvPr id="58" name="Google Shape;58;p13"/>
          <p:cNvSpPr txBox="1"/>
          <p:nvPr/>
        </p:nvSpPr>
        <p:spPr>
          <a:xfrm>
            <a:off x="311700" y="2238350"/>
            <a:ext cx="2520300" cy="9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By: Yanelly Hernandez</a:t>
            </a:r>
            <a:endParaRPr b="1"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9" name="Google Shape;119;p22"/>
          <p:cNvSpPr txBox="1"/>
          <p:nvPr/>
        </p:nvSpPr>
        <p:spPr>
          <a:xfrm>
            <a:off x="3055950" y="1517575"/>
            <a:ext cx="6893700" cy="6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chemeClr val="dk1"/>
              </a:solidFill>
            </a:endParaRPr>
          </a:p>
        </p:txBody>
      </p:sp>
      <p:pic>
        <p:nvPicPr>
          <p:cNvPr descr="The Age Of AI Has Begun Free Stock Photo - Public Domain Pictures" id="120" name="Google Shape;120;p2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1" name="Google Shape;121;p22"/>
          <p:cNvSpPr txBox="1"/>
          <p:nvPr/>
        </p:nvSpPr>
        <p:spPr>
          <a:xfrm>
            <a:off x="5729475" y="226775"/>
            <a:ext cx="3016800" cy="10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dk1"/>
                </a:solidFill>
              </a:rPr>
              <a:t>Thank You</a:t>
            </a:r>
            <a:endParaRPr sz="4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Intro</a:t>
            </a:r>
            <a:endParaRPr b="1" sz="3000"/>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DataSet: caltech101</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101 classes </a:t>
            </a:r>
            <a:endParaRPr sz="2400">
              <a:solidFill>
                <a:schemeClr val="dk1"/>
              </a:solidFill>
            </a:endParaRPr>
          </a:p>
          <a:p>
            <a:pPr indent="-381000" lvl="1" marL="914400" rtl="0" algn="l">
              <a:spcBef>
                <a:spcPts val="0"/>
              </a:spcBef>
              <a:spcAft>
                <a:spcPts val="0"/>
              </a:spcAft>
              <a:buClr>
                <a:schemeClr val="dk1"/>
              </a:buClr>
              <a:buSzPts val="2400"/>
              <a:buChar char="○"/>
            </a:pPr>
            <a:r>
              <a:rPr lang="en" sz="2400">
                <a:solidFill>
                  <a:schemeClr val="dk1"/>
                </a:solidFill>
              </a:rPr>
              <a:t>40-80 images per class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Goal: Aim above 80% of f1 score at k and above 90% top accuracy at k.</a:t>
            </a:r>
            <a:endParaRPr sz="2400">
              <a:solidFill>
                <a:schemeClr val="dk1"/>
              </a:solidFill>
            </a:endParaRPr>
          </a:p>
        </p:txBody>
      </p:sp>
      <p:pic>
        <p:nvPicPr>
          <p:cNvPr id="65" name="Google Shape;65;p14"/>
          <p:cNvPicPr preferRelativeResize="0"/>
          <p:nvPr/>
        </p:nvPicPr>
        <p:blipFill>
          <a:blip r:embed="rId3">
            <a:alphaModFix/>
          </a:blip>
          <a:stretch>
            <a:fillRect/>
          </a:stretch>
        </p:blipFill>
        <p:spPr>
          <a:xfrm>
            <a:off x="4799250" y="236450"/>
            <a:ext cx="4033050" cy="225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Chosen Model </a:t>
            </a:r>
            <a:endParaRPr b="1" sz="3000"/>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Resnet50</a:t>
            </a:r>
            <a:endParaRPr sz="2400">
              <a:solidFill>
                <a:schemeClr val="dk1"/>
              </a:solidFill>
            </a:endParaRPr>
          </a:p>
          <a:p>
            <a:pPr indent="0" lvl="0" marL="457200" rtl="0" algn="l">
              <a:spcBef>
                <a:spcPts val="1200"/>
              </a:spcBef>
              <a:spcAft>
                <a:spcPts val="1200"/>
              </a:spcAft>
              <a:buNone/>
            </a:pPr>
            <a:r>
              <a:t/>
            </a:r>
            <a:endParaRPr sz="2400">
              <a:solidFill>
                <a:schemeClr val="dk1"/>
              </a:solidFill>
            </a:endParaRPr>
          </a:p>
        </p:txBody>
      </p:sp>
      <p:pic>
        <p:nvPicPr>
          <p:cNvPr id="72" name="Google Shape;72;p15"/>
          <p:cNvPicPr preferRelativeResize="0"/>
          <p:nvPr/>
        </p:nvPicPr>
        <p:blipFill>
          <a:blip r:embed="rId3">
            <a:alphaModFix/>
          </a:blip>
          <a:stretch>
            <a:fillRect/>
          </a:stretch>
        </p:blipFill>
        <p:spPr>
          <a:xfrm>
            <a:off x="2918125" y="1197313"/>
            <a:ext cx="5914176" cy="3326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00"/>
              <a:t>Chosen Model cont:</a:t>
            </a:r>
            <a:endParaRPr b="1" sz="3000"/>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512: Embedding size</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Freezing first 3 layers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Relu: Activation function</a:t>
            </a:r>
            <a:endParaRPr sz="2400">
              <a:solidFill>
                <a:schemeClr val="dk1"/>
              </a:solidFill>
            </a:endParaRPr>
          </a:p>
        </p:txBody>
      </p:sp>
      <p:pic>
        <p:nvPicPr>
          <p:cNvPr id="79" name="Google Shape;79;p16" title="Screenshot 2025-05-12 at 1.54.09 PM.png"/>
          <p:cNvPicPr preferRelativeResize="0"/>
          <p:nvPr/>
        </p:nvPicPr>
        <p:blipFill>
          <a:blip r:embed="rId3">
            <a:alphaModFix/>
          </a:blip>
          <a:stretch>
            <a:fillRect/>
          </a:stretch>
        </p:blipFill>
        <p:spPr>
          <a:xfrm>
            <a:off x="3700025" y="2451225"/>
            <a:ext cx="5132276" cy="242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Why the Chosen Model</a:t>
            </a:r>
            <a:endParaRPr b="1" sz="3000"/>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Better accuracy</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Not overfitting or underfitting</a:t>
            </a:r>
            <a:endParaRPr sz="2400">
              <a:solidFill>
                <a:schemeClr val="dk1"/>
              </a:solidFill>
            </a:endParaRPr>
          </a:p>
          <a:p>
            <a:pPr indent="-381000" lvl="0" marL="457200" rtl="0" algn="l">
              <a:spcBef>
                <a:spcPts val="0"/>
              </a:spcBef>
              <a:spcAft>
                <a:spcPts val="0"/>
              </a:spcAft>
              <a:buClr>
                <a:schemeClr val="dk1"/>
              </a:buClr>
              <a:buSzPts val="2400"/>
              <a:buChar char="●"/>
            </a:pPr>
            <a:r>
              <a:t/>
            </a:r>
            <a:endParaRPr sz="2400">
              <a:solidFill>
                <a:schemeClr val="dk1"/>
              </a:solidFill>
            </a:endParaRPr>
          </a:p>
        </p:txBody>
      </p:sp>
      <p:pic>
        <p:nvPicPr>
          <p:cNvPr id="86" name="Google Shape;86;p17" title="Screenshot 2025-05-05 at 10.49.56 PM.png"/>
          <p:cNvPicPr preferRelativeResize="0"/>
          <p:nvPr/>
        </p:nvPicPr>
        <p:blipFill>
          <a:blip r:embed="rId3">
            <a:alphaModFix/>
          </a:blip>
          <a:stretch>
            <a:fillRect/>
          </a:stretch>
        </p:blipFill>
        <p:spPr>
          <a:xfrm>
            <a:off x="4930149" y="700900"/>
            <a:ext cx="4156300" cy="2785600"/>
          </a:xfrm>
          <a:prstGeom prst="rect">
            <a:avLst/>
          </a:prstGeom>
          <a:noFill/>
          <a:ln>
            <a:noFill/>
          </a:ln>
        </p:spPr>
      </p:pic>
      <p:pic>
        <p:nvPicPr>
          <p:cNvPr id="87" name="Google Shape;87;p17" title="Screenshot 2025-05-06 at 1.20.58 PM.png"/>
          <p:cNvPicPr preferRelativeResize="0"/>
          <p:nvPr/>
        </p:nvPicPr>
        <p:blipFill>
          <a:blip r:embed="rId4">
            <a:alphaModFix/>
          </a:blip>
          <a:stretch>
            <a:fillRect/>
          </a:stretch>
        </p:blipFill>
        <p:spPr>
          <a:xfrm>
            <a:off x="-69275" y="2958596"/>
            <a:ext cx="4939998" cy="1963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Results + Evaluation</a:t>
            </a:r>
            <a:endParaRPr b="1" sz="3000"/>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Mean Average Precision (mAP) = 92.53%</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Mean Reciprocal Rank (MRR) = 94.53%</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Precision@k = 93.61%</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Recall@k = 93.61%</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F1 Score@k= 93.61%</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Top k accuracy= 95.85%</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9" title="Screen Recording 2025-05-12 at 2.48.02 PM.mov">
            <a:hlinkClick r:id="rId3"/>
          </p:cNvPr>
          <p:cNvPicPr preferRelativeResize="0"/>
          <p:nvPr/>
        </p:nvPicPr>
        <p:blipFill>
          <a:blip r:embed="rId4">
            <a:alphaModFix/>
          </a:blip>
          <a:stretch>
            <a:fillRect/>
          </a:stretch>
        </p:blipFill>
        <p:spPr>
          <a:xfrm>
            <a:off x="1737900" y="1017725"/>
            <a:ext cx="6067800" cy="39461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Char char="●"/>
            </a:pPr>
            <a:r>
              <a:rPr lang="en" sz="2400">
                <a:solidFill>
                  <a:schemeClr val="dk1"/>
                </a:solidFill>
              </a:rPr>
              <a:t>Top k accuracy score at k=5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F1 score at k=1</a:t>
            </a:r>
            <a:endParaRPr sz="24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Sources</a:t>
            </a:r>
            <a:endParaRPr b="1" sz="3000"/>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u="sng">
                <a:solidFill>
                  <a:schemeClr val="hlink"/>
                </a:solidFill>
                <a:hlinkClick r:id="rId3"/>
              </a:rPr>
              <a:t>https://blog.roboflow.com/what-is-resnet-50/#:~:text=ResNet%2D50%20is%20a%20convolutional,it%2C%20and%20categorize%20them%20accordingly</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4"/>
              </a:rPr>
              <a:t>https://www.tensorflow.org/datasets/catalog/caltech101</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5"/>
              </a:rPr>
              <a:t>https://www.restack.io/p/transfer-learning-answer-layer-freezing-cat-ai</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6"/>
              </a:rPr>
              <a:t>https://medium.com/@danushidk507/embeddings-techniques-52fab649d033#:~:text=The%20dimensionality%20of%20the%20embeddings,details%20and%20maintaining%20operational%20efficiency</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7"/>
              </a:rPr>
              <a:t>https://www.v7labs.com/blog/neural-networks-activation-functions</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