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课程设计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669882" y="4286885"/>
            <a:ext cx="10852237" cy="950984"/>
          </a:xfrm>
        </p:spPr>
        <p:txBody>
          <a:bodyPr/>
          <a:p>
            <a:r>
              <a:rPr lang="zh-CN" altLang="en-US"/>
              <a:t>计算机</a:t>
            </a:r>
            <a:r>
              <a:rPr lang="en-US" altLang="zh-CN"/>
              <a:t>1804 </a:t>
            </a:r>
            <a:r>
              <a:rPr lang="zh-CN" altLang="en-US"/>
              <a:t>曹鸿亮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Topic and Modeling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经济数据分析系统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（1）建立线性存储结构，存储管理改革开发 40 年来每年的主要经济数据，包括 GDP，人均可支配收入等；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（2）支持年度数据的插入、删除、修改、查询；（一个年份最多存储一条记录，年度记录按照年份递增的次序排列）；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（3）支持数据文件读写功能 ；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（4）自定义数据对比分析功能。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 sz="1800"/>
              <a:t>1.</a:t>
            </a:r>
            <a:r>
              <a:rPr lang="zh-CN" altLang="en-US" sz="1800"/>
              <a:t>这道题是建立一个经济数据分析系统，数据元素按照一对一的存储结构，即顺序存储结构，逻辑结构采取线性结构。</a:t>
            </a:r>
            <a:endParaRPr lang="zh-CN" altLang="en-US" sz="1800"/>
          </a:p>
          <a:p>
            <a:r>
              <a:rPr lang="en-US" altLang="zh-CN" sz="1800"/>
              <a:t>2.</a:t>
            </a:r>
            <a:r>
              <a:rPr lang="zh-CN" altLang="en-US" sz="1800"/>
              <a:t>基本操作按照线性表的操作，其中存储按照年份递增的次序，因此插入操作按年份递增寻找前一年数据对应的下标。存储以文本的形式线性存储</a:t>
            </a:r>
            <a:r>
              <a:rPr lang="en-US" altLang="zh-CN" sz="1800"/>
              <a:t>40</a:t>
            </a:r>
            <a:r>
              <a:rPr lang="zh-CN" altLang="en-US" sz="1800"/>
              <a:t>年的数据。</a:t>
            </a:r>
            <a:endParaRPr lang="zh-CN" altLang="en-US" sz="1800"/>
          </a:p>
          <a:p>
            <a:r>
              <a:rPr lang="en-US" altLang="zh-CN" sz="1800"/>
              <a:t>3.</a:t>
            </a:r>
            <a:r>
              <a:rPr lang="zh-CN" altLang="en-US" sz="1800"/>
              <a:t>数据文件的读写功能就是以文本的输入输出对数据进行操作。</a:t>
            </a:r>
            <a:endParaRPr lang="zh-CN" altLang="en-US" sz="1800"/>
          </a:p>
          <a:p>
            <a:r>
              <a:rPr lang="en-US" altLang="zh-CN" sz="1800"/>
              <a:t>4.</a:t>
            </a:r>
            <a:r>
              <a:rPr lang="zh-CN" altLang="en-US" sz="1800"/>
              <a:t>数据分析对比功能包括</a:t>
            </a:r>
            <a:r>
              <a:rPr lang="en-US" altLang="zh-CN" sz="1800"/>
              <a:t>GDP</a:t>
            </a:r>
            <a:r>
              <a:rPr lang="zh-CN" altLang="en-US" sz="1800"/>
              <a:t>，</a:t>
            </a:r>
            <a:r>
              <a:rPr lang="en-US" altLang="zh-CN" sz="1800"/>
              <a:t>PCDI</a:t>
            </a:r>
            <a:r>
              <a:rPr lang="zh-CN" altLang="en-US" sz="1800"/>
              <a:t>最大值，所有存储数据的</a:t>
            </a:r>
            <a:r>
              <a:rPr lang="en-US" altLang="zh-CN" sz="1800"/>
              <a:t>GDP</a:t>
            </a:r>
            <a:r>
              <a:rPr lang="zh-CN" altLang="en-US" sz="1800"/>
              <a:t>增长率的最大值，以及每年</a:t>
            </a:r>
            <a:r>
              <a:rPr lang="en-US" altLang="zh-CN" sz="1800"/>
              <a:t>GDP</a:t>
            </a:r>
            <a:r>
              <a:rPr lang="zh-CN" altLang="en-US" sz="1800"/>
              <a:t>对应的柱状图。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sym typeface="+mn-ea"/>
              </a:rPr>
              <a:t>ADT ECOM</a:t>
            </a:r>
            <a:endParaRPr kumimoji="1" lang="en-US" altLang="zh-CN" dirty="0" smtClean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sym typeface="+mn-ea"/>
              </a:rPr>
              <a:t>{</a:t>
            </a:r>
            <a:endParaRPr kumimoji="1" lang="en-US" altLang="zh-CN" dirty="0" smtClean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mtClean="0">
                <a:latin typeface="微软雅黑" panose="020B0503020204020204" charset="-122"/>
                <a:sym typeface="+mn-ea"/>
              </a:rPr>
              <a:t> </a:t>
            </a:r>
            <a:r>
              <a:rPr kumimoji="1" smtClean="0">
                <a:solidFill>
                  <a:srgbClr val="0000CC"/>
                </a:solidFill>
                <a:latin typeface="微软雅黑" panose="020B0503020204020204" charset="-122"/>
                <a:sym typeface="+mn-ea"/>
              </a:rPr>
              <a:t>数据对象： </a:t>
            </a:r>
            <a:endParaRPr kumimoji="1" lang="zh-CN" altLang="en-US" dirty="0" smtClean="0">
              <a:solidFill>
                <a:srgbClr val="0000CC"/>
              </a:solidFill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r>
              <a:rPr kumimoji="1" smtClean="0">
                <a:latin typeface="微软雅黑" panose="020B0503020204020204" charset="-122"/>
                <a:sym typeface="+mn-ea"/>
              </a:rPr>
              <a:t>      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D</a:t>
            </a:r>
            <a:r>
              <a:rPr kumimoji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＝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{ 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ai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 | 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ai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 ∈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ElemSet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, 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i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=1,2,...,n,  n≥0 }</a:t>
            </a:r>
            <a:endParaRPr kumimoji="1" lang="en-US" altLang="zh-CN" dirty="0" smtClean="0">
              <a:solidFill>
                <a:schemeClr val="tx1"/>
              </a:solidFill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r>
              <a:rPr kumimoji="1" smtClean="0">
                <a:solidFill>
                  <a:srgbClr val="0000CC"/>
                </a:solidFill>
                <a:latin typeface="微软雅黑" panose="020B0503020204020204" charset="-122"/>
                <a:sym typeface="+mn-ea"/>
              </a:rPr>
              <a:t> 数据关系： </a:t>
            </a:r>
            <a:endParaRPr kumimoji="1" lang="zh-CN" altLang="en-US" dirty="0" smtClean="0">
              <a:solidFill>
                <a:srgbClr val="0000CC"/>
              </a:solidFill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r>
              <a:rPr kumimoji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      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R1</a:t>
            </a:r>
            <a:r>
              <a:rPr kumimoji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＝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{ &lt;a</a:t>
            </a:r>
            <a:r>
              <a:rPr kumimoji="1" lang="en-US" altLang="zh-CN" baseline="-2500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i-1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 ,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a</a:t>
            </a:r>
            <a:r>
              <a:rPr kumimoji="1" lang="en-US" altLang="zh-CN" baseline="-25000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i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 &gt;|a</a:t>
            </a:r>
            <a:r>
              <a:rPr kumimoji="1" lang="en-US" altLang="zh-CN" baseline="-25000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i-1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 ,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a</a:t>
            </a:r>
            <a:r>
              <a:rPr kumimoji="1" lang="en-US" altLang="zh-CN" baseline="-25000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∈D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,  </a:t>
            </a:r>
            <a:r>
              <a:rPr kumimoji="1"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i</a:t>
            </a:r>
            <a:r>
              <a:rPr kumimoji="1" lang="en-US" altLang="zh-CN" smtClean="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=2,...,n }</a:t>
            </a:r>
            <a:endParaRPr kumimoji="1" lang="en-US" altLang="zh-CN" dirty="0" smtClean="0">
              <a:solidFill>
                <a:schemeClr val="tx1"/>
              </a:solidFill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kumimoji="1" smtClean="0">
                <a:solidFill>
                  <a:srgbClr val="A50021"/>
                </a:solidFill>
                <a:latin typeface="微软雅黑" panose="020B0503020204020204" charset="-122"/>
                <a:sym typeface="+mn-ea"/>
              </a:rPr>
              <a:t> </a:t>
            </a:r>
            <a:r>
              <a:rPr kumimoji="1" smtClean="0">
                <a:solidFill>
                  <a:srgbClr val="0000CC"/>
                </a:solidFill>
                <a:latin typeface="微软雅黑" panose="020B0503020204020204" charset="-122"/>
                <a:sym typeface="+mn-ea"/>
              </a:rPr>
              <a:t> 基本操作：</a:t>
            </a:r>
            <a:endParaRPr kumimoji="1" lang="en-US" altLang="zh-CN" dirty="0" smtClean="0">
              <a:solidFill>
                <a:srgbClr val="0000CC"/>
              </a:solidFill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kumimoji="1" smtClean="0">
                <a:solidFill>
                  <a:srgbClr val="333399"/>
                </a:solidFill>
                <a:latin typeface="微软雅黑" panose="020B0503020204020204" charset="-122"/>
                <a:sym typeface="+mn-ea"/>
              </a:rPr>
              <a:t>     </a:t>
            </a: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  <a:sym typeface="+mn-ea"/>
              </a:rPr>
              <a:t>addecom( &amp;E,e)</a:t>
            </a:r>
            <a:endParaRPr kumimoji="1" lang="en-US" altLang="zh-CN" dirty="0" smtClean="0">
              <a:solidFill>
                <a:schemeClr val="tx1"/>
              </a:solidFill>
              <a:latin typeface="微软雅黑" panose="020B0503020204020204" charset="-122"/>
            </a:endParaRPr>
          </a:p>
          <a:p>
            <a:pPr marL="640080" lvl="1" indent="-247015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    初始条件：线性表 </a:t>
            </a:r>
            <a:r>
              <a:rPr kumimoji="1" lang="en-US" altLang="zh-CN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E</a:t>
            </a:r>
            <a:r>
              <a:rPr kumimoji="1" lang="en-US" altLang="zh-CN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 </a:t>
            </a: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已存在</a:t>
            </a:r>
            <a:endParaRPr kumimoji="1" lang="zh-CN" altLang="en-US" dirty="0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    操作结果：</a:t>
            </a:r>
            <a:r>
              <a:rPr kumimoji="1" lang="en-US" altLang="zh-CN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E</a:t>
            </a:r>
            <a:r>
              <a:rPr kumimoji="1" lang="en-US" altLang="zh-CN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 </a:t>
            </a: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中添加新的元素 </a:t>
            </a:r>
            <a:r>
              <a:rPr kumimoji="1" lang="en-US" altLang="zh-CN" smtClean="0">
                <a:solidFill>
                  <a:srgbClr val="006600"/>
                </a:solidFill>
                <a:latin typeface="微软雅黑" panose="020B0503020204020204" charset="-122"/>
                <a:sym typeface="+mn-ea"/>
              </a:rPr>
              <a:t>e</a:t>
            </a:r>
            <a:endParaRPr kumimoji="1" lang="en-US" altLang="zh-CN" dirty="0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deecom(&amp;E,&amp;e,i)</a:t>
            </a:r>
            <a:endParaRPr kumimoji="1" lang="en-US" altLang="zh-CN" smtClean="0">
              <a:solidFill>
                <a:srgbClr val="333399"/>
              </a:solidFill>
              <a:latin typeface="微软雅黑" panose="020B0503020204020204" charset="-122"/>
            </a:endParaRPr>
          </a:p>
          <a:p>
            <a:pPr marL="640080" lvl="1" indent="-247015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	</a:t>
            </a: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</a:rPr>
              <a:t>初始条件：线性表E中存在元素</a:t>
            </a:r>
            <a:endParaRPr kumimoji="1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</a:rPr>
              <a:t>	操作结果：E中删除一个元素</a:t>
            </a:r>
            <a:endParaRPr kumimoji="1" lang="en-US" altLang="zh-CN" smtClean="0">
              <a:solidFill>
                <a:srgbClr val="333399"/>
              </a:solidFill>
              <a:latin typeface="微软雅黑" panose="020B0503020204020204" charset="-122"/>
            </a:endParaRPr>
          </a:p>
          <a:p>
            <a:pPr marL="640080" lvl="1" indent="-247015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searchecom(&amp;E,i)</a:t>
            </a:r>
            <a:endParaRPr kumimoji="1" lang="en-US" altLang="zh-CN" smtClean="0">
              <a:solidFill>
                <a:srgbClr val="333399"/>
              </a:solidFill>
              <a:latin typeface="微软雅黑" panose="020B0503020204020204" charset="-122"/>
            </a:endParaRPr>
          </a:p>
          <a:p>
            <a:pPr marL="640080" lvl="1" indent="-247015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None/>
              <a:tabLst>
                <a:tab pos="1609725" algn="l"/>
              </a:tabLst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	</a:t>
            </a: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</a:rPr>
              <a:t>初始条件：线性表E已存在</a:t>
            </a:r>
            <a:endParaRPr kumimoji="1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None/>
              <a:tabLst>
                <a:tab pos="1609725" algn="l"/>
              </a:tabLst>
              <a:defRPr/>
            </a:pPr>
            <a:r>
              <a:rPr kumimoji="1" smtClean="0">
                <a:solidFill>
                  <a:srgbClr val="006600"/>
                </a:solidFill>
                <a:latin typeface="微软雅黑" panose="020B0503020204020204" charset="-122"/>
              </a:rPr>
              <a:t>	操作结果：返回所查元素的位置</a:t>
            </a:r>
            <a:endParaRPr kumimoji="1" lang="en-US" altLang="zh-CN" smtClean="0">
              <a:solidFill>
                <a:srgbClr val="333399"/>
              </a:solidFill>
              <a:latin typeface="微软雅黑" panose="020B0503020204020204" charset="-122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kumimoji="1" lang="en-US" altLang="zh-CN" dirty="0" smtClean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kumimoji="1" lang="en-US" altLang="zh-CN" dirty="0" smtClean="0">
              <a:latin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393065" lvl="1" indent="0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modify(&amp;E,i,e，searchecom)</a:t>
            </a:r>
            <a:endParaRPr kumimoji="1" lang="en-US" altLang="zh-CN" dirty="0" smtClean="0">
              <a:latin typeface="微软雅黑" panose="020B0503020204020204" charset="-122"/>
            </a:endParaRPr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en-US" altLang="zh-CN" dirty="0" smtClean="0">
                <a:latin typeface="微软雅黑" panose="020B0503020204020204" charset="-122"/>
              </a:rPr>
              <a:t>   </a:t>
            </a: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初始条件：线性表已存在</a:t>
            </a:r>
            <a:endParaRPr kumimoji="1" lang="zh-CN" altLang="en-US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  操作结果：找到所需修改元素并修改</a:t>
            </a:r>
            <a:endParaRPr kumimoji="1" lang="en-US" altLang="zh-CN" dirty="0" smtClean="0">
              <a:latin typeface="微软雅黑" panose="020B0503020204020204" charset="-122"/>
            </a:endParaRPr>
          </a:p>
          <a:p>
            <a:pPr marL="393065" lvl="1" indent="0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dipecom(E)</a:t>
            </a:r>
            <a:endParaRPr lang="en-US" altLang="zh-CN"/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lang="en-US" altLang="zh-CN"/>
              <a:t>   </a:t>
            </a: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初始条件：线性表已存在</a:t>
            </a:r>
            <a:endParaRPr kumimoji="1" lang="zh-CN" altLang="en-US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  操作结果：输出线性表中所有元素</a:t>
            </a:r>
            <a:endParaRPr lang="zh-CN" altLang="en-US"/>
          </a:p>
          <a:p>
            <a:pPr marL="393065" lvl="1" indent="0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quick_sort(s[],l,r)</a:t>
            </a:r>
            <a:endParaRPr lang="zh-CN" altLang="en-US"/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  初始条件：线性表已存在</a:t>
            </a:r>
            <a:endParaRPr kumimoji="1" lang="zh-CN" altLang="en-US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  操作结果:  存储所有年份GDP并按递增顺序排序</a:t>
            </a:r>
            <a:endParaRPr lang="zh-CN" altLang="en-US"/>
          </a:p>
          <a:p>
            <a:pPr marL="393065" lvl="1" indent="0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analysis(E)</a:t>
            </a:r>
            <a:endParaRPr lang="en-US" altLang="zh-CN"/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lang="en-US" altLang="zh-CN"/>
              <a:t>  </a:t>
            </a: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初始条件：线性表已存在</a:t>
            </a:r>
            <a:endParaRPr kumimoji="1" lang="zh-CN" altLang="en-US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  操作结果：对所有元素进行数据分析对比</a:t>
            </a:r>
            <a:endParaRPr lang="zh-CN" altLang="en-US"/>
          </a:p>
          <a:p>
            <a:pPr marL="393065" lvl="1" indent="0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en-US" altLang="zh-CN" smtClean="0">
                <a:solidFill>
                  <a:srgbClr val="333399"/>
                </a:solidFill>
                <a:latin typeface="微软雅黑" panose="020B0503020204020204" charset="-122"/>
              </a:rPr>
              <a:t>vertical(&amp;E,i)</a:t>
            </a:r>
            <a:endParaRPr lang="en-US" altLang="zh-CN"/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lang="en-US" altLang="zh-CN"/>
              <a:t>  </a:t>
            </a: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初始条件：线性表已存在</a:t>
            </a:r>
            <a:endParaRPr kumimoji="1" lang="zh-CN" altLang="en-US" smtClean="0">
              <a:solidFill>
                <a:srgbClr val="006600"/>
              </a:solidFill>
              <a:latin typeface="微软雅黑" panose="020B0503020204020204" charset="-122"/>
            </a:endParaRPr>
          </a:p>
          <a:p>
            <a:pPr marL="640080" lvl="1" indent="-247015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kumimoji="1" lang="zh-CN" altLang="en-US" smtClean="0">
                <a:solidFill>
                  <a:srgbClr val="006600"/>
                </a:solidFill>
                <a:latin typeface="微软雅黑" panose="020B0503020204020204" charset="-122"/>
              </a:rPr>
              <a:t>   操作结果：每十年为一组作出GDP柱状图</a:t>
            </a:r>
            <a:endParaRPr lang="zh-CN" altLang="en-US"/>
          </a:p>
          <a:p>
            <a:pPr marL="393065" lvl="1" indent="0" algn="l" defTabSz="914400">
              <a:spcAft>
                <a:spcPts val="0"/>
              </a:spcAft>
              <a:buClrTx/>
              <a:buSzTx/>
              <a:buNone/>
              <a:tabLst>
                <a:tab pos="1609725" algn="l"/>
              </a:tabLst>
              <a:defRPr/>
            </a:pPr>
            <a:r>
              <a:rPr lang="en-US" altLang="zh-CN"/>
              <a:t>}</a:t>
            </a:r>
            <a:r>
              <a:rPr kumimoji="1" lang="en-US" altLang="zh-CN" smtClean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</a:rPr>
              <a:t>ADT ECOM</a:t>
            </a:r>
            <a:endParaRPr kumimoji="1" lang="en-US" altLang="zh-CN" smtClean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56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Wingdings 2</vt:lpstr>
      <vt:lpstr>Wingdings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氧化钙缺水</cp:lastModifiedBy>
  <cp:revision>2</cp:revision>
  <dcterms:created xsi:type="dcterms:W3CDTF">2019-07-04T04:43:42Z</dcterms:created>
  <dcterms:modified xsi:type="dcterms:W3CDTF">2019-07-04T05:37:01Z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