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4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84" r:id="rId2"/>
    <p:sldId id="457" r:id="rId3"/>
    <p:sldId id="442" r:id="rId4"/>
    <p:sldId id="443" r:id="rId5"/>
    <p:sldId id="445" r:id="rId6"/>
    <p:sldId id="444" r:id="rId7"/>
    <p:sldId id="446" r:id="rId8"/>
    <p:sldId id="447" r:id="rId9"/>
    <p:sldId id="481" r:id="rId10"/>
    <p:sldId id="458" r:id="rId11"/>
    <p:sldId id="459" r:id="rId12"/>
    <p:sldId id="428" r:id="rId13"/>
    <p:sldId id="429" r:id="rId14"/>
    <p:sldId id="460" r:id="rId15"/>
    <p:sldId id="462" r:id="rId16"/>
    <p:sldId id="463" r:id="rId17"/>
    <p:sldId id="464" r:id="rId18"/>
    <p:sldId id="465" r:id="rId19"/>
    <p:sldId id="466" r:id="rId20"/>
    <p:sldId id="448" r:id="rId21"/>
    <p:sldId id="451" r:id="rId22"/>
    <p:sldId id="483" r:id="rId23"/>
    <p:sldId id="394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36" r:id="rId37"/>
    <p:sldId id="449" r:id="rId38"/>
    <p:sldId id="450" r:id="rId39"/>
    <p:sldId id="437" r:id="rId40"/>
    <p:sldId id="479" r:id="rId41"/>
    <p:sldId id="430" r:id="rId42"/>
    <p:sldId id="480" r:id="rId43"/>
    <p:sldId id="440" r:id="rId44"/>
    <p:sldId id="439" r:id="rId45"/>
    <p:sldId id="361" r:id="rId4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79240" autoAdjust="0"/>
  </p:normalViewPr>
  <p:slideViewPr>
    <p:cSldViewPr>
      <p:cViewPr varScale="1">
        <p:scale>
          <a:sx n="109" d="100"/>
          <a:sy n="109" d="100"/>
        </p:scale>
        <p:origin x="2232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24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457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55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1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860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0814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49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9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63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5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85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0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3672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4570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0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6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0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0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29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96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2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60160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5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程我们会展开来讲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81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92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20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19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78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96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19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26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0992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07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5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86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5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481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511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302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107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大家常见的个人用计算机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7D96C-E990-4993-938B-CFA77FEA923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227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计算机的组成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865612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常用的计算机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服务器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5492"/>
            <a:ext cx="2691376" cy="2714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46990"/>
            <a:ext cx="3839307" cy="2191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50449"/>
            <a:ext cx="3574157" cy="1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6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785492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47664" y="2009800"/>
            <a:ext cx="6239046" cy="534407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3108" y="1273324"/>
            <a:ext cx="5643602" cy="432048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505572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225652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2143108" y="4945732"/>
            <a:ext cx="5643602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31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再次审视下我们的计算机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5292"/>
            <a:ext cx="7394438" cy="45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打开机箱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38" y="4197778"/>
            <a:ext cx="2022962" cy="1517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93" y="2551466"/>
            <a:ext cx="1977621" cy="1332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41" y="985292"/>
            <a:ext cx="1438523" cy="108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04288"/>
            <a:ext cx="1444581" cy="1986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81" y="1143109"/>
            <a:ext cx="3995681" cy="3054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89" y="985292"/>
            <a:ext cx="1355751" cy="1016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1" y="4340436"/>
            <a:ext cx="1816184" cy="13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CPU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的内部结构图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" y="2526490"/>
            <a:ext cx="1816184" cy="1362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625252"/>
            <a:ext cx="6048672" cy="504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RAM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随机访问存储器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6786610" cy="4876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Static RAM  </a:t>
            </a:r>
            <a:r>
              <a:rPr lang="zh-CN" altLang="en-US" b="1" dirty="0"/>
              <a:t>（触发器原理）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Dynamic RAM   </a:t>
            </a:r>
            <a:r>
              <a:rPr lang="zh-CN" altLang="en-US" b="1" dirty="0"/>
              <a:t>（电容充放电）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88" y="990599"/>
            <a:ext cx="6702301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硬盘</a:t>
            </a:r>
          </a:p>
        </p:txBody>
      </p:sp>
      <p:pic>
        <p:nvPicPr>
          <p:cNvPr id="3074" name="Picture 2" descr="http://wdxtub.com/images/14612434554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2014"/>
            <a:ext cx="5965821" cy="43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06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硬盘 ：一个盘片</a:t>
            </a:r>
          </a:p>
        </p:txBody>
      </p:sp>
      <p:pic>
        <p:nvPicPr>
          <p:cNvPr id="6146" name="Picture 2" descr="http://wdxtub.com/images/146124370206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61356"/>
            <a:ext cx="46005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06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硬盘 ：多个盘片</a:t>
            </a:r>
          </a:p>
        </p:txBody>
      </p:sp>
      <p:pic>
        <p:nvPicPr>
          <p:cNvPr id="7170" name="Picture 2" descr="http://wdxtub.com/images/146124376783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06" y="1561356"/>
            <a:ext cx="51530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dxtub.com/images/146124424140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82" y="1489348"/>
            <a:ext cx="7487342" cy="35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硬</a:t>
            </a:r>
            <a:r>
              <a:rPr lang="zh-CN" altLang="en-US"/>
              <a:t>盘 ：读取数据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9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785492"/>
            <a:ext cx="5643602" cy="43204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1993404"/>
            <a:ext cx="5643602" cy="432048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19672" y="1228112"/>
            <a:ext cx="6167038" cy="477260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505572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225652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2143108" y="4945732"/>
            <a:ext cx="5643602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24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·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诺伊曼结构的工作原理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6786610" cy="4876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计算机的五大组成部分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运算器</a:t>
            </a:r>
            <a:r>
              <a:rPr lang="en-US" altLang="zh-CN" sz="2200" dirty="0"/>
              <a:t>+</a:t>
            </a:r>
            <a:r>
              <a:rPr lang="zh-CN" altLang="en-US" sz="2200" dirty="0"/>
              <a:t>控制器（</a:t>
            </a:r>
            <a:r>
              <a:rPr lang="en-US" altLang="zh-CN" sz="2200" dirty="0"/>
              <a:t>CPU</a:t>
            </a:r>
            <a:r>
              <a:rPr lang="zh-CN" altLang="en-US" sz="2200" dirty="0"/>
              <a:t>），  存储器（内存），输入设备，输出设备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数据和指令以</a:t>
            </a:r>
            <a:r>
              <a:rPr lang="zh-CN" altLang="en-US" sz="2400" b="1" dirty="0"/>
              <a:t>二进制形式，不加区别</a:t>
            </a:r>
            <a:r>
              <a:rPr lang="zh-CN" altLang="en-US" sz="2400" dirty="0"/>
              <a:t>的存放在存储器中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66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冯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·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诺伊曼结构的工作原理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1316"/>
            <a:ext cx="8028384" cy="3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指令 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流水线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33564"/>
            <a:ext cx="3363844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153644"/>
            <a:ext cx="5559863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985291"/>
            <a:ext cx="3600400" cy="21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05115"/>
            <a:ext cx="6535996" cy="4873724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计算机各个部件是怎么连接起来的？</a:t>
            </a:r>
          </a:p>
        </p:txBody>
      </p:sp>
    </p:spTree>
    <p:extLst>
      <p:ext uri="{BB962C8B-B14F-4D97-AF65-F5344CB8AC3E}">
        <p14:creationId xmlns:p14="http://schemas.microsoft.com/office/powerpoint/2010/main" val="371227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19672" y="2814542"/>
            <a:ext cx="6167038" cy="40299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065412"/>
            <a:ext cx="5643602" cy="478795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3108" y="1273324"/>
            <a:ext cx="5643602" cy="432048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51846" y="3505572"/>
            <a:ext cx="5643602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225652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2143108" y="4945732"/>
            <a:ext cx="5643602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39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坐火箭的 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vs 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坐驴车的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13284"/>
            <a:ext cx="7128792" cy="47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用什么办法来解决？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6484" y="890588"/>
            <a:ext cx="7850012" cy="45592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en-US" sz="2800" dirty="0"/>
              <a:t>提升硬盘等设备的速度，和</a:t>
            </a:r>
            <a:r>
              <a:rPr lang="en-US" altLang="zh-CN" sz="2800" dirty="0"/>
              <a:t>CPU</a:t>
            </a:r>
            <a:r>
              <a:rPr lang="zh-CN" altLang="en-US" sz="2800" dirty="0"/>
              <a:t>匹配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现阶段不可能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 </a:t>
            </a:r>
            <a:r>
              <a:rPr lang="zh-CN" altLang="en-US" sz="2800" dirty="0"/>
              <a:t>承认局限， 但充分压榨</a:t>
            </a:r>
            <a:r>
              <a:rPr lang="en-US" altLang="zh-CN" sz="2800" dirty="0"/>
              <a:t>CPU</a:t>
            </a:r>
            <a:r>
              <a:rPr lang="zh-CN" altLang="en-US" sz="2800" dirty="0"/>
              <a:t>的能力， 让</a:t>
            </a:r>
            <a:r>
              <a:rPr lang="en-US" altLang="zh-CN" sz="2800" dirty="0"/>
              <a:t>CPU</a:t>
            </a:r>
            <a:r>
              <a:rPr lang="zh-CN" altLang="en-US" sz="2800" dirty="0"/>
              <a:t>“忙死”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同步 </a:t>
            </a:r>
            <a:r>
              <a:rPr lang="en-US" altLang="zh-CN" sz="1800" dirty="0"/>
              <a:t>-&gt; </a:t>
            </a:r>
            <a:r>
              <a:rPr lang="zh-CN" altLang="en-US" sz="1800" dirty="0"/>
              <a:t>异步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顺序</a:t>
            </a:r>
            <a:r>
              <a:rPr lang="en-US" altLang="zh-CN" sz="1800" dirty="0"/>
              <a:t>-&gt; </a:t>
            </a:r>
            <a:r>
              <a:rPr lang="zh-CN" altLang="en-US" sz="1800" dirty="0"/>
              <a:t>并发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增加中间层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3512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2886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同步 </a:t>
            </a:r>
            <a:r>
              <a:rPr lang="en-US" altLang="zh-CN" dirty="0"/>
              <a:t>vs </a:t>
            </a:r>
            <a:r>
              <a:rPr lang="zh-CN" altLang="en-US" dirty="0"/>
              <a:t>异步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2785492"/>
            <a:ext cx="7778004" cy="2736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服务员： </a:t>
            </a:r>
            <a:r>
              <a:rPr lang="en-US" altLang="zh-CN" dirty="0"/>
              <a:t>CPU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后厨： 硬盘等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顾客： 程序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81365"/>
            <a:ext cx="506480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异步实例</a:t>
            </a:r>
            <a:r>
              <a:rPr lang="en-US" altLang="zh-CN" sz="2800" dirty="0"/>
              <a:t>- DMA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直接内存访问</a:t>
            </a:r>
            <a:r>
              <a:rPr lang="en-US" altLang="zh-CN" dirty="0"/>
              <a:t>(Direct Memory Access)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CPU </a:t>
            </a:r>
            <a:r>
              <a:rPr lang="zh-CN" altLang="en-US" dirty="0"/>
              <a:t>发起一个硬盘读的操作以后，不等待硬盘完成，立刻去干别的事情，由</a:t>
            </a:r>
            <a:r>
              <a:rPr lang="en-US" altLang="zh-CN" dirty="0">
                <a:solidFill>
                  <a:srgbClr val="0843C6"/>
                </a:solidFill>
              </a:rPr>
              <a:t>DMA</a:t>
            </a:r>
            <a:r>
              <a:rPr lang="zh-CN" altLang="en-US" dirty="0">
                <a:solidFill>
                  <a:srgbClr val="0843C6"/>
                </a:solidFill>
              </a:rPr>
              <a:t>控制器</a:t>
            </a:r>
            <a:r>
              <a:rPr lang="zh-CN" altLang="en-US" dirty="0"/>
              <a:t>来负责把数据从硬盘读到内存， 完成后通知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8" y="3145533"/>
            <a:ext cx="3185516" cy="23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5599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顺序 </a:t>
            </a:r>
            <a:r>
              <a:rPr lang="en-US" altLang="zh-CN" dirty="0"/>
              <a:t>vs </a:t>
            </a:r>
            <a:r>
              <a:rPr lang="zh-CN" altLang="en-US" dirty="0"/>
              <a:t>并发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99014"/>
            <a:ext cx="6803604" cy="2722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129308"/>
            <a:ext cx="669674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从织布机开始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7300"/>
            <a:ext cx="3626117" cy="3456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36662"/>
            <a:ext cx="3204262" cy="4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55995"/>
            <a:ext cx="7072362" cy="952500"/>
          </a:xfrm>
        </p:spPr>
        <p:txBody>
          <a:bodyPr/>
          <a:lstStyle/>
          <a:p>
            <a:pPr algn="l"/>
            <a:r>
              <a:rPr lang="zh-CN" altLang="en-US" dirty="0"/>
              <a:t>并行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45332"/>
            <a:ext cx="7613592" cy="29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6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并发的实现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切换程序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7850012" cy="4610888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程序在执行时会霸占</a:t>
            </a:r>
            <a:r>
              <a:rPr lang="en-US" altLang="zh-CN" dirty="0"/>
              <a:t>CPU</a:t>
            </a:r>
            <a:r>
              <a:rPr lang="zh-CN" altLang="en-US" dirty="0"/>
              <a:t>（因为只有一个）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操作系统发现一个程序需要等待</a:t>
            </a:r>
            <a:r>
              <a:rPr lang="en-US" altLang="zh-CN" dirty="0"/>
              <a:t>IO</a:t>
            </a:r>
            <a:r>
              <a:rPr lang="zh-CN" altLang="en-US" dirty="0"/>
              <a:t>操作（硬盘，网络等）的完成， 就会让这个程序进入等待队列，数据来了再唤醒它。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如果发现这个程序的时间片用完了， 就把这个程序放到就绪队列，等待下次运行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释放给别的程序执行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（注：这里的程序切换，更准确的说是进程切换， 进程我们会专门讲）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305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增加中间层</a:t>
            </a:r>
            <a:r>
              <a:rPr lang="en-US" altLang="zh-CN" sz="2800" dirty="0"/>
              <a:t>– </a:t>
            </a:r>
            <a:r>
              <a:rPr lang="zh-CN" altLang="en-US" sz="2800" dirty="0"/>
              <a:t>缓存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上帝的规则：局部性原理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时间局部性：是指如果程序中的某条指令一旦执行，则不久之后该指令可能再次被执行； 如果某数据被访问，则不久之后该数据可能再次被访问。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空间局部性： 是指一旦程序访问了某个存储单元，则不久之后。其附近的存储单元也将被访问。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201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解决速度不匹配问题 </a:t>
            </a:r>
            <a:r>
              <a:rPr lang="en-US" altLang="zh-CN" sz="2800" dirty="0"/>
              <a:t>(3) – </a:t>
            </a:r>
            <a:r>
              <a:rPr lang="zh-CN" altLang="en-US" sz="2800" dirty="0"/>
              <a:t>缓存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要读取一个数据时，首先从</a:t>
            </a:r>
            <a:r>
              <a:rPr lang="en-US" altLang="zh-CN" dirty="0"/>
              <a:t>CPU</a:t>
            </a:r>
            <a:r>
              <a:rPr lang="zh-CN" altLang="en-US" dirty="0"/>
              <a:t>缓存中查找，找到就立即读取并送给</a:t>
            </a:r>
            <a:r>
              <a:rPr lang="en-US" altLang="zh-CN" dirty="0"/>
              <a:t>CPU</a:t>
            </a:r>
            <a:r>
              <a:rPr lang="zh-CN" altLang="en-US" dirty="0"/>
              <a:t>处理；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没有找到，就从速率相对较慢的内存中读取并送给</a:t>
            </a:r>
            <a:r>
              <a:rPr lang="en-US" altLang="zh-CN" dirty="0"/>
              <a:t>CPU</a:t>
            </a:r>
            <a:r>
              <a:rPr lang="zh-CN" altLang="en-US" dirty="0"/>
              <a:t>处理，同时把这个数据所在的数据块调入缓存中，可以使得以后对整块数据的读取都从缓存中进行，不必再调用内存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6732240" y="3174648"/>
            <a:ext cx="1368152" cy="5040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732240" y="4106480"/>
            <a:ext cx="1368152" cy="5040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缓存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2240" y="5038312"/>
            <a:ext cx="1368152" cy="50405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>
          <a:xfrm>
            <a:off x="7416316" y="3678704"/>
            <a:ext cx="0" cy="42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416316" y="4610536"/>
            <a:ext cx="0" cy="427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存储器的层次结构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19146"/>
            <a:ext cx="7200800" cy="47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3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814542"/>
            <a:ext cx="5643602" cy="40299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065412"/>
            <a:ext cx="5643602" cy="478795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3108" y="1273324"/>
            <a:ext cx="5643602" cy="432048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19672" y="3505572"/>
            <a:ext cx="6175776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225652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2143108" y="4945732"/>
            <a:ext cx="5643602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63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当你按下电源的时候发生了什么？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1129308"/>
            <a:ext cx="7957516" cy="4826912"/>
          </a:xfrm>
        </p:spPr>
        <p:txBody>
          <a:bodyPr>
            <a:normAutofit/>
          </a:bodyPr>
          <a:lstStyle/>
          <a:p>
            <a:r>
              <a:rPr lang="zh-CN" altLang="en-US" dirty="0"/>
              <a:t>按下电源， 主板开始供电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主板向</a:t>
            </a:r>
            <a:r>
              <a:rPr lang="en-US" altLang="zh-CN" dirty="0"/>
              <a:t>CPU</a:t>
            </a:r>
            <a:r>
              <a:rPr lang="zh-CN" altLang="en-US" dirty="0"/>
              <a:t>发出</a:t>
            </a:r>
            <a:r>
              <a:rPr lang="en-US" altLang="zh-CN" dirty="0"/>
              <a:t>RESET</a:t>
            </a:r>
            <a:r>
              <a:rPr lang="zh-CN" altLang="en-US" dirty="0"/>
              <a:t>信号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RESET</a:t>
            </a:r>
            <a:r>
              <a:rPr lang="zh-CN" altLang="en-US" dirty="0"/>
              <a:t>信号撤去后， </a:t>
            </a:r>
            <a:r>
              <a:rPr lang="en-US" altLang="zh-CN" dirty="0"/>
              <a:t>CPU</a:t>
            </a:r>
            <a:r>
              <a:rPr lang="zh-CN" altLang="en-US" dirty="0"/>
              <a:t>开始干活， 去一个特定的内存地址查找第一条指令</a:t>
            </a:r>
            <a:r>
              <a:rPr lang="en-US" altLang="zh-CN" dirty="0"/>
              <a:t>(</a:t>
            </a:r>
            <a:r>
              <a:rPr lang="zh-CN" altLang="en-US" dirty="0"/>
              <a:t>这是一条跳转指令，跳到系统</a:t>
            </a:r>
            <a:r>
              <a:rPr lang="en-US" altLang="zh-CN" dirty="0"/>
              <a:t>BIOS</a:t>
            </a:r>
            <a:r>
              <a:rPr lang="zh-CN" altLang="en-US" dirty="0"/>
              <a:t>中真正的启动代码处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BIOS </a:t>
            </a:r>
            <a:r>
              <a:rPr lang="zh-CN" altLang="en-US" dirty="0"/>
              <a:t>的代码对系统进行自检：内存，硬盘， 显卡</a:t>
            </a:r>
            <a:r>
              <a:rPr lang="en-US" altLang="zh-CN" dirty="0"/>
              <a:t>..    </a:t>
            </a:r>
            <a:r>
              <a:rPr lang="zh-CN" altLang="en-US" dirty="0"/>
              <a:t>如果硬件出现问题，主板会发出不同含义的蜂鸣，启动中止。如果没有问题，屏幕就会显示出</a:t>
            </a:r>
            <a:r>
              <a:rPr lang="en-US" altLang="zh-CN" dirty="0"/>
              <a:t>CPU</a:t>
            </a:r>
            <a:r>
              <a:rPr lang="zh-CN" altLang="en-US" dirty="0"/>
              <a:t>、内存、硬盘等信息。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131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当你按下电源的时候发生了什么？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769268"/>
            <a:ext cx="7957516" cy="4826912"/>
          </a:xfrm>
        </p:spPr>
        <p:txBody>
          <a:bodyPr>
            <a:normAutofit/>
          </a:bodyPr>
          <a:lstStyle/>
          <a:p>
            <a:r>
              <a:rPr lang="zh-CN" altLang="en-US" dirty="0"/>
              <a:t>按照</a:t>
            </a:r>
            <a:r>
              <a:rPr lang="en-US" altLang="zh-CN" dirty="0"/>
              <a:t>CMOS</a:t>
            </a:r>
            <a:r>
              <a:rPr lang="zh-CN" altLang="en-US" dirty="0"/>
              <a:t>中“设定启动次序”开始尝试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读取该设备的</a:t>
            </a:r>
            <a:r>
              <a:rPr lang="en-US" altLang="zh-CN" dirty="0"/>
              <a:t>MBR(</a:t>
            </a:r>
            <a:r>
              <a:rPr lang="zh-CN" altLang="en-US" dirty="0"/>
              <a:t>主引导记录， 简单的说就是设备的前</a:t>
            </a:r>
            <a:r>
              <a:rPr lang="en-US" altLang="zh-CN" dirty="0"/>
              <a:t>512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如果这</a:t>
            </a:r>
            <a:r>
              <a:rPr lang="en-US" altLang="zh-CN" dirty="0"/>
              <a:t>512</a:t>
            </a:r>
            <a:r>
              <a:rPr lang="zh-CN" altLang="en-US" dirty="0"/>
              <a:t>个字节的最后两个字节是</a:t>
            </a:r>
            <a:r>
              <a:rPr lang="en-US" altLang="zh-CN" dirty="0"/>
              <a:t>0x55</a:t>
            </a:r>
            <a:r>
              <a:rPr lang="zh-CN" altLang="en-US" dirty="0"/>
              <a:t>和</a:t>
            </a:r>
            <a:r>
              <a:rPr lang="en-US" altLang="zh-CN" dirty="0"/>
              <a:t>0xAA</a:t>
            </a:r>
            <a:r>
              <a:rPr lang="zh-CN" altLang="en-US" dirty="0"/>
              <a:t>，表明这个设备可以用于启动</a:t>
            </a:r>
            <a:endParaRPr lang="en-US" altLang="zh-CN" dirty="0"/>
          </a:p>
          <a:p>
            <a:pPr lvl="1"/>
            <a:r>
              <a:rPr lang="zh-CN" altLang="en-US" dirty="0"/>
              <a:t>否则尝试下一设备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9308"/>
            <a:ext cx="63627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44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当你按下电源的时候发生了什么？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(3)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769268"/>
            <a:ext cx="7957516" cy="4826912"/>
          </a:xfrm>
        </p:spPr>
        <p:txBody>
          <a:bodyPr>
            <a:normAutofit/>
          </a:bodyPr>
          <a:lstStyle/>
          <a:p>
            <a:r>
              <a:rPr lang="en-US" altLang="zh-CN" dirty="0"/>
              <a:t>MBR</a:t>
            </a:r>
            <a:r>
              <a:rPr lang="zh-CN" altLang="en-US" dirty="0"/>
              <a:t>中有个分区表， 该表中会指定一个分区是活动分区，找到了活动分区，就可以装载操作系统了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561356"/>
            <a:ext cx="495056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2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当你按下电源的时候发生了什么？（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86484" y="838900"/>
            <a:ext cx="7957516" cy="4826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或者，读取</a:t>
            </a:r>
            <a:r>
              <a:rPr lang="en-US" altLang="zh-CN" dirty="0"/>
              <a:t>MBR</a:t>
            </a:r>
            <a:r>
              <a:rPr lang="zh-CN" altLang="en-US" dirty="0"/>
              <a:t>的前</a:t>
            </a:r>
            <a:r>
              <a:rPr lang="en-US" altLang="zh-CN" dirty="0"/>
              <a:t>446</a:t>
            </a:r>
            <a:r>
              <a:rPr lang="zh-CN" altLang="en-US" dirty="0"/>
              <a:t>个字节， 把</a:t>
            </a:r>
            <a:r>
              <a:rPr lang="zh-CN" altLang="en-US"/>
              <a:t>控制交</a:t>
            </a:r>
            <a:r>
              <a:rPr lang="zh-CN" altLang="en-US" dirty="0"/>
              <a:t>给启动管理器，由它来装载操作系统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43" y="1791400"/>
            <a:ext cx="5189885" cy="38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计算机的鼻祖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39" y="1057300"/>
            <a:ext cx="4762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9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814542"/>
            <a:ext cx="5643602" cy="40299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2065412"/>
            <a:ext cx="5643602" cy="478795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3108" y="1273324"/>
            <a:ext cx="5643602" cy="432048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43108" y="3505572"/>
            <a:ext cx="5652340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1619672" y="4225652"/>
            <a:ext cx="6167038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2143108" y="4945732"/>
            <a:ext cx="5643602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16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World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的一生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6484" y="890588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 </a:t>
            </a:r>
            <a:r>
              <a:rPr lang="zh-CN" altLang="en-US" sz="2000" dirty="0"/>
              <a:t>程序写好以后， 编译成二进制文件（包含机器语言指令），存放在</a:t>
            </a:r>
            <a:r>
              <a:rPr lang="zh-CN" altLang="en-US" sz="2000" dirty="0">
                <a:solidFill>
                  <a:srgbClr val="0843C6"/>
                </a:solidFill>
              </a:rPr>
              <a:t>硬盘中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运行</a:t>
            </a:r>
            <a:r>
              <a:rPr lang="en-US" altLang="zh-CN" dirty="0" err="1"/>
              <a:t>helloworld</a:t>
            </a:r>
            <a:r>
              <a:rPr lang="zh-CN" altLang="en-US" dirty="0"/>
              <a:t>程序，操作系统把</a:t>
            </a:r>
            <a:r>
              <a:rPr lang="en-US" altLang="zh-CN" dirty="0" err="1"/>
              <a:t>helloworld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rgbClr val="0843C6"/>
                </a:solidFill>
              </a:rPr>
              <a:t>硬盘读到内存</a:t>
            </a:r>
            <a:endParaRPr lang="en-US" altLang="zh-CN" dirty="0">
              <a:solidFill>
                <a:srgbClr val="0843C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CPU</a:t>
            </a:r>
            <a:r>
              <a:rPr lang="zh-CN" altLang="en-US" dirty="0"/>
              <a:t>开始执行</a:t>
            </a:r>
            <a:r>
              <a:rPr lang="en-US" altLang="zh-CN" dirty="0"/>
              <a:t>main</a:t>
            </a:r>
            <a:r>
              <a:rPr lang="zh-CN" altLang="en-US" dirty="0"/>
              <a:t>程序中的机器语言指令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机器语言指令把</a:t>
            </a:r>
            <a:r>
              <a:rPr lang="en-US" altLang="zh-CN" dirty="0"/>
              <a:t>”hello world” </a:t>
            </a:r>
            <a:r>
              <a:rPr lang="zh-CN" altLang="en-US" dirty="0"/>
              <a:t>字符串从</a:t>
            </a:r>
            <a:r>
              <a:rPr lang="zh-CN" altLang="en-US" dirty="0">
                <a:solidFill>
                  <a:srgbClr val="0843C6"/>
                </a:solidFill>
              </a:rPr>
              <a:t>内存复制到寄存器</a:t>
            </a:r>
            <a:endParaRPr lang="en-US" altLang="zh-CN" dirty="0">
              <a:solidFill>
                <a:srgbClr val="0843C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机器语言指令把</a:t>
            </a:r>
            <a:r>
              <a:rPr lang="zh-CN" altLang="en-US" dirty="0">
                <a:solidFill>
                  <a:srgbClr val="0843C6"/>
                </a:solidFill>
              </a:rPr>
              <a:t>寄存器数据复制到显示设备</a:t>
            </a:r>
            <a:r>
              <a:rPr lang="zh-CN" altLang="en-US" dirty="0"/>
              <a:t>，显示在屏幕上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712" y="4513684"/>
            <a:ext cx="5544616" cy="948978"/>
            <a:chOff x="0" y="129362"/>
            <a:chExt cx="2928958" cy="3194100"/>
          </a:xfrm>
        </p:grpSpPr>
        <p:sp>
          <p:nvSpPr>
            <p:cNvPr id="9" name="Rounded Rectangle 8"/>
            <p:cNvSpPr/>
            <p:nvPr/>
          </p:nvSpPr>
          <p:spPr>
            <a:xfrm>
              <a:off x="0" y="129362"/>
              <a:ext cx="2928958" cy="31941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142980" y="272342"/>
              <a:ext cx="2642998" cy="29081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数据在到处搬运，速度至关重要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272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43108" y="2713484"/>
            <a:ext cx="5643602" cy="402998"/>
            <a:chOff x="3779912" y="1777380"/>
            <a:chExt cx="4896544" cy="432048"/>
          </a:xfrm>
        </p:grpSpPr>
        <p:sp>
          <p:nvSpPr>
            <p:cNvPr id="6" name="矩形 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速度不匹配问题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43108" y="1946657"/>
            <a:ext cx="5643602" cy="478795"/>
            <a:chOff x="3779912" y="1777380"/>
            <a:chExt cx="4896544" cy="432048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计算机的组成和工作原理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43108" y="1273324"/>
            <a:ext cx="5643602" cy="432048"/>
            <a:chOff x="3779912" y="1777380"/>
            <a:chExt cx="4896544" cy="432048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计算机的前世今生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3800" y="9132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dobe 宋体 Std L" pitchFamily="18" charset="-122"/>
                <a:ea typeface="Adobe 宋体 Std L" pitchFamily="18" charset="-122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43108" y="3433564"/>
            <a:ext cx="5652340" cy="432048"/>
            <a:chOff x="3779912" y="1777380"/>
            <a:chExt cx="4896544" cy="432048"/>
          </a:xfrm>
        </p:grpSpPr>
        <p:sp>
          <p:nvSpPr>
            <p:cNvPr id="18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2368" y="1824127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按下电源后发生了什么</a:t>
              </a:r>
            </a:p>
          </p:txBody>
        </p:sp>
      </p:grpSp>
      <p:grpSp>
        <p:nvGrpSpPr>
          <p:cNvPr id="21" name="组合 16"/>
          <p:cNvGrpSpPr/>
          <p:nvPr/>
        </p:nvGrpSpPr>
        <p:grpSpPr>
          <a:xfrm>
            <a:off x="2143108" y="4153644"/>
            <a:ext cx="5643602" cy="432048"/>
            <a:chOff x="3779912" y="1777380"/>
            <a:chExt cx="4896544" cy="432048"/>
          </a:xfrm>
        </p:grpSpPr>
        <p:sp>
          <p:nvSpPr>
            <p:cNvPr id="22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5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Hello World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的一生</a:t>
              </a:r>
            </a:p>
          </p:txBody>
        </p:sp>
      </p:grpSp>
      <p:grpSp>
        <p:nvGrpSpPr>
          <p:cNvPr id="25" name="组合 16"/>
          <p:cNvGrpSpPr/>
          <p:nvPr/>
        </p:nvGrpSpPr>
        <p:grpSpPr>
          <a:xfrm>
            <a:off x="1619672" y="4873724"/>
            <a:ext cx="6167038" cy="432048"/>
            <a:chOff x="3779912" y="1777380"/>
            <a:chExt cx="4896544" cy="432048"/>
          </a:xfrm>
        </p:grpSpPr>
        <p:sp>
          <p:nvSpPr>
            <p:cNvPr id="26" name="矩形 17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矩形 18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6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8605" y="1808738"/>
              <a:ext cx="429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扩展知识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020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鼠标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图形化界面（窗口，图标</a:t>
            </a:r>
            <a:r>
              <a:rPr lang="en-US" altLang="zh-CN" dirty="0"/>
              <a:t>….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所见即所得文字编辑器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第一台现代意义上的个人</a:t>
            </a:r>
            <a:r>
              <a:rPr lang="en-US" altLang="zh-CN" dirty="0"/>
              <a:t>PC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扩展知识：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Xerox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施乐帕克研究中心（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PARC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87" y="1345332"/>
            <a:ext cx="2267967" cy="2736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11" y="3328697"/>
            <a:ext cx="1810342" cy="23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2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377163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第二个面向对象的语言：</a:t>
            </a:r>
            <a:r>
              <a:rPr lang="en-US" altLang="zh-CN" dirty="0"/>
              <a:t>Smalltalk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极大的影响了</a:t>
            </a:r>
            <a:r>
              <a:rPr lang="en-US" altLang="zh-CN" dirty="0"/>
              <a:t>Object-C, Java, Ruby</a:t>
            </a:r>
            <a:r>
              <a:rPr lang="zh-CN" altLang="en-US" dirty="0"/>
              <a:t>等编程语言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90</a:t>
            </a:r>
            <a:r>
              <a:rPr lang="zh-CN" altLang="en-US" dirty="0"/>
              <a:t>年代的许多软件开发思想得利于</a:t>
            </a:r>
            <a:r>
              <a:rPr lang="en-US" altLang="zh-CN" dirty="0"/>
              <a:t>Smalltalk</a:t>
            </a:r>
            <a:r>
              <a:rPr lang="zh-CN" altLang="en-US" dirty="0"/>
              <a:t>，例如</a:t>
            </a:r>
            <a:r>
              <a:rPr lang="en-US" altLang="zh-CN" dirty="0"/>
              <a:t>Design Patterns</a:t>
            </a:r>
            <a:r>
              <a:rPr lang="zh-CN" altLang="en-US" dirty="0"/>
              <a:t>， </a:t>
            </a:r>
            <a:r>
              <a:rPr lang="en-US" altLang="zh-CN" dirty="0"/>
              <a:t>Extreme Programming(XP)</a:t>
            </a:r>
            <a:r>
              <a:rPr lang="zh-CN" altLang="en-US" dirty="0"/>
              <a:t>和</a:t>
            </a:r>
            <a:r>
              <a:rPr lang="en-US" altLang="zh-CN" dirty="0"/>
              <a:t>Refactoring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第一个真正的集成开发环境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Model-View-Controller </a:t>
            </a:r>
            <a:r>
              <a:rPr lang="zh-CN" altLang="en-US" dirty="0"/>
              <a:t>软件架构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激光打印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以太网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扩展知识：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Xerox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施乐帕克研究中心（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PARC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7932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欢迎交流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1538" y="1000112"/>
            <a:ext cx="6786610" cy="43431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10" name="Picture 4" descr="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3532149"/>
            <a:ext cx="2185334" cy="218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3000364" y="1142988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3340792577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0364" y="2333093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QQ</a:t>
            </a:r>
            <a:r>
              <a:rPr lang="zh-CN" altLang="en-US" sz="2000" dirty="0">
                <a:solidFill>
                  <a:schemeClr val="bg1"/>
                </a:solidFill>
              </a:rPr>
              <a:t>群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536010527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0364" y="2963042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微信公共号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码农翻身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coderising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11"/>
          <p:cNvSpPr/>
          <p:nvPr/>
        </p:nvSpPr>
        <p:spPr>
          <a:xfrm>
            <a:off x="3005864" y="1738040"/>
            <a:ext cx="4357718" cy="366968"/>
          </a:xfrm>
          <a:prstGeom prst="rect">
            <a:avLst/>
          </a:prstGeom>
          <a:solidFill>
            <a:srgbClr val="3782C5"/>
          </a:solidFill>
          <a:ln w="12700" cap="flat" cmpd="sng" algn="ctr">
            <a:solidFill>
              <a:srgbClr val="026DC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微信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穿孔卡片机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9308"/>
            <a:ext cx="5477594" cy="38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世界上第一台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电子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计算机是哪个？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7300"/>
            <a:ext cx="6125322" cy="41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世界上第一台</a:t>
            </a:r>
            <a:r>
              <a:rPr lang="zh-CN" altLang="en-US" sz="2800" dirty="0">
                <a:solidFill>
                  <a:srgbClr val="0843C6"/>
                </a:solidFill>
                <a:latin typeface="+mj-lt"/>
                <a:ea typeface="+mj-ea"/>
                <a:cs typeface="+mj-cs"/>
              </a:rPr>
              <a:t>通用电子计算机：</a:t>
            </a:r>
            <a:r>
              <a:rPr lang="en-US" altLang="zh-CN" sz="2800" dirty="0">
                <a:solidFill>
                  <a:srgbClr val="0843C6"/>
                </a:solidFill>
                <a:latin typeface="+mj-lt"/>
                <a:ea typeface="+mj-ea"/>
                <a:cs typeface="+mj-cs"/>
              </a:rPr>
              <a:t>ENIAC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843C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3872"/>
            <a:ext cx="4941445" cy="3019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505572"/>
            <a:ext cx="2638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0843C6"/>
                </a:solidFill>
                <a:latin typeface="+mj-lt"/>
                <a:ea typeface="+mj-ea"/>
                <a:cs typeface="+mj-cs"/>
              </a:rPr>
              <a:t>冯诺依曼结构：</a:t>
            </a:r>
            <a:r>
              <a:rPr lang="en-US" altLang="zh-CN" sz="2800" dirty="0">
                <a:solidFill>
                  <a:srgbClr val="0843C6"/>
                </a:solidFill>
                <a:latin typeface="+mj-lt"/>
                <a:ea typeface="+mj-ea"/>
                <a:cs typeface="+mj-cs"/>
              </a:rPr>
              <a:t>EDVAC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843C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58196"/>
            <a:ext cx="3422410" cy="44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043608" y="-94828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常用的计算机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843C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-- </a:t>
            </a:r>
            <a:r>
              <a:rPr lang="zh-CN" altLang="en-US" sz="2800" noProof="0" dirty="0">
                <a:solidFill>
                  <a:srgbClr val="0843C6"/>
                </a:solidFill>
                <a:latin typeface="+mj-lt"/>
                <a:ea typeface="+mj-ea"/>
                <a:cs typeface="+mj-cs"/>
              </a:rPr>
              <a:t>个人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843C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90" y="3217540"/>
            <a:ext cx="2674791" cy="20524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57452"/>
            <a:ext cx="2456152" cy="1526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7540"/>
            <a:ext cx="2688299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90" y="845788"/>
            <a:ext cx="2520280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11360</TotalTime>
  <Words>1997</Words>
  <Application>Microsoft Office PowerPoint</Application>
  <PresentationFormat>On-screen Show (16:10)</PresentationFormat>
  <Paragraphs>283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Adobe 宋体 Std L</vt:lpstr>
      <vt:lpstr>宋体</vt:lpstr>
      <vt:lpstr>微软雅黑</vt:lpstr>
      <vt:lpstr>Arial</vt:lpstr>
      <vt:lpstr>Calibri</vt:lpstr>
      <vt:lpstr>Office 主题​​</vt:lpstr>
      <vt:lpstr>计算机的组成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硬盘</vt:lpstr>
      <vt:lpstr>硬盘 ：一个盘片</vt:lpstr>
      <vt:lpstr>硬盘 ：多个盘片</vt:lpstr>
      <vt:lpstr>硬盘 ：读取数据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同步 vs 异步</vt:lpstr>
      <vt:lpstr>PowerPoint Presentation</vt:lpstr>
      <vt:lpstr>顺序 vs 并发</vt:lpstr>
      <vt:lpstr>并行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目录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</cp:lastModifiedBy>
  <cp:revision>1071</cp:revision>
  <dcterms:created xsi:type="dcterms:W3CDTF">2012-07-25T13:29:00Z</dcterms:created>
  <dcterms:modified xsi:type="dcterms:W3CDTF">2016-09-26T01:42:04Z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