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18.jpg" ContentType="image/png"/>
  <Override PartName="/ppt/media/image19.jpg" ContentType="image/pn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52" r:id="rId2"/>
    <p:sldId id="453" r:id="rId3"/>
    <p:sldId id="454" r:id="rId4"/>
    <p:sldId id="455" r:id="rId5"/>
    <p:sldId id="456" r:id="rId6"/>
    <p:sldId id="457" r:id="rId7"/>
    <p:sldId id="458" r:id="rId8"/>
    <p:sldId id="418" r:id="rId9"/>
    <p:sldId id="419" r:id="rId10"/>
    <p:sldId id="429" r:id="rId11"/>
    <p:sldId id="420" r:id="rId12"/>
    <p:sldId id="421" r:id="rId13"/>
    <p:sldId id="423" r:id="rId14"/>
    <p:sldId id="430" r:id="rId15"/>
    <p:sldId id="439" r:id="rId16"/>
    <p:sldId id="435" r:id="rId17"/>
    <p:sldId id="436" r:id="rId18"/>
    <p:sldId id="431" r:id="rId19"/>
    <p:sldId id="437" r:id="rId20"/>
    <p:sldId id="438" r:id="rId21"/>
    <p:sldId id="425" r:id="rId22"/>
    <p:sldId id="424" r:id="rId23"/>
    <p:sldId id="449" r:id="rId24"/>
    <p:sldId id="450" r:id="rId25"/>
    <p:sldId id="441" r:id="rId26"/>
    <p:sldId id="442" r:id="rId27"/>
    <p:sldId id="448" r:id="rId28"/>
    <p:sldId id="451" r:id="rId29"/>
    <p:sldId id="447" r:id="rId30"/>
    <p:sldId id="443" r:id="rId31"/>
    <p:sldId id="433" r:id="rId32"/>
    <p:sldId id="434" r:id="rId33"/>
    <p:sldId id="444" r:id="rId34"/>
    <p:sldId id="445" r:id="rId35"/>
    <p:sldId id="446" r:id="rId36"/>
    <p:sldId id="426" r:id="rId37"/>
    <p:sldId id="428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5" autoAdjust="0"/>
    <p:restoredTop sz="81140" autoAdjust="0"/>
  </p:normalViewPr>
  <p:slideViewPr>
    <p:cSldViewPr>
      <p:cViewPr varScale="1">
        <p:scale>
          <a:sx n="112" d="100"/>
          <a:sy n="112" d="100"/>
        </p:scale>
        <p:origin x="2136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0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2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23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8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9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96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http://cui.unige.ch/isi/bnf/JAVA/AJAVA.html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0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2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29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3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67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23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31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20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47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75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80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44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58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54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1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19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43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81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42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57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6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https://en.wikipedia.org/wiki/Northbridge_(computing)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9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https://en.wikipedia.org/wiki/Northbridge_(computing)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7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http://www.differencebetween.net/technology/differences-between-efi-and-bios/</a:t>
            </a:r>
          </a:p>
          <a:p>
            <a:r>
              <a:rPr lang="en-US" altLang="zh-CN" b="1" dirty="0"/>
              <a:t>http://www.ilovefreesoftware.com/17/tutorial/what-is-uefi.html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8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7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8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28865"/>
            <a:ext cx="7072362" cy="952500"/>
          </a:xfrm>
        </p:spPr>
        <p:txBody>
          <a:bodyPr/>
          <a:lstStyle/>
          <a:p>
            <a:pPr algn="l"/>
            <a:r>
              <a:rPr lang="en-US" altLang="zh-CN" dirty="0"/>
              <a:t>Q1: </a:t>
            </a:r>
            <a:r>
              <a:rPr lang="zh-CN" altLang="en-US" dirty="0"/>
              <a:t>每个扇区的容量是一样的吗？</a:t>
            </a:r>
          </a:p>
        </p:txBody>
      </p:sp>
      <p:pic>
        <p:nvPicPr>
          <p:cNvPr id="4" name="Picture 2" descr="http://wdxtub.com/images/146124370206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61356"/>
            <a:ext cx="3168352" cy="226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2/20/DiskStructure.svg/190px-DiskStructur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12217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6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机器语言 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(1)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127332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操作码部份的示例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 加载（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LOAD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0001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 存储（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STORE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0010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 相加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(ADD)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寄存器示例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代表寄存器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0001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代表寄存器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</a:t>
            </a: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59" y="1345332"/>
            <a:ext cx="392236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8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机器语言 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(2)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3648" y="1273324"/>
            <a:ext cx="6552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存储器部份的示例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000000000000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代表地址为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的存储器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000000000001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代表地址为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的存储器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000000010000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代表地址为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16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的存储器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100000000000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代表地址为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2^11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的存储器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集成示例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0000,0000,000000010000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LOAD A, 16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0000,0001,000000000001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LOAD B, 1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0001,0001,000000010000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STORE B, 16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0001,0001,000000000001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STORE B, 1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</a:rPr>
              <a:t> 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汇编语言 ： 仅仅是助记符而已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3573040" cy="377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Sum: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pushl</a:t>
            </a:r>
            <a:r>
              <a:rPr lang="en-US" altLang="zh-CN" dirty="0"/>
              <a:t>  %</a:t>
            </a:r>
            <a:r>
              <a:rPr lang="en-US" altLang="zh-CN" dirty="0" err="1"/>
              <a:t>ebp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movl</a:t>
            </a:r>
            <a:r>
              <a:rPr lang="en-US" altLang="zh-CN" dirty="0"/>
              <a:t>  %</a:t>
            </a:r>
            <a:r>
              <a:rPr lang="en-US" altLang="zh-CN" dirty="0" err="1"/>
              <a:t>esp</a:t>
            </a:r>
            <a:r>
              <a:rPr lang="en-US" altLang="zh-CN" dirty="0"/>
              <a:t>, %</a:t>
            </a:r>
            <a:r>
              <a:rPr lang="en-US" altLang="zh-CN" dirty="0" err="1"/>
              <a:t>ebp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movl</a:t>
            </a:r>
            <a:r>
              <a:rPr lang="en-US" altLang="zh-CN" dirty="0"/>
              <a:t>  12(%</a:t>
            </a:r>
            <a:r>
              <a:rPr lang="en-US" altLang="zh-CN" dirty="0" err="1"/>
              <a:t>ebp</a:t>
            </a:r>
            <a:r>
              <a:rPr lang="en-US" altLang="zh-CN" dirty="0"/>
              <a:t>), %</a:t>
            </a:r>
            <a:r>
              <a:rPr lang="en-US" altLang="zh-CN" dirty="0" err="1"/>
              <a:t>eax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addl</a:t>
            </a:r>
            <a:r>
              <a:rPr lang="en-US" altLang="zh-CN" dirty="0"/>
              <a:t>   8(%</a:t>
            </a:r>
            <a:r>
              <a:rPr lang="en-US" altLang="zh-CN" dirty="0" err="1"/>
              <a:t>ebp</a:t>
            </a:r>
            <a:r>
              <a:rPr lang="en-US" altLang="zh-CN" dirty="0"/>
              <a:t>), %</a:t>
            </a:r>
            <a:r>
              <a:rPr lang="en-US" altLang="zh-CN" dirty="0" err="1"/>
              <a:t>eax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addl</a:t>
            </a:r>
            <a:r>
              <a:rPr lang="en-US" altLang="zh-CN" dirty="0"/>
              <a:t>   %</a:t>
            </a:r>
            <a:r>
              <a:rPr lang="en-US" altLang="zh-CN" dirty="0" err="1"/>
              <a:t>eax</a:t>
            </a:r>
            <a:r>
              <a:rPr lang="en-US" altLang="zh-CN" dirty="0"/>
              <a:t> ,</a:t>
            </a:r>
            <a:r>
              <a:rPr lang="en-US" altLang="zh-CN" dirty="0" err="1"/>
              <a:t>accum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popl</a:t>
            </a:r>
            <a:r>
              <a:rPr lang="en-US" altLang="zh-CN" dirty="0"/>
              <a:t>  %</a:t>
            </a:r>
            <a:r>
              <a:rPr lang="en-US" altLang="zh-CN" dirty="0" err="1"/>
              <a:t>ebp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ret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高级语言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37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世界上第一个高级语言</a:t>
            </a:r>
            <a:r>
              <a:rPr lang="en-US" altLang="zh-CN" sz="2000" dirty="0"/>
              <a:t>Fortran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面向人类，而不是面向机器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需要</a:t>
            </a:r>
            <a:r>
              <a:rPr lang="zh-CN" altLang="en-US" sz="1800" b="1" dirty="0"/>
              <a:t>编译</a:t>
            </a:r>
            <a:r>
              <a:rPr lang="zh-CN" altLang="en-US" sz="1800" dirty="0"/>
              <a:t>成机器语言， 一个新学科的诞生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19672" y="1799063"/>
            <a:ext cx="4536281" cy="52126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2371" rIns="0" bIns="5237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PROGRAM HELLOWORLD       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 *, 'Hello, World!'       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03" y="1128975"/>
            <a:ext cx="2552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高级语言和适用范围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52522" y="625252"/>
            <a:ext cx="7307909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古老的语言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Fortran, Cobol , Ada,  Basic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面向过程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C000"/>
                </a:solidFill>
              </a:rPr>
              <a:t>C </a:t>
            </a:r>
            <a:r>
              <a:rPr lang="en-US" altLang="zh-CN" sz="1800" dirty="0"/>
              <a:t>  , Pascal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面向对象／基于对象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C000"/>
                </a:solidFill>
              </a:rPr>
              <a:t>Objective-C </a:t>
            </a:r>
            <a:r>
              <a:rPr lang="en-US" altLang="zh-CN" sz="1800" dirty="0"/>
              <a:t> , </a:t>
            </a:r>
            <a:r>
              <a:rPr lang="en-US" altLang="zh-CN" sz="1800" dirty="0">
                <a:solidFill>
                  <a:srgbClr val="FFC000"/>
                </a:solidFill>
              </a:rPr>
              <a:t>C++ 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SmallTalk</a:t>
            </a:r>
            <a:r>
              <a:rPr lang="en-US" altLang="zh-CN" sz="1800" dirty="0"/>
              <a:t>,    C# </a:t>
            </a:r>
            <a:r>
              <a:rPr lang="zh-CN" altLang="en-US" sz="1800" dirty="0"/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脚本语言：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Perl, </a:t>
            </a:r>
            <a:r>
              <a:rPr lang="en-US" altLang="zh-CN" sz="1800" dirty="0">
                <a:solidFill>
                  <a:srgbClr val="FFC000"/>
                </a:solidFill>
              </a:rPr>
              <a:t>Ruby, Python, PHP</a:t>
            </a:r>
            <a:r>
              <a:rPr lang="en-US" altLang="zh-CN" sz="1800" dirty="0"/>
              <a:t>,  </a:t>
            </a:r>
            <a:r>
              <a:rPr lang="en-US" altLang="zh-CN" sz="2000" dirty="0" err="1">
                <a:solidFill>
                  <a:srgbClr val="FFC000"/>
                </a:solidFill>
              </a:rPr>
              <a:t>Javascript</a:t>
            </a:r>
            <a:r>
              <a:rPr lang="en-US" altLang="zh-CN" sz="2000" dirty="0"/>
              <a:t> , VBScript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函数式编程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Scheme, Common Lisp, </a:t>
            </a:r>
            <a:r>
              <a:rPr lang="en-US" altLang="zh-CN" sz="2000" dirty="0" err="1"/>
              <a:t>clojure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scala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2202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高级语言如何变成机器语言？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79146"/>
            <a:ext cx="4968552" cy="4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词法分析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4148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例子： </a:t>
            </a:r>
            <a:r>
              <a:rPr lang="en-US" altLang="zh-CN" sz="2000" dirty="0">
                <a:solidFill>
                  <a:srgbClr val="00B050"/>
                </a:solidFill>
              </a:rPr>
              <a:t>position := initial + rate * 60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词法分析（线性分析），形成一个符号表</a:t>
            </a:r>
            <a:endParaRPr lang="en-US" altLang="zh-CN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标识符 </a:t>
            </a:r>
            <a:r>
              <a:rPr lang="en-US" altLang="zh-CN" dirty="0"/>
              <a:t>position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赋值符号 </a:t>
            </a:r>
            <a:r>
              <a:rPr lang="en-US" altLang="zh-CN" dirty="0"/>
              <a:t>:=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标识符 </a:t>
            </a:r>
            <a:r>
              <a:rPr lang="en-US" altLang="zh-CN" dirty="0"/>
              <a:t>initial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加号 </a:t>
            </a:r>
            <a:r>
              <a:rPr lang="en-US" altLang="zh-CN" dirty="0"/>
              <a:t>+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5. </a:t>
            </a:r>
            <a:r>
              <a:rPr lang="zh-CN" altLang="en-US" dirty="0"/>
              <a:t>标识符 </a:t>
            </a:r>
            <a:r>
              <a:rPr lang="en-US" altLang="zh-CN" dirty="0"/>
              <a:t>rate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6. </a:t>
            </a:r>
            <a:r>
              <a:rPr lang="zh-CN" altLang="en-US" dirty="0"/>
              <a:t>乘号 *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7. </a:t>
            </a:r>
            <a:r>
              <a:rPr lang="zh-CN" altLang="en-US" dirty="0"/>
              <a:t>数字 </a:t>
            </a:r>
            <a:r>
              <a:rPr lang="en-US" altLang="zh-CN" dirty="0"/>
              <a:t>60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1919" y="5305772"/>
            <a:ext cx="2650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注： 该例子来源于</a:t>
            </a:r>
            <a:r>
              <a:rPr lang="en-US" altLang="zh-CN" sz="1000" dirty="0"/>
              <a:t>《</a:t>
            </a:r>
            <a:r>
              <a:rPr lang="zh-CN" altLang="en-US" sz="1000" dirty="0"/>
              <a:t>编译原理</a:t>
            </a:r>
            <a:r>
              <a:rPr lang="en-US" altLang="zh-CN" sz="1000" dirty="0"/>
              <a:t>》</a:t>
            </a:r>
            <a:r>
              <a:rPr lang="zh-CN" altLang="en-US" sz="1000" dirty="0"/>
              <a:t>（恐龙书）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70587"/>
              </p:ext>
            </p:extLst>
          </p:nvPr>
        </p:nvGraphicFramePr>
        <p:xfrm>
          <a:off x="5293317" y="3001516"/>
          <a:ext cx="266429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90">
                  <a:extLst>
                    <a:ext uri="{9D8B030D-6E8A-4147-A177-3AD203B41FA5}">
                      <a16:colId xmlns:a16="http://schemas.microsoft.com/office/drawing/2014/main" val="142694365"/>
                    </a:ext>
                  </a:extLst>
                </a:gridCol>
                <a:gridCol w="957964">
                  <a:extLst>
                    <a:ext uri="{9D8B030D-6E8A-4147-A177-3AD203B41FA5}">
                      <a16:colId xmlns:a16="http://schemas.microsoft.com/office/drawing/2014/main" val="1514797648"/>
                    </a:ext>
                  </a:extLst>
                </a:gridCol>
                <a:gridCol w="1436944">
                  <a:extLst>
                    <a:ext uri="{9D8B030D-6E8A-4147-A177-3AD203B41FA5}">
                      <a16:colId xmlns:a16="http://schemas.microsoft.com/office/drawing/2014/main" val="142005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9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initial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0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35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语法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4148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例子： </a:t>
            </a:r>
            <a:r>
              <a:rPr lang="en-US" altLang="zh-CN" sz="2000" dirty="0">
                <a:solidFill>
                  <a:srgbClr val="00B050"/>
                </a:solidFill>
              </a:rPr>
              <a:t>position := initial + rate * 60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1919" y="5449788"/>
            <a:ext cx="2650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注： 该例子来源于</a:t>
            </a:r>
            <a:r>
              <a:rPr lang="en-US" altLang="zh-CN" sz="1000" dirty="0"/>
              <a:t>《</a:t>
            </a:r>
            <a:r>
              <a:rPr lang="zh-CN" altLang="en-US" sz="1000" dirty="0"/>
              <a:t>编译原理</a:t>
            </a:r>
            <a:r>
              <a:rPr lang="en-US" altLang="zh-CN" sz="1000" dirty="0"/>
              <a:t>》</a:t>
            </a:r>
            <a:r>
              <a:rPr lang="zh-CN" altLang="en-US" sz="1000" dirty="0"/>
              <a:t>（恐龙书）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937626"/>
            <a:ext cx="3490782" cy="275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81" y="1889452"/>
            <a:ext cx="2348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语句 </a:t>
            </a:r>
            <a:r>
              <a:rPr lang="en-US" altLang="zh-CN" sz="1600" dirty="0"/>
              <a:t>::= </a:t>
            </a:r>
          </a:p>
          <a:p>
            <a:r>
              <a:rPr lang="zh-CN" altLang="en-US" sz="1600" dirty="0"/>
              <a:t>标识符 </a:t>
            </a:r>
            <a:r>
              <a:rPr lang="en-US" altLang="zh-CN" sz="1600" dirty="0"/>
              <a:t>“:=“ </a:t>
            </a:r>
            <a:r>
              <a:rPr lang="zh-CN" altLang="en-US" sz="1600" dirty="0"/>
              <a:t>表达式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表达式 </a:t>
            </a:r>
            <a:r>
              <a:rPr lang="en-US" altLang="zh-CN" sz="1600" dirty="0"/>
              <a:t>::= </a:t>
            </a:r>
          </a:p>
          <a:p>
            <a:r>
              <a:rPr lang="zh-CN" altLang="en-US" sz="1600" dirty="0"/>
              <a:t>标识符 </a:t>
            </a:r>
            <a:r>
              <a:rPr lang="en-US" altLang="zh-CN" sz="1600" dirty="0"/>
              <a:t>| </a:t>
            </a:r>
          </a:p>
          <a:p>
            <a:r>
              <a:rPr lang="zh-CN" altLang="en-US" sz="1600" dirty="0"/>
              <a:t>数字 </a:t>
            </a:r>
            <a:r>
              <a:rPr lang="en-US" altLang="zh-CN" sz="1600" dirty="0"/>
              <a:t>| </a:t>
            </a:r>
          </a:p>
          <a:p>
            <a:r>
              <a:rPr lang="zh-CN" altLang="en-US" sz="1600" dirty="0"/>
              <a:t>表达式 </a:t>
            </a:r>
            <a:r>
              <a:rPr lang="en-US" altLang="zh-CN" sz="1600" dirty="0"/>
              <a:t>“+” </a:t>
            </a:r>
            <a:r>
              <a:rPr lang="zh-CN" altLang="en-US" sz="1600" dirty="0"/>
              <a:t>表达式 </a:t>
            </a:r>
            <a:r>
              <a:rPr lang="en-US" altLang="zh-CN" sz="1600" dirty="0"/>
              <a:t>|</a:t>
            </a:r>
          </a:p>
          <a:p>
            <a:r>
              <a:rPr lang="zh-CN" altLang="en-US" sz="1600" dirty="0"/>
              <a:t>表达式 </a:t>
            </a:r>
            <a:r>
              <a:rPr lang="en-US" altLang="zh-CN" sz="1600" dirty="0"/>
              <a:t>“</a:t>
            </a:r>
            <a:r>
              <a:rPr lang="zh-CN" altLang="en-US" sz="1600" dirty="0"/>
              <a:t>*</a:t>
            </a:r>
            <a:r>
              <a:rPr lang="en-US" altLang="zh-CN" sz="1600" dirty="0"/>
              <a:t>”</a:t>
            </a:r>
            <a:r>
              <a:rPr lang="zh-CN" altLang="en-US" sz="1600" dirty="0"/>
              <a:t> 表达式 </a:t>
            </a:r>
            <a:r>
              <a:rPr lang="en-US" altLang="zh-CN" sz="1600" dirty="0"/>
              <a:t>| </a:t>
            </a:r>
          </a:p>
          <a:p>
            <a:r>
              <a:rPr lang="en-US" altLang="zh-CN" sz="1600" dirty="0"/>
              <a:t>“(“</a:t>
            </a:r>
            <a:r>
              <a:rPr lang="zh-CN" altLang="en-US" sz="1600" dirty="0"/>
              <a:t>表达式 </a:t>
            </a:r>
            <a:r>
              <a:rPr lang="en-US" altLang="zh-CN" sz="1600" dirty="0"/>
              <a:t>“)”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044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BNF : Java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的例子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2496" y="105730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class_declaration</a:t>
            </a:r>
            <a:r>
              <a:rPr lang="en-US" altLang="zh-CN" dirty="0"/>
              <a:t>  ::= </a:t>
            </a:r>
          </a:p>
          <a:p>
            <a:r>
              <a:rPr lang="en-US" altLang="zh-CN" dirty="0"/>
              <a:t> &lt; modifier &gt;  "</a:t>
            </a:r>
            <a:r>
              <a:rPr lang="en-US" altLang="zh-CN" dirty="0">
                <a:solidFill>
                  <a:srgbClr val="00B0F0"/>
                </a:solidFill>
              </a:rPr>
              <a:t>class</a:t>
            </a:r>
            <a:r>
              <a:rPr lang="en-US" altLang="zh-CN" dirty="0"/>
              <a:t>" identifier </a:t>
            </a:r>
          </a:p>
          <a:p>
            <a:r>
              <a:rPr lang="en-US" altLang="zh-CN" dirty="0"/>
              <a:t> [  "</a:t>
            </a:r>
            <a:r>
              <a:rPr lang="en-US" altLang="zh-CN" dirty="0">
                <a:solidFill>
                  <a:srgbClr val="00B0F0"/>
                </a:solidFill>
              </a:rPr>
              <a:t>extends</a:t>
            </a:r>
            <a:r>
              <a:rPr lang="en-US" altLang="zh-CN" dirty="0"/>
              <a:t>" </a:t>
            </a:r>
            <a:r>
              <a:rPr lang="en-US" altLang="zh-CN" dirty="0" err="1"/>
              <a:t>class_name</a:t>
            </a:r>
            <a:r>
              <a:rPr lang="en-US" altLang="zh-CN" dirty="0"/>
              <a:t> ] </a:t>
            </a:r>
          </a:p>
          <a:p>
            <a:r>
              <a:rPr lang="en-US" altLang="zh-CN" dirty="0"/>
              <a:t> [  "</a:t>
            </a:r>
            <a:r>
              <a:rPr lang="en-US" altLang="zh-CN" dirty="0">
                <a:solidFill>
                  <a:srgbClr val="00B0F0"/>
                </a:solidFill>
              </a:rPr>
              <a:t>implements</a:t>
            </a:r>
            <a:r>
              <a:rPr lang="en-US" altLang="zh-CN" dirty="0"/>
              <a:t>" </a:t>
            </a:r>
            <a:r>
              <a:rPr lang="en-US" altLang="zh-CN" dirty="0" err="1"/>
              <a:t>interface_name</a:t>
            </a:r>
            <a:r>
              <a:rPr lang="en-US" altLang="zh-CN" dirty="0"/>
              <a:t>  &lt;  "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  <a:r>
              <a:rPr lang="en-US" altLang="zh-CN" dirty="0"/>
              <a:t>" </a:t>
            </a:r>
            <a:r>
              <a:rPr lang="en-US" altLang="zh-CN" dirty="0" err="1"/>
              <a:t>interface_name</a:t>
            </a:r>
            <a:r>
              <a:rPr lang="en-US" altLang="zh-CN" dirty="0"/>
              <a:t> &gt;  ] </a:t>
            </a:r>
          </a:p>
          <a:p>
            <a:r>
              <a:rPr lang="en-US" altLang="zh-CN" dirty="0"/>
              <a:t> "{"  &lt; </a:t>
            </a:r>
            <a:r>
              <a:rPr lang="en-US" altLang="zh-CN" dirty="0" err="1"/>
              <a:t>field_declaration</a:t>
            </a:r>
            <a:r>
              <a:rPr lang="en-US" altLang="zh-CN" dirty="0"/>
              <a:t> &gt;  "}“</a:t>
            </a:r>
          </a:p>
          <a:p>
            <a:endParaRPr lang="en-US" altLang="zh-CN" dirty="0"/>
          </a:p>
          <a:p>
            <a:r>
              <a:rPr lang="en-US" altLang="zh-CN" dirty="0"/>
              <a:t>modifier ::=  "</a:t>
            </a:r>
            <a:r>
              <a:rPr lang="en-US" altLang="zh-CN" dirty="0">
                <a:solidFill>
                  <a:srgbClr val="00B0F0"/>
                </a:solidFill>
              </a:rPr>
              <a:t>public</a:t>
            </a:r>
            <a:r>
              <a:rPr lang="en-US" altLang="zh-CN" dirty="0"/>
              <a:t>" |  "private" | "protected" | "static" | "final" | "native" | "synchronized" | "abstract" | "</a:t>
            </a:r>
            <a:r>
              <a:rPr lang="en-US" altLang="zh-CN" dirty="0" err="1"/>
              <a:t>threadsafe</a:t>
            </a:r>
            <a:r>
              <a:rPr lang="en-US" altLang="zh-CN" dirty="0"/>
              <a:t>"|  "transient"  </a:t>
            </a:r>
          </a:p>
          <a:p>
            <a:endParaRPr lang="en-US" altLang="zh-CN" dirty="0"/>
          </a:p>
          <a:p>
            <a:r>
              <a:rPr lang="fr-FR" altLang="zh-CN" dirty="0"/>
              <a:t>identifier  ::= "</a:t>
            </a:r>
            <a:r>
              <a:rPr lang="fr-FR" altLang="zh-CN" dirty="0" err="1"/>
              <a:t>a..z</a:t>
            </a:r>
            <a:r>
              <a:rPr lang="fr-FR" altLang="zh-CN" dirty="0"/>
              <a:t>,$,_"  &lt;  "a..z,$,_,0..9,unicode </a:t>
            </a:r>
            <a:r>
              <a:rPr lang="fr-FR" altLang="zh-CN" dirty="0" err="1"/>
              <a:t>character</a:t>
            </a:r>
            <a:r>
              <a:rPr lang="fr-FR" altLang="zh-CN" dirty="0"/>
              <a:t> over 00C0"  &gt;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2496" y="339347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6230" y="444167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public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class</a:t>
            </a:r>
            <a:r>
              <a:rPr lang="en-US" altLang="zh-CN" dirty="0"/>
              <a:t> Employee </a:t>
            </a:r>
            <a:r>
              <a:rPr lang="en-US" altLang="zh-CN" dirty="0">
                <a:solidFill>
                  <a:srgbClr val="00B0F0"/>
                </a:solidFill>
              </a:rPr>
              <a:t>extends</a:t>
            </a:r>
            <a:r>
              <a:rPr lang="en-US" altLang="zh-CN" dirty="0"/>
              <a:t> Person{</a:t>
            </a:r>
          </a:p>
          <a:p>
            <a:r>
              <a:rPr lang="en-US" altLang="zh-CN" dirty="0"/>
              <a:t>......</a:t>
            </a:r>
            <a:r>
              <a:rPr lang="zh-CN" altLang="en-US" dirty="0"/>
              <a:t>略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94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语义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4148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例子： </a:t>
            </a:r>
            <a:r>
              <a:rPr lang="en-US" altLang="zh-CN" sz="2000" dirty="0">
                <a:solidFill>
                  <a:srgbClr val="00B050"/>
                </a:solidFill>
              </a:rPr>
              <a:t>position := initial + rate * 60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类型检查，控制流检查，类型转换 等等</a:t>
            </a:r>
            <a:r>
              <a:rPr lang="en-US" altLang="zh-CN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209428"/>
            <a:ext cx="3985838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6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28865"/>
            <a:ext cx="7072362" cy="952500"/>
          </a:xfrm>
        </p:spPr>
        <p:txBody>
          <a:bodyPr/>
          <a:lstStyle/>
          <a:p>
            <a:pPr algn="l"/>
            <a:r>
              <a:rPr lang="en-US" altLang="zh-CN" dirty="0"/>
              <a:t>Q2: </a:t>
            </a:r>
            <a:r>
              <a:rPr lang="zh-CN" altLang="en-US" dirty="0"/>
              <a:t>磁头的运动方向？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7380"/>
            <a:ext cx="276263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8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代码生成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2217" y="1120690"/>
            <a:ext cx="2636366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temp1 = </a:t>
            </a:r>
            <a:r>
              <a:rPr lang="en-US" altLang="zh-CN" dirty="0" err="1"/>
              <a:t>int_to_float</a:t>
            </a:r>
            <a:r>
              <a:rPr lang="en-US" altLang="zh-CN" dirty="0"/>
              <a:t>(60)</a:t>
            </a:r>
          </a:p>
          <a:p>
            <a:r>
              <a:rPr lang="en-US" altLang="zh-CN" dirty="0"/>
              <a:t>temp2 = id3 * temp1</a:t>
            </a:r>
          </a:p>
          <a:p>
            <a:r>
              <a:rPr lang="en-US" altLang="zh-CN" dirty="0"/>
              <a:t>temp3 = id2 + temp2 </a:t>
            </a:r>
          </a:p>
          <a:p>
            <a:r>
              <a:rPr lang="en-US" altLang="zh-CN" dirty="0"/>
              <a:t>id1 = temp3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49" y="970559"/>
            <a:ext cx="2376264" cy="19837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2217" y="2954278"/>
            <a:ext cx="263636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temp1 = id3 * 60.0</a:t>
            </a:r>
          </a:p>
          <a:p>
            <a:r>
              <a:rPr lang="en-US" altLang="zh-CN" dirty="0"/>
              <a:t>id1 = id2 + temp1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3716" y="4081636"/>
            <a:ext cx="5038764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600" dirty="0"/>
              <a:t>MOV id3 R2                  </a:t>
            </a:r>
            <a:r>
              <a:rPr lang="en-US" altLang="zh-CN" sz="1600" dirty="0"/>
              <a:t>#</a:t>
            </a:r>
            <a:r>
              <a:rPr lang="zh-CN" altLang="en-US" sz="1600" dirty="0"/>
              <a:t>把</a:t>
            </a:r>
            <a:r>
              <a:rPr lang="en-US" altLang="zh-CN" sz="1600" dirty="0"/>
              <a:t>rate</a:t>
            </a:r>
            <a:r>
              <a:rPr lang="zh-CN" altLang="en-US" sz="1600" dirty="0"/>
              <a:t>放入寄存器</a:t>
            </a:r>
            <a:r>
              <a:rPr lang="en-US" altLang="zh-CN" sz="1600" dirty="0"/>
              <a:t>R2</a:t>
            </a:r>
            <a:r>
              <a:rPr lang="zh-CN" altLang="en-US" sz="1600" dirty="0"/>
              <a:t>中</a:t>
            </a:r>
            <a:r>
              <a:rPr lang="pt-BR" altLang="zh-CN" sz="1600" dirty="0"/>
              <a:t>       </a:t>
            </a:r>
          </a:p>
          <a:p>
            <a:r>
              <a:rPr lang="pt-BR" altLang="zh-CN" sz="1600" dirty="0"/>
              <a:t>MUL #60.0  , R2            </a:t>
            </a:r>
            <a:r>
              <a:rPr lang="en-US" altLang="zh-CN" sz="1600" dirty="0"/>
              <a:t>#60.0</a:t>
            </a:r>
            <a:r>
              <a:rPr lang="zh-CN" altLang="en-US" sz="1600" dirty="0"/>
              <a:t>和</a:t>
            </a:r>
            <a:r>
              <a:rPr lang="en-US" altLang="zh-CN" sz="1600" dirty="0"/>
              <a:t>rate </a:t>
            </a:r>
            <a:r>
              <a:rPr lang="zh-CN" altLang="en-US" sz="1600" dirty="0"/>
              <a:t>相乘，结果放在</a:t>
            </a:r>
            <a:r>
              <a:rPr lang="en-US" altLang="zh-CN" sz="1600" dirty="0"/>
              <a:t>R2</a:t>
            </a:r>
            <a:r>
              <a:rPr lang="zh-CN" altLang="en-US" sz="1600" dirty="0"/>
              <a:t>中</a:t>
            </a:r>
            <a:endParaRPr lang="pt-BR" altLang="zh-CN" sz="1600" dirty="0"/>
          </a:p>
          <a:p>
            <a:r>
              <a:rPr lang="pt-BR" altLang="zh-CN" sz="1600" dirty="0"/>
              <a:t>MOV id2, R1                  </a:t>
            </a:r>
            <a:r>
              <a:rPr lang="en-US" altLang="zh-CN" sz="1600" dirty="0"/>
              <a:t>#</a:t>
            </a:r>
            <a:r>
              <a:rPr lang="zh-CN" altLang="en-US" sz="1600" dirty="0"/>
              <a:t>把</a:t>
            </a:r>
            <a:r>
              <a:rPr lang="en-US" altLang="zh-CN" sz="1600" dirty="0"/>
              <a:t>initial</a:t>
            </a:r>
            <a:r>
              <a:rPr lang="zh-CN" altLang="en-US" sz="1600" dirty="0"/>
              <a:t>放入寄存器</a:t>
            </a:r>
            <a:r>
              <a:rPr lang="en-US" altLang="zh-CN" sz="1600" dirty="0"/>
              <a:t>R1</a:t>
            </a:r>
            <a:r>
              <a:rPr lang="zh-CN" altLang="en-US" sz="1600" dirty="0"/>
              <a:t>中</a:t>
            </a:r>
            <a:endParaRPr lang="pt-BR" altLang="zh-CN" sz="1600" dirty="0"/>
          </a:p>
          <a:p>
            <a:r>
              <a:rPr lang="en-US" altLang="zh-CN" sz="1600" dirty="0"/>
              <a:t>#</a:t>
            </a:r>
            <a:r>
              <a:rPr lang="zh-CN" altLang="en-US" sz="1600" dirty="0"/>
              <a:t>把</a:t>
            </a:r>
            <a:r>
              <a:rPr lang="en-US" altLang="zh-CN" sz="1600" dirty="0"/>
              <a:t>R1</a:t>
            </a:r>
            <a:r>
              <a:rPr lang="zh-CN" altLang="en-US" sz="1600" dirty="0"/>
              <a:t>和</a:t>
            </a:r>
            <a:r>
              <a:rPr lang="en-US" altLang="zh-CN" sz="1600" dirty="0"/>
              <a:t>R2</a:t>
            </a:r>
            <a:r>
              <a:rPr lang="zh-CN" altLang="en-US" sz="1600" dirty="0"/>
              <a:t>相加， 结果放在</a:t>
            </a:r>
            <a:r>
              <a:rPr lang="en-US" altLang="zh-CN" sz="1600" dirty="0"/>
              <a:t>R1</a:t>
            </a:r>
            <a:r>
              <a:rPr lang="zh-CN" altLang="en-US" sz="1600" dirty="0"/>
              <a:t>中</a:t>
            </a:r>
            <a:r>
              <a:rPr lang="pt-BR" altLang="zh-CN" sz="1600" dirty="0"/>
              <a:t>MOV R1, id1       ADD R2, R1            </a:t>
            </a:r>
            <a:r>
              <a:rPr lang="en-US" altLang="zh-CN" sz="1600" dirty="0"/>
              <a:t>#</a:t>
            </a:r>
            <a:r>
              <a:rPr lang="zh-CN" altLang="en-US" sz="1600" dirty="0"/>
              <a:t>把</a:t>
            </a:r>
            <a:r>
              <a:rPr lang="en-US" altLang="zh-CN" sz="1600" dirty="0"/>
              <a:t>R1</a:t>
            </a:r>
            <a:r>
              <a:rPr lang="zh-CN" altLang="en-US" sz="1600" dirty="0"/>
              <a:t>放到</a:t>
            </a:r>
            <a:r>
              <a:rPr lang="en-US" altLang="zh-CN" sz="1600" dirty="0"/>
              <a:t>position</a:t>
            </a:r>
            <a:r>
              <a:rPr lang="zh-CN" altLang="en-US" sz="1600" dirty="0"/>
              <a:t>中</a:t>
            </a:r>
            <a:endParaRPr lang="en-US" altLang="zh-CN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87577"/>
              </p:ext>
            </p:extLst>
          </p:nvPr>
        </p:nvGraphicFramePr>
        <p:xfrm>
          <a:off x="1071538" y="3629318"/>
          <a:ext cx="266429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90">
                  <a:extLst>
                    <a:ext uri="{9D8B030D-6E8A-4147-A177-3AD203B41FA5}">
                      <a16:colId xmlns:a16="http://schemas.microsoft.com/office/drawing/2014/main" val="142694365"/>
                    </a:ext>
                  </a:extLst>
                </a:gridCol>
                <a:gridCol w="957964">
                  <a:extLst>
                    <a:ext uri="{9D8B030D-6E8A-4147-A177-3AD203B41FA5}">
                      <a16:colId xmlns:a16="http://schemas.microsoft.com/office/drawing/2014/main" val="1514797648"/>
                    </a:ext>
                  </a:extLst>
                </a:gridCol>
                <a:gridCol w="1436944">
                  <a:extLst>
                    <a:ext uri="{9D8B030D-6E8A-4147-A177-3AD203B41FA5}">
                      <a16:colId xmlns:a16="http://schemas.microsoft.com/office/drawing/2014/main" val="142005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9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initial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0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233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583758" y="1561357"/>
            <a:ext cx="1478459" cy="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6380400" y="2321019"/>
            <a:ext cx="0" cy="63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6373098" y="3600609"/>
            <a:ext cx="7302" cy="48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53715" y="133751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中间代码生成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31586" y="247407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代码优化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4452" y="37114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代码生成</a:t>
            </a:r>
          </a:p>
        </p:txBody>
      </p:sp>
    </p:spTree>
    <p:extLst>
      <p:ext uri="{BB962C8B-B14F-4D97-AF65-F5344CB8AC3E}">
        <p14:creationId xmlns:p14="http://schemas.microsoft.com/office/powerpoint/2010/main" val="278865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编译 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vs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解释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15" y="1498600"/>
            <a:ext cx="635957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2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静态类型 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vs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动态类型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11059"/>
            <a:ext cx="4201632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元编程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7624" y="985292"/>
            <a:ext cx="7307909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能够编写程序的程序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有什么用处？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004048" y="1489348"/>
            <a:ext cx="3817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CREATE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TABLE</a:t>
            </a:r>
            <a:r>
              <a:rPr lang="en-US" altLang="zh-CN" dirty="0"/>
              <a:t> person (</a:t>
            </a:r>
          </a:p>
          <a:p>
            <a:r>
              <a:rPr lang="en-US" altLang="zh-CN" dirty="0"/>
              <a:t>   id </a:t>
            </a: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C000"/>
                </a:solidFill>
              </a:rPr>
              <a:t>11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F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NULL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auto_increment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name </a:t>
            </a:r>
            <a:r>
              <a:rPr lang="en-US" altLang="zh-CN" dirty="0">
                <a:solidFill>
                  <a:srgbClr val="00B0F0"/>
                </a:solidFill>
              </a:rPr>
              <a:t>varchar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C000"/>
                </a:solidFill>
              </a:rPr>
              <a:t>255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age </a:t>
            </a: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address varchar(255);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B0F0"/>
                </a:solidFill>
              </a:rPr>
              <a:t>PRIMARY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KEY</a:t>
            </a:r>
            <a:r>
              <a:rPr lang="en-US" altLang="zh-CN" dirty="0"/>
              <a:t>  (id)</a:t>
            </a:r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959300"/>
            <a:ext cx="3251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class</a:t>
            </a:r>
            <a:r>
              <a:rPr lang="en-US" altLang="zh-CN" dirty="0"/>
              <a:t> Person &lt; </a:t>
            </a:r>
            <a:r>
              <a:rPr lang="en-US" altLang="zh-CN" dirty="0" err="1">
                <a:solidFill>
                  <a:srgbClr val="00B0F0"/>
                </a:solidFill>
              </a:rPr>
              <a:t>ApplicationRecord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end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>
            <a:stCxn id="3" idx="2"/>
            <a:endCxn id="13" idx="0"/>
          </p:cNvCxnSpPr>
          <p:nvPr/>
        </p:nvCxnSpPr>
        <p:spPr>
          <a:xfrm>
            <a:off x="2813582" y="2605631"/>
            <a:ext cx="2527211" cy="171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13" idx="0"/>
          </p:cNvCxnSpPr>
          <p:nvPr/>
        </p:nvCxnSpPr>
        <p:spPr>
          <a:xfrm flipH="1">
            <a:off x="5340793" y="3520673"/>
            <a:ext cx="1571951" cy="79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9226" y="4317616"/>
            <a:ext cx="4943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 = </a:t>
            </a:r>
            <a:r>
              <a:rPr lang="en-US" altLang="zh-CN" dirty="0" err="1"/>
              <a:t>Person.find_by</a:t>
            </a:r>
            <a:r>
              <a:rPr lang="en-US" altLang="zh-CN" dirty="0"/>
              <a:t>(name: “</a:t>
            </a:r>
            <a:r>
              <a:rPr lang="en-US" altLang="zh-CN" dirty="0" err="1"/>
              <a:t>liuxin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p.name = 'Andy’      </a:t>
            </a:r>
          </a:p>
          <a:p>
            <a:r>
              <a:rPr lang="en-US" altLang="zh-CN" dirty="0" err="1"/>
              <a:t>p.age</a:t>
            </a:r>
            <a:r>
              <a:rPr lang="en-US" altLang="zh-CN" dirty="0"/>
              <a:t> = 28</a:t>
            </a:r>
          </a:p>
          <a:p>
            <a:r>
              <a:rPr lang="en-US" altLang="zh-CN" dirty="0" err="1"/>
              <a:t>p.address</a:t>
            </a:r>
            <a:r>
              <a:rPr lang="en-US" altLang="zh-CN" dirty="0"/>
              <a:t> = “</a:t>
            </a:r>
            <a:r>
              <a:rPr lang="en-US" altLang="zh-CN" dirty="0" err="1"/>
              <a:t>beijing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p.save</a:t>
            </a:r>
            <a:r>
              <a:rPr lang="en-US" altLang="zh-CN" dirty="0"/>
              <a:t>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65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元编程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&amp;DSL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1154260"/>
            <a:ext cx="76338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</a:t>
            </a:r>
            <a:r>
              <a:rPr lang="en-US" altLang="zh-CN" sz="1600" dirty="0" err="1"/>
              <a:t>ie.goto</a:t>
            </a:r>
            <a:r>
              <a:rPr lang="en-US" altLang="zh-CN" sz="1600" dirty="0"/>
              <a:t>  'http://localhost:3000/bookshop/login' </a:t>
            </a:r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ie.text_field</a:t>
            </a:r>
            <a:r>
              <a:rPr lang="en-US" altLang="zh-CN" sz="1600" dirty="0"/>
              <a:t>(:id,"</a:t>
            </a:r>
            <a:r>
              <a:rPr lang="en-US" altLang="zh-CN" sz="1600" dirty="0" err="1"/>
              <a:t>user_name</a:t>
            </a:r>
            <a:r>
              <a:rPr lang="en-US" altLang="zh-CN" sz="1600" dirty="0"/>
              <a:t>").set(user)      # </a:t>
            </a:r>
            <a:r>
              <a:rPr lang="zh-CN" altLang="en-US" sz="1600" dirty="0"/>
              <a:t>设置用户名</a:t>
            </a:r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ie.text_field</a:t>
            </a:r>
            <a:r>
              <a:rPr lang="en-US" altLang="zh-CN" sz="1600" dirty="0"/>
              <a:t>(:id,"</a:t>
            </a:r>
            <a:r>
              <a:rPr lang="en-US" altLang="zh-CN" sz="1600" dirty="0" err="1"/>
              <a:t>user_password</a:t>
            </a:r>
            <a:r>
              <a:rPr lang="en-US" altLang="zh-CN" sz="1600" dirty="0"/>
              <a:t>").set(</a:t>
            </a:r>
            <a:r>
              <a:rPr lang="en-US" altLang="zh-CN" sz="1600" dirty="0" err="1"/>
              <a:t>pwd</a:t>
            </a:r>
            <a:r>
              <a:rPr lang="en-US" altLang="zh-CN" sz="1600" dirty="0"/>
              <a:t>)   # </a:t>
            </a:r>
            <a:r>
              <a:rPr lang="zh-CN" altLang="en-US" sz="1600" dirty="0"/>
              <a:t>设置密码</a:t>
            </a:r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ie.button</a:t>
            </a:r>
            <a:r>
              <a:rPr lang="en-US" altLang="zh-CN" sz="1600" dirty="0"/>
              <a:t>(:</a:t>
            </a:r>
            <a:r>
              <a:rPr lang="en-US" altLang="zh-CN" sz="1600" dirty="0" err="1"/>
              <a:t>type,"submit</a:t>
            </a:r>
            <a:r>
              <a:rPr lang="en-US" altLang="zh-CN" sz="1600" dirty="0"/>
              <a:t>").click               # </a:t>
            </a:r>
            <a:r>
              <a:rPr lang="zh-CN" altLang="en-US" sz="1600" dirty="0"/>
              <a:t>点击提交按钮</a:t>
            </a:r>
          </a:p>
          <a:p>
            <a:endParaRPr lang="zh-CN" altLang="en-US" sz="1600" dirty="0"/>
          </a:p>
          <a:p>
            <a:r>
              <a:rPr lang="en-US" altLang="zh-CN" sz="1600" dirty="0"/>
              <a:t>table = @</a:t>
            </a:r>
            <a:r>
              <a:rPr lang="en-US" altLang="zh-CN" sz="1600" dirty="0" err="1"/>
              <a:t>ie.table</a:t>
            </a:r>
            <a:r>
              <a:rPr lang="en-US" altLang="zh-CN" sz="1600" dirty="0"/>
              <a:t>(:</a:t>
            </a:r>
            <a:r>
              <a:rPr lang="en-US" altLang="zh-CN" sz="1600" dirty="0" err="1"/>
              <a:t>xpath</a:t>
            </a:r>
            <a:r>
              <a:rPr lang="en-US" altLang="zh-CN" sz="1600" dirty="0"/>
              <a:t>, </a:t>
            </a:r>
          </a:p>
          <a:p>
            <a:r>
              <a:rPr lang="en-US" altLang="zh-CN" sz="1600" dirty="0"/>
              <a:t>          "//table[@class='book']/</a:t>
            </a:r>
            <a:r>
              <a:rPr lang="en-US" altLang="zh-CN" sz="1600" dirty="0" err="1"/>
              <a:t>tbody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/td[text()='"+title+"']/../../../") </a:t>
            </a:r>
          </a:p>
          <a:p>
            <a:r>
              <a:rPr lang="en-US" altLang="zh-CN" sz="1600" dirty="0"/>
              <a:t>if  table[1][2].text  == title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 =  table[4][1].links[1].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    @</a:t>
            </a:r>
            <a:r>
              <a:rPr lang="en-US" altLang="zh-CN" sz="1600" dirty="0" err="1"/>
              <a:t>ie.link</a:t>
            </a:r>
            <a:r>
              <a:rPr lang="en-US" altLang="zh-CN" sz="1600" dirty="0"/>
              <a:t>(:</a:t>
            </a:r>
            <a:r>
              <a:rPr lang="en-US" altLang="zh-CN" sz="1600" dirty="0" err="1"/>
              <a:t>href,href</a:t>
            </a:r>
            <a:r>
              <a:rPr lang="en-US" altLang="zh-CN" sz="1600" dirty="0"/>
              <a:t>).click </a:t>
            </a:r>
          </a:p>
          <a:p>
            <a:r>
              <a:rPr lang="en-US" altLang="zh-CN" sz="1600" dirty="0"/>
              <a:t>end 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4003259"/>
            <a:ext cx="4075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 login </a:t>
            </a:r>
            <a:r>
              <a:rPr lang="en-US" altLang="zh-CN" dirty="0"/>
              <a:t>'andy','pass4you'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add_to_cart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'Agile development'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change_quantity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'Agile development',10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search_book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'Ant cookbook'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add_to_cart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'Ant cookbook'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assert_total_price_is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910</a:t>
            </a:r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5856" y="3793604"/>
            <a:ext cx="180068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18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命令式编程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4148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程序员精确的告诉计算机用何种指令做事情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对计算机硬件的抽象，命令式程序就是一个</a:t>
            </a:r>
            <a:r>
              <a:rPr lang="zh-CN" altLang="en-US" b="1" dirty="0"/>
              <a:t>冯诺依曼机</a:t>
            </a:r>
            <a:r>
              <a:rPr lang="zh-CN" altLang="en-US" dirty="0"/>
              <a:t>的</a:t>
            </a:r>
            <a:r>
              <a:rPr lang="zh-CN" altLang="en-US" b="1" dirty="0"/>
              <a:t>指令序列</a:t>
            </a:r>
            <a:r>
              <a:rPr lang="zh-CN" altLang="en-US" dirty="0"/>
              <a:t>。</a:t>
            </a:r>
            <a:r>
              <a:rPr lang="en-US" altLang="zh-CN" dirty="0"/>
              <a:t>	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04937"/>
              </p:ext>
            </p:extLst>
          </p:nvPr>
        </p:nvGraphicFramePr>
        <p:xfrm>
          <a:off x="1691680" y="2713484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390113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67428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计算机语言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冯诺依曼计算机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5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index 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对应内存的存储单元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42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=1,    index = start;      a = b +c ;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++;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从存储单元获得值， 向存储单元写值， 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7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&lt;100) …</a:t>
                      </a:r>
                    </a:p>
                    <a:p>
                      <a:r>
                        <a:rPr lang="en-US" altLang="zh-CN" dirty="0"/>
                        <a:t>if(index &gt; end )…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的跳转语句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8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在运行时内存中建立的</a:t>
                      </a:r>
                      <a:r>
                        <a:rPr lang="zh-CN" altLang="en-US" b="1" dirty="0"/>
                        <a:t>栈帧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07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1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函数式编程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4148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声明性：程序员告诉计算机要做什么事情，而不是怎么做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SQL	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函数没有</a:t>
            </a:r>
            <a:r>
              <a:rPr lang="en-US" altLang="zh-CN" dirty="0"/>
              <a:t>Side Effect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只是根据输入参数进行计算，不会修改外部变量的值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函数是一等公民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没有“变量”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272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声明性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181365"/>
            <a:ext cx="6092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count = 0;</a:t>
            </a:r>
          </a:p>
          <a:p>
            <a:r>
              <a:rPr lang="en-US" altLang="zh-CN" dirty="0"/>
              <a:t>Iterator&lt;Author&gt; </a:t>
            </a:r>
            <a:r>
              <a:rPr lang="en-US" altLang="zh-CN" dirty="0" err="1"/>
              <a:t>iter</a:t>
            </a:r>
            <a:r>
              <a:rPr lang="en-US" altLang="zh-CN" dirty="0"/>
              <a:t> = </a:t>
            </a:r>
            <a:r>
              <a:rPr lang="en-US" altLang="zh-CN" dirty="0" err="1"/>
              <a:t>sudents.iterator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while(</a:t>
            </a:r>
            <a:r>
              <a:rPr lang="en-US" altLang="zh-CN" dirty="0" err="1"/>
              <a:t>iter.hasNext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Student s = </a:t>
            </a:r>
            <a:r>
              <a:rPr lang="en-US" altLang="zh-CN" dirty="0" err="1"/>
              <a:t>iter.next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s.isFrom</a:t>
            </a:r>
            <a:r>
              <a:rPr lang="en-US" altLang="zh-CN" dirty="0"/>
              <a:t>(“Beijing”){</a:t>
            </a:r>
          </a:p>
          <a:p>
            <a:r>
              <a:rPr lang="en-US" altLang="zh-CN" dirty="0"/>
              <a:t>        count++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400962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count = </a:t>
            </a:r>
            <a:r>
              <a:rPr lang="en-US" altLang="zh-CN" dirty="0" err="1"/>
              <a:t>sudents.stream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   .</a:t>
            </a:r>
            <a:r>
              <a:rPr lang="en-US" altLang="zh-CN" dirty="0">
                <a:solidFill>
                  <a:srgbClr val="FFC000"/>
                </a:solidFill>
              </a:rPr>
              <a:t>filter</a:t>
            </a:r>
            <a:r>
              <a:rPr lang="en-US" altLang="zh-CN" dirty="0"/>
              <a:t>(s -&gt; </a:t>
            </a:r>
            <a:r>
              <a:rPr lang="en-US" altLang="zh-CN" dirty="0" err="1"/>
              <a:t>s.isFrom</a:t>
            </a:r>
            <a:r>
              <a:rPr lang="en-US" altLang="zh-CN" dirty="0"/>
              <a:t>(“</a:t>
            </a:r>
            <a:r>
              <a:rPr lang="en-US" altLang="zh-CN" dirty="0" err="1"/>
              <a:t>BeiJing</a:t>
            </a:r>
            <a:r>
              <a:rPr lang="en-US" altLang="zh-CN" dirty="0"/>
              <a:t>”))</a:t>
            </a:r>
          </a:p>
          <a:p>
            <a:r>
              <a:rPr lang="en-US" altLang="zh-CN" dirty="0"/>
              <a:t>	   .</a:t>
            </a:r>
            <a:r>
              <a:rPr lang="en-US" altLang="zh-CN" dirty="0">
                <a:solidFill>
                  <a:srgbClr val="FFC000"/>
                </a:solidFill>
              </a:rPr>
              <a:t>count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60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声明性 ： 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LINQ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的例子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345332"/>
            <a:ext cx="7820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result = products</a:t>
            </a:r>
          </a:p>
          <a:p>
            <a:r>
              <a:rPr lang="en-US" altLang="zh-CN" dirty="0"/>
              <a:t>    .Where(p =&gt; </a:t>
            </a:r>
            <a:r>
              <a:rPr lang="en-US" altLang="zh-CN" dirty="0" err="1"/>
              <a:t>p.UnitPrice</a:t>
            </a:r>
            <a:r>
              <a:rPr lang="en-US" altLang="zh-CN" dirty="0"/>
              <a:t> &gt;= 20)</a:t>
            </a:r>
          </a:p>
          <a:p>
            <a:r>
              <a:rPr lang="en-US" altLang="zh-CN" dirty="0"/>
              <a:t>    .</a:t>
            </a:r>
            <a:r>
              <a:rPr lang="en-US" altLang="zh-CN" dirty="0" err="1"/>
              <a:t>GroupBy</a:t>
            </a:r>
            <a:r>
              <a:rPr lang="en-US" altLang="zh-CN" dirty="0"/>
              <a:t>(p =&gt; </a:t>
            </a:r>
            <a:r>
              <a:rPr lang="en-US" altLang="zh-CN" dirty="0" err="1"/>
              <a:t>p.CategoryName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.</a:t>
            </a:r>
            <a:r>
              <a:rPr lang="en-US" altLang="zh-CN" dirty="0" err="1"/>
              <a:t>OrderByDescending</a:t>
            </a:r>
            <a:r>
              <a:rPr lang="en-US" altLang="zh-CN" dirty="0"/>
              <a:t>(g =&gt; </a:t>
            </a:r>
            <a:r>
              <a:rPr lang="en-US" altLang="zh-CN" dirty="0" err="1"/>
              <a:t>g.Count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.Select(g =&gt; new { </a:t>
            </a:r>
            <a:r>
              <a:rPr lang="en-US" altLang="zh-CN" dirty="0" err="1"/>
              <a:t>CategoryName</a:t>
            </a:r>
            <a:r>
              <a:rPr lang="en-US" altLang="zh-CN" dirty="0"/>
              <a:t> = </a:t>
            </a:r>
            <a:r>
              <a:rPr lang="en-US" altLang="zh-CN" dirty="0" err="1"/>
              <a:t>g.Key</a:t>
            </a:r>
            <a:r>
              <a:rPr lang="en-US" altLang="zh-CN" dirty="0"/>
              <a:t>, </a:t>
            </a:r>
            <a:r>
              <a:rPr lang="en-US" altLang="zh-CN" dirty="0" err="1"/>
              <a:t>ProductCount</a:t>
            </a:r>
            <a:r>
              <a:rPr lang="en-US" altLang="zh-CN" dirty="0"/>
              <a:t> = </a:t>
            </a:r>
            <a:r>
              <a:rPr lang="en-US" altLang="zh-CN" dirty="0" err="1"/>
              <a:t>g.Count</a:t>
            </a:r>
            <a:r>
              <a:rPr lang="en-US" altLang="zh-CN" dirty="0"/>
              <a:t>()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1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函数没有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side effect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124438"/>
            <a:ext cx="4148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 count = 0;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f1( 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count++;</a:t>
            </a:r>
          </a:p>
          <a:p>
            <a:r>
              <a:rPr lang="en-US" altLang="zh-CN" dirty="0"/>
              <a:t>   return x + count;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f1(1) -&gt; 2</a:t>
            </a:r>
          </a:p>
          <a:p>
            <a:r>
              <a:rPr lang="en-US" altLang="zh-CN" dirty="0"/>
              <a:t>f1(1) -&gt; 3</a:t>
            </a:r>
          </a:p>
          <a:p>
            <a:endParaRPr lang="en-US" altLang="zh-CN" dirty="0"/>
          </a:p>
          <a:p>
            <a:r>
              <a:rPr lang="es-ES" altLang="zh-CN" dirty="0"/>
              <a:t>p = f1(x) + f1(y) * (f1(x) – f1(x));</a:t>
            </a:r>
          </a:p>
          <a:p>
            <a:r>
              <a:rPr lang="es-ES" altLang="zh-CN" dirty="0"/>
              <a:t>p = f1(x) + f1(y) * 0 ; </a:t>
            </a:r>
          </a:p>
          <a:p>
            <a:r>
              <a:rPr lang="es-ES" altLang="zh-CN" dirty="0"/>
              <a:t>p = f1(x) + 0;</a:t>
            </a:r>
          </a:p>
          <a:p>
            <a:r>
              <a:rPr lang="es-ES" altLang="zh-CN" dirty="0"/>
              <a:t>p = f1(x);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1124438"/>
            <a:ext cx="3212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f2 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 {</a:t>
            </a:r>
          </a:p>
          <a:p>
            <a:r>
              <a:rPr lang="en-US" altLang="zh-CN" dirty="0"/>
              <a:t>     return x + 1;</a:t>
            </a:r>
          </a:p>
          <a:p>
            <a:r>
              <a:rPr lang="en-US" altLang="zh-CN" dirty="0"/>
              <a:t> 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f2(1) -&gt; 2;</a:t>
            </a:r>
          </a:p>
          <a:p>
            <a:r>
              <a:rPr lang="en-US" altLang="zh-CN" dirty="0"/>
              <a:t>f2(1) -&gt; 2;</a:t>
            </a:r>
          </a:p>
          <a:p>
            <a:r>
              <a:rPr lang="en-US" altLang="zh-CN" dirty="0"/>
              <a:t>f2(1) -&gt; 2;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27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28865"/>
            <a:ext cx="7072362" cy="952500"/>
          </a:xfrm>
        </p:spPr>
        <p:txBody>
          <a:bodyPr/>
          <a:lstStyle/>
          <a:p>
            <a:pPr algn="l"/>
            <a:r>
              <a:rPr lang="en-US" altLang="zh-CN" dirty="0"/>
              <a:t>Q3:</a:t>
            </a:r>
            <a:r>
              <a:rPr lang="zh-CN" altLang="en-US" dirty="0"/>
              <a:t>南北桥有什么区别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73324"/>
            <a:ext cx="4896544" cy="40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函数是一等公民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4148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函数可以作为</a:t>
            </a:r>
            <a:r>
              <a:rPr lang="zh-CN" altLang="en-US" b="1" dirty="0"/>
              <a:t>参数</a:t>
            </a:r>
            <a:r>
              <a:rPr lang="zh-CN" altLang="en-US" dirty="0"/>
              <a:t>和</a:t>
            </a:r>
            <a:r>
              <a:rPr lang="zh-CN" altLang="en-US" b="1" dirty="0"/>
              <a:t>返回值</a:t>
            </a:r>
            <a:endParaRPr lang="en-US" altLang="zh-C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80183" y="2029288"/>
            <a:ext cx="2636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alert( “</a:t>
            </a:r>
            <a:r>
              <a:rPr lang="zh-CN" altLang="en-US" dirty="0"/>
              <a:t>把</a:t>
            </a:r>
            <a:r>
              <a:rPr lang="zh-CN" altLang="en-US" dirty="0">
                <a:solidFill>
                  <a:srgbClr val="00B0F0"/>
                </a:solidFill>
              </a:rPr>
              <a:t>龙虾</a:t>
            </a:r>
            <a:r>
              <a:rPr lang="zh-CN" altLang="en-US" dirty="0"/>
              <a:t>拿过来</a:t>
            </a:r>
            <a:r>
              <a:rPr lang="en-US" altLang="zh-CN" dirty="0"/>
              <a:t>” );</a:t>
            </a:r>
          </a:p>
          <a:p>
            <a:r>
              <a:rPr lang="en-US" altLang="zh-CN" dirty="0" err="1">
                <a:solidFill>
                  <a:srgbClr val="92D050"/>
                </a:solidFill>
              </a:rPr>
              <a:t>PutInPot</a:t>
            </a:r>
            <a:r>
              <a:rPr lang="en-US" altLang="zh-CN" dirty="0"/>
              <a:t>(“</a:t>
            </a:r>
            <a:r>
              <a:rPr lang="zh-CN" altLang="en-US" dirty="0">
                <a:solidFill>
                  <a:srgbClr val="00B0F0"/>
                </a:solidFill>
              </a:rPr>
              <a:t>龙虾</a:t>
            </a:r>
            <a:r>
              <a:rPr lang="en-US" altLang="zh-CN" dirty="0"/>
              <a:t>”)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>
                <a:solidFill>
                  <a:srgbClr val="92D050"/>
                </a:solidFill>
              </a:rPr>
              <a:t>PutInPot</a:t>
            </a:r>
            <a:r>
              <a:rPr lang="en-US" altLang="zh-CN" dirty="0"/>
              <a:t>(“</a:t>
            </a:r>
            <a:r>
              <a:rPr lang="zh-CN" altLang="en-US" dirty="0">
                <a:solidFill>
                  <a:srgbClr val="00B0F0"/>
                </a:solidFill>
              </a:rPr>
              <a:t>水</a:t>
            </a:r>
            <a:r>
              <a:rPr lang="en-US" altLang="zh-CN" dirty="0"/>
              <a:t>”);</a:t>
            </a:r>
          </a:p>
          <a:p>
            <a:endParaRPr lang="en-US" altLang="zh-CN" dirty="0"/>
          </a:p>
          <a:p>
            <a:r>
              <a:rPr lang="en-US" altLang="zh-CN" dirty="0"/>
              <a:t>alert(“</a:t>
            </a:r>
            <a:r>
              <a:rPr lang="zh-CN" altLang="en-US" dirty="0"/>
              <a:t>把</a:t>
            </a:r>
            <a:r>
              <a:rPr lang="zh-CN" altLang="en-US" dirty="0">
                <a:solidFill>
                  <a:srgbClr val="00B0F0"/>
                </a:solidFill>
              </a:rPr>
              <a:t>肉</a:t>
            </a:r>
            <a:r>
              <a:rPr lang="zh-CN" altLang="en-US" dirty="0"/>
              <a:t>拿过来</a:t>
            </a:r>
            <a:r>
              <a:rPr lang="en-US" altLang="zh-CN" dirty="0"/>
              <a:t>”);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PutInPan</a:t>
            </a:r>
            <a:r>
              <a:rPr lang="en-US" altLang="zh-CN" dirty="0"/>
              <a:t>(“</a:t>
            </a:r>
            <a:r>
              <a:rPr lang="zh-CN" altLang="en-US" dirty="0">
                <a:solidFill>
                  <a:srgbClr val="00B0F0"/>
                </a:solidFill>
              </a:rPr>
              <a:t>肉</a:t>
            </a:r>
            <a:r>
              <a:rPr lang="en-US" altLang="zh-CN" dirty="0"/>
              <a:t>”);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PutInPan</a:t>
            </a:r>
            <a:r>
              <a:rPr lang="en-US" altLang="zh-CN" dirty="0"/>
              <a:t>(“</a:t>
            </a:r>
            <a:r>
              <a:rPr lang="zh-CN" altLang="en-US" dirty="0">
                <a:solidFill>
                  <a:srgbClr val="00B0F0"/>
                </a:solidFill>
              </a:rPr>
              <a:t>黄豆酱</a:t>
            </a:r>
            <a:r>
              <a:rPr lang="en-US" altLang="zh-CN" dirty="0"/>
              <a:t>”)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1904" y="1697636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cook(i1,i2,f){</a:t>
            </a:r>
          </a:p>
          <a:p>
            <a:r>
              <a:rPr lang="en-US" altLang="zh-CN" dirty="0"/>
              <a:t>    alert(“</a:t>
            </a:r>
            <a:r>
              <a:rPr lang="zh-CN" altLang="en-US" dirty="0"/>
              <a:t>把</a:t>
            </a:r>
            <a:r>
              <a:rPr lang="en-US" altLang="zh-CN" dirty="0"/>
              <a:t>”+i1+”</a:t>
            </a:r>
            <a:r>
              <a:rPr lang="zh-CN" altLang="en-US" dirty="0"/>
              <a:t>拿过来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f(i1);</a:t>
            </a:r>
          </a:p>
          <a:p>
            <a:r>
              <a:rPr lang="en-US" altLang="zh-CN" dirty="0"/>
              <a:t>    f(i2);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cook (“</a:t>
            </a:r>
            <a:r>
              <a:rPr lang="zh-CN" altLang="en-US" dirty="0"/>
              <a:t>龙虾</a:t>
            </a:r>
            <a:r>
              <a:rPr lang="en-US" altLang="zh-CN" dirty="0"/>
              <a:t>”,”</a:t>
            </a:r>
            <a:r>
              <a:rPr lang="zh-CN" altLang="en-US" dirty="0"/>
              <a:t>水</a:t>
            </a:r>
            <a:r>
              <a:rPr lang="en-US" altLang="zh-CN" dirty="0"/>
              <a:t>”,</a:t>
            </a:r>
            <a:r>
              <a:rPr lang="en-US" altLang="zh-CN" dirty="0" err="1">
                <a:solidFill>
                  <a:srgbClr val="92D050"/>
                </a:solidFill>
              </a:rPr>
              <a:t>PutInPot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cook(“</a:t>
            </a:r>
            <a:r>
              <a:rPr lang="zh-CN" altLang="en-US" dirty="0"/>
              <a:t>肉</a:t>
            </a:r>
            <a:r>
              <a:rPr lang="en-US" altLang="zh-CN" dirty="0"/>
              <a:t>”,”</a:t>
            </a:r>
            <a:r>
              <a:rPr lang="zh-CN" altLang="en-US" dirty="0"/>
              <a:t>黄豆酱</a:t>
            </a:r>
            <a:r>
              <a:rPr lang="en-US" altLang="zh-CN" dirty="0"/>
              <a:t>”,</a:t>
            </a:r>
            <a:r>
              <a:rPr lang="en-US" altLang="zh-CN" dirty="0" err="1">
                <a:solidFill>
                  <a:srgbClr val="00B050"/>
                </a:solidFill>
              </a:rPr>
              <a:t>PutInPan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3728" y="487372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cook (“</a:t>
            </a:r>
            <a:r>
              <a:rPr lang="zh-CN" altLang="en-US" dirty="0"/>
              <a:t>龙虾</a:t>
            </a:r>
            <a:r>
              <a:rPr lang="en-US" altLang="zh-CN" dirty="0"/>
              <a:t>”,    ”</a:t>
            </a:r>
            <a:r>
              <a:rPr lang="zh-CN" altLang="en-US" dirty="0"/>
              <a:t>水</a:t>
            </a:r>
            <a:r>
              <a:rPr lang="en-US" altLang="zh-CN" dirty="0"/>
              <a:t>”,</a:t>
            </a:r>
            <a:r>
              <a:rPr lang="en-US" altLang="zh-CN" dirty="0">
                <a:solidFill>
                  <a:srgbClr val="92D050"/>
                </a:solidFill>
              </a:rPr>
              <a:t>      function(x){  …… </a:t>
            </a:r>
            <a:r>
              <a:rPr lang="zh-CN" altLang="en-US" dirty="0">
                <a:solidFill>
                  <a:srgbClr val="92D050"/>
                </a:solidFill>
              </a:rPr>
              <a:t>原来</a:t>
            </a:r>
            <a:r>
              <a:rPr lang="en-US" altLang="zh-CN" dirty="0" err="1">
                <a:solidFill>
                  <a:srgbClr val="92D050"/>
                </a:solidFill>
              </a:rPr>
              <a:t>PutInPot</a:t>
            </a:r>
            <a:r>
              <a:rPr lang="zh-CN" altLang="en-US" dirty="0">
                <a:solidFill>
                  <a:srgbClr val="92D050"/>
                </a:solidFill>
              </a:rPr>
              <a:t>的代码 </a:t>
            </a:r>
            <a:r>
              <a:rPr lang="en-US" altLang="zh-CN" dirty="0">
                <a:solidFill>
                  <a:srgbClr val="92D050"/>
                </a:solidFill>
              </a:rPr>
              <a:t>} 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cook(“</a:t>
            </a:r>
            <a:r>
              <a:rPr lang="zh-CN" altLang="en-US" dirty="0"/>
              <a:t>肉</a:t>
            </a:r>
            <a:r>
              <a:rPr lang="en-US" altLang="zh-CN" dirty="0"/>
              <a:t>”,”</a:t>
            </a:r>
            <a:r>
              <a:rPr lang="zh-CN" altLang="en-US" dirty="0"/>
              <a:t>黄豆酱</a:t>
            </a:r>
            <a:r>
              <a:rPr lang="en-US" altLang="zh-CN" dirty="0"/>
              <a:t>”,</a:t>
            </a:r>
            <a:r>
              <a:rPr lang="en-US" altLang="zh-CN" dirty="0">
                <a:solidFill>
                  <a:srgbClr val="00B050"/>
                </a:solidFill>
              </a:rPr>
              <a:t>       function(x) {….</a:t>
            </a:r>
            <a:r>
              <a:rPr lang="zh-CN" altLang="en-US" dirty="0">
                <a:solidFill>
                  <a:srgbClr val="00B050"/>
                </a:solidFill>
              </a:rPr>
              <a:t>原来</a:t>
            </a:r>
            <a:r>
              <a:rPr lang="en-US" altLang="zh-CN" dirty="0" err="1">
                <a:solidFill>
                  <a:srgbClr val="00B050"/>
                </a:solidFill>
              </a:rPr>
              <a:t>PutInPan</a:t>
            </a:r>
            <a:r>
              <a:rPr lang="zh-CN" altLang="en-US" dirty="0">
                <a:solidFill>
                  <a:srgbClr val="00B050"/>
                </a:solidFill>
              </a:rPr>
              <a:t>的代码</a:t>
            </a:r>
            <a:r>
              <a:rPr lang="en-US" altLang="zh-CN" dirty="0">
                <a:solidFill>
                  <a:srgbClr val="00B050"/>
                </a:solidFill>
              </a:rPr>
              <a:t>} 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9" name="Arrow: Right 8"/>
          <p:cNvSpPr/>
          <p:nvPr/>
        </p:nvSpPr>
        <p:spPr>
          <a:xfrm>
            <a:off x="4086373" y="2622502"/>
            <a:ext cx="1205707" cy="238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rrow: Right 9"/>
          <p:cNvSpPr/>
          <p:nvPr/>
        </p:nvSpPr>
        <p:spPr>
          <a:xfrm rot="9316800">
            <a:off x="5499951" y="4348124"/>
            <a:ext cx="1264441" cy="238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4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函数是一等公民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: map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1777380"/>
            <a:ext cx="26363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a = [1, 2, 3]</a:t>
            </a:r>
          </a:p>
          <a:p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a.length;i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i</a:t>
            </a:r>
            <a:r>
              <a:rPr lang="en-US" altLang="zh-CN" dirty="0"/>
              <a:t>] = a[</a:t>
            </a:r>
            <a:r>
              <a:rPr lang="en-US" altLang="zh-CN" dirty="0" err="1"/>
              <a:t>i</a:t>
            </a:r>
            <a:r>
              <a:rPr lang="en-US" altLang="zh-CN" dirty="0"/>
              <a:t>] *2;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a.length;i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alert(a[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1777380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map(</a:t>
            </a:r>
            <a:r>
              <a:rPr lang="en-US" altLang="zh-CN" dirty="0" err="1"/>
              <a:t>fn</a:t>
            </a:r>
            <a:r>
              <a:rPr lang="en-US" altLang="zh-CN" dirty="0"/>
              <a:t>, a){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a.length;i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a[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fn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map( function(x){return x*2}  , a);</a:t>
            </a:r>
          </a:p>
          <a:p>
            <a:r>
              <a:rPr lang="en-US" altLang="zh-CN" dirty="0"/>
              <a:t>map( </a:t>
            </a:r>
            <a:r>
              <a:rPr lang="en-US" altLang="zh-CN" dirty="0" err="1"/>
              <a:t>alert,a</a:t>
            </a:r>
            <a:r>
              <a:rPr lang="en-US" altLang="zh-CN" dirty="0"/>
              <a:t> );</a:t>
            </a:r>
          </a:p>
          <a:p>
            <a:endParaRPr lang="zh-CN" alt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707904" y="2831952"/>
            <a:ext cx="899815" cy="238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07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124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函数是一等公民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: reduce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841276"/>
            <a:ext cx="2996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sum(a){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s = 0;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a.length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s +=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s;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function join(a){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s ="";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a.length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s +=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s;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alert(sum([1,2,3]);</a:t>
            </a:r>
          </a:p>
          <a:p>
            <a:r>
              <a:rPr lang="en-US" altLang="zh-CN" dirty="0"/>
              <a:t>alert(join(["</a:t>
            </a:r>
            <a:r>
              <a:rPr lang="en-US" altLang="zh-CN" dirty="0" err="1"/>
              <a:t>a","b","c</a:t>
            </a:r>
            <a:r>
              <a:rPr lang="en-US" altLang="zh-CN" dirty="0"/>
              <a:t>"]));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5528" y="974363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reduce(</a:t>
            </a:r>
            <a:r>
              <a:rPr lang="en-US" altLang="zh-CN" dirty="0" err="1"/>
              <a:t>fn</a:t>
            </a:r>
            <a:r>
              <a:rPr lang="en-US" altLang="zh-CN" dirty="0"/>
              <a:t>, a, </a:t>
            </a:r>
            <a:r>
              <a:rPr lang="en-US" altLang="zh-CN" dirty="0" err="1">
                <a:solidFill>
                  <a:srgbClr val="00B0F0"/>
                </a:solidFill>
              </a:rPr>
              <a:t>init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en-US" altLang="zh-CN" dirty="0"/>
              <a:t> = </a:t>
            </a:r>
            <a:r>
              <a:rPr lang="en-US" altLang="zh-CN" dirty="0" err="1"/>
              <a:t>init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a.length;i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B0F0"/>
                </a:solidFill>
              </a:rPr>
              <a:t>fn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s,a</a:t>
            </a:r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s;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reduce(function(a, b){return </a:t>
            </a:r>
            <a:r>
              <a:rPr lang="en-US" altLang="zh-CN" dirty="0" err="1"/>
              <a:t>a+b</a:t>
            </a:r>
            <a:r>
              <a:rPr lang="en-US" altLang="zh-CN" dirty="0"/>
              <a:t>;},   a,</a:t>
            </a:r>
            <a:r>
              <a:rPr lang="zh-CN" altLang="en-US" dirty="0"/>
              <a:t>　</a:t>
            </a:r>
            <a:r>
              <a:rPr lang="en-US" altLang="zh-CN" dirty="0"/>
              <a:t> 0);</a:t>
            </a:r>
          </a:p>
          <a:p>
            <a:r>
              <a:rPr lang="en-US" altLang="zh-CN" dirty="0"/>
              <a:t>reduce(function(</a:t>
            </a:r>
            <a:r>
              <a:rPr lang="en-US" altLang="zh-CN" dirty="0" err="1"/>
              <a:t>a,b</a:t>
            </a:r>
            <a:r>
              <a:rPr lang="en-US" altLang="zh-CN" dirty="0"/>
              <a:t> ){return </a:t>
            </a:r>
            <a:r>
              <a:rPr lang="en-US" altLang="zh-CN" dirty="0" err="1"/>
              <a:t>a+b</a:t>
            </a:r>
            <a:r>
              <a:rPr lang="en-US" altLang="zh-CN" dirty="0"/>
              <a:t>;}, </a:t>
            </a:r>
            <a:r>
              <a:rPr lang="zh-CN" altLang="en-US" dirty="0"/>
              <a:t>  </a:t>
            </a:r>
            <a:r>
              <a:rPr lang="en-US" altLang="zh-CN" dirty="0"/>
              <a:t>a,    “”);</a:t>
            </a:r>
          </a:p>
          <a:p>
            <a:endParaRPr lang="zh-CN" alt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851920" y="2830209"/>
            <a:ext cx="899815" cy="238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25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没有“变量”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4148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对于值的操作并不是修改原来的值，而是修改新产生的值，原来的值保持不便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2209428"/>
            <a:ext cx="52401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final class Point{</a:t>
            </a:r>
          </a:p>
          <a:p>
            <a:r>
              <a:rPr lang="en-US" altLang="zh-CN" dirty="0"/>
              <a:t>	private final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r>
              <a:rPr lang="en-US" altLang="zh-CN" dirty="0"/>
              <a:t>	private final </a:t>
            </a:r>
            <a:r>
              <a:rPr lang="en-US" altLang="zh-CN" dirty="0" err="1"/>
              <a:t>int</a:t>
            </a:r>
            <a:r>
              <a:rPr lang="en-US" altLang="zh-CN" dirty="0"/>
              <a:t> y;</a:t>
            </a:r>
          </a:p>
          <a:p>
            <a:r>
              <a:rPr lang="en-US" altLang="zh-CN" dirty="0"/>
              <a:t>	public Point(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this.x</a:t>
            </a:r>
            <a:r>
              <a:rPr lang="en-US" altLang="zh-CN" dirty="0"/>
              <a:t> = x;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this.y</a:t>
            </a:r>
            <a:r>
              <a:rPr lang="en-US" altLang="zh-CN" dirty="0"/>
              <a:t> = y;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public Point </a:t>
            </a:r>
            <a:r>
              <a:rPr lang="en-US" altLang="zh-CN" b="1" dirty="0" err="1"/>
              <a:t>moveBy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deltaX</a:t>
            </a:r>
            <a:r>
              <a:rPr lang="en-US" altLang="zh-CN" b="1" dirty="0"/>
              <a:t>,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deltaY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	    return new Point(</a:t>
            </a:r>
            <a:r>
              <a:rPr lang="en-US" altLang="zh-CN" b="1" dirty="0" err="1"/>
              <a:t>x+deltaX</a:t>
            </a:r>
            <a:r>
              <a:rPr lang="en-US" altLang="zh-CN" b="1" dirty="0"/>
              <a:t>, </a:t>
            </a:r>
            <a:r>
              <a:rPr lang="en-US" altLang="zh-CN" b="1" dirty="0" err="1"/>
              <a:t>y+deltaY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523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用递归来实现迭代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2209428"/>
            <a:ext cx="2566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 </a:t>
            </a:r>
            <a:r>
              <a:rPr lang="en-US" altLang="zh-CN" dirty="0" err="1"/>
              <a:t>int</a:t>
            </a:r>
            <a:r>
              <a:rPr lang="en-US" altLang="zh-CN" dirty="0"/>
              <a:t> factorial(</a:t>
            </a:r>
            <a:r>
              <a:rPr lang="en-US" altLang="zh-CN" dirty="0" err="1"/>
              <a:t>int</a:t>
            </a:r>
            <a:r>
              <a:rPr lang="en-US" altLang="zh-CN" dirty="0"/>
              <a:t> n){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result = 1;</a:t>
            </a:r>
          </a:p>
          <a:p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result = result *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return result;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81365"/>
            <a:ext cx="1440160" cy="860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75" y="1276844"/>
            <a:ext cx="3067844" cy="733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6114" y="2425452"/>
            <a:ext cx="369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factorial (n){</a:t>
            </a:r>
          </a:p>
          <a:p>
            <a:r>
              <a:rPr lang="en-US" altLang="zh-CN" dirty="0"/>
              <a:t>    if(n==0) return 1;</a:t>
            </a:r>
          </a:p>
          <a:p>
            <a:r>
              <a:rPr lang="en-US" altLang="zh-CN" dirty="0"/>
              <a:t>    return </a:t>
            </a:r>
            <a:r>
              <a:rPr lang="en-US" altLang="zh-CN"/>
              <a:t>n* factorial(n-1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6114" y="4297660"/>
            <a:ext cx="369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factorial(n, </a:t>
            </a:r>
            <a:r>
              <a:rPr lang="en-US" altLang="zh-CN" dirty="0" err="1"/>
              <a:t>acc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if(n==0)return </a:t>
            </a:r>
            <a:r>
              <a:rPr lang="en-US" altLang="zh-CN" dirty="0" err="1"/>
              <a:t>acc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factorial(n-1, </a:t>
            </a:r>
            <a:r>
              <a:rPr lang="en-US" altLang="zh-CN" dirty="0" err="1"/>
              <a:t>acc</a:t>
            </a:r>
            <a:r>
              <a:rPr lang="en-US" altLang="zh-CN" dirty="0"/>
              <a:t>*n)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054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43608" y="-4560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用递归来实现迭代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298" y="87946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对一个数组求和：</a:t>
            </a:r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sum(</a:t>
            </a:r>
            <a:r>
              <a:rPr lang="en-US" altLang="zh-CN" dirty="0" err="1"/>
              <a:t>xs</a:t>
            </a:r>
            <a:r>
              <a:rPr lang="en-US" altLang="zh-CN" dirty="0"/>
              <a:t>: List[</a:t>
            </a:r>
            <a:r>
              <a:rPr lang="en-US" altLang="zh-CN" dirty="0" err="1"/>
              <a:t>Int</a:t>
            </a:r>
            <a:r>
              <a:rPr lang="en-US" altLang="zh-CN" dirty="0"/>
              <a:t>]): </a:t>
            </a:r>
            <a:r>
              <a:rPr lang="en-US" altLang="zh-CN" dirty="0" err="1"/>
              <a:t>Int</a:t>
            </a:r>
            <a:r>
              <a:rPr lang="en-US" altLang="zh-CN" dirty="0"/>
              <a:t> = </a:t>
            </a:r>
          </a:p>
          <a:p>
            <a:r>
              <a:rPr lang="en-US" altLang="zh-CN" dirty="0"/>
              <a:t>  if (</a:t>
            </a:r>
            <a:r>
              <a:rPr lang="en-US" altLang="zh-CN" dirty="0" err="1"/>
              <a:t>xs.isEmpty</a:t>
            </a:r>
            <a:r>
              <a:rPr lang="en-US" altLang="zh-CN" dirty="0"/>
              <a:t>) 0 else </a:t>
            </a:r>
            <a:r>
              <a:rPr lang="en-US" altLang="zh-CN" dirty="0" err="1"/>
              <a:t>xs.head</a:t>
            </a:r>
            <a:r>
              <a:rPr lang="en-US" altLang="zh-CN" dirty="0"/>
              <a:t> + sum(</a:t>
            </a:r>
            <a:r>
              <a:rPr lang="en-US" altLang="zh-CN" dirty="0" err="1"/>
              <a:t>xs.tail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2402" y="1861815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求最大值：</a:t>
            </a:r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max(</a:t>
            </a:r>
            <a:r>
              <a:rPr lang="en-US" altLang="zh-CN" dirty="0" err="1"/>
              <a:t>xs</a:t>
            </a:r>
            <a:r>
              <a:rPr lang="en-US" altLang="zh-CN" dirty="0"/>
              <a:t>: List[</a:t>
            </a:r>
            <a:r>
              <a:rPr lang="en-US" altLang="zh-CN" dirty="0" err="1"/>
              <a:t>Int</a:t>
            </a:r>
            <a:r>
              <a:rPr lang="en-US" altLang="zh-CN" dirty="0"/>
              <a:t>]): </a:t>
            </a:r>
            <a:r>
              <a:rPr lang="en-US" altLang="zh-CN" dirty="0" err="1"/>
              <a:t>Int</a:t>
            </a:r>
            <a:r>
              <a:rPr lang="en-US" altLang="zh-CN" dirty="0"/>
              <a:t> = { 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xs.isEmpty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      throw new </a:t>
            </a:r>
            <a:r>
              <a:rPr lang="en-US" altLang="zh-CN" dirty="0" err="1"/>
              <a:t>java.util.NoSuchElementException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xs.size</a:t>
            </a:r>
            <a:r>
              <a:rPr lang="en-US" altLang="zh-CN" dirty="0"/>
              <a:t> == 1)     </a:t>
            </a:r>
            <a:r>
              <a:rPr lang="en-US" altLang="zh-CN" dirty="0" err="1"/>
              <a:t>xs.head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else </a:t>
            </a:r>
          </a:p>
          <a:p>
            <a:r>
              <a:rPr lang="en-US" altLang="zh-CN" dirty="0"/>
              <a:t>      if (</a:t>
            </a:r>
            <a:r>
              <a:rPr lang="en-US" altLang="zh-CN" dirty="0" err="1"/>
              <a:t>xs.head</a:t>
            </a:r>
            <a:r>
              <a:rPr lang="en-US" altLang="zh-CN" dirty="0"/>
              <a:t> &gt; max(</a:t>
            </a:r>
            <a:r>
              <a:rPr lang="en-US" altLang="zh-CN" dirty="0" err="1"/>
              <a:t>xs.tail</a:t>
            </a:r>
            <a:r>
              <a:rPr lang="en-US" altLang="zh-CN" dirty="0"/>
              <a:t>)) </a:t>
            </a:r>
            <a:r>
              <a:rPr lang="en-US" altLang="zh-CN" dirty="0" err="1"/>
              <a:t>xs.head</a:t>
            </a:r>
            <a:r>
              <a:rPr lang="en-US" altLang="zh-CN" dirty="0"/>
              <a:t> else max(</a:t>
            </a:r>
            <a:r>
              <a:rPr lang="en-US" altLang="zh-CN" dirty="0" err="1"/>
              <a:t>xs.tail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 }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4116" y="4229158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翻转字符串：</a:t>
            </a:r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reverse(</a:t>
            </a:r>
            <a:r>
              <a:rPr lang="en-US" altLang="zh-CN" dirty="0" err="1"/>
              <a:t>xs</a:t>
            </a:r>
            <a:r>
              <a:rPr lang="en-US" altLang="zh-CN" dirty="0"/>
              <a:t>: String): String = </a:t>
            </a:r>
          </a:p>
          <a:p>
            <a:r>
              <a:rPr lang="en-US" altLang="zh-CN" dirty="0"/>
              <a:t> if (</a:t>
            </a:r>
            <a:r>
              <a:rPr lang="en-US" altLang="zh-CN" dirty="0" err="1"/>
              <a:t>xs.length</a:t>
            </a:r>
            <a:r>
              <a:rPr lang="en-US" altLang="zh-CN" dirty="0"/>
              <a:t> == 1) </a:t>
            </a:r>
            <a:r>
              <a:rPr lang="en-US" altLang="zh-CN" dirty="0" err="1"/>
              <a:t>xs</a:t>
            </a:r>
            <a:r>
              <a:rPr lang="en-US" altLang="zh-CN" dirty="0"/>
              <a:t> else reverse(</a:t>
            </a:r>
            <a:r>
              <a:rPr lang="en-US" altLang="zh-CN" dirty="0" err="1"/>
              <a:t>xs.tail</a:t>
            </a:r>
            <a:r>
              <a:rPr lang="en-US" altLang="zh-CN" dirty="0"/>
              <a:t>) + </a:t>
            </a:r>
            <a:r>
              <a:rPr lang="en-US" altLang="zh-CN" dirty="0" err="1"/>
              <a:t>xs.head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9789" y="5438001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来源：</a:t>
            </a:r>
            <a:r>
              <a:rPr lang="en-US" altLang="zh-CN" sz="1200" dirty="0"/>
              <a:t>http://www.ibm.com/developerworks/cn/java/j-lo-funinscala1/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17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扩展知识：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年后的编程语言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7340"/>
            <a:ext cx="2520280" cy="355804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17340"/>
            <a:ext cx="2758773" cy="3558042"/>
          </a:xfrm>
        </p:spPr>
      </p:pic>
    </p:spTree>
    <p:extLst>
      <p:ext uri="{BB962C8B-B14F-4D97-AF65-F5344CB8AC3E}">
        <p14:creationId xmlns:p14="http://schemas.microsoft.com/office/powerpoint/2010/main" val="3529466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欢迎交流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1538" y="1000112"/>
            <a:ext cx="6786610" cy="434314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10" name="Picture 4" descr="二维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3928" y="3532149"/>
            <a:ext cx="2185334" cy="218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3000364" y="1142988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QQ: 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3340792577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0364" y="2333093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QQ</a:t>
            </a:r>
            <a:r>
              <a:rPr lang="zh-CN" altLang="en-US" sz="2000" dirty="0">
                <a:solidFill>
                  <a:schemeClr val="bg1"/>
                </a:solidFill>
              </a:rPr>
              <a:t>群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536010527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0364" y="2963042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微信公共号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码农翻身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coderising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11"/>
          <p:cNvSpPr/>
          <p:nvPr/>
        </p:nvSpPr>
        <p:spPr>
          <a:xfrm>
            <a:off x="3005864" y="1738040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微信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7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-183232"/>
            <a:ext cx="7072362" cy="952500"/>
          </a:xfrm>
        </p:spPr>
        <p:txBody>
          <a:bodyPr/>
          <a:lstStyle/>
          <a:p>
            <a:pPr algn="l"/>
            <a:r>
              <a:rPr lang="en-US" altLang="zh-CN" dirty="0"/>
              <a:t>Q3:</a:t>
            </a:r>
            <a:r>
              <a:rPr lang="zh-CN" altLang="en-US" dirty="0"/>
              <a:t>南北桥有什么区别</a:t>
            </a:r>
          </a:p>
        </p:txBody>
      </p:sp>
      <p:pic>
        <p:nvPicPr>
          <p:cNvPr id="1026" name="Picture 2" descr="https://upload.wikimedia.org/wikipedia/commons/thumb/b/bd/Motherboard_diagram.svg/300px-Motherboard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41723"/>
            <a:ext cx="3145532" cy="484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8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-183232"/>
            <a:ext cx="7072362" cy="952500"/>
          </a:xfrm>
        </p:spPr>
        <p:txBody>
          <a:bodyPr/>
          <a:lstStyle/>
          <a:p>
            <a:pPr algn="l"/>
            <a:r>
              <a:rPr lang="en-US" altLang="zh-CN" dirty="0"/>
              <a:t>Q4:</a:t>
            </a:r>
            <a:r>
              <a:rPr lang="zh-CN" altLang="en-US" dirty="0"/>
              <a:t>同步异步， 阻塞非阻塞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1538" y="553244"/>
            <a:ext cx="78806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出场人物：老张，水壶两把</a:t>
            </a:r>
            <a:endParaRPr lang="en-US" altLang="zh-CN" sz="1600" dirty="0"/>
          </a:p>
          <a:p>
            <a:r>
              <a:rPr lang="zh-CN" altLang="en-US" sz="1600" dirty="0"/>
              <a:t>（普通水壶，简称水壶；会响的水壶，简称响水壶）。</a:t>
            </a:r>
            <a:br>
              <a:rPr lang="zh-CN" altLang="en-US" sz="1600" dirty="0"/>
            </a:br>
            <a:endParaRPr lang="en-US" altLang="zh-CN" sz="1600" dirty="0"/>
          </a:p>
          <a:p>
            <a:r>
              <a:rPr lang="en-US" altLang="zh-CN" sz="1600" dirty="0"/>
              <a:t>1 </a:t>
            </a:r>
            <a:r>
              <a:rPr lang="zh-CN" altLang="en-US" sz="1600" dirty="0"/>
              <a:t>老张把水壶放到火上，立等水开。（</a:t>
            </a:r>
            <a:r>
              <a:rPr lang="zh-CN" altLang="en-US" sz="1600" b="1" dirty="0"/>
              <a:t>同步阻塞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br>
              <a:rPr lang="zh-CN" altLang="en-US" sz="1600" dirty="0"/>
            </a:b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老张觉得自己有点傻，水壶放到火上，去客厅看电视，时不时去厨房看看水开没有。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zh-CN" altLang="en-US" sz="1600" b="1" dirty="0"/>
              <a:t>同步非阻塞</a:t>
            </a:r>
            <a:r>
              <a:rPr lang="zh-CN" altLang="en-US" sz="1600" dirty="0"/>
              <a:t>）</a:t>
            </a:r>
            <a:br>
              <a:rPr lang="zh-CN" altLang="en-US" sz="1600" dirty="0"/>
            </a:br>
            <a:endParaRPr lang="en-US" altLang="zh-CN" sz="1600" dirty="0"/>
          </a:p>
          <a:p>
            <a:r>
              <a:rPr lang="zh-CN" altLang="en-US" sz="1600" dirty="0"/>
              <a:t>老张还是觉得自己有点傻，于是变高端了，买了把会响笛的那种水壶。</a:t>
            </a:r>
            <a:endParaRPr lang="en-US" altLang="zh-CN" sz="1600" dirty="0"/>
          </a:p>
          <a:p>
            <a:r>
              <a:rPr lang="zh-CN" altLang="en-US" sz="1600" dirty="0"/>
              <a:t>水开之后，能大声发出嘀</a:t>
            </a:r>
            <a:r>
              <a:rPr lang="en-US" altLang="zh-CN" sz="1600" dirty="0"/>
              <a:t>~~~~</a:t>
            </a:r>
            <a:r>
              <a:rPr lang="zh-CN" altLang="en-US" sz="1600" dirty="0"/>
              <a:t>的噪音。</a:t>
            </a:r>
            <a:br>
              <a:rPr lang="zh-CN" altLang="en-US" sz="1600" dirty="0"/>
            </a:br>
            <a:endParaRPr lang="en-US" altLang="zh-CN" sz="1600" dirty="0"/>
          </a:p>
          <a:p>
            <a:r>
              <a:rPr lang="en-US" altLang="zh-CN" sz="1600" dirty="0"/>
              <a:t>3 </a:t>
            </a:r>
            <a:r>
              <a:rPr lang="zh-CN" altLang="en-US" sz="1600" dirty="0"/>
              <a:t>老张把响水壶放到火上，立等水开。（</a:t>
            </a:r>
            <a:r>
              <a:rPr lang="zh-CN" altLang="en-US" sz="1600" b="1" dirty="0"/>
              <a:t>异步阻塞</a:t>
            </a:r>
            <a:r>
              <a:rPr lang="zh-CN" altLang="en-US" sz="1600" dirty="0"/>
              <a:t>）</a:t>
            </a:r>
            <a:br>
              <a:rPr lang="zh-CN" altLang="en-US" sz="1600" dirty="0"/>
            </a:b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老张觉得这样傻等意义不大，把响水壶放到火上，去客厅看电视，</a:t>
            </a:r>
            <a:endParaRPr lang="en-US" altLang="zh-CN" sz="1600" dirty="0"/>
          </a:p>
          <a:p>
            <a:r>
              <a:rPr lang="zh-CN" altLang="en-US" sz="1600" dirty="0"/>
              <a:t>水壶响之前不再去看它了，响了再去拿壶。（</a:t>
            </a:r>
            <a:r>
              <a:rPr lang="zh-CN" altLang="en-US" sz="1600" b="1" dirty="0"/>
              <a:t>异步非阻塞</a:t>
            </a:r>
            <a:r>
              <a:rPr lang="zh-CN" altLang="en-US" sz="1600" dirty="0"/>
              <a:t>）</a:t>
            </a:r>
            <a:br>
              <a:rPr lang="zh-CN" altLang="en-US" sz="1600" dirty="0"/>
            </a:b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461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-183232"/>
            <a:ext cx="7072362" cy="952500"/>
          </a:xfrm>
        </p:spPr>
        <p:txBody>
          <a:bodyPr/>
          <a:lstStyle/>
          <a:p>
            <a:pPr algn="l"/>
            <a:r>
              <a:rPr lang="en-US" altLang="zh-CN" dirty="0"/>
              <a:t>Q4:</a:t>
            </a:r>
            <a:r>
              <a:rPr lang="zh-CN" altLang="en-US" dirty="0"/>
              <a:t>同步异步， 阻塞非阻塞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1538" y="553244"/>
            <a:ext cx="664797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zh-CN" altLang="en-US" sz="1400" dirty="0"/>
            </a:br>
            <a:r>
              <a:rPr lang="zh-CN" altLang="en-US" sz="2400" dirty="0"/>
              <a:t>所谓</a:t>
            </a:r>
            <a:r>
              <a:rPr lang="zh-CN" altLang="en-US" sz="2400" b="1" dirty="0"/>
              <a:t>同步异步，只是对于水壶而言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普通水壶，同步；</a:t>
            </a:r>
            <a:endParaRPr lang="en-US" altLang="zh-CN" sz="2400" dirty="0"/>
          </a:p>
          <a:p>
            <a:r>
              <a:rPr lang="zh-CN" altLang="en-US" sz="2400" dirty="0"/>
              <a:t>响水壶，异步。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虽然都能干活，但响水壶可以在自己完工之后，</a:t>
            </a:r>
            <a:endParaRPr lang="en-US" altLang="zh-CN" sz="2400" dirty="0"/>
          </a:p>
          <a:p>
            <a:r>
              <a:rPr lang="zh-CN" altLang="en-US" sz="2400" dirty="0"/>
              <a:t>提示老张水开了。这是普通水壶所不能及的。</a:t>
            </a:r>
            <a:br>
              <a:rPr lang="zh-CN" altLang="en-US" sz="2400" dirty="0"/>
            </a:br>
            <a:r>
              <a:rPr lang="zh-CN" altLang="en-US" sz="2400" dirty="0"/>
              <a:t>同步只能让调用者去轮询自己（情况</a:t>
            </a:r>
            <a:r>
              <a:rPr lang="en-US" altLang="zh-CN" sz="2400" dirty="0"/>
              <a:t>2</a:t>
            </a:r>
            <a:r>
              <a:rPr lang="zh-CN" altLang="en-US" sz="2400" dirty="0"/>
              <a:t>中），</a:t>
            </a:r>
            <a:endParaRPr lang="en-US" altLang="zh-CN" sz="2400" dirty="0"/>
          </a:p>
          <a:p>
            <a:r>
              <a:rPr lang="zh-CN" altLang="en-US" sz="2400" dirty="0"/>
              <a:t>造成老张效率的低下。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所谓</a:t>
            </a:r>
            <a:r>
              <a:rPr lang="zh-CN" altLang="en-US" sz="2400" b="1" dirty="0"/>
              <a:t>阻塞非阻塞，仅仅对于老张而言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立等的老张，阻塞；看电视的老张，非阻塞。</a:t>
            </a:r>
            <a:br>
              <a:rPr lang="zh-CN" altLang="en-US" sz="1400" dirty="0"/>
            </a:br>
            <a:br>
              <a:rPr lang="zh-CN" altLang="en-US" sz="1400" dirty="0"/>
            </a:br>
            <a:endParaRPr lang="zh-CN" altLang="en-US" sz="1400" dirty="0"/>
          </a:p>
          <a:p>
            <a:br>
              <a:rPr lang="zh-CN" altLang="en-US" sz="1400" dirty="0"/>
            </a:br>
            <a:br>
              <a:rPr lang="zh-CN" altLang="en-US" sz="1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86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-183232"/>
            <a:ext cx="7072362" cy="952500"/>
          </a:xfrm>
        </p:spPr>
        <p:txBody>
          <a:bodyPr/>
          <a:lstStyle/>
          <a:p>
            <a:pPr algn="l"/>
            <a:r>
              <a:rPr lang="en-US" altLang="zh-CN" dirty="0"/>
              <a:t>Q5: UEFI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52522" y="625252"/>
            <a:ext cx="7307909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UEFI</a:t>
            </a:r>
            <a:r>
              <a:rPr lang="zh-CN" altLang="en-US" sz="2000" dirty="0"/>
              <a:t>全称“统一的可扩展固件接口”</a:t>
            </a:r>
            <a:r>
              <a:rPr lang="en-US" altLang="zh-CN" sz="2000" dirty="0"/>
              <a:t>(Unified Extensible Firmware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是</a:t>
            </a:r>
            <a:r>
              <a:rPr lang="en-US" altLang="zh-CN" sz="2000" dirty="0"/>
              <a:t>BIOS</a:t>
            </a:r>
            <a:r>
              <a:rPr lang="zh-CN" altLang="en-US" sz="2000" dirty="0"/>
              <a:t>将来的替代品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更像一个低级的操作系统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9672" y="2748280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1279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930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UEFI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1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图形界面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4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英语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多语言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不能访问网络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可以访问网络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1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位模式， 只访问部分内存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32/64</a:t>
                      </a:r>
                      <a:r>
                        <a:rPr lang="zh-CN" altLang="en-US" dirty="0"/>
                        <a:t>位模式， 可访问全部内存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1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启动慢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启动快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非模块化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模块化设计， 可定制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3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7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计算机语言的发展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最早的计算机编程“语言”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11293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还记得织布机和人口普查的制表机吗？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2" descr="http://www.cntronics.com/editorfiles/20130715123800_78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21396"/>
            <a:ext cx="2736304" cy="23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26773"/>
            <a:ext cx="2986561" cy="19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2336</Words>
  <Application>Microsoft Office PowerPoint</Application>
  <PresentationFormat>On-screen Show (16:10)</PresentationFormat>
  <Paragraphs>437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宋体</vt:lpstr>
      <vt:lpstr>微软雅黑</vt:lpstr>
      <vt:lpstr>Arial</vt:lpstr>
      <vt:lpstr>Arial</vt:lpstr>
      <vt:lpstr>Calibri</vt:lpstr>
      <vt:lpstr>Consolas</vt:lpstr>
      <vt:lpstr>Office 主题​​</vt:lpstr>
      <vt:lpstr>Q1: 每个扇区的容量是一样的吗？</vt:lpstr>
      <vt:lpstr>Q2: 磁头的运动方向？</vt:lpstr>
      <vt:lpstr>Q3:南北桥有什么区别</vt:lpstr>
      <vt:lpstr>Q3:南北桥有什么区别</vt:lpstr>
      <vt:lpstr>Q4:同步异步， 阻塞非阻塞</vt:lpstr>
      <vt:lpstr>Q4:同步异步， 阻塞非阻塞</vt:lpstr>
      <vt:lpstr>Q5: UEFI</vt:lpstr>
      <vt:lpstr>计算机语言的发展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</cp:lastModifiedBy>
  <cp:revision>933</cp:revision>
  <dcterms:created xsi:type="dcterms:W3CDTF">2012-07-25T13:29:00Z</dcterms:created>
  <dcterms:modified xsi:type="dcterms:W3CDTF">2016-10-09T12:02:38Z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