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38" r:id="rId2"/>
    <p:sldId id="394" r:id="rId3"/>
    <p:sldId id="440" r:id="rId4"/>
    <p:sldId id="442" r:id="rId5"/>
    <p:sldId id="443" r:id="rId6"/>
    <p:sldId id="441" r:id="rId7"/>
    <p:sldId id="428" r:id="rId8"/>
    <p:sldId id="396" r:id="rId9"/>
    <p:sldId id="430" r:id="rId10"/>
    <p:sldId id="444" r:id="rId11"/>
    <p:sldId id="429" r:id="rId12"/>
    <p:sldId id="431" r:id="rId13"/>
    <p:sldId id="432" r:id="rId14"/>
    <p:sldId id="433" r:id="rId15"/>
    <p:sldId id="434" r:id="rId16"/>
    <p:sldId id="436" r:id="rId17"/>
    <p:sldId id="435" r:id="rId18"/>
    <p:sldId id="437" r:id="rId19"/>
    <p:sldId id="439" r:id="rId20"/>
    <p:sldId id="445" r:id="rId21"/>
    <p:sldId id="447" r:id="rId22"/>
    <p:sldId id="448" r:id="rId23"/>
    <p:sldId id="449" r:id="rId24"/>
    <p:sldId id="361" r:id="rId2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C6"/>
    <a:srgbClr val="3782C5"/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85" autoAdjust="0"/>
    <p:restoredTop sz="80787" autoAdjust="0"/>
  </p:normalViewPr>
  <p:slideViewPr>
    <p:cSldViewPr>
      <p:cViewPr varScale="1">
        <p:scale>
          <a:sx n="111" d="100"/>
          <a:sy n="111" d="100"/>
        </p:scale>
        <p:origin x="2166" y="13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84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45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44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44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08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540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64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10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14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308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00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104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56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153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74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48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19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01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2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587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30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16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4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0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程序的机器级表示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群：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536010527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865612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5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人肉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CPU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633364"/>
            <a:ext cx="4353957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8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“人肉”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CPU 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(1)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87624" y="553244"/>
            <a:ext cx="3573040" cy="44362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main: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1    </a:t>
            </a:r>
            <a:r>
              <a:rPr lang="en-US" altLang="zh-CN" sz="2000" b="1" dirty="0" err="1">
                <a:solidFill>
                  <a:srgbClr val="0843C6"/>
                </a:solidFill>
              </a:rPr>
              <a:t>pushl</a:t>
            </a:r>
            <a:r>
              <a:rPr lang="en-US" altLang="zh-CN" sz="2000" b="1" dirty="0">
                <a:solidFill>
                  <a:srgbClr val="0843C6"/>
                </a:solidFill>
              </a:rPr>
              <a:t>    %</a:t>
            </a:r>
            <a:r>
              <a:rPr lang="en-US" altLang="zh-CN" sz="2000" b="1" dirty="0" err="1">
                <a:solidFill>
                  <a:srgbClr val="0843C6"/>
                </a:solidFill>
              </a:rPr>
              <a:t>ebp</a:t>
            </a:r>
            <a:endParaRPr lang="en-US" altLang="zh-CN" sz="2000" b="1" dirty="0">
              <a:solidFill>
                <a:srgbClr val="0843C6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2    </a:t>
            </a:r>
            <a:r>
              <a:rPr lang="en-US" altLang="zh-CN" sz="2000" b="1" dirty="0" err="1">
                <a:solidFill>
                  <a:srgbClr val="0843C6"/>
                </a:solidFill>
              </a:rPr>
              <a:t>movl</a:t>
            </a:r>
            <a:r>
              <a:rPr lang="en-US" altLang="zh-CN" sz="2000" b="1" dirty="0">
                <a:solidFill>
                  <a:srgbClr val="0843C6"/>
                </a:solidFill>
              </a:rPr>
              <a:t>     %</a:t>
            </a:r>
            <a:r>
              <a:rPr lang="en-US" altLang="zh-CN" sz="2000" b="1" dirty="0" err="1">
                <a:solidFill>
                  <a:srgbClr val="0843C6"/>
                </a:solidFill>
              </a:rPr>
              <a:t>esp</a:t>
            </a:r>
            <a:r>
              <a:rPr lang="en-US" altLang="zh-CN" sz="2000" b="1" dirty="0">
                <a:solidFill>
                  <a:srgbClr val="0843C6"/>
                </a:solidFill>
              </a:rPr>
              <a:t> %</a:t>
            </a:r>
            <a:r>
              <a:rPr lang="en-US" altLang="zh-CN" sz="2000" b="1" dirty="0" err="1">
                <a:solidFill>
                  <a:srgbClr val="0843C6"/>
                </a:solidFill>
              </a:rPr>
              <a:t>ebp</a:t>
            </a:r>
            <a:endParaRPr lang="en-US" altLang="zh-CN" sz="2000" b="1" dirty="0">
              <a:solidFill>
                <a:srgbClr val="0843C6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3    </a:t>
            </a:r>
            <a:r>
              <a:rPr lang="en-US" altLang="zh-CN" sz="2000" dirty="0" err="1"/>
              <a:t>subl</a:t>
            </a:r>
            <a:r>
              <a:rPr lang="en-US" altLang="zh-CN" sz="2000" dirty="0"/>
              <a:t>    %24 </a:t>
            </a:r>
            <a:r>
              <a:rPr lang="en-US" altLang="zh-CN" sz="2000" dirty="0" err="1"/>
              <a:t>esp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4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$10     -4(%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5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$20     -8(%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6    </a:t>
            </a:r>
            <a:r>
              <a:rPr lang="en-US" altLang="zh-CN" sz="2000" dirty="0" err="1"/>
              <a:t>leal</a:t>
            </a:r>
            <a:r>
              <a:rPr lang="en-US" altLang="zh-CN" sz="2000" dirty="0"/>
              <a:t>    -8(%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     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7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    4(%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8    </a:t>
            </a:r>
            <a:r>
              <a:rPr lang="en-US" altLang="zh-CN" sz="2000" dirty="0" err="1"/>
              <a:t>leal</a:t>
            </a:r>
            <a:r>
              <a:rPr lang="en-US" altLang="zh-CN" sz="2000" dirty="0"/>
              <a:t>  -4(%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  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9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 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      </a:t>
            </a:r>
            <a:r>
              <a:rPr lang="en-US" altLang="zh-CN" sz="2000" dirty="0" err="1"/>
              <a:t>esp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AutoNum type="arabicPlain" startAt="10"/>
            </a:pPr>
            <a:r>
              <a:rPr lang="en-US" altLang="zh-CN" sz="2000" dirty="0"/>
              <a:t>call add</a:t>
            </a:r>
          </a:p>
          <a:p>
            <a:pPr marL="457200" indent="-457200">
              <a:lnSpc>
                <a:spcPct val="150000"/>
              </a:lnSpc>
              <a:buAutoNum type="arabicPlain" startAt="10"/>
            </a:pPr>
            <a:r>
              <a:rPr lang="zh-CN" altLang="en-US" sz="2000" dirty="0"/>
              <a:t>打印结果</a:t>
            </a:r>
            <a:r>
              <a:rPr lang="en-US" altLang="zh-CN" sz="2000" dirty="0"/>
              <a:t>(</a:t>
            </a:r>
            <a:r>
              <a:rPr lang="zh-CN" altLang="en-US" sz="2000" dirty="0"/>
              <a:t>略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050708"/>
            <a:ext cx="5003132" cy="2586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692" y="363509"/>
            <a:ext cx="413821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9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“人肉”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CPU (2)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87624" y="553244"/>
            <a:ext cx="3573040" cy="44362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main: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1    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pushl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    %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ebp</a:t>
            </a:r>
            <a:endParaRPr lang="en-US" altLang="zh-CN" sz="20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2    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movl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     %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esp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 %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ebp</a:t>
            </a:r>
            <a:endParaRPr lang="en-US" altLang="zh-CN" sz="20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3    </a:t>
            </a:r>
            <a:r>
              <a:rPr lang="en-US" altLang="zh-CN" sz="2000" dirty="0" err="1">
                <a:solidFill>
                  <a:srgbClr val="0843C6"/>
                </a:solidFill>
              </a:rPr>
              <a:t>subl</a:t>
            </a:r>
            <a:r>
              <a:rPr lang="en-US" altLang="zh-CN" sz="2000" dirty="0">
                <a:solidFill>
                  <a:srgbClr val="0843C6"/>
                </a:solidFill>
              </a:rPr>
              <a:t>    %24 </a:t>
            </a:r>
            <a:r>
              <a:rPr lang="en-US" altLang="zh-CN" sz="2000" dirty="0" err="1">
                <a:solidFill>
                  <a:srgbClr val="0843C6"/>
                </a:solidFill>
              </a:rPr>
              <a:t>esp</a:t>
            </a:r>
            <a:endParaRPr lang="en-US" altLang="zh-CN" sz="2000" dirty="0">
              <a:solidFill>
                <a:srgbClr val="0843C6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4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$10     -4(%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5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$20     -8(%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6    </a:t>
            </a:r>
            <a:r>
              <a:rPr lang="en-US" altLang="zh-CN" sz="2000" dirty="0" err="1"/>
              <a:t>leal</a:t>
            </a:r>
            <a:r>
              <a:rPr lang="en-US" altLang="zh-CN" sz="2000" dirty="0"/>
              <a:t>    -8(%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     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7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    4(%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8    </a:t>
            </a:r>
            <a:r>
              <a:rPr lang="en-US" altLang="zh-CN" sz="2000" dirty="0" err="1"/>
              <a:t>leal</a:t>
            </a:r>
            <a:r>
              <a:rPr lang="en-US" altLang="zh-CN" sz="2000" dirty="0"/>
              <a:t>  -4(%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  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9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 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      </a:t>
            </a:r>
            <a:r>
              <a:rPr lang="en-US" altLang="zh-CN" sz="2000" dirty="0" err="1"/>
              <a:t>esp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AutoNum type="arabicPlain" startAt="10"/>
            </a:pPr>
            <a:r>
              <a:rPr lang="en-US" altLang="zh-CN" sz="2000" dirty="0"/>
              <a:t>call add</a:t>
            </a:r>
          </a:p>
          <a:p>
            <a:pPr marL="457200" indent="-457200">
              <a:lnSpc>
                <a:spcPct val="150000"/>
              </a:lnSpc>
              <a:buAutoNum type="arabicPlain" startAt="10"/>
            </a:pPr>
            <a:r>
              <a:rPr lang="zh-CN" altLang="en-US" sz="2000" dirty="0"/>
              <a:t>打印结果</a:t>
            </a:r>
            <a:r>
              <a:rPr lang="en-US" altLang="zh-CN" sz="2000" dirty="0"/>
              <a:t>(</a:t>
            </a:r>
            <a:r>
              <a:rPr lang="zh-CN" altLang="en-US" sz="2000" dirty="0"/>
              <a:t>略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33" y="1129308"/>
            <a:ext cx="5461424" cy="345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5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“人肉”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CPU (3)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87624" y="553244"/>
            <a:ext cx="3573040" cy="44362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main: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1    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pushl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    %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ebp</a:t>
            </a:r>
            <a:endParaRPr lang="en-US" altLang="zh-CN" sz="20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2    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movl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     %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esp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 %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ebp</a:t>
            </a:r>
            <a:endParaRPr lang="en-US" altLang="zh-CN" sz="20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3    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subl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    %24 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esp</a:t>
            </a:r>
            <a:endParaRPr lang="en-US" altLang="zh-CN" sz="20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843C6"/>
                </a:solidFill>
              </a:rPr>
              <a:t>4    </a:t>
            </a:r>
            <a:r>
              <a:rPr lang="en-US" altLang="zh-CN" sz="2000" b="1" dirty="0" err="1">
                <a:solidFill>
                  <a:srgbClr val="0843C6"/>
                </a:solidFill>
              </a:rPr>
              <a:t>movl</a:t>
            </a:r>
            <a:r>
              <a:rPr lang="en-US" altLang="zh-CN" sz="2000" b="1" dirty="0">
                <a:solidFill>
                  <a:srgbClr val="0843C6"/>
                </a:solidFill>
              </a:rPr>
              <a:t>   $10     -4(%</a:t>
            </a:r>
            <a:r>
              <a:rPr lang="en-US" altLang="zh-CN" sz="2000" b="1" dirty="0" err="1">
                <a:solidFill>
                  <a:srgbClr val="0843C6"/>
                </a:solidFill>
              </a:rPr>
              <a:t>ebp</a:t>
            </a:r>
            <a:r>
              <a:rPr lang="en-US" altLang="zh-CN" sz="2000" b="1" dirty="0">
                <a:solidFill>
                  <a:srgbClr val="0843C6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843C6"/>
                </a:solidFill>
              </a:rPr>
              <a:t>5    </a:t>
            </a:r>
            <a:r>
              <a:rPr lang="en-US" altLang="zh-CN" sz="2000" b="1" dirty="0" err="1">
                <a:solidFill>
                  <a:srgbClr val="0843C6"/>
                </a:solidFill>
              </a:rPr>
              <a:t>movl</a:t>
            </a:r>
            <a:r>
              <a:rPr lang="en-US" altLang="zh-CN" sz="2000" b="1" dirty="0">
                <a:solidFill>
                  <a:srgbClr val="0843C6"/>
                </a:solidFill>
              </a:rPr>
              <a:t>   $20     -8(%</a:t>
            </a:r>
            <a:r>
              <a:rPr lang="en-US" altLang="zh-CN" sz="2000" b="1" dirty="0" err="1">
                <a:solidFill>
                  <a:srgbClr val="0843C6"/>
                </a:solidFill>
              </a:rPr>
              <a:t>ebp</a:t>
            </a:r>
            <a:r>
              <a:rPr lang="en-US" altLang="zh-CN" sz="2000" b="1" dirty="0">
                <a:solidFill>
                  <a:srgbClr val="0843C6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6    </a:t>
            </a:r>
            <a:r>
              <a:rPr lang="en-US" altLang="zh-CN" sz="2000" dirty="0" err="1"/>
              <a:t>leal</a:t>
            </a:r>
            <a:r>
              <a:rPr lang="en-US" altLang="zh-CN" sz="2000" dirty="0"/>
              <a:t>    -8(%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     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7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    4(%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8    </a:t>
            </a:r>
            <a:r>
              <a:rPr lang="en-US" altLang="zh-CN" sz="2000" dirty="0" err="1"/>
              <a:t>leal</a:t>
            </a:r>
            <a:r>
              <a:rPr lang="en-US" altLang="zh-CN" sz="2000" dirty="0"/>
              <a:t>  -4(%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  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9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 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      </a:t>
            </a:r>
            <a:r>
              <a:rPr lang="en-US" altLang="zh-CN" sz="2000" dirty="0" err="1"/>
              <a:t>esp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AutoNum type="arabicPlain" startAt="10"/>
            </a:pPr>
            <a:r>
              <a:rPr lang="en-US" altLang="zh-CN" sz="2000" dirty="0"/>
              <a:t>call add</a:t>
            </a:r>
          </a:p>
          <a:p>
            <a:pPr marL="457200" indent="-457200">
              <a:lnSpc>
                <a:spcPct val="150000"/>
              </a:lnSpc>
              <a:buAutoNum type="arabicPlain" startAt="10"/>
            </a:pPr>
            <a:r>
              <a:rPr lang="zh-CN" altLang="en-US" sz="2000" dirty="0"/>
              <a:t>打印结果</a:t>
            </a:r>
            <a:r>
              <a:rPr lang="en-US" altLang="zh-CN" sz="2000" dirty="0"/>
              <a:t>(</a:t>
            </a:r>
            <a:r>
              <a:rPr lang="zh-CN" altLang="en-US" sz="2000" dirty="0"/>
              <a:t>略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56" y="625252"/>
            <a:ext cx="4023709" cy="25453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6136" y="36495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设置局部变量！</a:t>
            </a:r>
          </a:p>
        </p:txBody>
      </p:sp>
    </p:spTree>
    <p:extLst>
      <p:ext uri="{BB962C8B-B14F-4D97-AF65-F5344CB8AC3E}">
        <p14:creationId xmlns:p14="http://schemas.microsoft.com/office/powerpoint/2010/main" val="199951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“人肉”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CPU (4)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87624" y="553244"/>
            <a:ext cx="3573040" cy="44362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main: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1   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pushl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 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ebp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2   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movl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  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esp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ebp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3   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subl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 %24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esp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4   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movl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$10     -4(%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ebp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5   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movl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$20     -8(%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ebp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843C6"/>
                </a:solidFill>
              </a:rPr>
              <a:t>6    </a:t>
            </a:r>
            <a:r>
              <a:rPr lang="en-US" altLang="zh-CN" sz="2000" b="1" dirty="0" err="1">
                <a:solidFill>
                  <a:srgbClr val="0843C6"/>
                </a:solidFill>
              </a:rPr>
              <a:t>leal</a:t>
            </a:r>
            <a:r>
              <a:rPr lang="en-US" altLang="zh-CN" sz="2000" b="1" dirty="0">
                <a:solidFill>
                  <a:srgbClr val="0843C6"/>
                </a:solidFill>
              </a:rPr>
              <a:t>    -8(%</a:t>
            </a:r>
            <a:r>
              <a:rPr lang="en-US" altLang="zh-CN" sz="2000" b="1" dirty="0" err="1">
                <a:solidFill>
                  <a:srgbClr val="0843C6"/>
                </a:solidFill>
              </a:rPr>
              <a:t>ebp</a:t>
            </a:r>
            <a:r>
              <a:rPr lang="en-US" altLang="zh-CN" sz="2000" b="1" dirty="0">
                <a:solidFill>
                  <a:srgbClr val="0843C6"/>
                </a:solidFill>
              </a:rPr>
              <a:t>)     %</a:t>
            </a:r>
            <a:r>
              <a:rPr lang="en-US" altLang="zh-CN" sz="2000" b="1" dirty="0" err="1">
                <a:solidFill>
                  <a:srgbClr val="0843C6"/>
                </a:solidFill>
              </a:rPr>
              <a:t>eax</a:t>
            </a:r>
            <a:endParaRPr lang="en-US" altLang="zh-CN" sz="2000" b="1" dirty="0">
              <a:solidFill>
                <a:srgbClr val="0843C6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843C6"/>
                </a:solidFill>
              </a:rPr>
              <a:t>7    </a:t>
            </a:r>
            <a:r>
              <a:rPr lang="en-US" altLang="zh-CN" sz="2000" b="1" dirty="0" err="1">
                <a:solidFill>
                  <a:srgbClr val="0843C6"/>
                </a:solidFill>
              </a:rPr>
              <a:t>movl</a:t>
            </a:r>
            <a:r>
              <a:rPr lang="en-US" altLang="zh-CN" sz="2000" b="1" dirty="0">
                <a:solidFill>
                  <a:srgbClr val="0843C6"/>
                </a:solidFill>
              </a:rPr>
              <a:t>  %</a:t>
            </a:r>
            <a:r>
              <a:rPr lang="en-US" altLang="zh-CN" sz="2000" b="1" dirty="0" err="1">
                <a:solidFill>
                  <a:srgbClr val="0843C6"/>
                </a:solidFill>
              </a:rPr>
              <a:t>eax</a:t>
            </a:r>
            <a:r>
              <a:rPr lang="en-US" altLang="zh-CN" sz="2000" b="1" dirty="0">
                <a:solidFill>
                  <a:srgbClr val="0843C6"/>
                </a:solidFill>
              </a:rPr>
              <a:t>    4(%</a:t>
            </a:r>
            <a:r>
              <a:rPr lang="en-US" altLang="zh-CN" sz="2000" b="1" dirty="0" err="1">
                <a:solidFill>
                  <a:srgbClr val="0843C6"/>
                </a:solidFill>
              </a:rPr>
              <a:t>esp</a:t>
            </a:r>
            <a:r>
              <a:rPr lang="en-US" altLang="zh-CN" sz="2000" b="1" dirty="0">
                <a:solidFill>
                  <a:srgbClr val="0843C6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843C6"/>
                </a:solidFill>
              </a:rPr>
              <a:t>8    </a:t>
            </a:r>
            <a:r>
              <a:rPr lang="en-US" altLang="zh-CN" sz="2000" b="1" dirty="0" err="1">
                <a:solidFill>
                  <a:srgbClr val="0843C6"/>
                </a:solidFill>
              </a:rPr>
              <a:t>leal</a:t>
            </a:r>
            <a:r>
              <a:rPr lang="en-US" altLang="zh-CN" sz="2000" b="1" dirty="0">
                <a:solidFill>
                  <a:srgbClr val="0843C6"/>
                </a:solidFill>
              </a:rPr>
              <a:t>  -4(%</a:t>
            </a:r>
            <a:r>
              <a:rPr lang="en-US" altLang="zh-CN" sz="2000" b="1" dirty="0" err="1">
                <a:solidFill>
                  <a:srgbClr val="0843C6"/>
                </a:solidFill>
              </a:rPr>
              <a:t>ebp</a:t>
            </a:r>
            <a:r>
              <a:rPr lang="en-US" altLang="zh-CN" sz="2000" b="1" dirty="0">
                <a:solidFill>
                  <a:srgbClr val="0843C6"/>
                </a:solidFill>
              </a:rPr>
              <a:t>)  %</a:t>
            </a:r>
            <a:r>
              <a:rPr lang="en-US" altLang="zh-CN" sz="2000" b="1" dirty="0" err="1">
                <a:solidFill>
                  <a:srgbClr val="0843C6"/>
                </a:solidFill>
              </a:rPr>
              <a:t>eax</a:t>
            </a:r>
            <a:endParaRPr lang="en-US" altLang="zh-CN" sz="2000" b="1" dirty="0">
              <a:solidFill>
                <a:srgbClr val="0843C6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843C6"/>
                </a:solidFill>
              </a:rPr>
              <a:t>9    </a:t>
            </a:r>
            <a:r>
              <a:rPr lang="en-US" altLang="zh-CN" sz="2000" b="1" dirty="0" err="1">
                <a:solidFill>
                  <a:srgbClr val="0843C6"/>
                </a:solidFill>
              </a:rPr>
              <a:t>movl</a:t>
            </a:r>
            <a:r>
              <a:rPr lang="en-US" altLang="zh-CN" sz="2000" b="1" dirty="0">
                <a:solidFill>
                  <a:srgbClr val="0843C6"/>
                </a:solidFill>
              </a:rPr>
              <a:t>    %</a:t>
            </a:r>
            <a:r>
              <a:rPr lang="en-US" altLang="zh-CN" sz="2000" b="1" dirty="0" err="1">
                <a:solidFill>
                  <a:srgbClr val="0843C6"/>
                </a:solidFill>
              </a:rPr>
              <a:t>eax</a:t>
            </a:r>
            <a:r>
              <a:rPr lang="en-US" altLang="zh-CN" sz="2000" b="1" dirty="0">
                <a:solidFill>
                  <a:srgbClr val="0843C6"/>
                </a:solidFill>
              </a:rPr>
              <a:t>      </a:t>
            </a:r>
            <a:r>
              <a:rPr lang="en-US" altLang="zh-CN" sz="2000" b="1" dirty="0" err="1">
                <a:solidFill>
                  <a:srgbClr val="0843C6"/>
                </a:solidFill>
              </a:rPr>
              <a:t>esp</a:t>
            </a:r>
            <a:endParaRPr lang="en-US" altLang="zh-CN" sz="2000" b="1" dirty="0">
              <a:solidFill>
                <a:srgbClr val="0843C6"/>
              </a:solidFill>
            </a:endParaRPr>
          </a:p>
          <a:p>
            <a:pPr marL="457200" indent="-457200">
              <a:lnSpc>
                <a:spcPct val="150000"/>
              </a:lnSpc>
              <a:buAutoNum type="arabicPlain" startAt="10"/>
            </a:pPr>
            <a:r>
              <a:rPr lang="en-US" altLang="zh-CN" sz="2000" dirty="0"/>
              <a:t>call add</a:t>
            </a:r>
          </a:p>
          <a:p>
            <a:pPr marL="457200" indent="-457200">
              <a:lnSpc>
                <a:spcPct val="150000"/>
              </a:lnSpc>
              <a:buAutoNum type="arabicPlain" startAt="10"/>
            </a:pPr>
            <a:r>
              <a:rPr lang="zh-CN" altLang="en-US" sz="2000" dirty="0"/>
              <a:t>打印结果</a:t>
            </a:r>
            <a:r>
              <a:rPr lang="en-US" altLang="zh-CN" sz="2000" dirty="0"/>
              <a:t>(</a:t>
            </a:r>
            <a:r>
              <a:rPr lang="zh-CN" altLang="en-US" sz="2000" dirty="0"/>
              <a:t>略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985292"/>
            <a:ext cx="4399540" cy="346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76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“人肉”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CPU (5)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87624" y="553244"/>
            <a:ext cx="3573040" cy="44362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main: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1   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pushl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 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ebp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2   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movl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  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esp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ebp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3   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subl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 %24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esp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4   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movl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$10     -4(%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ebp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5   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movl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$20     -8(%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ebp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6    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leal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    -8(%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ebp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)     %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eax</a:t>
            </a:r>
            <a:endParaRPr lang="en-US" altLang="zh-CN" sz="20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7    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movl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  %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eax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    4(%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esp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8    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leal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  -4(%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ebp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)  %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eax</a:t>
            </a:r>
            <a:endParaRPr lang="en-US" altLang="zh-CN" sz="20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9    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movl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    %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eax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      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</a:rPr>
              <a:t>esp</a:t>
            </a:r>
            <a:endParaRPr lang="en-US" altLang="zh-CN" sz="2000" b="1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lain" startAt="10"/>
            </a:pPr>
            <a:r>
              <a:rPr lang="en-US" altLang="zh-CN" sz="2000" dirty="0">
                <a:solidFill>
                  <a:srgbClr val="0843C6"/>
                </a:solidFill>
              </a:rPr>
              <a:t>call add</a:t>
            </a:r>
          </a:p>
          <a:p>
            <a:pPr marL="457200" indent="-457200">
              <a:lnSpc>
                <a:spcPct val="150000"/>
              </a:lnSpc>
              <a:buAutoNum type="arabicPlain" startAt="10"/>
            </a:pPr>
            <a:r>
              <a:rPr lang="zh-CN" altLang="en-US" sz="2000" dirty="0"/>
              <a:t>打印结果</a:t>
            </a:r>
            <a:r>
              <a:rPr lang="en-US" altLang="zh-CN" sz="2000" dirty="0"/>
              <a:t>(</a:t>
            </a:r>
            <a:r>
              <a:rPr lang="zh-CN" altLang="en-US" sz="2000" dirty="0"/>
              <a:t>略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95" y="1057300"/>
            <a:ext cx="3970364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45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“人肉”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CPU (6)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331640" y="857672"/>
            <a:ext cx="3573040" cy="4436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add: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843C6"/>
                </a:solidFill>
              </a:rPr>
              <a:t>1    </a:t>
            </a:r>
            <a:r>
              <a:rPr lang="en-US" altLang="zh-CN" sz="2000" b="1" dirty="0" err="1">
                <a:solidFill>
                  <a:srgbClr val="0843C6"/>
                </a:solidFill>
              </a:rPr>
              <a:t>pushl</a:t>
            </a:r>
            <a:r>
              <a:rPr lang="en-US" altLang="zh-CN" sz="2000" b="1" dirty="0">
                <a:solidFill>
                  <a:srgbClr val="0843C6"/>
                </a:solidFill>
              </a:rPr>
              <a:t>    %</a:t>
            </a:r>
            <a:r>
              <a:rPr lang="en-US" altLang="zh-CN" sz="2000" b="1" dirty="0" err="1">
                <a:solidFill>
                  <a:srgbClr val="0843C6"/>
                </a:solidFill>
              </a:rPr>
              <a:t>ebp</a:t>
            </a:r>
            <a:endParaRPr lang="en-US" altLang="zh-CN" sz="2000" b="1" dirty="0">
              <a:solidFill>
                <a:srgbClr val="0843C6"/>
              </a:solidFill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843C6"/>
                </a:solidFill>
              </a:rPr>
              <a:t>2    </a:t>
            </a:r>
            <a:r>
              <a:rPr lang="en-US" altLang="zh-CN" sz="2000" b="1" dirty="0" err="1">
                <a:solidFill>
                  <a:srgbClr val="0843C6"/>
                </a:solidFill>
              </a:rPr>
              <a:t>movl</a:t>
            </a:r>
            <a:r>
              <a:rPr lang="en-US" altLang="zh-CN" sz="2000" b="1" dirty="0">
                <a:solidFill>
                  <a:srgbClr val="0843C6"/>
                </a:solidFill>
              </a:rPr>
              <a:t>     %</a:t>
            </a:r>
            <a:r>
              <a:rPr lang="en-US" altLang="zh-CN" sz="2000" b="1" dirty="0" err="1">
                <a:solidFill>
                  <a:srgbClr val="0843C6"/>
                </a:solidFill>
              </a:rPr>
              <a:t>esp</a:t>
            </a:r>
            <a:r>
              <a:rPr lang="en-US" altLang="zh-CN" sz="2000" b="1" dirty="0">
                <a:solidFill>
                  <a:srgbClr val="0843C6"/>
                </a:solidFill>
              </a:rPr>
              <a:t> %</a:t>
            </a:r>
            <a:r>
              <a:rPr lang="en-US" altLang="zh-CN" sz="2000" b="1" dirty="0" err="1">
                <a:solidFill>
                  <a:srgbClr val="0843C6"/>
                </a:solidFill>
              </a:rPr>
              <a:t>ebp</a:t>
            </a:r>
            <a:endParaRPr lang="en-US" altLang="zh-CN" sz="2000" b="1" dirty="0">
              <a:solidFill>
                <a:srgbClr val="0843C6"/>
              </a:solidFill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843C6"/>
                </a:solidFill>
              </a:rPr>
              <a:t>3    </a:t>
            </a:r>
            <a:r>
              <a:rPr lang="en-US" altLang="zh-CN" sz="2000" b="1" dirty="0" err="1">
                <a:solidFill>
                  <a:srgbClr val="0843C6"/>
                </a:solidFill>
              </a:rPr>
              <a:t>pushl</a:t>
            </a:r>
            <a:r>
              <a:rPr lang="en-US" altLang="zh-CN" sz="2000" b="1" dirty="0">
                <a:solidFill>
                  <a:srgbClr val="0843C6"/>
                </a:solidFill>
              </a:rPr>
              <a:t>   %</a:t>
            </a:r>
            <a:r>
              <a:rPr lang="en-US" altLang="zh-CN" sz="2000" b="1" dirty="0" err="1">
                <a:solidFill>
                  <a:srgbClr val="0843C6"/>
                </a:solidFill>
              </a:rPr>
              <a:t>ebx</a:t>
            </a:r>
            <a:endParaRPr lang="en-US" altLang="zh-CN" sz="2000" b="1" dirty="0">
              <a:solidFill>
                <a:srgbClr val="0843C6"/>
              </a:solidFill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4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   %</a:t>
            </a:r>
            <a:r>
              <a:rPr lang="en-US" altLang="zh-CN" sz="2000" dirty="0" err="1"/>
              <a:t>edx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5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12(%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    %</a:t>
            </a:r>
            <a:r>
              <a:rPr lang="en-US" altLang="zh-CN" sz="2000" dirty="0" err="1"/>
              <a:t>ecx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6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 (%</a:t>
            </a:r>
            <a:r>
              <a:rPr lang="en-US" altLang="zh-CN" sz="2000" dirty="0" err="1"/>
              <a:t>edx</a:t>
            </a:r>
            <a:r>
              <a:rPr lang="en-US" altLang="zh-CN" sz="2000" dirty="0"/>
              <a:t>)     %</a:t>
            </a:r>
            <a:r>
              <a:rPr lang="en-US" altLang="zh-CN" sz="2000" dirty="0" err="1"/>
              <a:t>ebx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7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 (%</a:t>
            </a:r>
            <a:r>
              <a:rPr lang="en-US" altLang="zh-CN" sz="2000" dirty="0" err="1"/>
              <a:t>ecx</a:t>
            </a:r>
            <a:r>
              <a:rPr lang="en-US" altLang="zh-CN" sz="2000" dirty="0"/>
              <a:t>)    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8    add      %</a:t>
            </a:r>
            <a:r>
              <a:rPr lang="en-US" altLang="zh-CN" sz="2000" dirty="0" err="1"/>
              <a:t>ebx</a:t>
            </a:r>
            <a:r>
              <a:rPr lang="en-US" altLang="zh-CN" sz="2000" dirty="0"/>
              <a:t>      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9   </a:t>
            </a:r>
            <a:r>
              <a:rPr lang="en-US" altLang="zh-CN" sz="2000" dirty="0" err="1"/>
              <a:t>popl</a:t>
            </a:r>
            <a:r>
              <a:rPr lang="en-US" altLang="zh-CN" sz="2000" dirty="0"/>
              <a:t> %</a:t>
            </a:r>
            <a:r>
              <a:rPr lang="en-US" altLang="zh-CN" sz="2000" dirty="0" err="1"/>
              <a:t>ebx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10  </a:t>
            </a:r>
            <a:r>
              <a:rPr lang="en-US" altLang="zh-CN" sz="2000" dirty="0" err="1"/>
              <a:t>popl</a:t>
            </a:r>
            <a:r>
              <a:rPr lang="en-US" altLang="zh-CN" sz="2000" dirty="0"/>
              <a:t> 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11  ret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zh-CN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198895"/>
            <a:ext cx="4802387" cy="37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00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“人肉”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CPU (7)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331640" y="857672"/>
            <a:ext cx="3573040" cy="4436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add: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1   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pushl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 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ebp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2   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movl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  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esp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ebp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3   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pushl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ebx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>
                <a:solidFill>
                  <a:srgbClr val="0843C6"/>
                </a:solidFill>
              </a:rPr>
              <a:t>4    </a:t>
            </a:r>
            <a:r>
              <a:rPr lang="en-US" altLang="zh-CN" sz="2000" dirty="0" err="1">
                <a:solidFill>
                  <a:srgbClr val="0843C6"/>
                </a:solidFill>
              </a:rPr>
              <a:t>movl</a:t>
            </a:r>
            <a:r>
              <a:rPr lang="en-US" altLang="zh-CN" sz="2000" dirty="0">
                <a:solidFill>
                  <a:srgbClr val="0843C6"/>
                </a:solidFill>
              </a:rPr>
              <a:t>   8(%</a:t>
            </a:r>
            <a:r>
              <a:rPr lang="en-US" altLang="zh-CN" sz="2000" dirty="0" err="1">
                <a:solidFill>
                  <a:srgbClr val="0843C6"/>
                </a:solidFill>
              </a:rPr>
              <a:t>ebp</a:t>
            </a:r>
            <a:r>
              <a:rPr lang="en-US" altLang="zh-CN" sz="2000" dirty="0">
                <a:solidFill>
                  <a:srgbClr val="0843C6"/>
                </a:solidFill>
              </a:rPr>
              <a:t>)   %</a:t>
            </a:r>
            <a:r>
              <a:rPr lang="en-US" altLang="zh-CN" sz="2000" dirty="0" err="1">
                <a:solidFill>
                  <a:srgbClr val="0843C6"/>
                </a:solidFill>
              </a:rPr>
              <a:t>edx</a:t>
            </a:r>
            <a:endParaRPr lang="en-US" altLang="zh-CN" sz="2000" dirty="0">
              <a:solidFill>
                <a:srgbClr val="0843C6"/>
              </a:solidFill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>
                <a:solidFill>
                  <a:srgbClr val="0843C6"/>
                </a:solidFill>
              </a:rPr>
              <a:t>5    </a:t>
            </a:r>
            <a:r>
              <a:rPr lang="en-US" altLang="zh-CN" sz="2000" dirty="0" err="1">
                <a:solidFill>
                  <a:srgbClr val="0843C6"/>
                </a:solidFill>
              </a:rPr>
              <a:t>movl</a:t>
            </a:r>
            <a:r>
              <a:rPr lang="en-US" altLang="zh-CN" sz="2000" dirty="0">
                <a:solidFill>
                  <a:srgbClr val="0843C6"/>
                </a:solidFill>
              </a:rPr>
              <a:t>   12(%</a:t>
            </a:r>
            <a:r>
              <a:rPr lang="en-US" altLang="zh-CN" sz="2000" dirty="0" err="1">
                <a:solidFill>
                  <a:srgbClr val="0843C6"/>
                </a:solidFill>
              </a:rPr>
              <a:t>ebp</a:t>
            </a:r>
            <a:r>
              <a:rPr lang="en-US" altLang="zh-CN" sz="2000" dirty="0">
                <a:solidFill>
                  <a:srgbClr val="0843C6"/>
                </a:solidFill>
              </a:rPr>
              <a:t>)    %</a:t>
            </a:r>
            <a:r>
              <a:rPr lang="en-US" altLang="zh-CN" sz="2000" dirty="0" err="1">
                <a:solidFill>
                  <a:srgbClr val="0843C6"/>
                </a:solidFill>
              </a:rPr>
              <a:t>ecx</a:t>
            </a:r>
            <a:endParaRPr lang="en-US" altLang="zh-CN" sz="2000" dirty="0">
              <a:solidFill>
                <a:srgbClr val="0843C6"/>
              </a:solidFill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>
                <a:solidFill>
                  <a:srgbClr val="0843C6"/>
                </a:solidFill>
              </a:rPr>
              <a:t>6    </a:t>
            </a:r>
            <a:r>
              <a:rPr lang="en-US" altLang="zh-CN" sz="2000" dirty="0" err="1">
                <a:solidFill>
                  <a:srgbClr val="0843C6"/>
                </a:solidFill>
              </a:rPr>
              <a:t>movl</a:t>
            </a:r>
            <a:r>
              <a:rPr lang="en-US" altLang="zh-CN" sz="2000" dirty="0">
                <a:solidFill>
                  <a:srgbClr val="0843C6"/>
                </a:solidFill>
              </a:rPr>
              <a:t>    (%</a:t>
            </a:r>
            <a:r>
              <a:rPr lang="en-US" altLang="zh-CN" sz="2000" dirty="0" err="1">
                <a:solidFill>
                  <a:srgbClr val="0843C6"/>
                </a:solidFill>
              </a:rPr>
              <a:t>edx</a:t>
            </a:r>
            <a:r>
              <a:rPr lang="en-US" altLang="zh-CN" sz="2000" dirty="0">
                <a:solidFill>
                  <a:srgbClr val="0843C6"/>
                </a:solidFill>
              </a:rPr>
              <a:t>)     %</a:t>
            </a:r>
            <a:r>
              <a:rPr lang="en-US" altLang="zh-CN" sz="2000" dirty="0" err="1">
                <a:solidFill>
                  <a:srgbClr val="0843C6"/>
                </a:solidFill>
              </a:rPr>
              <a:t>ebx</a:t>
            </a:r>
            <a:endParaRPr lang="en-US" altLang="zh-CN" sz="2000" dirty="0">
              <a:solidFill>
                <a:srgbClr val="0843C6"/>
              </a:solidFill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>
                <a:solidFill>
                  <a:srgbClr val="0843C6"/>
                </a:solidFill>
              </a:rPr>
              <a:t>7    </a:t>
            </a:r>
            <a:r>
              <a:rPr lang="en-US" altLang="zh-CN" sz="2000" dirty="0" err="1">
                <a:solidFill>
                  <a:srgbClr val="0843C6"/>
                </a:solidFill>
              </a:rPr>
              <a:t>movl</a:t>
            </a:r>
            <a:r>
              <a:rPr lang="en-US" altLang="zh-CN" sz="2000" dirty="0">
                <a:solidFill>
                  <a:srgbClr val="0843C6"/>
                </a:solidFill>
              </a:rPr>
              <a:t>    (%</a:t>
            </a:r>
            <a:r>
              <a:rPr lang="en-US" altLang="zh-CN" sz="2000" dirty="0" err="1">
                <a:solidFill>
                  <a:srgbClr val="0843C6"/>
                </a:solidFill>
              </a:rPr>
              <a:t>ecx</a:t>
            </a:r>
            <a:r>
              <a:rPr lang="en-US" altLang="zh-CN" sz="2000" dirty="0">
                <a:solidFill>
                  <a:srgbClr val="0843C6"/>
                </a:solidFill>
              </a:rPr>
              <a:t>)    %</a:t>
            </a:r>
            <a:r>
              <a:rPr lang="en-US" altLang="zh-CN" sz="2000" dirty="0" err="1">
                <a:solidFill>
                  <a:srgbClr val="0843C6"/>
                </a:solidFill>
              </a:rPr>
              <a:t>eax</a:t>
            </a:r>
            <a:endParaRPr lang="en-US" altLang="zh-CN" sz="2000" dirty="0">
              <a:solidFill>
                <a:srgbClr val="0843C6"/>
              </a:solidFill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8    add      %</a:t>
            </a:r>
            <a:r>
              <a:rPr lang="en-US" altLang="zh-CN" sz="2000" dirty="0" err="1">
                <a:solidFill>
                  <a:srgbClr val="00B050"/>
                </a:solidFill>
              </a:rPr>
              <a:t>ebx</a:t>
            </a:r>
            <a:r>
              <a:rPr lang="en-US" altLang="zh-CN" sz="2000" dirty="0">
                <a:solidFill>
                  <a:srgbClr val="00B050"/>
                </a:solidFill>
              </a:rPr>
              <a:t>      %</a:t>
            </a:r>
            <a:r>
              <a:rPr lang="en-US" altLang="zh-CN" sz="2000" dirty="0" err="1">
                <a:solidFill>
                  <a:srgbClr val="00B050"/>
                </a:solidFill>
              </a:rPr>
              <a:t>eax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9   </a:t>
            </a:r>
            <a:r>
              <a:rPr lang="en-US" altLang="zh-CN" sz="2000" dirty="0" err="1"/>
              <a:t>popl</a:t>
            </a:r>
            <a:r>
              <a:rPr lang="en-US" altLang="zh-CN" sz="2000" dirty="0"/>
              <a:t> %</a:t>
            </a:r>
            <a:r>
              <a:rPr lang="en-US" altLang="zh-CN" sz="2000" dirty="0" err="1"/>
              <a:t>ebx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10  </a:t>
            </a:r>
            <a:r>
              <a:rPr lang="en-US" altLang="zh-CN" sz="2000" dirty="0" err="1"/>
              <a:t>popl</a:t>
            </a:r>
            <a:r>
              <a:rPr lang="en-US" altLang="zh-CN" sz="2000" dirty="0"/>
              <a:t> 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11  ret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zh-CN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070" y="1503230"/>
            <a:ext cx="4894510" cy="38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87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“人肉”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CPU 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８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331640" y="857672"/>
            <a:ext cx="3573040" cy="4436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add: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1   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pushl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 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ebp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2   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movl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  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esp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ebp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3   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pushl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ebx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4   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movl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8(%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ebp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)   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edx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5   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movl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12(%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ebp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)    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ecx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6   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movl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 (%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edx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)     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ebx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7   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movl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 (%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ecx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)    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eax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8    add      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ebx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   %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eax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843C6"/>
                </a:solidFill>
              </a:rPr>
              <a:t>9   </a:t>
            </a:r>
            <a:r>
              <a:rPr lang="en-US" altLang="zh-CN" sz="2000" dirty="0" err="1">
                <a:solidFill>
                  <a:srgbClr val="0843C6"/>
                </a:solidFill>
              </a:rPr>
              <a:t>popl</a:t>
            </a:r>
            <a:r>
              <a:rPr lang="en-US" altLang="zh-CN" sz="2000" dirty="0">
                <a:solidFill>
                  <a:srgbClr val="0843C6"/>
                </a:solidFill>
              </a:rPr>
              <a:t> %</a:t>
            </a:r>
            <a:r>
              <a:rPr lang="en-US" altLang="zh-CN" sz="2000" dirty="0" err="1">
                <a:solidFill>
                  <a:srgbClr val="0843C6"/>
                </a:solidFill>
              </a:rPr>
              <a:t>ebx</a:t>
            </a:r>
            <a:endParaRPr lang="en-US" altLang="zh-CN" sz="2000" dirty="0">
              <a:solidFill>
                <a:srgbClr val="0843C6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843C6"/>
                </a:solidFill>
              </a:rPr>
              <a:t>10  </a:t>
            </a:r>
            <a:r>
              <a:rPr lang="en-US" altLang="zh-CN" sz="2000" dirty="0" err="1">
                <a:solidFill>
                  <a:srgbClr val="0843C6"/>
                </a:solidFill>
              </a:rPr>
              <a:t>popl</a:t>
            </a:r>
            <a:r>
              <a:rPr lang="en-US" altLang="zh-CN" sz="2000" dirty="0">
                <a:solidFill>
                  <a:srgbClr val="0843C6"/>
                </a:solidFill>
              </a:rPr>
              <a:t> %</a:t>
            </a:r>
            <a:r>
              <a:rPr lang="en-US" altLang="zh-CN" sz="2000" dirty="0" err="1">
                <a:solidFill>
                  <a:srgbClr val="0843C6"/>
                </a:solidFill>
              </a:rPr>
              <a:t>ebp</a:t>
            </a:r>
            <a:endParaRPr lang="en-US" altLang="zh-CN" sz="2000" dirty="0">
              <a:solidFill>
                <a:srgbClr val="0843C6"/>
              </a:solidFill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>
                <a:solidFill>
                  <a:srgbClr val="0843C6"/>
                </a:solidFill>
              </a:rPr>
              <a:t>11  ret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zh-CN" alt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27" y="1345332"/>
            <a:ext cx="460643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59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缓存区溢出攻击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5616" y="697260"/>
            <a:ext cx="411048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echo{</a:t>
            </a:r>
          </a:p>
          <a:p>
            <a:r>
              <a:rPr lang="en-US" altLang="zh-CN" dirty="0"/>
              <a:t>   char </a:t>
            </a:r>
            <a:r>
              <a:rPr lang="en-US" altLang="zh-CN" dirty="0" err="1"/>
              <a:t>buf</a:t>
            </a:r>
            <a:r>
              <a:rPr lang="en-US" altLang="zh-CN" dirty="0"/>
              <a:t>[8];</a:t>
            </a:r>
          </a:p>
          <a:p>
            <a:r>
              <a:rPr lang="en-US" altLang="zh-CN" dirty="0"/>
              <a:t>   gets(</a:t>
            </a:r>
            <a:r>
              <a:rPr lang="en-US" altLang="zh-CN" dirty="0" err="1"/>
              <a:t>buf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puts(</a:t>
            </a:r>
            <a:r>
              <a:rPr lang="en-US" altLang="zh-CN" dirty="0" err="1"/>
              <a:t>buf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char *gets(char *s){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c;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C000"/>
                </a:solidFill>
              </a:rPr>
              <a:t>char *</a:t>
            </a:r>
            <a:r>
              <a:rPr lang="en-US" altLang="zh-CN" dirty="0" err="1">
                <a:solidFill>
                  <a:srgbClr val="FFC000"/>
                </a:solidFill>
              </a:rPr>
              <a:t>dest</a:t>
            </a:r>
            <a:r>
              <a:rPr lang="en-US" altLang="zh-CN" dirty="0">
                <a:solidFill>
                  <a:srgbClr val="FFC000"/>
                </a:solidFill>
              </a:rPr>
              <a:t> =s;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gotchar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  while((c=</a:t>
            </a:r>
            <a:r>
              <a:rPr lang="en-US" altLang="zh-CN" dirty="0" err="1"/>
              <a:t>getchar</a:t>
            </a:r>
            <a:r>
              <a:rPr lang="en-US" altLang="zh-CN" dirty="0"/>
              <a:t>()) != '\n' &amp;&amp; c != EOF){</a:t>
            </a:r>
          </a:p>
          <a:p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 err="1">
                <a:solidFill>
                  <a:srgbClr val="FF0000"/>
                </a:solidFill>
              </a:rPr>
              <a:t>dest</a:t>
            </a:r>
            <a:r>
              <a:rPr lang="en-US" altLang="zh-CN" dirty="0">
                <a:solidFill>
                  <a:srgbClr val="FF0000"/>
                </a:solidFill>
              </a:rPr>
              <a:t>++ = c;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gotchar</a:t>
            </a:r>
            <a:r>
              <a:rPr lang="en-US" altLang="zh-CN" dirty="0"/>
              <a:t> = 1;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*</a:t>
            </a:r>
            <a:r>
              <a:rPr lang="en-US" altLang="zh-CN" dirty="0" err="1"/>
              <a:t>dest</a:t>
            </a:r>
            <a:r>
              <a:rPr lang="en-US" altLang="zh-CN" dirty="0"/>
              <a:t>++ = '\0';</a:t>
            </a:r>
          </a:p>
          <a:p>
            <a:r>
              <a:rPr lang="en-US" altLang="zh-CN" dirty="0"/>
              <a:t>    ....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327522"/>
            <a:ext cx="4518976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8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预备知识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(1) :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堆栈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642804"/>
            <a:ext cx="5112392" cy="507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77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应用：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Java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虚拟机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874355"/>
            <a:ext cx="4389478" cy="45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69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Java 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源程序和字节码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913284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Test{</a:t>
            </a:r>
          </a:p>
          <a:p>
            <a:r>
              <a:rPr lang="en-US" altLang="zh-CN" dirty="0"/>
              <a:t>    void add(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j){		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sum = </a:t>
            </a:r>
            <a:r>
              <a:rPr lang="en-US" altLang="zh-CN" dirty="0" err="1"/>
              <a:t>i+j</a:t>
            </a:r>
            <a:r>
              <a:rPr lang="en-US" altLang="zh-CN" dirty="0"/>
              <a:t>;		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void demo(){</a:t>
            </a:r>
          </a:p>
          <a:p>
            <a:r>
              <a:rPr lang="en-US" altLang="zh-CN" dirty="0"/>
              <a:t>        add(10,20);</a:t>
            </a:r>
          </a:p>
          <a:p>
            <a:r>
              <a:rPr lang="en-US" altLang="zh-CN" dirty="0"/>
              <a:t>    }	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8144" y="849070"/>
            <a:ext cx="19606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demo: </a:t>
            </a:r>
          </a:p>
          <a:p>
            <a:r>
              <a:rPr lang="en-US" altLang="zh-CN" dirty="0"/>
              <a:t> 0: aload_0</a:t>
            </a:r>
          </a:p>
          <a:p>
            <a:r>
              <a:rPr lang="en-US" altLang="zh-CN" dirty="0"/>
              <a:t> 1: </a:t>
            </a:r>
            <a:r>
              <a:rPr lang="en-US" altLang="zh-CN" dirty="0" err="1"/>
              <a:t>bipush</a:t>
            </a:r>
            <a:r>
              <a:rPr lang="en-US" altLang="zh-CN" dirty="0"/>
              <a:t>        10</a:t>
            </a:r>
          </a:p>
          <a:p>
            <a:r>
              <a:rPr lang="en-US" altLang="zh-CN" dirty="0"/>
              <a:t> 3: </a:t>
            </a:r>
            <a:r>
              <a:rPr lang="en-US" altLang="zh-CN" dirty="0" err="1"/>
              <a:t>bipush</a:t>
            </a:r>
            <a:r>
              <a:rPr lang="en-US" altLang="zh-CN" dirty="0"/>
              <a:t>        20</a:t>
            </a:r>
          </a:p>
          <a:p>
            <a:r>
              <a:rPr lang="en-US" altLang="zh-CN" dirty="0"/>
              <a:t> 5: </a:t>
            </a:r>
            <a:r>
              <a:rPr lang="en-US" altLang="zh-CN" dirty="0" err="1"/>
              <a:t>invokevirtual</a:t>
            </a:r>
            <a:r>
              <a:rPr lang="en-US" altLang="zh-CN" dirty="0"/>
              <a:t> #2</a:t>
            </a:r>
          </a:p>
          <a:p>
            <a:r>
              <a:rPr lang="en-US" altLang="zh-CN" dirty="0"/>
              <a:t> 8: return</a:t>
            </a:r>
          </a:p>
          <a:p>
            <a:endParaRPr lang="en-US" altLang="zh-CN" dirty="0"/>
          </a:p>
          <a:p>
            <a:r>
              <a:rPr lang="en-US" altLang="zh-CN" dirty="0"/>
              <a:t>add:</a:t>
            </a:r>
          </a:p>
          <a:p>
            <a:r>
              <a:rPr lang="en-US" altLang="zh-CN" dirty="0"/>
              <a:t> 0: iload_1</a:t>
            </a:r>
          </a:p>
          <a:p>
            <a:r>
              <a:rPr lang="en-US" altLang="zh-CN" dirty="0"/>
              <a:t> 1: iload_2</a:t>
            </a:r>
          </a:p>
          <a:p>
            <a:r>
              <a:rPr lang="en-US" altLang="zh-CN" dirty="0"/>
              <a:t> 2: </a:t>
            </a:r>
            <a:r>
              <a:rPr lang="en-US" altLang="zh-CN" dirty="0" err="1"/>
              <a:t>iadd</a:t>
            </a:r>
            <a:endParaRPr lang="en-US" altLang="zh-CN" dirty="0"/>
          </a:p>
          <a:p>
            <a:r>
              <a:rPr lang="en-US" altLang="zh-CN" dirty="0"/>
              <a:t> 3: istore_3</a:t>
            </a:r>
          </a:p>
          <a:p>
            <a:r>
              <a:rPr lang="en-US" altLang="zh-CN" dirty="0"/>
              <a:t> 4: return</a:t>
            </a:r>
            <a:endParaRPr lang="zh-CN" alt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851920" y="1921396"/>
            <a:ext cx="14401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3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应用：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Java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虚拟机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857672"/>
            <a:ext cx="712119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98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应用：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Java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虚拟机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556" y="838200"/>
            <a:ext cx="5102888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9632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137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欢迎交流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071538" y="1000112"/>
            <a:ext cx="6786610" cy="434314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</p:txBody>
      </p:sp>
      <p:pic>
        <p:nvPicPr>
          <p:cNvPr id="10" name="Picture 4" descr="二维码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1188" y="2928938"/>
            <a:ext cx="2416762" cy="241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3000364" y="1142988"/>
            <a:ext cx="4357718" cy="366968"/>
          </a:xfrm>
          <a:prstGeom prst="rect">
            <a:avLst/>
          </a:prstGeom>
          <a:solidFill>
            <a:srgbClr val="3782C5"/>
          </a:solidFill>
          <a:ln w="12700" cap="flat" cmpd="sng" algn="ctr">
            <a:solidFill>
              <a:srgbClr val="026DC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QQ: 3340792577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0364" y="1785930"/>
            <a:ext cx="4357718" cy="366968"/>
          </a:xfrm>
          <a:prstGeom prst="rect">
            <a:avLst/>
          </a:prstGeom>
          <a:solidFill>
            <a:srgbClr val="3782C5"/>
          </a:solidFill>
          <a:ln w="12700" cap="flat" cmpd="sng" algn="ctr">
            <a:solidFill>
              <a:srgbClr val="026DC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QQ</a:t>
            </a:r>
            <a:r>
              <a:rPr lang="zh-CN" altLang="en-US" sz="2000" dirty="0">
                <a:solidFill>
                  <a:schemeClr val="bg1"/>
                </a:solidFill>
              </a:rPr>
              <a:t>群</a:t>
            </a:r>
            <a:r>
              <a:rPr lang="en-US" altLang="zh-CN" sz="2000" dirty="0">
                <a:solidFill>
                  <a:schemeClr val="bg1"/>
                </a:solidFill>
              </a:rPr>
              <a:t>: 536010527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00364" y="2419094"/>
            <a:ext cx="4357718" cy="366968"/>
          </a:xfrm>
          <a:prstGeom prst="rect">
            <a:avLst/>
          </a:prstGeom>
          <a:solidFill>
            <a:srgbClr val="3782C5"/>
          </a:solidFill>
          <a:ln w="12700" cap="flat" cmpd="sng" algn="ctr">
            <a:solidFill>
              <a:srgbClr val="026DC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微信公共号</a:t>
            </a:r>
            <a:r>
              <a:rPr lang="en-US" altLang="zh-CN" sz="2000" dirty="0">
                <a:solidFill>
                  <a:schemeClr val="bg1"/>
                </a:solidFill>
              </a:rPr>
              <a:t>: </a:t>
            </a:r>
            <a:r>
              <a:rPr lang="zh-CN" altLang="en-US" sz="2000" dirty="0">
                <a:solidFill>
                  <a:schemeClr val="bg1"/>
                </a:solidFill>
              </a:rPr>
              <a:t>码农翻身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coderising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预备知识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(2) 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寄存器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834039"/>
            <a:ext cx="4112776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8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预备知识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(3) 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：汇编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45310"/>
              </p:ext>
            </p:extLst>
          </p:nvPr>
        </p:nvGraphicFramePr>
        <p:xfrm>
          <a:off x="1043608" y="985292"/>
          <a:ext cx="792088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235373415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1646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MOVL $0x3051 ,%EAX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</a:t>
                      </a:r>
                      <a:r>
                        <a:rPr lang="en-US" altLang="zh-CN" dirty="0"/>
                        <a:t>0x3051</a:t>
                      </a:r>
                      <a:r>
                        <a:rPr lang="zh-CN" altLang="en-US" dirty="0"/>
                        <a:t>这个值放到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EAX</a:t>
                      </a:r>
                      <a:r>
                        <a:rPr lang="zh-CN" altLang="en-US" baseline="0" dirty="0"/>
                        <a:t>寄存器， </a:t>
                      </a:r>
                      <a:r>
                        <a:rPr lang="en-US" altLang="zh-CN" baseline="0" dirty="0"/>
                        <a:t>4</a:t>
                      </a:r>
                      <a:r>
                        <a:rPr lang="zh-CN" altLang="en-US" baseline="0" dirty="0"/>
                        <a:t>个字节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0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MOVL %EAX,</a:t>
                      </a:r>
                      <a:r>
                        <a:rPr lang="en-US" altLang="zh-CN" baseline="0" dirty="0"/>
                        <a:t> -12(%EBP)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把寄存器</a:t>
                      </a:r>
                      <a:r>
                        <a:rPr lang="en-US" altLang="zh-CN" dirty="0"/>
                        <a:t>EAX</a:t>
                      </a:r>
                      <a:r>
                        <a:rPr lang="zh-CN" altLang="en-US" dirty="0"/>
                        <a:t>的值，存放到</a:t>
                      </a:r>
                      <a:r>
                        <a:rPr lang="en-US" altLang="zh-CN" dirty="0"/>
                        <a:t>EBP</a:t>
                      </a:r>
                      <a:r>
                        <a:rPr lang="zh-CN" altLang="en-US" dirty="0"/>
                        <a:t>指向的地址减去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个字节的地方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85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PUSHL</a:t>
                      </a:r>
                      <a:r>
                        <a:rPr lang="en-US" altLang="zh-CN" baseline="0" dirty="0"/>
                        <a:t> %EBP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把寄存器</a:t>
                      </a:r>
                      <a:r>
                        <a:rPr lang="en-US" altLang="zh-CN" dirty="0"/>
                        <a:t>EBP</a:t>
                      </a:r>
                      <a:r>
                        <a:rPr lang="zh-CN" altLang="en-US" dirty="0"/>
                        <a:t>的值压栈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81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POPL %EBP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把栈顶的值弹出，</a:t>
                      </a:r>
                      <a:r>
                        <a:rPr lang="zh-CN" altLang="en-US" baseline="0" dirty="0"/>
                        <a:t> 存放到</a:t>
                      </a:r>
                      <a:r>
                        <a:rPr lang="en-US" altLang="zh-CN" baseline="0" dirty="0"/>
                        <a:t>EBP</a:t>
                      </a:r>
                      <a:r>
                        <a:rPr lang="zh-CN" altLang="en-US" baseline="0" dirty="0"/>
                        <a:t>寄存器中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5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SUBL %4 %ESP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</a:t>
                      </a:r>
                      <a:r>
                        <a:rPr lang="en-US" altLang="zh-CN" dirty="0"/>
                        <a:t>ESP</a:t>
                      </a:r>
                      <a:r>
                        <a:rPr lang="zh-CN" altLang="en-US" dirty="0"/>
                        <a:t>寄存器的值减去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482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8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预备知识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(4) 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：指针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129308"/>
            <a:ext cx="5942242" cy="37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先来看高级语言：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语言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57566"/>
            <a:ext cx="3573040" cy="377163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demo(){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 = 10;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y = 20;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sum = add(&amp;x,  &amp;y);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(“the sum is %d\</a:t>
            </a:r>
            <a:r>
              <a:rPr lang="en-US" altLang="zh-CN" sz="2000" dirty="0" err="1"/>
              <a:t>n”,sum</a:t>
            </a:r>
            <a:r>
              <a:rPr lang="en-US" altLang="zh-CN" sz="2000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return sum;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292080" y="1140245"/>
            <a:ext cx="357304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xp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yp</a:t>
            </a:r>
            <a:r>
              <a:rPr lang="en-US" altLang="zh-CN" sz="2000" dirty="0"/>
              <a:t>){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 = *</a:t>
            </a:r>
            <a:r>
              <a:rPr lang="en-US" altLang="zh-CN" sz="2000" dirty="0" err="1"/>
              <a:t>xp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y = *</a:t>
            </a:r>
            <a:r>
              <a:rPr lang="en-US" altLang="zh-CN" sz="2000" dirty="0" err="1"/>
              <a:t>yp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    return </a:t>
            </a:r>
            <a:r>
              <a:rPr lang="en-US" altLang="zh-CN" sz="2000" dirty="0" err="1"/>
              <a:t>x+y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4166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再看汇编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87624" y="553244"/>
            <a:ext cx="3573040" cy="44362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demo: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1    </a:t>
            </a:r>
            <a:r>
              <a:rPr lang="en-US" altLang="zh-CN" sz="2000" dirty="0" err="1"/>
              <a:t>pushl</a:t>
            </a:r>
            <a:r>
              <a:rPr lang="en-US" altLang="zh-CN" sz="2000" dirty="0"/>
              <a:t>    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2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  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 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3    </a:t>
            </a:r>
            <a:r>
              <a:rPr lang="en-US" altLang="zh-CN" sz="2000" dirty="0" err="1"/>
              <a:t>subl</a:t>
            </a:r>
            <a:r>
              <a:rPr lang="en-US" altLang="zh-CN" sz="2000" dirty="0"/>
              <a:t>    %24 </a:t>
            </a:r>
            <a:r>
              <a:rPr lang="en-US" altLang="zh-CN" sz="2000" dirty="0" err="1"/>
              <a:t>esp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4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$10     -4(%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5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$20     -8(%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6    </a:t>
            </a:r>
            <a:r>
              <a:rPr lang="en-US" altLang="zh-CN" sz="2000" dirty="0" err="1"/>
              <a:t>leal</a:t>
            </a:r>
            <a:r>
              <a:rPr lang="en-US" altLang="zh-CN" sz="2000" dirty="0"/>
              <a:t>    -8(%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     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7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    4(%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8    </a:t>
            </a:r>
            <a:r>
              <a:rPr lang="en-US" altLang="zh-CN" sz="2000" dirty="0" err="1"/>
              <a:t>leal</a:t>
            </a:r>
            <a:r>
              <a:rPr lang="en-US" altLang="zh-CN" sz="2000" dirty="0"/>
              <a:t>  -4(%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  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9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 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      </a:t>
            </a:r>
            <a:r>
              <a:rPr lang="en-US" altLang="zh-CN" sz="2000" dirty="0" err="1"/>
              <a:t>esp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AutoNum type="arabicPlain" startAt="10"/>
            </a:pPr>
            <a:r>
              <a:rPr lang="en-US" altLang="zh-CN" sz="2000" dirty="0"/>
              <a:t>call add</a:t>
            </a:r>
          </a:p>
          <a:p>
            <a:pPr marL="457200" indent="-457200">
              <a:lnSpc>
                <a:spcPct val="150000"/>
              </a:lnSpc>
              <a:buAutoNum type="arabicPlain" startAt="10"/>
            </a:pPr>
            <a:r>
              <a:rPr lang="zh-CN" altLang="en-US" sz="2000" dirty="0"/>
              <a:t>打印结果</a:t>
            </a:r>
            <a:r>
              <a:rPr lang="en-US" altLang="zh-CN" sz="2000" dirty="0"/>
              <a:t>(</a:t>
            </a:r>
            <a:r>
              <a:rPr lang="zh-CN" altLang="en-US" sz="2000" dirty="0"/>
              <a:t>略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436096" y="576717"/>
            <a:ext cx="3573040" cy="4436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add: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1    </a:t>
            </a:r>
            <a:r>
              <a:rPr lang="en-US" altLang="zh-CN" sz="2000" dirty="0" err="1"/>
              <a:t>pushl</a:t>
            </a:r>
            <a:r>
              <a:rPr lang="en-US" altLang="zh-CN" sz="2000" dirty="0"/>
              <a:t>    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2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  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 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3    </a:t>
            </a:r>
            <a:r>
              <a:rPr lang="en-US" altLang="zh-CN" sz="2000" dirty="0" err="1"/>
              <a:t>pushl</a:t>
            </a:r>
            <a:r>
              <a:rPr lang="en-US" altLang="zh-CN" sz="2000" dirty="0"/>
              <a:t>   %</a:t>
            </a:r>
            <a:r>
              <a:rPr lang="en-US" altLang="zh-CN" sz="2000" dirty="0" err="1"/>
              <a:t>ebx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4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   %</a:t>
            </a:r>
            <a:r>
              <a:rPr lang="en-US" altLang="zh-CN" sz="2000" dirty="0" err="1"/>
              <a:t>edx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5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12(%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    %</a:t>
            </a:r>
            <a:r>
              <a:rPr lang="en-US" altLang="zh-CN" sz="2000" dirty="0" err="1"/>
              <a:t>ecx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6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 (%</a:t>
            </a:r>
            <a:r>
              <a:rPr lang="en-US" altLang="zh-CN" sz="2000" dirty="0" err="1"/>
              <a:t>edx</a:t>
            </a:r>
            <a:r>
              <a:rPr lang="en-US" altLang="zh-CN" sz="2000" dirty="0"/>
              <a:t>)     %</a:t>
            </a:r>
            <a:r>
              <a:rPr lang="en-US" altLang="zh-CN" sz="2000" dirty="0" err="1"/>
              <a:t>ebx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7  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 (%</a:t>
            </a:r>
            <a:r>
              <a:rPr lang="en-US" altLang="zh-CN" sz="2000" dirty="0" err="1"/>
              <a:t>ecx</a:t>
            </a:r>
            <a:r>
              <a:rPr lang="en-US" altLang="zh-CN" sz="2000" dirty="0"/>
              <a:t>)    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8    add      %</a:t>
            </a:r>
            <a:r>
              <a:rPr lang="en-US" altLang="zh-CN" sz="2000" dirty="0" err="1"/>
              <a:t>ebx</a:t>
            </a:r>
            <a:r>
              <a:rPr lang="en-US" altLang="zh-CN" sz="2000" dirty="0"/>
              <a:t>      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9   </a:t>
            </a:r>
            <a:r>
              <a:rPr lang="en-US" altLang="zh-CN" sz="2000" dirty="0" err="1"/>
              <a:t>popl</a:t>
            </a:r>
            <a:r>
              <a:rPr lang="en-US" altLang="zh-CN" sz="2000" dirty="0"/>
              <a:t> %</a:t>
            </a:r>
            <a:r>
              <a:rPr lang="en-US" altLang="zh-CN" sz="2000" dirty="0" err="1"/>
              <a:t>ebx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10  </a:t>
            </a:r>
            <a:r>
              <a:rPr lang="en-US" altLang="zh-CN" sz="2000" dirty="0" err="1"/>
              <a:t>popl</a:t>
            </a:r>
            <a:r>
              <a:rPr lang="en-US" altLang="zh-CN" sz="2000" dirty="0"/>
              <a:t> 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/>
              <a:t>11  ret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65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程序的存放： 从硬盘到内存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13284"/>
            <a:ext cx="61436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8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函数帧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9632" y="697260"/>
            <a:ext cx="36724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zh-CN" altLang="en-US" b="1" dirty="0"/>
              <a:t>函数</a:t>
            </a:r>
            <a:r>
              <a:rPr lang="en-US" altLang="zh-CN" b="1" dirty="0"/>
              <a:t>A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....</a:t>
            </a:r>
          </a:p>
          <a:p>
            <a:r>
              <a:rPr lang="en-US" altLang="zh-CN" dirty="0"/>
              <a:t>    </a:t>
            </a:r>
            <a:r>
              <a:rPr lang="zh-CN" altLang="en-US" b="1" dirty="0"/>
              <a:t>函数</a:t>
            </a:r>
            <a:r>
              <a:rPr lang="en-US" altLang="zh-CN" b="1" dirty="0"/>
              <a:t>B();</a:t>
            </a:r>
          </a:p>
          <a:p>
            <a:r>
              <a:rPr lang="en-US" altLang="zh-CN" dirty="0"/>
              <a:t>    ....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  <a:r>
              <a:rPr lang="en-US" altLang="zh-CN" dirty="0"/>
              <a:t>B(){</a:t>
            </a:r>
          </a:p>
          <a:p>
            <a:r>
              <a:rPr lang="en-US" altLang="zh-CN" dirty="0"/>
              <a:t>    ......</a:t>
            </a:r>
          </a:p>
          <a:p>
            <a:r>
              <a:rPr lang="en-US" altLang="zh-CN" dirty="0"/>
              <a:t>    </a:t>
            </a:r>
            <a:r>
              <a:rPr lang="zh-CN" altLang="en-US" b="1" dirty="0"/>
              <a:t>函数</a:t>
            </a:r>
            <a:r>
              <a:rPr lang="en-US" altLang="zh-CN" b="1" dirty="0"/>
              <a:t>C();</a:t>
            </a:r>
          </a:p>
          <a:p>
            <a:r>
              <a:rPr lang="en-US" altLang="zh-CN" dirty="0"/>
              <a:t>    ......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  <a:r>
              <a:rPr lang="en-US" altLang="zh-CN" dirty="0"/>
              <a:t>C(){</a:t>
            </a:r>
          </a:p>
          <a:p>
            <a:r>
              <a:rPr lang="en-US" altLang="zh-CN" dirty="0"/>
              <a:t>    ......</a:t>
            </a:r>
          </a:p>
          <a:p>
            <a:r>
              <a:rPr lang="en-US" altLang="zh-CN" dirty="0"/>
              <a:t>    </a:t>
            </a:r>
            <a:r>
              <a:rPr lang="zh-CN" altLang="en-US" b="1" dirty="0"/>
              <a:t>函数</a:t>
            </a:r>
            <a:r>
              <a:rPr lang="en-US" altLang="zh-CN" b="1" dirty="0"/>
              <a:t>D();  &lt;- -  </a:t>
            </a:r>
            <a:r>
              <a:rPr lang="zh-CN" altLang="en-US" sz="1600" b="1" dirty="0"/>
              <a:t>程序运行到了这一行</a:t>
            </a:r>
            <a:endParaRPr lang="en-US" altLang="zh-CN" sz="1600" b="1" dirty="0"/>
          </a:p>
          <a:p>
            <a:r>
              <a:rPr lang="en-US" altLang="zh-CN" dirty="0"/>
              <a:t>    ......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61" y="857672"/>
            <a:ext cx="3644889" cy="348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8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5815</TotalTime>
  <Words>1332</Words>
  <Application>Microsoft Office PowerPoint</Application>
  <PresentationFormat>On-screen Show (16:10)</PresentationFormat>
  <Paragraphs>254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Office 主题​​</vt:lpstr>
      <vt:lpstr>程序的机器级表示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Liu</cp:lastModifiedBy>
  <cp:revision>818</cp:revision>
  <dcterms:created xsi:type="dcterms:W3CDTF">2012-07-25T13:29:00Z</dcterms:created>
  <dcterms:modified xsi:type="dcterms:W3CDTF">2016-10-16T13:41:49Z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