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418" r:id="rId2"/>
    <p:sldId id="450" r:id="rId3"/>
    <p:sldId id="462" r:id="rId4"/>
    <p:sldId id="464" r:id="rId5"/>
    <p:sldId id="451" r:id="rId6"/>
    <p:sldId id="463" r:id="rId7"/>
    <p:sldId id="461" r:id="rId8"/>
    <p:sldId id="459" r:id="rId9"/>
    <p:sldId id="466" r:id="rId10"/>
    <p:sldId id="453" r:id="rId11"/>
    <p:sldId id="454" r:id="rId12"/>
    <p:sldId id="455" r:id="rId13"/>
    <p:sldId id="467" r:id="rId14"/>
    <p:sldId id="468" r:id="rId15"/>
    <p:sldId id="469" r:id="rId16"/>
    <p:sldId id="471" r:id="rId17"/>
    <p:sldId id="472" r:id="rId18"/>
    <p:sldId id="473" r:id="rId19"/>
    <p:sldId id="478" r:id="rId20"/>
    <p:sldId id="545" r:id="rId21"/>
    <p:sldId id="546" r:id="rId22"/>
    <p:sldId id="480" r:id="rId23"/>
    <p:sldId id="479" r:id="rId24"/>
    <p:sldId id="481" r:id="rId25"/>
    <p:sldId id="483" r:id="rId26"/>
    <p:sldId id="533" r:id="rId27"/>
    <p:sldId id="534" r:id="rId28"/>
    <p:sldId id="535" r:id="rId29"/>
    <p:sldId id="544" r:id="rId30"/>
    <p:sldId id="538" r:id="rId31"/>
    <p:sldId id="539" r:id="rId32"/>
    <p:sldId id="537" r:id="rId33"/>
    <p:sldId id="540" r:id="rId34"/>
    <p:sldId id="541" r:id="rId35"/>
    <p:sldId id="542" r:id="rId36"/>
    <p:sldId id="484" r:id="rId37"/>
    <p:sldId id="515" r:id="rId38"/>
    <p:sldId id="512" r:id="rId39"/>
    <p:sldId id="486" r:id="rId40"/>
    <p:sldId id="513" r:id="rId41"/>
    <p:sldId id="514" r:id="rId42"/>
    <p:sldId id="487" r:id="rId43"/>
    <p:sldId id="516" r:id="rId44"/>
    <p:sldId id="488" r:id="rId45"/>
    <p:sldId id="489" r:id="rId46"/>
    <p:sldId id="517" r:id="rId47"/>
    <p:sldId id="491" r:id="rId48"/>
    <p:sldId id="492" r:id="rId49"/>
    <p:sldId id="518" r:id="rId50"/>
    <p:sldId id="521" r:id="rId51"/>
    <p:sldId id="493" r:id="rId52"/>
    <p:sldId id="519" r:id="rId53"/>
    <p:sldId id="522" r:id="rId54"/>
    <p:sldId id="523" r:id="rId55"/>
    <p:sldId id="524" r:id="rId56"/>
    <p:sldId id="494" r:id="rId57"/>
    <p:sldId id="525" r:id="rId58"/>
    <p:sldId id="520" r:id="rId59"/>
    <p:sldId id="497" r:id="rId60"/>
    <p:sldId id="465" r:id="rId61"/>
    <p:sldId id="498" r:id="rId62"/>
    <p:sldId id="499" r:id="rId63"/>
    <p:sldId id="500" r:id="rId64"/>
    <p:sldId id="501" r:id="rId65"/>
    <p:sldId id="502" r:id="rId66"/>
    <p:sldId id="503" r:id="rId67"/>
    <p:sldId id="526" r:id="rId68"/>
    <p:sldId id="504" r:id="rId69"/>
    <p:sldId id="527" r:id="rId70"/>
    <p:sldId id="505" r:id="rId71"/>
    <p:sldId id="506" r:id="rId72"/>
    <p:sldId id="460" r:id="rId73"/>
    <p:sldId id="507" r:id="rId74"/>
    <p:sldId id="531" r:id="rId75"/>
    <p:sldId id="532" r:id="rId76"/>
    <p:sldId id="509" r:id="rId77"/>
    <p:sldId id="547" r:id="rId78"/>
    <p:sldId id="528" r:id="rId79"/>
    <p:sldId id="511" r:id="rId80"/>
    <p:sldId id="529" r:id="rId81"/>
    <p:sldId id="428" r:id="rId8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7A5"/>
    <a:srgbClr val="0843C6"/>
    <a:srgbClr val="378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13" autoAdjust="0"/>
    <p:restoredTop sz="76157" autoAdjust="0"/>
  </p:normalViewPr>
  <p:slideViewPr>
    <p:cSldViewPr>
      <p:cViewPr varScale="1">
        <p:scale>
          <a:sx n="105" d="100"/>
          <a:sy n="105" d="100"/>
        </p:scale>
        <p:origin x="2340" y="10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60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85617-E155-42B9-84DE-B6F08CC38C33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D96C-E990-4993-938B-CFA77FEA92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839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537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726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905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784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虚拟内存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44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884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721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594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791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347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205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40000"/>
              </a:lnSpc>
            </a:pPr>
            <a:endParaRPr lang="zh-CN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402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40000"/>
              </a:lnSpc>
            </a:pPr>
            <a:endParaRPr lang="zh-CN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002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980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0665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832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6673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1049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5826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734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87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473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9541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797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4674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6624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0942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3417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2287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306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8596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点：不需要内核介入，</a:t>
            </a:r>
            <a:r>
              <a:rPr lang="zh-CN" altLang="en-US" baseline="0" dirty="0"/>
              <a:t> 线程的切换会非常快</a:t>
            </a:r>
            <a:endParaRPr lang="en-US" altLang="zh-CN" baseline="0" dirty="0"/>
          </a:p>
          <a:p>
            <a:pPr marL="0" indent="0">
              <a:buNone/>
            </a:pPr>
            <a:r>
              <a:rPr lang="zh-CN" altLang="en-US" baseline="0" dirty="0"/>
              <a:t>缺点： 任意一个线程的阻塞就会导致整个进程阻塞（因为内核只知道进程，不知道其中还有线程）， 换句话说，所有的线程都进入了阻塞状态</a:t>
            </a:r>
            <a:endParaRPr lang="en-US" altLang="zh-CN" baseline="0" dirty="0"/>
          </a:p>
          <a:p>
            <a:pPr marL="0" indent="0">
              <a:buNone/>
            </a:pPr>
            <a:r>
              <a:rPr lang="zh-CN" altLang="en-US" baseline="0" dirty="0"/>
              <a:t>　　　只能在一个ＣＰＵ上运行。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179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6678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9324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3590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3399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4856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1399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9593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4885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.  </a:t>
            </a:r>
            <a:r>
              <a:rPr lang="zh-CN" altLang="en-US" dirty="0"/>
              <a:t>切换程序时整体调入调出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太慢</a:t>
            </a:r>
            <a:endParaRPr lang="en-US" altLang="zh-CN" dirty="0"/>
          </a:p>
          <a:p>
            <a:pPr marL="228600" indent="-228600">
              <a:buAutoNum type="arabicPeriod" startAt="2"/>
            </a:pPr>
            <a:r>
              <a:rPr lang="zh-CN" altLang="en-US" dirty="0"/>
              <a:t>局部性原理：分块装入</a:t>
            </a:r>
            <a:endParaRPr lang="en-US" altLang="zh-CN" dirty="0"/>
          </a:p>
          <a:p>
            <a:pPr marL="228600" indent="-228600">
              <a:buAutoNum type="arabicPeriod" startAt="2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把一个程序切分成多个页面，简称</a:t>
            </a:r>
            <a:r>
              <a:rPr lang="en-US" altLang="zh-CN" dirty="0"/>
              <a:t>page ,  </a:t>
            </a:r>
            <a:r>
              <a:rPr lang="zh-CN" altLang="en-US" dirty="0"/>
              <a:t>每个页面可以是</a:t>
            </a:r>
            <a:r>
              <a:rPr lang="en-US" altLang="zh-CN" dirty="0"/>
              <a:t>4k 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把物理内存页分成若干页面，</a:t>
            </a:r>
            <a:r>
              <a:rPr lang="zh-CN" altLang="en-US" baseline="0" dirty="0"/>
              <a:t> 然后把虚拟页和物理页映射起来。</a:t>
            </a:r>
            <a:endParaRPr lang="en-US" altLang="zh-CN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需要注意的是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虚拟地址的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页， 在物理内存中不存在，如果程序访问第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页，就会产生缺页的中断，由操作系统去硬盘调取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6544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553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51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429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68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9660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8826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7743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3501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/>
              <a:t>Clock</a:t>
            </a:r>
            <a:r>
              <a:rPr lang="zh-CN" altLang="en-US" sz="1200" b="1" dirty="0"/>
              <a:t>算法是公认的很好的近似</a:t>
            </a:r>
            <a:r>
              <a:rPr lang="en-US" altLang="zh-CN" sz="1200" b="1" dirty="0"/>
              <a:t>LRU</a:t>
            </a:r>
            <a:r>
              <a:rPr lang="zh-CN" altLang="en-US" sz="1200" b="1" dirty="0"/>
              <a:t>的算法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9181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4221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SegmentFault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3641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372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574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062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2600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134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： 优点是啥？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答：简单快速， 随机访问效率高，</a:t>
            </a:r>
            <a:r>
              <a:rPr lang="zh-CN" altLang="en-US" baseline="0" dirty="0"/>
              <a:t> 顺序访问效率高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问：</a:t>
            </a:r>
            <a:r>
              <a:rPr lang="zh-CN" altLang="en-US" baseline="0" dirty="0"/>
              <a:t> 缺点是啥？</a:t>
            </a:r>
            <a:endParaRPr lang="en-US" altLang="zh-CN" baseline="0" dirty="0"/>
          </a:p>
          <a:p>
            <a:pPr marL="0" indent="0">
              <a:buNone/>
            </a:pPr>
            <a:r>
              <a:rPr lang="zh-CN" altLang="en-US" baseline="0" dirty="0"/>
              <a:t>答： 容易出现碎片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1546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12939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7444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30819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49626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问题：在</a:t>
            </a:r>
            <a:r>
              <a:rPr lang="en-US" altLang="zh-CN" dirty="0" err="1"/>
              <a:t>tmp</a:t>
            </a:r>
            <a:r>
              <a:rPr lang="zh-CN" altLang="en-US" dirty="0"/>
              <a:t>目录下新建一个</a:t>
            </a:r>
            <a:r>
              <a:rPr lang="en-US" altLang="zh-CN" dirty="0"/>
              <a:t>HelloWorld.java  </a:t>
            </a:r>
            <a:r>
              <a:rPr lang="zh-CN" altLang="en-US" dirty="0"/>
              <a:t>会发生什么情况？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答案：在</a:t>
            </a:r>
            <a:r>
              <a:rPr lang="en-US" altLang="zh-CN" dirty="0" err="1"/>
              <a:t>tmp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数据块中添加一条记录， 然后分配新的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和数据块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让新添加的记录指向新的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问题： </a:t>
            </a:r>
            <a:r>
              <a:rPr lang="en-US" altLang="zh-CN" dirty="0" err="1"/>
              <a:t>inode</a:t>
            </a:r>
            <a:r>
              <a:rPr lang="en-US" altLang="zh-CN" dirty="0"/>
              <a:t> </a:t>
            </a:r>
            <a:r>
              <a:rPr lang="zh-CN" altLang="en-US" dirty="0"/>
              <a:t>信息存放在哪里？？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6006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152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408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13976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1859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1693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0465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虚拟内存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6801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虚拟内存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84967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虚拟内存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6777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虚拟内存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1811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45191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虚拟内存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00879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31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虚拟内存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4240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2262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64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95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55510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971600" y="0"/>
            <a:ext cx="8200168" cy="5715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396"/>
            <a:ext cx="7385510" cy="37606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E3A-73D9-4AC5-8448-3312727E0F5B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53244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计算机操作系统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1422010"/>
            <a:ext cx="6400800" cy="2736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刘欣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QQ: 3340792577  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微信：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liuxinlehan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微信公众号：码农翻身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coderising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群：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536010527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577580"/>
            <a:ext cx="1993404" cy="199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4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了解的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OS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历史：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批处理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95" y="1528200"/>
            <a:ext cx="7392588" cy="24814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91597" y="5468779"/>
            <a:ext cx="1624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来源： </a:t>
            </a:r>
            <a:r>
              <a:rPr lang="en-US" altLang="zh-CN" sz="1000" dirty="0"/>
              <a:t>《</a:t>
            </a:r>
            <a:r>
              <a:rPr lang="zh-CN" altLang="en-US" sz="1000" dirty="0"/>
              <a:t>现代操作系统</a:t>
            </a:r>
            <a:r>
              <a:rPr lang="en-US" altLang="zh-CN" sz="1000" dirty="0"/>
              <a:t>》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26365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一个典型的作业结构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91597" y="5468779"/>
            <a:ext cx="1624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来源： </a:t>
            </a:r>
            <a:r>
              <a:rPr lang="en-US" altLang="zh-CN" sz="1000" dirty="0"/>
              <a:t>《</a:t>
            </a:r>
            <a:r>
              <a:rPr lang="zh-CN" altLang="en-US" sz="1000" dirty="0"/>
              <a:t>现代操作系统</a:t>
            </a:r>
            <a:r>
              <a:rPr lang="en-US" altLang="zh-CN" sz="1000" dirty="0"/>
              <a:t>》</a:t>
            </a:r>
            <a:endParaRPr lang="zh-CN" altLang="en-US" sz="1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47712"/>
            <a:ext cx="67056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5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多道程序 和 分时系统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604" y="1129308"/>
            <a:ext cx="605492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7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143108" y="3073524"/>
            <a:ext cx="5643602" cy="432048"/>
            <a:chOff x="3779912" y="1777380"/>
            <a:chExt cx="4896544" cy="432048"/>
          </a:xfrm>
        </p:grpSpPr>
        <p:sp>
          <p:nvSpPr>
            <p:cNvPr id="6" name="矩形 5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虚拟内存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619672" y="2225147"/>
            <a:ext cx="6167038" cy="488337"/>
            <a:chOff x="3779912" y="1777380"/>
            <a:chExt cx="4896544" cy="432048"/>
          </a:xfrm>
        </p:grpSpPr>
        <p:sp>
          <p:nvSpPr>
            <p:cNvPr id="9" name="矩形 8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2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进程管理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51846" y="1516144"/>
            <a:ext cx="5634864" cy="477260"/>
            <a:chOff x="3779912" y="1777380"/>
            <a:chExt cx="4896544" cy="432048"/>
          </a:xfrm>
        </p:grpSpPr>
        <p:sp>
          <p:nvSpPr>
            <p:cNvPr id="13" name="矩形 12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82368" y="1824127"/>
              <a:ext cx="4078064" cy="334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+mj-ea"/>
                  <a:ea typeface="+mj-ea"/>
                </a:rPr>
                <a:t>操作系统介绍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343800" y="9132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dobe 宋体 Std L" pitchFamily="18" charset="-122"/>
                <a:ea typeface="Adobe 宋体 Std L" pitchFamily="18" charset="-122"/>
              </a:rPr>
              <a:t>Contents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151846" y="3793604"/>
            <a:ext cx="5643602" cy="432048"/>
            <a:chOff x="3779912" y="1777380"/>
            <a:chExt cx="4896544" cy="432048"/>
          </a:xfrm>
        </p:grpSpPr>
        <p:sp>
          <p:nvSpPr>
            <p:cNvPr id="18" name="矩形 17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4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82368" y="1824127"/>
              <a:ext cx="429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文件管理</a:t>
              </a:r>
            </a:p>
          </p:txBody>
        </p:sp>
      </p:grpSp>
      <p:grpSp>
        <p:nvGrpSpPr>
          <p:cNvPr id="21" name="组合 16"/>
          <p:cNvGrpSpPr/>
          <p:nvPr/>
        </p:nvGrpSpPr>
        <p:grpSpPr>
          <a:xfrm>
            <a:off x="2143108" y="4513684"/>
            <a:ext cx="5643602" cy="432048"/>
            <a:chOff x="3779912" y="1777380"/>
            <a:chExt cx="4896544" cy="432048"/>
          </a:xfrm>
        </p:grpSpPr>
        <p:sp>
          <p:nvSpPr>
            <p:cNvPr id="22" name="矩形 17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3" name="矩形 18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5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8605" y="1808738"/>
              <a:ext cx="429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I/O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管理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5198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比喻 ： 厨师做蛋糕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14414" y="1181364"/>
            <a:ext cx="6786610" cy="4484447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arial" panose="020B0604020202020204" pitchFamily="34" charset="0"/>
              </a:rPr>
              <a:t>做蛋糕的食谱： 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程序</a:t>
            </a:r>
            <a:endParaRPr lang="en-US" altLang="zh-CN" sz="24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</a:rPr>
              <a:t>做蛋糕的原料：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输入数据</a:t>
            </a:r>
            <a:endParaRPr lang="en-US" altLang="zh-CN" sz="24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</a:rPr>
              <a:t>厨师： 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</a:rPr>
              <a:t>CPU</a:t>
            </a:r>
          </a:p>
          <a:p>
            <a:r>
              <a:rPr lang="zh-CN" altLang="en-US" sz="2400" dirty="0">
                <a:latin typeface="arial" panose="020B0604020202020204" pitchFamily="34" charset="0"/>
              </a:rPr>
              <a:t>厨师阅读食谱，用原料做蛋糕的一系列动作的总和： 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进程</a:t>
            </a:r>
            <a:endParaRPr lang="en-US" altLang="zh-CN" sz="24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lvl="1"/>
            <a:endParaRPr lang="en-US" altLang="zh-CN" sz="2200" dirty="0">
              <a:latin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</a:rPr>
              <a:t>厨师的儿子跑进了，说是被蜜蜂蛰了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en-US" sz="2200" dirty="0">
                <a:latin typeface="arial" panose="020B0604020202020204" pitchFamily="34" charset="0"/>
              </a:rPr>
              <a:t>厨师记录下当前做到哪一步了（保存当前进程状态）</a:t>
            </a:r>
            <a:endParaRPr lang="en-US" altLang="zh-CN" sz="2200" dirty="0">
              <a:latin typeface="arial" panose="020B0604020202020204" pitchFamily="34" charset="0"/>
            </a:endParaRPr>
          </a:p>
          <a:p>
            <a:pPr lvl="1"/>
            <a:r>
              <a:rPr lang="zh-CN" altLang="en-US" sz="2200" dirty="0">
                <a:latin typeface="arial" panose="020B0604020202020204" pitchFamily="34" charset="0"/>
              </a:rPr>
              <a:t>拿出急救手册，按其中的指示进行处理（开始另外一个进程）</a:t>
            </a:r>
            <a:endParaRPr lang="en-US" altLang="zh-CN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930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内存中的进程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308" y="1273324"/>
            <a:ext cx="780665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18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0"/>
            <a:ext cx="75282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9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内存中的进程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308" y="913284"/>
            <a:ext cx="1992919" cy="4584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7614" y="2137420"/>
            <a:ext cx="55697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task_struct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pid_t</a:t>
            </a:r>
            <a:r>
              <a:rPr lang="en-US" altLang="zh-CN" dirty="0"/>
              <a:t> </a:t>
            </a:r>
            <a:r>
              <a:rPr lang="en-US" altLang="zh-CN" dirty="0" err="1"/>
              <a:t>pid</a:t>
            </a:r>
            <a:r>
              <a:rPr lang="en-US" altLang="zh-CN" dirty="0"/>
              <a:t>; //</a:t>
            </a:r>
            <a:r>
              <a:rPr lang="zh-CN" altLang="en-US" dirty="0"/>
              <a:t>进程号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long state;  //</a:t>
            </a:r>
            <a:r>
              <a:rPr lang="zh-CN" altLang="en-US" dirty="0"/>
              <a:t>状态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cputime_t</a:t>
            </a:r>
            <a:r>
              <a:rPr lang="en-US" altLang="zh-CN" dirty="0"/>
              <a:t> </a:t>
            </a:r>
            <a:r>
              <a:rPr lang="en-US" altLang="zh-CN" dirty="0" err="1"/>
              <a:t>utime</a:t>
            </a:r>
            <a:r>
              <a:rPr lang="en-US" altLang="zh-CN" dirty="0"/>
              <a:t>, </a:t>
            </a:r>
            <a:r>
              <a:rPr lang="en-US" altLang="zh-CN" dirty="0" err="1"/>
              <a:t>stime</a:t>
            </a:r>
            <a:r>
              <a:rPr lang="en-US" altLang="zh-CN" dirty="0"/>
              <a:t>;     // </a:t>
            </a:r>
            <a:r>
              <a:rPr lang="en-US" altLang="zh-CN" dirty="0" err="1"/>
              <a:t>cpu</a:t>
            </a:r>
            <a:r>
              <a:rPr lang="zh-CN" altLang="en-US" dirty="0"/>
              <a:t>在用户态和核心态下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</a:t>
            </a:r>
            <a:r>
              <a:rPr lang="zh-CN" altLang="en-US" dirty="0"/>
              <a:t>执行的时间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struct</a:t>
            </a:r>
            <a:r>
              <a:rPr lang="en-US" altLang="zh-CN" dirty="0"/>
              <a:t>  </a:t>
            </a:r>
            <a:r>
              <a:rPr lang="en-US" altLang="zh-CN" dirty="0" err="1"/>
              <a:t>files_struct</a:t>
            </a:r>
            <a:r>
              <a:rPr lang="en-US" altLang="zh-CN" dirty="0"/>
              <a:t> *files;    //</a:t>
            </a:r>
            <a:r>
              <a:rPr lang="zh-CN" altLang="en-US" dirty="0"/>
              <a:t>打开的文件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mm_struct</a:t>
            </a:r>
            <a:r>
              <a:rPr lang="en-US" altLang="zh-CN" dirty="0"/>
              <a:t> *mm;    //</a:t>
            </a:r>
            <a:r>
              <a:rPr lang="zh-CN" altLang="en-US" dirty="0"/>
              <a:t>进程使用的内存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......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990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进程的状态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01316"/>
            <a:ext cx="4454115" cy="399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96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进程调度：到底谁应该占据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CPU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14414" y="1181364"/>
            <a:ext cx="6786610" cy="4484447"/>
          </a:xfrm>
        </p:spPr>
        <p:txBody>
          <a:bodyPr>
            <a:noAutofit/>
          </a:bodyPr>
          <a:lstStyle/>
          <a:p>
            <a:r>
              <a:rPr lang="zh-CN" altLang="en-US" sz="2400" b="1" dirty="0">
                <a:latin typeface="arial" panose="020B0604020202020204" pitchFamily="34" charset="0"/>
              </a:rPr>
              <a:t>非抢占式</a:t>
            </a:r>
            <a:endParaRPr lang="en-US" altLang="zh-CN" sz="2200" b="1" dirty="0">
              <a:latin typeface="arial" panose="020B0604020202020204" pitchFamily="34" charset="0"/>
            </a:endParaRPr>
          </a:p>
          <a:p>
            <a:pPr lvl="1"/>
            <a:r>
              <a:rPr lang="zh-CN" altLang="en-US" sz="2200" dirty="0">
                <a:latin typeface="arial" panose="020B0604020202020204" pitchFamily="34" charset="0"/>
              </a:rPr>
              <a:t>调度程序一旦把 </a:t>
            </a:r>
            <a:r>
              <a:rPr lang="en-US" altLang="zh-CN" sz="2200" dirty="0">
                <a:latin typeface="arial" panose="020B0604020202020204" pitchFamily="34" charset="0"/>
              </a:rPr>
              <a:t>CPU</a:t>
            </a:r>
            <a:r>
              <a:rPr lang="zh-CN" altLang="en-US" sz="2200" dirty="0">
                <a:latin typeface="arial" panose="020B0604020202020204" pitchFamily="34" charset="0"/>
              </a:rPr>
              <a:t>分配给某一进程后便让它一直运行下去</a:t>
            </a:r>
            <a:r>
              <a:rPr lang="en-US" altLang="zh-CN" sz="2200" dirty="0">
                <a:latin typeface="arial" panose="020B0604020202020204" pitchFamily="34" charset="0"/>
              </a:rPr>
              <a:t>,   </a:t>
            </a:r>
            <a:r>
              <a:rPr lang="zh-CN" altLang="en-US" sz="2200" dirty="0">
                <a:latin typeface="arial" panose="020B0604020202020204" pitchFamily="34" charset="0"/>
              </a:rPr>
              <a:t>直到进程完成或发生某事件而不能运行时，才将</a:t>
            </a:r>
            <a:r>
              <a:rPr lang="en-US" altLang="zh-CN" sz="2200" dirty="0">
                <a:latin typeface="arial" panose="020B0604020202020204" pitchFamily="34" charset="0"/>
              </a:rPr>
              <a:t>CPU</a:t>
            </a:r>
            <a:r>
              <a:rPr lang="zh-CN" altLang="en-US" sz="2200" dirty="0">
                <a:latin typeface="arial" panose="020B0604020202020204" pitchFamily="34" charset="0"/>
              </a:rPr>
              <a:t>分给其它进程。</a:t>
            </a:r>
          </a:p>
          <a:p>
            <a:pPr lvl="1"/>
            <a:r>
              <a:rPr lang="zh-CN" altLang="en-US" sz="2200" dirty="0">
                <a:latin typeface="arial" panose="020B0604020202020204" pitchFamily="34" charset="0"/>
              </a:rPr>
              <a:t>适用于批处理系统</a:t>
            </a:r>
            <a:endParaRPr lang="en-US" altLang="zh-CN" sz="2200" dirty="0">
              <a:latin typeface="arial" panose="020B0604020202020204" pitchFamily="34" charset="0"/>
            </a:endParaRPr>
          </a:p>
          <a:p>
            <a:pPr lvl="1"/>
            <a:r>
              <a:rPr lang="zh-CN" altLang="en-US" sz="2200" dirty="0">
                <a:latin typeface="arial" panose="020B0604020202020204" pitchFamily="34" charset="0"/>
              </a:rPr>
              <a:t>简单、系统开销小。</a:t>
            </a:r>
            <a:endParaRPr lang="en-US" altLang="zh-CN" sz="2200" dirty="0">
              <a:latin typeface="arial" panose="020B0604020202020204" pitchFamily="34" charset="0"/>
            </a:endParaRPr>
          </a:p>
          <a:p>
            <a:r>
              <a:rPr lang="zh-CN" altLang="en-US" sz="2400" b="1" dirty="0">
                <a:latin typeface="arial" panose="020B0604020202020204" pitchFamily="34" charset="0"/>
              </a:rPr>
              <a:t>抢占式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lvl="1"/>
            <a:r>
              <a:rPr lang="zh-CN" altLang="en-US" sz="2200" dirty="0">
                <a:latin typeface="arial" panose="020B0604020202020204" pitchFamily="34" charset="0"/>
              </a:rPr>
              <a:t>当一个进程正在执行时，系统可以基于某种策略剥夺</a:t>
            </a:r>
            <a:r>
              <a:rPr lang="en-US" altLang="zh-CN" sz="2200" dirty="0">
                <a:latin typeface="arial" panose="020B0604020202020204" pitchFamily="34" charset="0"/>
              </a:rPr>
              <a:t>CPU</a:t>
            </a:r>
            <a:r>
              <a:rPr lang="zh-CN" altLang="en-US" sz="2200" dirty="0">
                <a:latin typeface="arial" panose="020B0604020202020204" pitchFamily="34" charset="0"/>
              </a:rPr>
              <a:t>给其它进程。剥夺的原则有：       优先权原则、短进程优先原则、时间片原则</a:t>
            </a:r>
            <a:endParaRPr lang="en-US" altLang="zh-CN" sz="2200" dirty="0">
              <a:latin typeface="arial" panose="020B0604020202020204" pitchFamily="34" charset="0"/>
            </a:endParaRPr>
          </a:p>
          <a:p>
            <a:pPr lvl="1"/>
            <a:r>
              <a:rPr lang="zh-CN" altLang="en-US" sz="2200" dirty="0">
                <a:latin typeface="arial" panose="020B0604020202020204" pitchFamily="34" charset="0"/>
              </a:rPr>
              <a:t>适用于交互式系统</a:t>
            </a:r>
            <a:endParaRPr lang="en-US" altLang="zh-CN" sz="2200" dirty="0">
              <a:latin typeface="arial" panose="020B0604020202020204" pitchFamily="34" charset="0"/>
            </a:endParaRPr>
          </a:p>
          <a:p>
            <a:pPr lvl="1"/>
            <a:endParaRPr lang="en-US" altLang="zh-CN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37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143108" y="3046728"/>
            <a:ext cx="5643602" cy="432048"/>
            <a:chOff x="3779912" y="1777380"/>
            <a:chExt cx="4896544" cy="432048"/>
          </a:xfrm>
        </p:grpSpPr>
        <p:sp>
          <p:nvSpPr>
            <p:cNvPr id="6" name="矩形 5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虚拟内存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43108" y="2254640"/>
            <a:ext cx="5643602" cy="432048"/>
            <a:chOff x="3779912" y="1777380"/>
            <a:chExt cx="4896544" cy="432048"/>
          </a:xfrm>
        </p:grpSpPr>
        <p:sp>
          <p:nvSpPr>
            <p:cNvPr id="9" name="矩形 8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2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进程管理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19672" y="1489348"/>
            <a:ext cx="6167038" cy="477260"/>
            <a:chOff x="3779912" y="1777380"/>
            <a:chExt cx="4896544" cy="432048"/>
          </a:xfrm>
        </p:grpSpPr>
        <p:sp>
          <p:nvSpPr>
            <p:cNvPr id="13" name="矩形 12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82368" y="1824127"/>
              <a:ext cx="4078064" cy="334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+mj-ea"/>
                  <a:ea typeface="+mj-ea"/>
                </a:rPr>
                <a:t>操作系统介绍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343800" y="9132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dobe 宋体 Std L" pitchFamily="18" charset="-122"/>
                <a:ea typeface="Adobe 宋体 Std L" pitchFamily="18" charset="-122"/>
              </a:rPr>
              <a:t>Contents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151846" y="3766808"/>
            <a:ext cx="5643602" cy="432048"/>
            <a:chOff x="3779912" y="1777380"/>
            <a:chExt cx="4896544" cy="432048"/>
          </a:xfrm>
        </p:grpSpPr>
        <p:sp>
          <p:nvSpPr>
            <p:cNvPr id="18" name="矩形 17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4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82368" y="1824127"/>
              <a:ext cx="429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文件系统</a:t>
              </a:r>
            </a:p>
          </p:txBody>
        </p:sp>
      </p:grpSp>
      <p:grpSp>
        <p:nvGrpSpPr>
          <p:cNvPr id="21" name="组合 16"/>
          <p:cNvGrpSpPr/>
          <p:nvPr/>
        </p:nvGrpSpPr>
        <p:grpSpPr>
          <a:xfrm>
            <a:off x="2143108" y="4486888"/>
            <a:ext cx="5643602" cy="432048"/>
            <a:chOff x="3779912" y="1777380"/>
            <a:chExt cx="4896544" cy="432048"/>
          </a:xfrm>
        </p:grpSpPr>
        <p:sp>
          <p:nvSpPr>
            <p:cNvPr id="22" name="矩形 17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3" name="矩形 18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5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8605" y="1808738"/>
              <a:ext cx="429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I/O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管理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0420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进程调度：评价标准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14414" y="1181364"/>
            <a:ext cx="6786610" cy="4484447"/>
          </a:xfrm>
        </p:spPr>
        <p:txBody>
          <a:bodyPr>
            <a:noAutofit/>
          </a:bodyPr>
          <a:lstStyle/>
          <a:p>
            <a:r>
              <a:rPr lang="zh-CN" altLang="en-US" sz="2400" b="1" dirty="0">
                <a:latin typeface="arial" panose="020B0604020202020204" pitchFamily="34" charset="0"/>
              </a:rPr>
              <a:t>公平</a:t>
            </a:r>
            <a:endParaRPr lang="en-US" altLang="zh-CN" sz="2200" b="1" dirty="0">
              <a:latin typeface="arial" panose="020B0604020202020204" pitchFamily="34" charset="0"/>
            </a:endParaRPr>
          </a:p>
          <a:p>
            <a:pPr lvl="1"/>
            <a:r>
              <a:rPr lang="zh-CN" altLang="en-US" sz="2200" dirty="0">
                <a:latin typeface="arial" panose="020B0604020202020204" pitchFamily="34" charset="0"/>
              </a:rPr>
              <a:t>合理的分配</a:t>
            </a:r>
            <a:r>
              <a:rPr lang="en-US" altLang="zh-CN" sz="2200" dirty="0">
                <a:latin typeface="arial" panose="020B0604020202020204" pitchFamily="34" charset="0"/>
              </a:rPr>
              <a:t>CPU</a:t>
            </a:r>
          </a:p>
          <a:p>
            <a:endParaRPr lang="en-US" altLang="zh-CN" sz="2400" b="1" dirty="0">
              <a:latin typeface="arial" panose="020B0604020202020204" pitchFamily="34" charset="0"/>
            </a:endParaRPr>
          </a:p>
          <a:p>
            <a:r>
              <a:rPr lang="zh-CN" altLang="en-US" sz="2400" b="1" dirty="0">
                <a:latin typeface="arial" panose="020B0604020202020204" pitchFamily="34" charset="0"/>
              </a:rPr>
              <a:t>响应时间短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lvl="1"/>
            <a:r>
              <a:rPr lang="zh-CN" altLang="en-US" sz="2200" dirty="0">
                <a:latin typeface="arial" panose="020B0604020202020204" pitchFamily="34" charset="0"/>
              </a:rPr>
              <a:t>响应时间</a:t>
            </a:r>
            <a:r>
              <a:rPr lang="en-US" altLang="zh-CN" sz="2200" dirty="0">
                <a:latin typeface="arial" panose="020B0604020202020204" pitchFamily="34" charset="0"/>
              </a:rPr>
              <a:t>: </a:t>
            </a:r>
            <a:r>
              <a:rPr lang="zh-CN" altLang="en-US" sz="2200" dirty="0">
                <a:latin typeface="arial" panose="020B0604020202020204" pitchFamily="34" charset="0"/>
              </a:rPr>
              <a:t>从用户输入到产生反应的时间</a:t>
            </a:r>
            <a:endParaRPr lang="en-US" altLang="zh-CN" sz="2200" dirty="0">
              <a:latin typeface="arial" panose="020B0604020202020204" pitchFamily="34" charset="0"/>
            </a:endParaRPr>
          </a:p>
          <a:p>
            <a:endParaRPr lang="en-US" altLang="zh-CN" sz="2400" b="1" dirty="0">
              <a:latin typeface="arial" panose="020B0604020202020204" pitchFamily="34" charset="0"/>
            </a:endParaRPr>
          </a:p>
          <a:p>
            <a:r>
              <a:rPr lang="zh-CN" altLang="en-US" sz="2400" b="1" dirty="0">
                <a:latin typeface="arial" panose="020B0604020202020204" pitchFamily="34" charset="0"/>
              </a:rPr>
              <a:t>吐量大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lvl="1"/>
            <a:r>
              <a:rPr lang="zh-CN" altLang="en-US" sz="2200" dirty="0">
                <a:latin typeface="arial" panose="020B0604020202020204" pitchFamily="34" charset="0"/>
              </a:rPr>
              <a:t>吞吐量</a:t>
            </a:r>
            <a:r>
              <a:rPr lang="en-US" altLang="zh-CN" sz="2200" dirty="0">
                <a:latin typeface="arial" panose="020B0604020202020204" pitchFamily="34" charset="0"/>
              </a:rPr>
              <a:t>: </a:t>
            </a:r>
            <a:r>
              <a:rPr lang="zh-CN" altLang="en-US" sz="2200" dirty="0">
                <a:latin typeface="arial" panose="020B0604020202020204" pitchFamily="34" charset="0"/>
              </a:rPr>
              <a:t>单位时间完成的任务数量</a:t>
            </a:r>
            <a:endParaRPr lang="en-US" altLang="zh-CN" sz="2200" dirty="0">
              <a:latin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zh-CN" altLang="en-US" sz="2400" b="1" dirty="0">
                <a:latin typeface="arial" panose="020B0604020202020204" pitchFamily="34" charset="0"/>
              </a:rPr>
              <a:t>但是， 这些目标是矛盾的！</a:t>
            </a:r>
            <a:endParaRPr lang="en-US" altLang="zh-CN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441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批处理系统中的调度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14414" y="1181364"/>
            <a:ext cx="6786610" cy="4484447"/>
          </a:xfrm>
        </p:spPr>
        <p:txBody>
          <a:bodyPr>
            <a:noAutofit/>
          </a:bodyPr>
          <a:lstStyle/>
          <a:p>
            <a:r>
              <a:rPr lang="zh-CN" altLang="en-US" sz="2400" b="1" dirty="0">
                <a:latin typeface="arial" panose="020B0604020202020204" pitchFamily="34" charset="0"/>
              </a:rPr>
              <a:t>先来先服务</a:t>
            </a:r>
            <a:endParaRPr lang="en-US" altLang="zh-CN" sz="2200" b="1" dirty="0">
              <a:latin typeface="arial" panose="020B0604020202020204" pitchFamily="34" charset="0"/>
            </a:endParaRPr>
          </a:p>
          <a:p>
            <a:pPr lvl="1"/>
            <a:r>
              <a:rPr lang="zh-CN" altLang="en-US" sz="2200" dirty="0">
                <a:latin typeface="arial" panose="020B0604020202020204" pitchFamily="34" charset="0"/>
              </a:rPr>
              <a:t>公平、简单</a:t>
            </a:r>
            <a:r>
              <a:rPr lang="en-US" altLang="zh-CN" sz="2200" dirty="0">
                <a:latin typeface="arial" panose="020B0604020202020204" pitchFamily="34" charset="0"/>
              </a:rPr>
              <a:t>(FIFO</a:t>
            </a:r>
            <a:r>
              <a:rPr lang="zh-CN" altLang="en-US" sz="2200" dirty="0">
                <a:latin typeface="arial" panose="020B0604020202020204" pitchFamily="34" charset="0"/>
              </a:rPr>
              <a:t>队列</a:t>
            </a:r>
            <a:r>
              <a:rPr lang="en-US" altLang="zh-CN" sz="2200" dirty="0">
                <a:latin typeface="arial" panose="020B0604020202020204" pitchFamily="34" charset="0"/>
              </a:rPr>
              <a:t>)</a:t>
            </a:r>
            <a:r>
              <a:rPr lang="zh-CN" altLang="en-US" sz="2200" dirty="0">
                <a:latin typeface="arial" panose="020B0604020202020204" pitchFamily="34" charset="0"/>
              </a:rPr>
              <a:t>、非抢占、不适合交互式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endParaRPr lang="en-US" altLang="zh-CN" sz="2400" b="1" dirty="0">
              <a:latin typeface="arial" panose="020B0604020202020204" pitchFamily="34" charset="0"/>
            </a:endParaRPr>
          </a:p>
          <a:p>
            <a:r>
              <a:rPr lang="zh-CN" altLang="en-US" sz="2400" b="1" dirty="0">
                <a:latin typeface="arial" panose="020B0604020202020204" pitchFamily="34" charset="0"/>
              </a:rPr>
              <a:t>最短作业优先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lvl="1"/>
            <a:r>
              <a:rPr lang="zh-CN" altLang="en-US" sz="2200" dirty="0">
                <a:latin typeface="arial" panose="020B0604020202020204" pitchFamily="34" charset="0"/>
              </a:rPr>
              <a:t>系统的平均等待时间最短</a:t>
            </a:r>
            <a:endParaRPr lang="en-US" altLang="zh-CN" sz="2200" dirty="0">
              <a:latin typeface="arial" panose="020B0604020202020204" pitchFamily="34" charset="0"/>
            </a:endParaRPr>
          </a:p>
          <a:p>
            <a:pPr lvl="1"/>
            <a:r>
              <a:rPr lang="zh-CN" altLang="en-US" sz="2200" dirty="0">
                <a:latin typeface="arial" panose="020B0604020202020204" pitchFamily="34" charset="0"/>
              </a:rPr>
              <a:t>但是需要预先知道每个任务的运行时间</a:t>
            </a:r>
            <a:endParaRPr lang="en-US" altLang="zh-CN" sz="2200" dirty="0">
              <a:latin typeface="arial" panose="020B0604020202020204" pitchFamily="34" charset="0"/>
            </a:endParaRPr>
          </a:p>
          <a:p>
            <a:endParaRPr lang="en-US" altLang="zh-CN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677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交互式调度策略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(1)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 ：轮转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14414" y="1181364"/>
            <a:ext cx="6786610" cy="4484447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arial" panose="020B0604020202020204" pitchFamily="34" charset="0"/>
              </a:rPr>
              <a:t>每个进程分配一个固定的时间片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endParaRPr lang="en-US" altLang="zh-CN" sz="2200" dirty="0">
              <a:latin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</a:rPr>
              <a:t>假设进程切换一次的开销为</a:t>
            </a:r>
            <a:r>
              <a:rPr lang="en-US" altLang="zh-CN" sz="2400" dirty="0">
                <a:latin typeface="arial" panose="020B0604020202020204" pitchFamily="34" charset="0"/>
              </a:rPr>
              <a:t>1ms</a:t>
            </a:r>
          </a:p>
          <a:p>
            <a:pPr lvl="1"/>
            <a:endParaRPr lang="en-US" altLang="zh-CN" sz="2200" dirty="0">
              <a:latin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</a:rPr>
              <a:t>时间片为</a:t>
            </a:r>
            <a:r>
              <a:rPr lang="en-US" altLang="zh-CN" sz="2400" dirty="0">
                <a:latin typeface="arial" panose="020B0604020202020204" pitchFamily="34" charset="0"/>
              </a:rPr>
              <a:t>4ms	</a:t>
            </a:r>
          </a:p>
          <a:p>
            <a:pPr lvl="1"/>
            <a:r>
              <a:rPr lang="en-US" altLang="zh-CN" sz="2200" dirty="0">
                <a:latin typeface="arial" panose="020B0604020202020204" pitchFamily="34" charset="0"/>
              </a:rPr>
              <a:t>20%</a:t>
            </a:r>
            <a:r>
              <a:rPr lang="zh-CN" altLang="en-US" sz="2200" dirty="0">
                <a:latin typeface="arial" panose="020B0604020202020204" pitchFamily="34" charset="0"/>
              </a:rPr>
              <a:t>的时间浪费在切换上</a:t>
            </a:r>
            <a:endParaRPr lang="en-US" altLang="zh-CN" sz="2200" dirty="0">
              <a:latin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</a:rPr>
              <a:t>时间片为</a:t>
            </a:r>
            <a:r>
              <a:rPr lang="en-US" altLang="zh-CN" sz="2400" dirty="0">
                <a:latin typeface="arial" panose="020B0604020202020204" pitchFamily="34" charset="0"/>
              </a:rPr>
              <a:t>100ms</a:t>
            </a:r>
          </a:p>
          <a:p>
            <a:pPr lvl="1"/>
            <a:r>
              <a:rPr lang="zh-CN" altLang="en-US" sz="2200" dirty="0">
                <a:latin typeface="arial" panose="020B0604020202020204" pitchFamily="34" charset="0"/>
              </a:rPr>
              <a:t>浪费只有</a:t>
            </a:r>
            <a:r>
              <a:rPr lang="en-US" altLang="zh-CN" sz="2200" dirty="0">
                <a:latin typeface="arial" panose="020B0604020202020204" pitchFamily="34" charset="0"/>
              </a:rPr>
              <a:t>1%</a:t>
            </a:r>
            <a:r>
              <a:rPr lang="zh-CN" altLang="en-US" sz="2200" dirty="0">
                <a:latin typeface="arial" panose="020B0604020202020204" pitchFamily="34" charset="0"/>
              </a:rPr>
              <a:t>， 但是假设有</a:t>
            </a:r>
            <a:r>
              <a:rPr lang="en-US" altLang="zh-CN" sz="2200" dirty="0">
                <a:latin typeface="arial" panose="020B0604020202020204" pitchFamily="34" charset="0"/>
              </a:rPr>
              <a:t>50</a:t>
            </a:r>
            <a:r>
              <a:rPr lang="zh-CN" altLang="en-US" sz="2200" dirty="0">
                <a:latin typeface="arial" panose="020B0604020202020204" pitchFamily="34" charset="0"/>
              </a:rPr>
              <a:t>个进程， 最后一个需要等待</a:t>
            </a:r>
            <a:r>
              <a:rPr lang="en-US" altLang="zh-CN" sz="2200" dirty="0">
                <a:latin typeface="arial" panose="020B0604020202020204" pitchFamily="34" charset="0"/>
              </a:rPr>
              <a:t>5</a:t>
            </a:r>
            <a:r>
              <a:rPr lang="zh-CN" altLang="en-US" sz="2200" dirty="0">
                <a:latin typeface="arial" panose="020B0604020202020204" pitchFamily="34" charset="0"/>
              </a:rPr>
              <a:t>秒 ！</a:t>
            </a:r>
            <a:endParaRPr lang="en-US" altLang="zh-CN" sz="2200" dirty="0">
              <a:latin typeface="arial" panose="020B0604020202020204" pitchFamily="34" charset="0"/>
            </a:endParaRPr>
          </a:p>
          <a:p>
            <a:pPr lvl="1"/>
            <a:endParaRPr lang="en-US" altLang="zh-CN" sz="22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lvl="1"/>
            <a:endParaRPr lang="en-US" altLang="zh-CN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30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交互式系统调度策略（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2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）：优先级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12332"/>
              </p:ext>
            </p:extLst>
          </p:nvPr>
        </p:nvGraphicFramePr>
        <p:xfrm>
          <a:off x="1513149" y="1129308"/>
          <a:ext cx="6096000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75480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81825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9629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进程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优先级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运行时间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0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6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06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6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66906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334" y="3771536"/>
            <a:ext cx="554717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27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调度策略（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3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）：多级队列反馈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585344"/>
            <a:ext cx="7349682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47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进程间的通信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01316"/>
            <a:ext cx="2655241" cy="39739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1199023"/>
            <a:ext cx="2664296" cy="398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55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进程间同步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3937620"/>
            <a:ext cx="3185487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生产者进程向队列中加入文件</a:t>
            </a:r>
            <a:endParaRPr lang="en-US" altLang="zh-CN" dirty="0"/>
          </a:p>
          <a:p>
            <a:r>
              <a:rPr lang="zh-CN" altLang="en-US" dirty="0"/>
              <a:t>消费者进程从队列中取走文件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276" y="1369150"/>
            <a:ext cx="6448426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80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进程间同步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2353444"/>
            <a:ext cx="3528392" cy="286232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ahoma" panose="020B0604030504040204" pitchFamily="34" charset="0"/>
              </a:rPr>
              <a:t>生产者：</a:t>
            </a:r>
            <a:endParaRPr lang="en-US" altLang="zh-CN" dirty="0">
              <a:latin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</a:rPr>
              <a:t>while (true) {</a:t>
            </a:r>
          </a:p>
          <a:p>
            <a:r>
              <a:rPr lang="en-US" altLang="zh-CN" dirty="0">
                <a:latin typeface="Tahoma" panose="020B0604030504040204" pitchFamily="34" charset="0"/>
              </a:rPr>
              <a:t>      while(counter== 5){ </a:t>
            </a:r>
          </a:p>
          <a:p>
            <a:r>
              <a:rPr lang="en-US" altLang="zh-CN" dirty="0">
                <a:latin typeface="Tahoma" panose="020B0604030504040204" pitchFamily="34" charset="0"/>
              </a:rPr>
              <a:t>           ;  //</a:t>
            </a:r>
            <a:r>
              <a:rPr lang="zh-CN" altLang="en-US" dirty="0">
                <a:latin typeface="Tahoma" panose="020B0604030504040204" pitchFamily="34" charset="0"/>
              </a:rPr>
              <a:t>啥也不干，继续循环</a:t>
            </a:r>
            <a:endParaRPr lang="en-US" altLang="zh-CN" dirty="0">
              <a:latin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</a:rPr>
              <a:t>      }</a:t>
            </a:r>
          </a:p>
          <a:p>
            <a:r>
              <a:rPr lang="en-US" altLang="zh-CN" dirty="0">
                <a:latin typeface="Tahoma" panose="020B0604030504040204" pitchFamily="34" charset="0"/>
              </a:rPr>
              <a:t>      buffer[in] = item;</a:t>
            </a:r>
          </a:p>
          <a:p>
            <a:r>
              <a:rPr lang="en-US" altLang="zh-CN" dirty="0">
                <a:latin typeface="Tahoma" panose="020B0604030504040204" pitchFamily="34" charset="0"/>
              </a:rPr>
              <a:t>      in = (in + 1) % 5;</a:t>
            </a:r>
          </a:p>
          <a:p>
            <a:r>
              <a:rPr lang="en-US" altLang="zh-CN" dirty="0">
                <a:latin typeface="Tahoma" panose="020B0604030504040204" pitchFamily="34" charset="0"/>
              </a:rPr>
              <a:t>      counter++;</a:t>
            </a:r>
          </a:p>
          <a:p>
            <a:r>
              <a:rPr lang="en-US" altLang="zh-CN" dirty="0">
                <a:latin typeface="Tahoma" panose="020B0604030504040204" pitchFamily="34" charset="0"/>
              </a:rPr>
              <a:t>   }</a:t>
            </a: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19829" y="2340872"/>
            <a:ext cx="3587842" cy="286232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ahoma" panose="020B0604030504040204" pitchFamily="34" charset="0"/>
              </a:rPr>
              <a:t>消费者：</a:t>
            </a:r>
            <a:endParaRPr lang="en-US" altLang="zh-CN" dirty="0">
              <a:latin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</a:rPr>
              <a:t>while (true) {</a:t>
            </a:r>
          </a:p>
          <a:p>
            <a:r>
              <a:rPr lang="en-US" altLang="zh-CN" dirty="0">
                <a:latin typeface="Tahoma" panose="020B0604030504040204" pitchFamily="34" charset="0"/>
              </a:rPr>
              <a:t>      while(counter== 0) {</a:t>
            </a:r>
          </a:p>
          <a:p>
            <a:r>
              <a:rPr lang="en-US" altLang="zh-CN" dirty="0">
                <a:latin typeface="Tahoma" panose="020B0604030504040204" pitchFamily="34" charset="0"/>
              </a:rPr>
              <a:t>	;  //</a:t>
            </a:r>
            <a:r>
              <a:rPr lang="zh-CN" altLang="en-US" dirty="0">
                <a:latin typeface="Tahoma" panose="020B0604030504040204" pitchFamily="34" charset="0"/>
              </a:rPr>
              <a:t>啥也不干，继续循环</a:t>
            </a:r>
            <a:endParaRPr lang="en-US" altLang="zh-CN" dirty="0">
              <a:latin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</a:rPr>
              <a:t>      }</a:t>
            </a:r>
          </a:p>
          <a:p>
            <a:r>
              <a:rPr lang="en-US" altLang="zh-CN" dirty="0">
                <a:latin typeface="Tahoma" panose="020B0604030504040204" pitchFamily="34" charset="0"/>
              </a:rPr>
              <a:t>      item = buffer[out];</a:t>
            </a:r>
          </a:p>
          <a:p>
            <a:r>
              <a:rPr lang="en-US" altLang="zh-CN" dirty="0">
                <a:latin typeface="Tahoma" panose="020B0604030504040204" pitchFamily="34" charset="0"/>
              </a:rPr>
              <a:t>      out = (out + 1) % 5;</a:t>
            </a:r>
          </a:p>
          <a:p>
            <a:r>
              <a:rPr lang="en-US" altLang="zh-CN" dirty="0">
                <a:latin typeface="Tahoma" panose="020B0604030504040204" pitchFamily="34" charset="0"/>
              </a:rPr>
              <a:t>      counter--;</a:t>
            </a:r>
          </a:p>
          <a:p>
            <a:r>
              <a:rPr lang="en-US" altLang="zh-CN" dirty="0">
                <a:latin typeface="Tahoma" panose="020B0604030504040204" pitchFamily="34" charset="0"/>
              </a:rPr>
              <a:t>   }</a:t>
            </a:r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91780" y="935451"/>
            <a:ext cx="5112567" cy="9233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class Item {……} ;</a:t>
            </a:r>
          </a:p>
          <a:p>
            <a:r>
              <a:rPr lang="en-US" altLang="zh-CN" dirty="0"/>
              <a:t>Item[]  buffer = new Item[5];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in = out = counter = 0;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64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进程间同步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214414" y="1181365"/>
            <a:ext cx="7822082" cy="956056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多进程情况下， 共享变量</a:t>
            </a:r>
            <a:r>
              <a:rPr lang="en-US" altLang="zh-CN" sz="2400" dirty="0"/>
              <a:t>counter</a:t>
            </a:r>
            <a:r>
              <a:rPr lang="zh-CN" altLang="en-US" sz="2400" dirty="0"/>
              <a:t>会出错！</a:t>
            </a:r>
          </a:p>
          <a:p>
            <a:pPr marL="457200" lvl="1" indent="0">
              <a:buNone/>
            </a:pPr>
            <a:endParaRPr lang="en-US" altLang="zh-CN" sz="2200" dirty="0">
              <a:latin typeface="arial" panose="020B0604020202020204" pitchFamily="34" charset="0"/>
            </a:endParaRPr>
          </a:p>
        </p:txBody>
      </p: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2933198" y="2296963"/>
            <a:ext cx="3038923" cy="3080817"/>
            <a:chOff x="1584" y="1644"/>
            <a:chExt cx="2016" cy="2004"/>
          </a:xfrm>
        </p:grpSpPr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1584" y="1920"/>
              <a:ext cx="177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1584" y="1910"/>
              <a:ext cx="1968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  <a:latin typeface="Tahoma" panose="020B0604030504040204" pitchFamily="34" charset="0"/>
                </a:rPr>
                <a:t>register = counter; </a:t>
              </a:r>
            </a:p>
            <a:p>
              <a:r>
                <a:rPr lang="en-US" altLang="zh-CN" dirty="0">
                  <a:solidFill>
                    <a:srgbClr val="00B050"/>
                  </a:solidFill>
                  <a:latin typeface="Tahoma" panose="020B0604030504040204" pitchFamily="34" charset="0"/>
                </a:rPr>
                <a:t>register = register + 1;</a:t>
              </a:r>
            </a:p>
            <a:p>
              <a:r>
                <a:rPr lang="en-US" altLang="zh-CN" dirty="0">
                  <a:solidFill>
                    <a:srgbClr val="00B050"/>
                  </a:solidFill>
                  <a:latin typeface="Tahoma" panose="020B0604030504040204" pitchFamily="34" charset="0"/>
                </a:rPr>
                <a:t>counter = register;</a:t>
              </a:r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1584" y="1644"/>
              <a:ext cx="8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000066"/>
                  </a:solidFill>
                </a:rPr>
                <a:t>生产者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P</a:t>
              </a:r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1584" y="2697"/>
              <a:ext cx="6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000066"/>
                  </a:solidFill>
                </a:rPr>
                <a:t>消费者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C</a:t>
              </a:r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1632" y="2976"/>
              <a:ext cx="177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1632" y="2976"/>
              <a:ext cx="1968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2857A5"/>
                  </a:solidFill>
                  <a:latin typeface="Tahoma" panose="020B0604030504040204" pitchFamily="34" charset="0"/>
                </a:rPr>
                <a:t>register = counter; </a:t>
              </a:r>
            </a:p>
            <a:p>
              <a:r>
                <a:rPr lang="en-US" altLang="zh-CN" dirty="0">
                  <a:solidFill>
                    <a:srgbClr val="2857A5"/>
                  </a:solidFill>
                  <a:latin typeface="Tahoma" panose="020B0604030504040204" pitchFamily="34" charset="0"/>
                </a:rPr>
                <a:t>register = register - 1;</a:t>
              </a:r>
            </a:p>
            <a:p>
              <a:r>
                <a:rPr lang="en-US" altLang="zh-CN" dirty="0">
                  <a:solidFill>
                    <a:srgbClr val="2857A5"/>
                  </a:solidFill>
                  <a:latin typeface="Tahoma" panose="020B0604030504040204" pitchFamily="34" charset="0"/>
                </a:rPr>
                <a:t>counter = register;</a:t>
              </a:r>
            </a:p>
          </p:txBody>
        </p:sp>
      </p:grp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5959927" y="2754162"/>
            <a:ext cx="3124200" cy="29608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6007762" y="2721295"/>
            <a:ext cx="3505200" cy="2696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 err="1">
                <a:solidFill>
                  <a:srgbClr val="92D050"/>
                </a:solidFill>
                <a:latin typeface="Tahoma" panose="020B0604030504040204" pitchFamily="34" charset="0"/>
              </a:rPr>
              <a:t>P.register</a:t>
            </a:r>
            <a:r>
              <a:rPr lang="en-US" altLang="zh-CN" dirty="0">
                <a:solidFill>
                  <a:srgbClr val="92D050"/>
                </a:solidFill>
                <a:latin typeface="Tahoma" panose="020B0604030504040204" pitchFamily="34" charset="0"/>
              </a:rPr>
              <a:t> = counter; </a:t>
            </a:r>
          </a:p>
          <a:p>
            <a:pPr>
              <a:spcBef>
                <a:spcPct val="20000"/>
              </a:spcBef>
            </a:pPr>
            <a:r>
              <a:rPr lang="en-US" altLang="zh-CN" dirty="0" err="1">
                <a:solidFill>
                  <a:srgbClr val="92D050"/>
                </a:solidFill>
                <a:latin typeface="Tahoma" panose="020B0604030504040204" pitchFamily="34" charset="0"/>
              </a:rPr>
              <a:t>P.register</a:t>
            </a:r>
            <a:r>
              <a:rPr lang="en-US" altLang="zh-CN" dirty="0">
                <a:solidFill>
                  <a:srgbClr val="92D050"/>
                </a:solidFill>
                <a:latin typeface="Tahoma" panose="020B0604030504040204" pitchFamily="34" charset="0"/>
              </a:rPr>
              <a:t> = </a:t>
            </a:r>
            <a:r>
              <a:rPr lang="en-US" altLang="zh-CN" dirty="0" err="1">
                <a:solidFill>
                  <a:srgbClr val="92D050"/>
                </a:solidFill>
                <a:latin typeface="Tahoma" panose="020B0604030504040204" pitchFamily="34" charset="0"/>
              </a:rPr>
              <a:t>P.register</a:t>
            </a:r>
            <a:r>
              <a:rPr lang="en-US" altLang="zh-CN" dirty="0">
                <a:solidFill>
                  <a:srgbClr val="92D050"/>
                </a:solidFill>
                <a:latin typeface="Tahoma" panose="020B0604030504040204" pitchFamily="34" charset="0"/>
              </a:rPr>
              <a:t> + 1;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latin typeface="Tahoma" panose="020B0604030504040204" pitchFamily="34" charset="0"/>
              </a:rPr>
              <a:t>生产者进程被</a:t>
            </a:r>
            <a:r>
              <a:rPr lang="en-US" altLang="zh-CN" dirty="0">
                <a:latin typeface="Tahoma" panose="020B0604030504040204" pitchFamily="34" charset="0"/>
              </a:rPr>
              <a:t>OS</a:t>
            </a:r>
            <a:r>
              <a:rPr lang="zh-CN" altLang="en-US" dirty="0">
                <a:latin typeface="Tahoma" panose="020B0604030504040204" pitchFamily="34" charset="0"/>
              </a:rPr>
              <a:t>打断， 执行</a:t>
            </a:r>
            <a:endParaRPr lang="en-US" altLang="zh-CN" dirty="0"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</a:pPr>
            <a:r>
              <a:rPr lang="zh-CN" altLang="en-US" dirty="0">
                <a:latin typeface="Tahoma" panose="020B0604030504040204" pitchFamily="34" charset="0"/>
              </a:rPr>
              <a:t>消费者进程</a:t>
            </a:r>
            <a:endParaRPr lang="en-US" altLang="zh-CN" dirty="0"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dirty="0" err="1">
                <a:solidFill>
                  <a:srgbClr val="0070C0"/>
                </a:solidFill>
                <a:latin typeface="Tahoma" panose="020B0604030504040204" pitchFamily="34" charset="0"/>
              </a:rPr>
              <a:t>C.register</a:t>
            </a:r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</a:rPr>
              <a:t> = counter; </a:t>
            </a:r>
          </a:p>
          <a:p>
            <a:pPr>
              <a:spcBef>
                <a:spcPct val="20000"/>
              </a:spcBef>
            </a:pPr>
            <a:r>
              <a:rPr lang="en-US" altLang="zh-CN" dirty="0" err="1">
                <a:solidFill>
                  <a:srgbClr val="0070C0"/>
                </a:solidFill>
                <a:latin typeface="Tahoma" panose="020B0604030504040204" pitchFamily="34" charset="0"/>
              </a:rPr>
              <a:t>C.register</a:t>
            </a:r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</a:rPr>
              <a:t> = </a:t>
            </a:r>
            <a:r>
              <a:rPr lang="en-US" altLang="zh-CN" dirty="0" err="1">
                <a:solidFill>
                  <a:srgbClr val="0070C0"/>
                </a:solidFill>
                <a:latin typeface="Tahoma" panose="020B0604030504040204" pitchFamily="34" charset="0"/>
              </a:rPr>
              <a:t>C.register</a:t>
            </a:r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</a:rPr>
              <a:t> - 1;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92D050"/>
                </a:solidFill>
                <a:latin typeface="Tahoma" panose="020B0604030504040204" pitchFamily="34" charset="0"/>
              </a:rPr>
              <a:t>counter = </a:t>
            </a:r>
            <a:r>
              <a:rPr lang="en-US" altLang="zh-CN" dirty="0" err="1">
                <a:solidFill>
                  <a:srgbClr val="92D050"/>
                </a:solidFill>
                <a:latin typeface="Tahoma" panose="020B0604030504040204" pitchFamily="34" charset="0"/>
              </a:rPr>
              <a:t>P.register</a:t>
            </a:r>
            <a:r>
              <a:rPr lang="en-US" altLang="zh-CN" dirty="0">
                <a:solidFill>
                  <a:srgbClr val="92D050"/>
                </a:solidFill>
                <a:latin typeface="Tahoma" panose="020B0604030504040204" pitchFamily="34" charset="0"/>
              </a:rPr>
              <a:t>; 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</a:rPr>
              <a:t>counter = </a:t>
            </a:r>
            <a:r>
              <a:rPr lang="en-US" altLang="zh-CN" dirty="0" err="1">
                <a:solidFill>
                  <a:srgbClr val="0070C0"/>
                </a:solidFill>
                <a:latin typeface="Tahoma" panose="020B0604030504040204" pitchFamily="34" charset="0"/>
              </a:rPr>
              <a:t>C.register</a:t>
            </a:r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</a:rPr>
              <a:t>;</a:t>
            </a:r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5883727" y="2296963"/>
            <a:ext cx="2971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一个可能的执行序列</a:t>
            </a:r>
          </a:p>
        </p:txBody>
      </p:sp>
      <p:grpSp>
        <p:nvGrpSpPr>
          <p:cNvPr id="22" name="Group 41"/>
          <p:cNvGrpSpPr>
            <a:grpSpLocks/>
          </p:cNvGrpSpPr>
          <p:nvPr/>
        </p:nvGrpSpPr>
        <p:grpSpPr bwMode="auto">
          <a:xfrm>
            <a:off x="972312" y="2305870"/>
            <a:ext cx="1852890" cy="1055688"/>
            <a:chOff x="-22" y="1927"/>
            <a:chExt cx="1270" cy="665"/>
          </a:xfrm>
        </p:grpSpPr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48" y="2208"/>
              <a:ext cx="1067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-22" y="1927"/>
              <a:ext cx="8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000066"/>
                  </a:solidFill>
                </a:rPr>
                <a:t>初始情况</a:t>
              </a:r>
            </a:p>
          </p:txBody>
        </p:sp>
        <p:sp>
          <p:nvSpPr>
            <p:cNvPr id="25" name="Text Box 40"/>
            <p:cNvSpPr txBox="1">
              <a:spLocks noChangeArrowheads="1"/>
            </p:cNvSpPr>
            <p:nvPr/>
          </p:nvSpPr>
          <p:spPr bwMode="auto">
            <a:xfrm>
              <a:off x="48" y="2270"/>
              <a:ext cx="12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ahoma" panose="020B0604030504040204" pitchFamily="34" charset="0"/>
                </a:rPr>
                <a:t>counter = 3;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43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979632" y="-2605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反思一下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2497460"/>
            <a:ext cx="1523250" cy="3136900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971600" y="1043036"/>
            <a:ext cx="6786610" cy="4484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arial" panose="020B0604020202020204" pitchFamily="34" charset="0"/>
              </a:rPr>
              <a:t>问题的核心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</a:rPr>
              <a:t>不可控制的调度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</a:rPr>
              <a:t>在机器层面， </a:t>
            </a:r>
            <a:r>
              <a:rPr lang="en-US" altLang="zh-CN" sz="2000" dirty="0">
                <a:latin typeface="arial" panose="020B0604020202020204" pitchFamily="34" charset="0"/>
              </a:rPr>
              <a:t>counter++, counter– </a:t>
            </a:r>
            <a:r>
              <a:rPr lang="zh-CN" altLang="en-US" sz="2000" dirty="0">
                <a:latin typeface="arial" panose="020B0604020202020204" pitchFamily="34" charset="0"/>
              </a:rPr>
              <a:t>并</a:t>
            </a:r>
            <a:r>
              <a:rPr lang="zh-CN" altLang="en-US" sz="2000" b="1" dirty="0">
                <a:latin typeface="arial" panose="020B0604020202020204" pitchFamily="34" charset="0"/>
              </a:rPr>
              <a:t>不是原子</a:t>
            </a:r>
            <a:r>
              <a:rPr lang="zh-CN" altLang="en-US" sz="2000" dirty="0">
                <a:latin typeface="arial" panose="020B0604020202020204" pitchFamily="34" charset="0"/>
              </a:rPr>
              <a:t>操作</a:t>
            </a:r>
            <a:endParaRPr lang="en-US" altLang="zh-CN" sz="2000" dirty="0">
              <a:latin typeface="arial" panose="020B0604020202020204" pitchFamily="34" charset="0"/>
            </a:endParaRPr>
          </a:p>
          <a:p>
            <a:endParaRPr lang="en-US" altLang="zh-CN" sz="2400" b="1" dirty="0">
              <a:latin typeface="arial" panose="020B0604020202020204" pitchFamily="34" charset="0"/>
            </a:endParaRPr>
          </a:p>
          <a:p>
            <a:r>
              <a:rPr lang="zh-CN" altLang="en-US" sz="2400" b="1" dirty="0">
                <a:latin typeface="arial" panose="020B0604020202020204" pitchFamily="34" charset="0"/>
              </a:rPr>
              <a:t>临界区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</a:rPr>
              <a:t>访问</a:t>
            </a:r>
            <a:r>
              <a:rPr lang="en-US" altLang="zh-CN" sz="2000" dirty="0">
                <a:latin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</a:rPr>
              <a:t>修改共享资源（变量， 表，文件。。。）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</a:rPr>
              <a:t>当进程进入临界区时，不允许其他进程在临界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区执行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12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操作系统观点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：</a:t>
            </a: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对硬件进行抽象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94308" y="1273324"/>
            <a:ext cx="4560864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1100" dirty="0"/>
          </a:p>
          <a:p>
            <a:r>
              <a:rPr lang="en-US" altLang="zh-CN" sz="1100" dirty="0"/>
              <a:t>; </a:t>
            </a:r>
            <a:r>
              <a:rPr lang="zh-CN" altLang="en-US" sz="1100" dirty="0"/>
              <a:t>入口参数设置</a:t>
            </a:r>
          </a:p>
          <a:p>
            <a:r>
              <a:rPr lang="en-US" altLang="zh-CN" sz="1100" dirty="0" err="1"/>
              <a:t>mov</a:t>
            </a:r>
            <a:r>
              <a:rPr lang="en-US" altLang="zh-CN" sz="1100" dirty="0"/>
              <a:t> ax, 0</a:t>
            </a:r>
          </a:p>
          <a:p>
            <a:r>
              <a:rPr lang="en-US" altLang="zh-CN" sz="1100" dirty="0" err="1"/>
              <a:t>mov</a:t>
            </a:r>
            <a:r>
              <a:rPr lang="en-US" altLang="zh-CN" sz="1100" dirty="0"/>
              <a:t> </a:t>
            </a:r>
            <a:r>
              <a:rPr lang="en-US" altLang="zh-CN" sz="1100" dirty="0" err="1"/>
              <a:t>es</a:t>
            </a:r>
            <a:r>
              <a:rPr lang="en-US" altLang="zh-CN" sz="1100" dirty="0"/>
              <a:t>, ax</a:t>
            </a:r>
          </a:p>
          <a:p>
            <a:r>
              <a:rPr lang="en-US" altLang="zh-CN" sz="1100" dirty="0" err="1"/>
              <a:t>mov</a:t>
            </a:r>
            <a:r>
              <a:rPr lang="en-US" altLang="zh-CN" sz="1100" dirty="0"/>
              <a:t> </a:t>
            </a:r>
            <a:r>
              <a:rPr lang="en-US" altLang="zh-CN" sz="1100" dirty="0" err="1"/>
              <a:t>bx</a:t>
            </a:r>
            <a:r>
              <a:rPr lang="en-US" altLang="zh-CN" sz="1100" dirty="0"/>
              <a:t>, 200        </a:t>
            </a:r>
            <a:r>
              <a:rPr lang="zh-CN" altLang="en-US" sz="1100" dirty="0"/>
              <a:t>　</a:t>
            </a:r>
            <a:r>
              <a:rPr lang="en-US" altLang="zh-CN" sz="1100" dirty="0"/>
              <a:t>; 1. </a:t>
            </a:r>
            <a:r>
              <a:rPr lang="en-US" altLang="zh-CN" sz="1100" dirty="0" err="1"/>
              <a:t>es:bx</a:t>
            </a:r>
            <a:r>
              <a:rPr lang="en-US" altLang="zh-CN" sz="1100" dirty="0"/>
              <a:t> </a:t>
            </a:r>
            <a:r>
              <a:rPr lang="zh-CN" altLang="en-US" sz="1100" dirty="0"/>
              <a:t>指向接受从扇区读入数据的内存区</a:t>
            </a:r>
          </a:p>
          <a:p>
            <a:endParaRPr lang="zh-CN" altLang="en-US" sz="1100" dirty="0"/>
          </a:p>
          <a:p>
            <a:r>
              <a:rPr lang="en-US" altLang="zh-CN" sz="1100" dirty="0" err="1"/>
              <a:t>mov</a:t>
            </a:r>
            <a:r>
              <a:rPr lang="en-US" altLang="zh-CN" sz="1100" dirty="0"/>
              <a:t> al, 1            ; 2. (al)=</a:t>
            </a:r>
            <a:r>
              <a:rPr lang="zh-CN" altLang="en-US" sz="1100" dirty="0"/>
              <a:t>需要读取扇区的数</a:t>
            </a:r>
          </a:p>
          <a:p>
            <a:endParaRPr lang="zh-CN" altLang="en-US" sz="1100" dirty="0"/>
          </a:p>
          <a:p>
            <a:r>
              <a:rPr lang="en-US" altLang="zh-CN" sz="1100" dirty="0" err="1"/>
              <a:t>mov</a:t>
            </a:r>
            <a:r>
              <a:rPr lang="en-US" altLang="zh-CN" sz="1100" dirty="0"/>
              <a:t> dl, 0            ; 3. (dl)=</a:t>
            </a:r>
            <a:r>
              <a:rPr lang="zh-CN" altLang="en-US" sz="1100" dirty="0"/>
              <a:t>驱动器号 软驱从</a:t>
            </a:r>
            <a:r>
              <a:rPr lang="en-US" altLang="zh-CN" sz="1100" dirty="0"/>
              <a:t>0</a:t>
            </a:r>
            <a:r>
              <a:rPr lang="zh-CN" altLang="en-US" sz="1100" dirty="0"/>
              <a:t>开始， </a:t>
            </a:r>
            <a:r>
              <a:rPr lang="en-US" altLang="zh-CN" sz="1100" dirty="0"/>
              <a:t>0:</a:t>
            </a:r>
            <a:r>
              <a:rPr lang="zh-CN" altLang="en-US" sz="1100" dirty="0"/>
              <a:t>软驱</a:t>
            </a:r>
            <a:r>
              <a:rPr lang="en-US" altLang="zh-CN" sz="1100" dirty="0"/>
              <a:t>A</a:t>
            </a:r>
            <a:r>
              <a:rPr lang="zh-CN" altLang="en-US" sz="1100" dirty="0"/>
              <a:t>，</a:t>
            </a:r>
            <a:r>
              <a:rPr lang="en-US" altLang="zh-CN" sz="1100" dirty="0"/>
              <a:t>1:</a:t>
            </a:r>
            <a:r>
              <a:rPr lang="zh-CN" altLang="en-US" sz="1100" dirty="0"/>
              <a:t>软驱</a:t>
            </a:r>
            <a:r>
              <a:rPr lang="en-US" altLang="zh-CN" sz="1100" dirty="0"/>
              <a:t>B</a:t>
            </a:r>
          </a:p>
          <a:p>
            <a:r>
              <a:rPr lang="en-US" altLang="zh-CN" sz="1100" dirty="0"/>
              <a:t>                     ;    </a:t>
            </a:r>
            <a:r>
              <a:rPr lang="zh-CN" altLang="en-US" sz="1100" dirty="0"/>
              <a:t>硬盘从</a:t>
            </a:r>
            <a:r>
              <a:rPr lang="en-US" altLang="zh-CN" sz="1100" dirty="0"/>
              <a:t>80h</a:t>
            </a:r>
            <a:r>
              <a:rPr lang="zh-CN" altLang="en-US" sz="1100" dirty="0"/>
              <a:t>开始，</a:t>
            </a:r>
            <a:r>
              <a:rPr lang="en-US" altLang="zh-CN" sz="1100" dirty="0"/>
              <a:t>80h</a:t>
            </a:r>
            <a:r>
              <a:rPr lang="zh-CN" altLang="en-US" sz="1100" dirty="0"/>
              <a:t>：</a:t>
            </a:r>
            <a:r>
              <a:rPr lang="en-US" altLang="zh-CN" sz="1100" dirty="0"/>
              <a:t>C</a:t>
            </a:r>
            <a:r>
              <a:rPr lang="zh-CN" altLang="en-US" sz="1100" dirty="0"/>
              <a:t>盘，</a:t>
            </a:r>
            <a:r>
              <a:rPr lang="en-US" altLang="zh-CN" sz="1100" dirty="0"/>
              <a:t>81h</a:t>
            </a:r>
            <a:r>
              <a:rPr lang="zh-CN" altLang="en-US" sz="1100" dirty="0"/>
              <a:t>：</a:t>
            </a:r>
            <a:r>
              <a:rPr lang="en-US" altLang="zh-CN" sz="1100" dirty="0"/>
              <a:t>D</a:t>
            </a:r>
            <a:r>
              <a:rPr lang="zh-CN" altLang="en-US" sz="1100" dirty="0"/>
              <a:t>盘</a:t>
            </a:r>
          </a:p>
          <a:p>
            <a:r>
              <a:rPr lang="en-US" altLang="zh-CN" sz="1100" dirty="0" err="1"/>
              <a:t>mov</a:t>
            </a:r>
            <a:r>
              <a:rPr lang="en-US" altLang="zh-CN" sz="1100" dirty="0"/>
              <a:t> dh, 0            ; 4. (dh)=</a:t>
            </a:r>
            <a:r>
              <a:rPr lang="zh-CN" altLang="en-US" sz="1100" dirty="0"/>
              <a:t>磁头号</a:t>
            </a:r>
            <a:r>
              <a:rPr lang="en-US" altLang="zh-CN" sz="1100" dirty="0"/>
              <a:t>(</a:t>
            </a:r>
            <a:r>
              <a:rPr lang="zh-CN" altLang="en-US" sz="1100" dirty="0"/>
              <a:t>对于软盘即面号，一个面对应一个磁头</a:t>
            </a:r>
            <a:r>
              <a:rPr lang="en-US" altLang="zh-CN" sz="1100" dirty="0"/>
              <a:t>)</a:t>
            </a:r>
          </a:p>
          <a:p>
            <a:r>
              <a:rPr lang="en-US" altLang="zh-CN" sz="1100" dirty="0" err="1"/>
              <a:t>mov</a:t>
            </a:r>
            <a:r>
              <a:rPr lang="en-US" altLang="zh-CN" sz="1100" dirty="0"/>
              <a:t> </a:t>
            </a:r>
            <a:r>
              <a:rPr lang="en-US" altLang="zh-CN" sz="1100" dirty="0" err="1"/>
              <a:t>ch</a:t>
            </a:r>
            <a:r>
              <a:rPr lang="en-US" altLang="zh-CN" sz="1100" dirty="0"/>
              <a:t>, 0            ; 5. (</a:t>
            </a:r>
            <a:r>
              <a:rPr lang="en-US" altLang="zh-CN" sz="1100" dirty="0" err="1"/>
              <a:t>ch</a:t>
            </a:r>
            <a:r>
              <a:rPr lang="en-US" altLang="zh-CN" sz="1100" dirty="0"/>
              <a:t>)=</a:t>
            </a:r>
            <a:r>
              <a:rPr lang="zh-CN" altLang="en-US" sz="1100" dirty="0"/>
              <a:t>磁道号</a:t>
            </a:r>
          </a:p>
          <a:p>
            <a:r>
              <a:rPr lang="en-US" altLang="zh-CN" sz="1100" dirty="0" err="1"/>
              <a:t>mov</a:t>
            </a:r>
            <a:r>
              <a:rPr lang="en-US" altLang="zh-CN" sz="1100" dirty="0"/>
              <a:t> cl, 1            ; 6. (cl)=</a:t>
            </a:r>
            <a:r>
              <a:rPr lang="zh-CN" altLang="en-US" sz="1100" dirty="0"/>
              <a:t>扇区号</a:t>
            </a:r>
          </a:p>
          <a:p>
            <a:endParaRPr lang="zh-CN" altLang="en-US" sz="1100" dirty="0"/>
          </a:p>
          <a:p>
            <a:r>
              <a:rPr lang="en-US" altLang="zh-CN" sz="1100" dirty="0" err="1"/>
              <a:t>mov</a:t>
            </a:r>
            <a:r>
              <a:rPr lang="en-US" altLang="zh-CN" sz="1100" dirty="0"/>
              <a:t> ah, 2            ; 7. (ah)=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13h</a:t>
            </a:r>
            <a:r>
              <a:rPr lang="zh-CN" altLang="en-US" sz="1100" dirty="0"/>
              <a:t>的功能号</a:t>
            </a:r>
            <a:r>
              <a:rPr lang="en-US" altLang="zh-CN" sz="1100" dirty="0"/>
              <a:t>(2</a:t>
            </a:r>
            <a:r>
              <a:rPr lang="zh-CN" altLang="en-US" sz="1100" dirty="0"/>
              <a:t>表示读扇区</a:t>
            </a:r>
            <a:r>
              <a:rPr lang="en-US" altLang="zh-CN" sz="1100" dirty="0"/>
              <a:t>)</a:t>
            </a:r>
          </a:p>
          <a:p>
            <a:r>
              <a:rPr lang="en-US" altLang="zh-CN" sz="1100" dirty="0" err="1"/>
              <a:t>int</a:t>
            </a:r>
            <a:r>
              <a:rPr lang="en-US" altLang="zh-CN" sz="1100" dirty="0"/>
              <a:t> 13h</a:t>
            </a:r>
          </a:p>
          <a:p>
            <a:r>
              <a:rPr lang="en-US" altLang="zh-CN" sz="1100" dirty="0"/>
              <a:t>; </a:t>
            </a:r>
            <a:r>
              <a:rPr lang="zh-CN" altLang="en-US" sz="1100" dirty="0"/>
              <a:t>返回参数：</a:t>
            </a:r>
          </a:p>
          <a:p>
            <a:r>
              <a:rPr lang="en-US" altLang="zh-CN" sz="1100" dirty="0"/>
              <a:t>; </a:t>
            </a:r>
            <a:r>
              <a:rPr lang="zh-CN" altLang="en-US" sz="1100" dirty="0"/>
              <a:t>操作成功： </a:t>
            </a:r>
            <a:r>
              <a:rPr lang="en-US" altLang="zh-CN" sz="1100" dirty="0"/>
              <a:t>(ah)=0, (al)=</a:t>
            </a:r>
            <a:r>
              <a:rPr lang="zh-CN" altLang="en-US" sz="1100" dirty="0"/>
              <a:t>读入的扇区数</a:t>
            </a:r>
          </a:p>
          <a:p>
            <a:r>
              <a:rPr lang="en-US" altLang="zh-CN" sz="1100" dirty="0"/>
              <a:t>; </a:t>
            </a:r>
            <a:r>
              <a:rPr lang="zh-CN" altLang="en-US" sz="1100" dirty="0"/>
              <a:t>操作失败</a:t>
            </a:r>
            <a:r>
              <a:rPr lang="en-US" altLang="zh-CN" sz="1100" dirty="0"/>
              <a:t>: (ah)=</a:t>
            </a:r>
            <a:r>
              <a:rPr lang="zh-CN" altLang="en-US" sz="1100" dirty="0"/>
              <a:t>出错代码</a:t>
            </a:r>
          </a:p>
          <a:p>
            <a:endParaRPr lang="zh-CN" altLang="en-US" sz="1100" dirty="0"/>
          </a:p>
          <a:p>
            <a:r>
              <a:rPr lang="en-US" altLang="zh-CN" sz="1100" dirty="0" err="1"/>
              <a:t>mov</a:t>
            </a:r>
            <a:r>
              <a:rPr lang="en-US" altLang="zh-CN" sz="1100" dirty="0"/>
              <a:t> ax, 4c00h</a:t>
            </a:r>
          </a:p>
          <a:p>
            <a:r>
              <a:rPr lang="en-US" altLang="zh-CN" sz="1100" dirty="0" err="1"/>
              <a:t>int</a:t>
            </a:r>
            <a:r>
              <a:rPr lang="en-US" altLang="zh-CN" sz="1100" dirty="0"/>
              <a:t> 21h</a:t>
            </a:r>
            <a:endParaRPr lang="zh-CN" alt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5764319" y="1345332"/>
            <a:ext cx="33659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FILE *fp1;</a:t>
            </a:r>
          </a:p>
          <a:p>
            <a:r>
              <a:rPr lang="en-US" altLang="zh-CN" dirty="0"/>
              <a:t>   </a:t>
            </a:r>
          </a:p>
          <a:p>
            <a:r>
              <a:rPr lang="en-US" altLang="zh-CN" dirty="0"/>
              <a:t>char text[1024];</a:t>
            </a:r>
          </a:p>
          <a:p>
            <a:r>
              <a:rPr lang="en-US" altLang="zh-CN" dirty="0"/>
              <a:t>fp1 = </a:t>
            </a:r>
            <a:r>
              <a:rPr lang="en-US" altLang="zh-CN" dirty="0" err="1"/>
              <a:t>fopen</a:t>
            </a:r>
            <a:r>
              <a:rPr lang="en-US" altLang="zh-CN" dirty="0"/>
              <a:t>("d:\\a.txt","r");</a:t>
            </a:r>
          </a:p>
          <a:p>
            <a:r>
              <a:rPr lang="en-US" altLang="zh-CN" dirty="0"/>
              <a:t>   </a:t>
            </a:r>
          </a:p>
          <a:p>
            <a:r>
              <a:rPr lang="en-US" altLang="zh-CN" dirty="0"/>
              <a:t>while(</a:t>
            </a:r>
            <a:r>
              <a:rPr lang="en-US" altLang="zh-CN" dirty="0" err="1"/>
              <a:t>fgets</a:t>
            </a:r>
            <a:r>
              <a:rPr lang="en-US" altLang="zh-CN" dirty="0"/>
              <a:t>(text,1024,fp1)!=NULL)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puts(text); 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fclose</a:t>
            </a:r>
            <a:r>
              <a:rPr lang="en-US" altLang="zh-CN" dirty="0"/>
              <a:t>(fp1);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191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解决临界区问题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(1)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：暴力手段，关闭中断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561356"/>
            <a:ext cx="1523250" cy="313690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66858" y="1230553"/>
            <a:ext cx="6786610" cy="4484447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CPU </a:t>
            </a:r>
            <a:r>
              <a:rPr lang="zh-CN" altLang="en-US" sz="2400" dirty="0"/>
              <a:t>收到时钟中断以后，会检查当前进程的时间片是否用完， 用完则切换。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在进程</a:t>
            </a:r>
            <a:r>
              <a:rPr lang="en-US" altLang="zh-CN" sz="2400" dirty="0"/>
              <a:t>P</a:t>
            </a:r>
            <a:r>
              <a:rPr lang="zh-CN" altLang="en-US" sz="2400" dirty="0"/>
              <a:t>进入临界区之前，通知</a:t>
            </a:r>
            <a:r>
              <a:rPr lang="en-US" altLang="zh-CN" sz="2400" dirty="0"/>
              <a:t>OS, </a:t>
            </a:r>
            <a:r>
              <a:rPr lang="zh-CN" altLang="en-US" sz="2400" dirty="0"/>
              <a:t>不要做进程切换不就行了！</a:t>
            </a:r>
          </a:p>
          <a:p>
            <a:pPr lvl="1"/>
            <a:r>
              <a:rPr lang="zh-CN" altLang="en-US" sz="2000" dirty="0">
                <a:latin typeface="arial" panose="020B0604020202020204" pitchFamily="34" charset="0"/>
              </a:rPr>
              <a:t>关闭中断 </a:t>
            </a:r>
            <a:r>
              <a:rPr lang="en-US" altLang="zh-CN" sz="2000" dirty="0">
                <a:latin typeface="arial" panose="020B0604020202020204" pitchFamily="34" charset="0"/>
              </a:rPr>
              <a:t>(</a:t>
            </a:r>
            <a:r>
              <a:rPr lang="zh-CN" altLang="en-US" sz="2000" dirty="0">
                <a:latin typeface="arial" panose="020B0604020202020204" pitchFamily="34" charset="0"/>
              </a:rPr>
              <a:t>时钟中断</a:t>
            </a:r>
            <a:r>
              <a:rPr lang="en-US" altLang="zh-CN" sz="2000" dirty="0">
                <a:latin typeface="arial" panose="020B0604020202020204" pitchFamily="34" charset="0"/>
              </a:rPr>
              <a:t>)</a:t>
            </a:r>
            <a:r>
              <a:rPr lang="zh-CN" altLang="en-US" sz="2000" dirty="0">
                <a:latin typeface="arial" panose="020B0604020202020204" pitchFamily="34" charset="0"/>
              </a:rPr>
              <a:t>， 这样</a:t>
            </a:r>
            <a:r>
              <a:rPr lang="en-US" altLang="zh-CN" sz="2000" dirty="0">
                <a:latin typeface="arial" panose="020B0604020202020204" pitchFamily="34" charset="0"/>
              </a:rPr>
              <a:t>CPU</a:t>
            </a:r>
            <a:r>
              <a:rPr lang="zh-CN" altLang="en-US" sz="2000" dirty="0">
                <a:latin typeface="arial" panose="020B0604020202020204" pitchFamily="34" charset="0"/>
              </a:rPr>
              <a:t>就不会被打断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</a:rPr>
              <a:t>离开临界区，一定要记住打开中断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</a:rPr>
              <a:t>但是，把中断操作开放给应用程序是非常危险的。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endParaRPr lang="en-US" altLang="zh-CN" sz="2200" dirty="0">
              <a:latin typeface="arial" panose="020B0604020202020204" pitchFamily="34" charset="0"/>
            </a:endParaRPr>
          </a:p>
          <a:p>
            <a:pPr lvl="1"/>
            <a:endParaRPr lang="en-US" altLang="zh-CN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157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dirty="0"/>
              <a:t>解决临界区问题</a:t>
            </a:r>
            <a:r>
              <a:rPr lang="en-US" altLang="zh-CN" sz="2800" dirty="0"/>
              <a:t>(2)</a:t>
            </a:r>
            <a:r>
              <a:rPr lang="zh-CN" altLang="en-US" sz="2800" dirty="0"/>
              <a:t>：用硬件指令来实现锁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300" y="1417340"/>
            <a:ext cx="3668494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1409344"/>
            <a:ext cx="2983032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dirty="0"/>
              <a:t>解决临界区问题</a:t>
            </a:r>
            <a:r>
              <a:rPr lang="en-US" altLang="zh-CN" sz="2800" dirty="0"/>
              <a:t>(3)</a:t>
            </a:r>
            <a:r>
              <a:rPr lang="zh-CN" altLang="en-US" sz="2800" dirty="0"/>
              <a:t>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Peterson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算法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1129308"/>
            <a:ext cx="452284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int</a:t>
            </a:r>
            <a:r>
              <a:rPr lang="en-US" altLang="zh-CN" sz="1600" dirty="0"/>
              <a:t> turn;</a:t>
            </a:r>
            <a:r>
              <a:rPr lang="zh-CN" altLang="en-US" sz="1600" dirty="0"/>
              <a:t>  </a:t>
            </a:r>
            <a:r>
              <a:rPr lang="en-US" altLang="zh-CN" sz="1600" dirty="0"/>
              <a:t>// </a:t>
            </a:r>
            <a:r>
              <a:rPr lang="zh-CN" altLang="en-US" sz="1600" dirty="0"/>
              <a:t>轮到谁进入？</a:t>
            </a:r>
          </a:p>
          <a:p>
            <a:r>
              <a:rPr lang="en-US" altLang="zh-CN" sz="1600" dirty="0" err="1"/>
              <a:t>boolean</a:t>
            </a:r>
            <a:r>
              <a:rPr lang="en-US" altLang="zh-CN" sz="1600" dirty="0"/>
              <a:t> flag[2];</a:t>
            </a:r>
            <a:r>
              <a:rPr lang="zh-CN" altLang="en-US" sz="1600" dirty="0"/>
              <a:t>  </a:t>
            </a:r>
            <a:r>
              <a:rPr lang="en-US" altLang="zh-CN" sz="1600" dirty="0"/>
              <a:t>//</a:t>
            </a:r>
            <a:r>
              <a:rPr lang="zh-CN" altLang="en-US" sz="1600" dirty="0"/>
              <a:t>初始化为</a:t>
            </a:r>
            <a:r>
              <a:rPr lang="en-US" altLang="zh-CN" sz="1600" dirty="0"/>
              <a:t>false</a:t>
            </a:r>
            <a:endParaRPr lang="zh-CN" altLang="en-US" sz="1600" dirty="0"/>
          </a:p>
          <a:p>
            <a:endParaRPr lang="en-US" altLang="zh-CN" sz="1600" dirty="0"/>
          </a:p>
          <a:p>
            <a:r>
              <a:rPr lang="en-US" altLang="zh-CN" sz="1600" dirty="0"/>
              <a:t>void </a:t>
            </a:r>
            <a:r>
              <a:rPr lang="en-US" altLang="zh-CN" sz="1600" dirty="0" err="1"/>
              <a:t>enter_region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process){</a:t>
            </a:r>
            <a:r>
              <a:rPr lang="zh-CN" altLang="en-US" sz="1600" dirty="0"/>
              <a:t>   </a:t>
            </a:r>
            <a:r>
              <a:rPr lang="en-US" altLang="zh-CN" sz="1600" dirty="0"/>
              <a:t>//</a:t>
            </a:r>
            <a:r>
              <a:rPr lang="zh-CN" altLang="en-US" sz="1600" dirty="0"/>
              <a:t>进程是</a:t>
            </a:r>
            <a:r>
              <a:rPr lang="en-US" altLang="zh-CN" sz="1600" dirty="0"/>
              <a:t>0</a:t>
            </a:r>
            <a:r>
              <a:rPr lang="zh-CN" altLang="en-US" sz="1600" dirty="0"/>
              <a:t>或者</a:t>
            </a:r>
            <a:r>
              <a:rPr lang="en-US" altLang="zh-CN" sz="1600" dirty="0"/>
              <a:t>1     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   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other = 1-process;</a:t>
            </a:r>
            <a:r>
              <a:rPr lang="zh-CN" altLang="en-US" sz="1600" dirty="0"/>
              <a:t>   </a:t>
            </a:r>
            <a:r>
              <a:rPr lang="en-US" altLang="zh-CN" sz="1600" dirty="0"/>
              <a:t>//</a:t>
            </a:r>
            <a:r>
              <a:rPr lang="zh-CN" altLang="en-US" sz="1600" dirty="0"/>
              <a:t>其他进程</a:t>
            </a:r>
          </a:p>
          <a:p>
            <a:r>
              <a:rPr lang="en-US" altLang="zh-CN" sz="1600" dirty="0"/>
              <a:t>    flag[process] = TRUE;</a:t>
            </a:r>
          </a:p>
          <a:p>
            <a:r>
              <a:rPr lang="en-US" altLang="zh-CN" sz="1600" dirty="0"/>
              <a:t>    turn = process;</a:t>
            </a:r>
          </a:p>
          <a:p>
            <a:r>
              <a:rPr lang="en-US" altLang="zh-CN" sz="1600" dirty="0"/>
              <a:t>    while(turn==process &amp;&amp; flag[other] == TRUE){</a:t>
            </a:r>
          </a:p>
          <a:p>
            <a:r>
              <a:rPr lang="en-US" altLang="zh-CN" sz="1600" dirty="0"/>
              <a:t>        ;</a:t>
            </a:r>
            <a:r>
              <a:rPr lang="zh-CN" altLang="en-US" sz="1600" dirty="0"/>
              <a:t>什么也不做</a:t>
            </a:r>
          </a:p>
          <a:p>
            <a:r>
              <a:rPr lang="en-US" altLang="zh-CN" sz="1600" dirty="0"/>
              <a:t>    }</a:t>
            </a:r>
            <a:endParaRPr lang="zh-CN" altLang="en-US" sz="1600" dirty="0"/>
          </a:p>
          <a:p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  <a:p>
            <a:endParaRPr lang="zh-CN" altLang="en-US" sz="1600" dirty="0"/>
          </a:p>
          <a:p>
            <a:endParaRPr lang="zh-CN" altLang="en-US" sz="1600" dirty="0"/>
          </a:p>
          <a:p>
            <a:r>
              <a:rPr lang="en-US" altLang="zh-CN" sz="1600" dirty="0"/>
              <a:t>void </a:t>
            </a:r>
            <a:r>
              <a:rPr lang="en-US" altLang="zh-CN" sz="1600" dirty="0" err="1"/>
              <a:t>leave_region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process){</a:t>
            </a:r>
            <a:endParaRPr lang="zh-CN" altLang="en-US" sz="1600" dirty="0"/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flag[process] = FALSE;</a:t>
            </a:r>
            <a:endParaRPr lang="zh-CN" altLang="en-US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8144" y="2209428"/>
            <a:ext cx="164461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进程</a:t>
            </a:r>
            <a:r>
              <a:rPr lang="en-US" altLang="zh-CN" sz="1600" dirty="0"/>
              <a:t>0</a:t>
            </a:r>
            <a:r>
              <a:rPr lang="zh-CN" altLang="en-US" sz="1600" dirty="0"/>
              <a:t>：</a:t>
            </a:r>
          </a:p>
          <a:p>
            <a:endParaRPr lang="zh-CN" altLang="en-US" sz="1600" dirty="0"/>
          </a:p>
          <a:p>
            <a:r>
              <a:rPr lang="en-US" altLang="zh-CN" sz="1600" dirty="0" err="1"/>
              <a:t>enter_region</a:t>
            </a:r>
            <a:r>
              <a:rPr lang="en-US" altLang="zh-CN" sz="1600" dirty="0"/>
              <a:t>(0);  </a:t>
            </a:r>
            <a:endParaRPr lang="zh-CN" altLang="en-US" sz="1600" dirty="0"/>
          </a:p>
          <a:p>
            <a:r>
              <a:rPr lang="zh-CN" altLang="en-US" sz="1600" dirty="0"/>
              <a:t>临界区</a:t>
            </a:r>
          </a:p>
          <a:p>
            <a:r>
              <a:rPr lang="en-US" altLang="zh-CN" sz="1600" dirty="0" err="1"/>
              <a:t>leave_region</a:t>
            </a:r>
            <a:r>
              <a:rPr lang="en-US" altLang="zh-CN" sz="1600" dirty="0"/>
              <a:t>(0);</a:t>
            </a:r>
            <a:endParaRPr lang="zh-CN" altLang="en-US" sz="1600" dirty="0"/>
          </a:p>
          <a:p>
            <a:r>
              <a:rPr lang="zh-CN" altLang="en-US" sz="1600" dirty="0"/>
              <a:t>剩余区</a:t>
            </a:r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12761" y="2117094"/>
            <a:ext cx="18297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</a:t>
            </a:r>
            <a:r>
              <a:rPr lang="en-US" altLang="zh-CN" dirty="0"/>
              <a:t>1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 err="1"/>
              <a:t>enter_region</a:t>
            </a:r>
            <a:r>
              <a:rPr lang="en-US" altLang="zh-CN" dirty="0"/>
              <a:t>(1);  </a:t>
            </a:r>
            <a:endParaRPr lang="zh-CN" altLang="en-US" dirty="0"/>
          </a:p>
          <a:p>
            <a:r>
              <a:rPr lang="zh-CN" altLang="en-US" dirty="0"/>
              <a:t>临界区</a:t>
            </a:r>
          </a:p>
          <a:p>
            <a:r>
              <a:rPr lang="en-US" altLang="zh-CN" dirty="0" err="1"/>
              <a:t>leave_region</a:t>
            </a:r>
            <a:r>
              <a:rPr lang="en-US" altLang="zh-CN" dirty="0"/>
              <a:t>(1);</a:t>
            </a:r>
            <a:endParaRPr lang="zh-CN" altLang="en-US" dirty="0"/>
          </a:p>
          <a:p>
            <a:r>
              <a:rPr lang="zh-CN" altLang="en-US" dirty="0"/>
              <a:t>剩余区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445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dirty="0"/>
              <a:t>解决临界区问题</a:t>
            </a:r>
            <a:r>
              <a:rPr lang="en-US" altLang="zh-CN" sz="2800" dirty="0"/>
              <a:t>(4)</a:t>
            </a:r>
            <a:r>
              <a:rPr lang="zh-CN" altLang="en-US" sz="2800" dirty="0"/>
              <a:t>：信号量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94308" y="1238190"/>
            <a:ext cx="6932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信号量</a:t>
            </a:r>
            <a:r>
              <a:rPr lang="en-US" altLang="zh-CN" dirty="0"/>
              <a:t>S</a:t>
            </a:r>
            <a:r>
              <a:rPr lang="zh-CN" altLang="en-US" dirty="0"/>
              <a:t>是个整数变量，除了初始化外，有两个操作，</a:t>
            </a:r>
            <a:r>
              <a:rPr lang="en-US" altLang="zh-CN" dirty="0"/>
              <a:t>wait(), signal()</a:t>
            </a:r>
          </a:p>
          <a:p>
            <a:r>
              <a:rPr lang="zh-CN" altLang="en-US" dirty="0"/>
              <a:t>或者是</a:t>
            </a:r>
            <a:r>
              <a:rPr lang="en-US" altLang="zh-CN" dirty="0"/>
              <a:t>P/V , </a:t>
            </a:r>
            <a:r>
              <a:rPr lang="zh-CN" altLang="en-US" dirty="0"/>
              <a:t>或者 </a:t>
            </a:r>
            <a:r>
              <a:rPr lang="en-US" altLang="zh-CN" dirty="0"/>
              <a:t>down/up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2153970"/>
            <a:ext cx="17732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wait(S){</a:t>
            </a:r>
          </a:p>
          <a:p>
            <a:r>
              <a:rPr lang="en-US" altLang="zh-CN" dirty="0"/>
              <a:t>    while(S &lt;=0){</a:t>
            </a:r>
          </a:p>
          <a:p>
            <a:r>
              <a:rPr lang="en-US" altLang="zh-CN" dirty="0"/>
              <a:t>        ;//</a:t>
            </a:r>
            <a:r>
              <a:rPr lang="zh-CN" altLang="en-US" dirty="0"/>
              <a:t>啥也不做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S--;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44091" y="2153970"/>
            <a:ext cx="1040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signal(S){</a:t>
            </a:r>
          </a:p>
          <a:p>
            <a:r>
              <a:rPr lang="en-US" altLang="zh-CN" dirty="0"/>
              <a:t>    S++;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1640" y="4513684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为了确保信号量能工作，需要用一种“原子”的方式实现它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14414" y="1884521"/>
            <a:ext cx="22884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semaphore </a:t>
            </a:r>
            <a:r>
              <a:rPr lang="en-US" altLang="zh-CN" dirty="0" err="1"/>
              <a:t>mutex</a:t>
            </a:r>
            <a:r>
              <a:rPr lang="en-US" altLang="zh-CN" dirty="0"/>
              <a:t> = 1;</a:t>
            </a:r>
          </a:p>
          <a:p>
            <a:endParaRPr lang="en-US" altLang="zh-CN" dirty="0"/>
          </a:p>
          <a:p>
            <a:r>
              <a:rPr lang="en-US" altLang="zh-CN" dirty="0"/>
              <a:t>wait(</a:t>
            </a:r>
            <a:r>
              <a:rPr lang="en-US" altLang="zh-CN" dirty="0" err="1"/>
              <a:t>mutex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zh-CN" altLang="en-US" dirty="0"/>
              <a:t>进入临界区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signal(</a:t>
            </a:r>
            <a:r>
              <a:rPr lang="en-US" altLang="zh-CN" dirty="0" err="1"/>
              <a:t>mutex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zh-CN" altLang="en-US" dirty="0"/>
              <a:t>剩余区</a:t>
            </a:r>
          </a:p>
        </p:txBody>
      </p:sp>
    </p:spTree>
    <p:extLst>
      <p:ext uri="{BB962C8B-B14F-4D97-AF65-F5344CB8AC3E}">
        <p14:creationId xmlns:p14="http://schemas.microsoft.com/office/powerpoint/2010/main" val="1766859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dirty="0"/>
              <a:t>解决临界区问题</a:t>
            </a:r>
            <a:r>
              <a:rPr lang="en-US" altLang="zh-CN" sz="2800" dirty="0"/>
              <a:t>(5)</a:t>
            </a:r>
            <a:r>
              <a:rPr lang="zh-CN" altLang="en-US" sz="2800" dirty="0"/>
              <a:t>：不能忙等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32851" y="1021296"/>
            <a:ext cx="2203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typedef struct{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value;</a:t>
            </a:r>
          </a:p>
          <a:p>
            <a:r>
              <a:rPr lang="en-US" altLang="zh-CN" dirty="0"/>
              <a:t>    struct process *list;</a:t>
            </a:r>
          </a:p>
          <a:p>
            <a:r>
              <a:rPr lang="en-US" altLang="zh-CN" dirty="0"/>
              <a:t>} semaphore;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03647" y="2857500"/>
            <a:ext cx="32310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wait(semaphore *s){</a:t>
            </a:r>
          </a:p>
          <a:p>
            <a:r>
              <a:rPr lang="en-US" altLang="zh-CN" dirty="0"/>
              <a:t>    s-&gt;value--;</a:t>
            </a:r>
          </a:p>
          <a:p>
            <a:r>
              <a:rPr lang="en-US" altLang="zh-CN" dirty="0"/>
              <a:t>    if(s-&gt;value&lt;0){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把当前进程加到</a:t>
            </a:r>
            <a:r>
              <a:rPr lang="en-US" altLang="zh-CN" dirty="0"/>
              <a:t>s-&gt;list</a:t>
            </a:r>
            <a:r>
              <a:rPr lang="zh-CN" altLang="en-US" dirty="0"/>
              <a:t>中；</a:t>
            </a:r>
            <a:endParaRPr lang="en-US" altLang="zh-CN" dirty="0"/>
          </a:p>
          <a:p>
            <a:r>
              <a:rPr lang="en-US" altLang="zh-CN" dirty="0"/>
              <a:t>        block();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40429" y="2842399"/>
            <a:ext cx="28911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signal(semaphore *s){</a:t>
            </a:r>
          </a:p>
          <a:p>
            <a:r>
              <a:rPr lang="en-US" altLang="zh-CN" dirty="0"/>
              <a:t>    s-&gt;value++;</a:t>
            </a:r>
          </a:p>
          <a:p>
            <a:r>
              <a:rPr lang="en-US" altLang="zh-CN" dirty="0"/>
              <a:t>    if(s-&gt;value&lt;=0){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从</a:t>
            </a:r>
            <a:r>
              <a:rPr lang="en-US" altLang="zh-CN" dirty="0"/>
              <a:t>s-&gt;list</a:t>
            </a:r>
            <a:r>
              <a:rPr lang="zh-CN" altLang="en-US" dirty="0"/>
              <a:t>取出一个进程</a:t>
            </a:r>
            <a:r>
              <a:rPr lang="en-US" altLang="zh-CN" dirty="0"/>
              <a:t>p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wakup</a:t>
            </a:r>
            <a:r>
              <a:rPr lang="en-US" altLang="zh-CN" dirty="0"/>
              <a:t>(p);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883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dirty="0"/>
              <a:t>解决临界区问题</a:t>
            </a:r>
            <a:r>
              <a:rPr lang="en-US" altLang="zh-CN" sz="2800" dirty="0"/>
              <a:t>(6)</a:t>
            </a:r>
            <a:r>
              <a:rPr lang="zh-CN" altLang="en-US" sz="2800" dirty="0"/>
              <a:t>：用信号量解决打印问题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31840" y="1005090"/>
            <a:ext cx="23671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Semaphore </a:t>
            </a:r>
            <a:r>
              <a:rPr lang="en-US" altLang="zh-CN" dirty="0" err="1"/>
              <a:t>mutex</a:t>
            </a:r>
            <a:r>
              <a:rPr lang="en-US" altLang="zh-CN" dirty="0"/>
              <a:t> = 1;</a:t>
            </a:r>
          </a:p>
          <a:p>
            <a:r>
              <a:rPr lang="en-US" altLang="zh-CN" dirty="0"/>
              <a:t>Semaphore empty  = 5;</a:t>
            </a:r>
          </a:p>
          <a:p>
            <a:r>
              <a:rPr lang="en-US" altLang="zh-CN" dirty="0"/>
              <a:t>Semaphore full = 0;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2209428"/>
            <a:ext cx="299793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生产者：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While(true){</a:t>
            </a:r>
          </a:p>
          <a:p>
            <a:r>
              <a:rPr lang="en-US" altLang="zh-CN" dirty="0"/>
              <a:t>    wait(empty);</a:t>
            </a:r>
          </a:p>
          <a:p>
            <a:r>
              <a:rPr lang="en-US" altLang="zh-CN" dirty="0"/>
              <a:t>    wait(</a:t>
            </a:r>
            <a:r>
              <a:rPr lang="en-US" altLang="zh-CN" dirty="0" err="1"/>
              <a:t>mutex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把新产生的文件加入队列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signal(</a:t>
            </a:r>
            <a:r>
              <a:rPr lang="en-US" altLang="zh-CN" dirty="0" err="1"/>
              <a:t>mutex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signal(full);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0112" y="2209428"/>
            <a:ext cx="31662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消费者：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While(true){</a:t>
            </a:r>
          </a:p>
          <a:p>
            <a:r>
              <a:rPr lang="en-US" altLang="zh-CN" dirty="0"/>
              <a:t>    wait(full);</a:t>
            </a:r>
          </a:p>
          <a:p>
            <a:r>
              <a:rPr lang="en-US" altLang="zh-CN" dirty="0"/>
              <a:t>    wait(</a:t>
            </a:r>
            <a:r>
              <a:rPr lang="en-US" altLang="zh-CN" dirty="0" err="1"/>
              <a:t>mutex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把队列头的文件打印，删除</a:t>
            </a:r>
            <a:endParaRPr lang="en-US" altLang="zh-CN" dirty="0"/>
          </a:p>
          <a:p>
            <a:r>
              <a:rPr lang="en-US" altLang="zh-CN" dirty="0"/>
              <a:t>    signal(</a:t>
            </a:r>
            <a:r>
              <a:rPr lang="en-US" altLang="zh-CN" dirty="0" err="1"/>
              <a:t>mutex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signal(empty);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565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线程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807" y="1021296"/>
            <a:ext cx="6080569" cy="421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13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线程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625252"/>
            <a:ext cx="5218982" cy="49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4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线程的优点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94308" y="1025892"/>
            <a:ext cx="6786610" cy="4484447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arial" panose="020B0604020202020204" pitchFamily="34" charset="0"/>
              </a:rPr>
              <a:t>浏览器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</a:rPr>
              <a:t>线程</a:t>
            </a:r>
            <a:r>
              <a:rPr lang="en-US" altLang="zh-CN" sz="2000" dirty="0">
                <a:latin typeface="arial" panose="020B0604020202020204" pitchFamily="34" charset="0"/>
              </a:rPr>
              <a:t>1</a:t>
            </a:r>
            <a:r>
              <a:rPr lang="zh-CN" altLang="en-US" sz="2000" dirty="0">
                <a:latin typeface="arial" panose="020B0604020202020204" pitchFamily="34" charset="0"/>
              </a:rPr>
              <a:t>显示图像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</a:rPr>
              <a:t>线程</a:t>
            </a:r>
            <a:r>
              <a:rPr lang="en-US" altLang="zh-CN" sz="2000" dirty="0">
                <a:latin typeface="arial" panose="020B0604020202020204" pitchFamily="34" charset="0"/>
              </a:rPr>
              <a:t>2</a:t>
            </a:r>
            <a:r>
              <a:rPr lang="zh-CN" altLang="en-US" sz="2000" dirty="0">
                <a:latin typeface="arial" panose="020B0604020202020204" pitchFamily="34" charset="0"/>
              </a:rPr>
              <a:t>从网络接收数据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</a:rPr>
              <a:t>文字处理器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en-US" sz="2200" dirty="0">
                <a:latin typeface="arial" panose="020B0604020202020204" pitchFamily="34" charset="0"/>
              </a:rPr>
              <a:t>线程</a:t>
            </a:r>
            <a:r>
              <a:rPr lang="en-US" altLang="zh-CN" sz="2200" dirty="0">
                <a:latin typeface="arial" panose="020B0604020202020204" pitchFamily="34" charset="0"/>
              </a:rPr>
              <a:t>1</a:t>
            </a:r>
            <a:r>
              <a:rPr lang="zh-CN" altLang="en-US" sz="2200" dirty="0">
                <a:latin typeface="arial" panose="020B0604020202020204" pitchFamily="34" charset="0"/>
              </a:rPr>
              <a:t>显示图形</a:t>
            </a:r>
            <a:endParaRPr lang="en-US" altLang="zh-CN" sz="2200" dirty="0">
              <a:latin typeface="arial" panose="020B0604020202020204" pitchFamily="34" charset="0"/>
            </a:endParaRPr>
          </a:p>
          <a:p>
            <a:pPr lvl="1"/>
            <a:r>
              <a:rPr lang="zh-CN" altLang="en-US" sz="2200" dirty="0">
                <a:latin typeface="arial" panose="020B0604020202020204" pitchFamily="34" charset="0"/>
              </a:rPr>
              <a:t>线程</a:t>
            </a:r>
            <a:r>
              <a:rPr lang="en-US" altLang="zh-CN" sz="2200" dirty="0">
                <a:latin typeface="arial" panose="020B0604020202020204" pitchFamily="34" charset="0"/>
              </a:rPr>
              <a:t>2</a:t>
            </a:r>
            <a:r>
              <a:rPr lang="zh-CN" altLang="en-US" sz="2200" dirty="0">
                <a:latin typeface="arial" panose="020B0604020202020204" pitchFamily="34" charset="0"/>
              </a:rPr>
              <a:t>读取用户键盘输入</a:t>
            </a:r>
            <a:endParaRPr lang="en-US" altLang="zh-CN" sz="2200" dirty="0">
              <a:latin typeface="arial" panose="020B0604020202020204" pitchFamily="34" charset="0"/>
            </a:endParaRPr>
          </a:p>
          <a:p>
            <a:pPr lvl="1"/>
            <a:r>
              <a:rPr lang="zh-CN" altLang="en-US" sz="2200" dirty="0">
                <a:latin typeface="arial" panose="020B0604020202020204" pitchFamily="34" charset="0"/>
              </a:rPr>
              <a:t>线程</a:t>
            </a:r>
            <a:r>
              <a:rPr lang="en-US" altLang="zh-CN" sz="2200" dirty="0">
                <a:latin typeface="arial" panose="020B0604020202020204" pitchFamily="34" charset="0"/>
              </a:rPr>
              <a:t>3</a:t>
            </a:r>
            <a:r>
              <a:rPr lang="zh-CN" altLang="en-US" sz="2200" dirty="0">
                <a:latin typeface="arial" panose="020B0604020202020204" pitchFamily="34" charset="0"/>
              </a:rPr>
              <a:t>自动定时的保存文档</a:t>
            </a:r>
            <a:endParaRPr lang="en-US" altLang="zh-CN" sz="2200" dirty="0">
              <a:latin typeface="arial" panose="020B0604020202020204" pitchFamily="34" charset="0"/>
            </a:endParaRPr>
          </a:p>
          <a:p>
            <a:pPr lvl="1"/>
            <a:endParaRPr lang="en-US" altLang="zh-CN" sz="2200" dirty="0">
              <a:latin typeface="arial" panose="020B0604020202020204" pitchFamily="34" charset="0"/>
            </a:endParaRPr>
          </a:p>
          <a:p>
            <a:pPr lvl="1"/>
            <a:endParaRPr lang="en-US" altLang="zh-CN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102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线程的实现：完全在用户层实现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841276"/>
            <a:ext cx="4621689" cy="480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6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操作系统：</a:t>
            </a: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把丑陋的硬件变成漂亮的接口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01316"/>
            <a:ext cx="696551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291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线程的实现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036148"/>
            <a:ext cx="4226444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08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线程的实现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997292"/>
            <a:ext cx="4405666" cy="457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94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619672" y="3217540"/>
            <a:ext cx="6167038" cy="504056"/>
            <a:chOff x="3779912" y="1777380"/>
            <a:chExt cx="4896544" cy="432048"/>
          </a:xfrm>
        </p:grpSpPr>
        <p:sp>
          <p:nvSpPr>
            <p:cNvPr id="6" name="矩形 5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虚拟内存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43108" y="2497460"/>
            <a:ext cx="5643602" cy="432048"/>
            <a:chOff x="3779912" y="1777380"/>
            <a:chExt cx="4896544" cy="432048"/>
          </a:xfrm>
        </p:grpSpPr>
        <p:sp>
          <p:nvSpPr>
            <p:cNvPr id="9" name="矩形 8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2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进程管理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51846" y="1732168"/>
            <a:ext cx="5634864" cy="477260"/>
            <a:chOff x="3779912" y="1777380"/>
            <a:chExt cx="4896544" cy="432048"/>
          </a:xfrm>
        </p:grpSpPr>
        <p:sp>
          <p:nvSpPr>
            <p:cNvPr id="13" name="矩形 12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82368" y="1824127"/>
              <a:ext cx="4078064" cy="334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+mj-ea"/>
                  <a:ea typeface="+mj-ea"/>
                </a:rPr>
                <a:t>操作系统介绍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343800" y="9132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dobe 宋体 Std L" pitchFamily="18" charset="-122"/>
                <a:ea typeface="Adobe 宋体 Std L" pitchFamily="18" charset="-122"/>
              </a:rPr>
              <a:t>Contents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151846" y="4009628"/>
            <a:ext cx="5643602" cy="432048"/>
            <a:chOff x="3779912" y="1777380"/>
            <a:chExt cx="4896544" cy="432048"/>
          </a:xfrm>
        </p:grpSpPr>
        <p:sp>
          <p:nvSpPr>
            <p:cNvPr id="18" name="矩形 17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4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82368" y="1824127"/>
              <a:ext cx="429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文件系统</a:t>
              </a:r>
            </a:p>
          </p:txBody>
        </p:sp>
      </p:grpSp>
      <p:grpSp>
        <p:nvGrpSpPr>
          <p:cNvPr id="21" name="组合 16"/>
          <p:cNvGrpSpPr/>
          <p:nvPr/>
        </p:nvGrpSpPr>
        <p:grpSpPr>
          <a:xfrm>
            <a:off x="2143108" y="4729708"/>
            <a:ext cx="5643602" cy="432048"/>
            <a:chOff x="3779912" y="1777380"/>
            <a:chExt cx="4896544" cy="432048"/>
          </a:xfrm>
        </p:grpSpPr>
        <p:sp>
          <p:nvSpPr>
            <p:cNvPr id="22" name="矩形 17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3" name="矩形 18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5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8605" y="1808738"/>
              <a:ext cx="429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I/O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管理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4216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内存管理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94308" y="1025892"/>
            <a:ext cx="6786610" cy="4484447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arial" panose="020B0604020202020204" pitchFamily="34" charset="0"/>
              </a:rPr>
              <a:t>批处理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</a:rPr>
              <a:t>程序顺序执行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</a:rPr>
              <a:t>程序依次装入内存运行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</a:rPr>
              <a:t>一个新装入的程序会完全覆盖老的程序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</a:rPr>
              <a:t>分时系统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</a:rPr>
              <a:t>多个程序并发执行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</a:rPr>
              <a:t>要把尽可能多的程序装入内存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</a:rPr>
              <a:t>程序在内存中要区分开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endParaRPr lang="en-US" altLang="zh-CN" sz="2200" dirty="0">
              <a:latin typeface="arial" panose="020B0604020202020204" pitchFamily="34" charset="0"/>
            </a:endParaRPr>
          </a:p>
          <a:p>
            <a:pPr lvl="1"/>
            <a:endParaRPr lang="en-US" altLang="zh-CN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3999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如何在内存中装入多个程序？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417339"/>
            <a:ext cx="5976664" cy="37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543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直接使用物理地址的问题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021296"/>
            <a:ext cx="4968552" cy="430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446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抽象成逻辑地址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913284"/>
            <a:ext cx="6207245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30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程序太大怎么办？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71600" y="1021296"/>
            <a:ext cx="6786610" cy="4484447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arial" panose="020B0604020202020204" pitchFamily="34" charset="0"/>
              </a:rPr>
              <a:t>进程切换时整体的调入调出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</a:rPr>
              <a:t>速度太慢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</a:rPr>
              <a:t>分块装入如何？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en-US" sz="2200" dirty="0">
                <a:latin typeface="arial" panose="020B0604020202020204" pitchFamily="34" charset="0"/>
              </a:rPr>
              <a:t>局部性原理</a:t>
            </a:r>
            <a:endParaRPr lang="en-US" altLang="zh-CN" sz="2200" dirty="0">
              <a:latin typeface="arial" panose="020B0604020202020204" pitchFamily="34" charset="0"/>
            </a:endParaRPr>
          </a:p>
          <a:p>
            <a:pPr lvl="1"/>
            <a:endParaRPr lang="en-US" altLang="zh-CN" sz="2200" dirty="0">
              <a:latin typeface="arial" panose="020B0604020202020204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4396"/>
              </p:ext>
            </p:extLst>
          </p:nvPr>
        </p:nvGraphicFramePr>
        <p:xfrm>
          <a:off x="3866071" y="2048976"/>
          <a:ext cx="5277929" cy="3013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" name="Visio" r:id="rId4" imgW="3242136" imgH="1851660" progId="Visio.Drawing.11">
                  <p:embed/>
                </p:oleObj>
              </mc:Choice>
              <mc:Fallback>
                <p:oleObj name="Visio" r:id="rId4" imgW="3242136" imgH="1851660" progId="Visio.Drawing.11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66071" y="2048976"/>
                        <a:ext cx="5277929" cy="3013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01129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分页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968125"/>
            <a:ext cx="8172400" cy="428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890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分页的一些细节问题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94308" y="1025892"/>
            <a:ext cx="6786610" cy="4484447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arial" panose="020B0604020202020204" pitchFamily="34" charset="0"/>
              </a:rPr>
              <a:t>每个进程都要有一个页表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en-US" sz="2200" dirty="0">
                <a:latin typeface="arial" panose="020B0604020202020204" pitchFamily="34" charset="0"/>
              </a:rPr>
              <a:t>进程</a:t>
            </a:r>
            <a:r>
              <a:rPr lang="en-US" altLang="zh-CN" sz="2200" dirty="0">
                <a:latin typeface="arial" panose="020B0604020202020204" pitchFamily="34" charset="0"/>
              </a:rPr>
              <a:t>PCB</a:t>
            </a:r>
            <a:r>
              <a:rPr lang="zh-CN" altLang="en-US" sz="2200" dirty="0">
                <a:latin typeface="arial" panose="020B0604020202020204" pitchFamily="34" charset="0"/>
              </a:rPr>
              <a:t>有指向页表的指针</a:t>
            </a:r>
            <a:endParaRPr lang="en-US" altLang="zh-CN" sz="2200" dirty="0">
              <a:latin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</a:rPr>
              <a:t>页表访问要</a:t>
            </a:r>
            <a:r>
              <a:rPr lang="zh-CN" altLang="en-US" sz="2400" b="1" dirty="0">
                <a:latin typeface="arial" panose="020B0604020202020204" pitchFamily="34" charset="0"/>
              </a:rPr>
              <a:t>非常快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lvl="1"/>
            <a:r>
              <a:rPr lang="zh-CN" altLang="en-US" sz="2000" b="1" dirty="0">
                <a:latin typeface="arial" panose="020B0604020202020204" pitchFamily="34" charset="0"/>
              </a:rPr>
              <a:t>硬件缓存</a:t>
            </a:r>
            <a:r>
              <a:rPr lang="zh-CN" altLang="en-US" sz="2000" dirty="0">
                <a:latin typeface="arial" panose="020B0604020202020204" pitchFamily="34" charset="0"/>
              </a:rPr>
              <a:t>来拯救： 转换缓冲区（</a:t>
            </a:r>
            <a:r>
              <a:rPr lang="en-US" altLang="zh-CN" sz="2000" dirty="0">
                <a:latin typeface="arial" panose="020B0604020202020204" pitchFamily="34" charset="0"/>
              </a:rPr>
              <a:t>TLB</a:t>
            </a:r>
            <a:r>
              <a:rPr lang="zh-CN" altLang="en-US" sz="2000" dirty="0">
                <a:latin typeface="arial" panose="020B0604020202020204" pitchFamily="34" charset="0"/>
              </a:rPr>
              <a:t>）</a:t>
            </a:r>
            <a:endParaRPr lang="en-US" altLang="zh-CN" sz="2000" dirty="0">
              <a:latin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</a:rPr>
              <a:t>页表可能非常大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en-US" altLang="zh-CN" sz="2000" dirty="0">
                <a:latin typeface="arial" panose="020B0604020202020204" pitchFamily="34" charset="0"/>
              </a:rPr>
              <a:t>2^ 32 </a:t>
            </a:r>
            <a:r>
              <a:rPr lang="zh-CN" altLang="en-US" sz="2000" dirty="0">
                <a:latin typeface="arial" panose="020B0604020202020204" pitchFamily="34" charset="0"/>
              </a:rPr>
              <a:t>的内存空间，  每个页</a:t>
            </a:r>
            <a:r>
              <a:rPr lang="en-US" altLang="zh-CN" sz="2000" dirty="0">
                <a:latin typeface="arial" panose="020B0604020202020204" pitchFamily="34" charset="0"/>
              </a:rPr>
              <a:t>4k (2 ^12), </a:t>
            </a:r>
            <a:r>
              <a:rPr lang="zh-CN" altLang="en-US" sz="2000" dirty="0">
                <a:latin typeface="arial" panose="020B0604020202020204" pitchFamily="34" charset="0"/>
              </a:rPr>
              <a:t> 页表中需要</a:t>
            </a:r>
            <a:r>
              <a:rPr lang="en-US" altLang="zh-CN" sz="2000" dirty="0">
                <a:latin typeface="arial" panose="020B0604020202020204" pitchFamily="34" charset="0"/>
              </a:rPr>
              <a:t>2^20 </a:t>
            </a:r>
            <a:r>
              <a:rPr lang="zh-CN" altLang="en-US" sz="2000" dirty="0">
                <a:latin typeface="arial" panose="020B0604020202020204" pitchFamily="34" charset="0"/>
              </a:rPr>
              <a:t>个页表条目，假设每个条目</a:t>
            </a:r>
            <a:r>
              <a:rPr lang="en-US" altLang="zh-CN" sz="2000" dirty="0">
                <a:latin typeface="arial" panose="020B0604020202020204" pitchFamily="34" charset="0"/>
              </a:rPr>
              <a:t>4Byte , </a:t>
            </a:r>
            <a:r>
              <a:rPr lang="zh-CN" altLang="en-US" sz="2000" dirty="0">
                <a:latin typeface="arial" panose="020B0604020202020204" pitchFamily="34" charset="0"/>
              </a:rPr>
              <a:t>需</a:t>
            </a:r>
            <a:r>
              <a:rPr lang="en-US" altLang="zh-CN" sz="2000" dirty="0">
                <a:latin typeface="arial" panose="020B0604020202020204" pitchFamily="34" charset="0"/>
              </a:rPr>
              <a:t>4M</a:t>
            </a:r>
            <a:r>
              <a:rPr lang="zh-CN" altLang="en-US" sz="2000" dirty="0">
                <a:latin typeface="arial" panose="020B0604020202020204" pitchFamily="34" charset="0"/>
              </a:rPr>
              <a:t>空间来存放页表 </a:t>
            </a:r>
            <a:r>
              <a:rPr lang="en-US" altLang="zh-CN" sz="2000" dirty="0">
                <a:latin typeface="arial" panose="020B0604020202020204" pitchFamily="34" charset="0"/>
              </a:rPr>
              <a:t>--- </a:t>
            </a:r>
            <a:r>
              <a:rPr lang="zh-CN" altLang="en-US" sz="2000" dirty="0">
                <a:latin typeface="arial" panose="020B0604020202020204" pitchFamily="34" charset="0"/>
              </a:rPr>
              <a:t>每个进程都需要！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</a:rPr>
              <a:t>可以采用多级页表，反向页表等技术来解决</a:t>
            </a:r>
            <a:endParaRPr lang="en-US" altLang="zh-CN" sz="2200" dirty="0">
              <a:latin typeface="arial" panose="020B0604020202020204" pitchFamily="34" charset="0"/>
            </a:endParaRPr>
          </a:p>
          <a:p>
            <a:pPr lvl="1"/>
            <a:endParaRPr lang="en-US" altLang="zh-CN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50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操作系统的关键抽象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73324"/>
            <a:ext cx="5839126" cy="322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91597" y="5468779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来源： </a:t>
            </a:r>
            <a:r>
              <a:rPr lang="en-US" altLang="zh-CN" sz="1000" dirty="0"/>
              <a:t>《</a:t>
            </a:r>
            <a:r>
              <a:rPr lang="zh-CN" altLang="en-US" sz="1000" dirty="0"/>
              <a:t>深入理解计算机</a:t>
            </a:r>
            <a:r>
              <a:rPr lang="en-US" altLang="zh-CN" sz="1000" dirty="0"/>
              <a:t>》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52368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发生缺页怎么办？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204588" y="841276"/>
            <a:ext cx="6786610" cy="4484447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arial" panose="020B0604020202020204" pitchFamily="34" charset="0"/>
              </a:rPr>
              <a:t>1. CPU</a:t>
            </a:r>
            <a:r>
              <a:rPr lang="zh-CN" altLang="en-US" sz="2000" dirty="0">
                <a:latin typeface="arial" panose="020B0604020202020204" pitchFamily="34" charset="0"/>
              </a:rPr>
              <a:t>执行指令：</a:t>
            </a:r>
            <a:r>
              <a:rPr lang="en-US" altLang="zh-CN" sz="2000" dirty="0" err="1">
                <a:latin typeface="arial" panose="020B0604020202020204" pitchFamily="34" charset="0"/>
              </a:rPr>
              <a:t>mov</a:t>
            </a:r>
            <a:r>
              <a:rPr lang="en-US" altLang="zh-CN" sz="2000" dirty="0">
                <a:latin typeface="arial" panose="020B0604020202020204" pitchFamily="34" charset="0"/>
              </a:rPr>
              <a:t> [0x560]  </a:t>
            </a:r>
            <a:r>
              <a:rPr lang="en-US" altLang="zh-CN" sz="2000" dirty="0" err="1">
                <a:latin typeface="arial" panose="020B0604020202020204" pitchFamily="34" charset="0"/>
              </a:rPr>
              <a:t>eax</a:t>
            </a:r>
            <a:r>
              <a:rPr lang="en-US" altLang="zh-CN" sz="2000" dirty="0">
                <a:latin typeface="arial" panose="020B0604020202020204" pitchFamily="34" charset="0"/>
              </a:rPr>
              <a:t> , </a:t>
            </a:r>
            <a:r>
              <a:rPr lang="zh-CN" altLang="en-US" sz="2000" dirty="0">
                <a:latin typeface="arial" panose="020B0604020202020204" pitchFamily="34" charset="0"/>
              </a:rPr>
              <a:t>而</a:t>
            </a:r>
            <a:r>
              <a:rPr lang="en-US" altLang="zh-CN" sz="2000" dirty="0">
                <a:latin typeface="arial" panose="020B0604020202020204" pitchFamily="34" charset="0"/>
              </a:rPr>
              <a:t>0x560 </a:t>
            </a:r>
            <a:r>
              <a:rPr lang="zh-CN" altLang="en-US" sz="2000" dirty="0">
                <a:latin typeface="arial" panose="020B0604020202020204" pitchFamily="34" charset="0"/>
              </a:rPr>
              <a:t>的值还不在内存当中， 缺页！</a:t>
            </a:r>
            <a:endParaRPr lang="en-US" altLang="zh-CN" sz="2000" dirty="0">
              <a:latin typeface="arial" panose="020B0604020202020204" pitchFamily="34" charset="0"/>
            </a:endParaRPr>
          </a:p>
          <a:p>
            <a:endParaRPr lang="zh-CN" altLang="en-US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2.</a:t>
            </a:r>
            <a:r>
              <a:rPr lang="zh-CN" altLang="en-US" sz="2000" dirty="0">
                <a:latin typeface="arial" panose="020B0604020202020204" pitchFamily="34" charset="0"/>
              </a:rPr>
              <a:t>设置缺页中断 </a:t>
            </a:r>
            <a:r>
              <a:rPr lang="en-US" altLang="zh-CN" sz="2000" dirty="0">
                <a:latin typeface="arial" panose="020B0604020202020204" pitchFamily="34" charset="0"/>
              </a:rPr>
              <a:t>(page fault)</a:t>
            </a:r>
          </a:p>
          <a:p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3.</a:t>
            </a:r>
            <a:r>
              <a:rPr lang="zh-CN" altLang="en-US" sz="2000" dirty="0">
                <a:latin typeface="arial" panose="020B0604020202020204" pitchFamily="34" charset="0"/>
              </a:rPr>
              <a:t>缺页中断处理程序读取磁盘</a:t>
            </a:r>
            <a:endParaRPr lang="en-US" altLang="zh-CN" sz="2000" dirty="0">
              <a:latin typeface="arial" panose="020B0604020202020204" pitchFamily="34" charset="0"/>
            </a:endParaRPr>
          </a:p>
          <a:p>
            <a:endParaRPr lang="zh-CN" altLang="en-US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4. </a:t>
            </a:r>
            <a:r>
              <a:rPr lang="zh-CN" altLang="en-US" sz="2000" dirty="0">
                <a:latin typeface="arial" panose="020B0604020202020204" pitchFamily="34" charset="0"/>
              </a:rPr>
              <a:t>选择一个空闲物理页面</a:t>
            </a:r>
            <a:endParaRPr lang="en-US" altLang="zh-CN" sz="2000" dirty="0">
              <a:latin typeface="arial" panose="020B0604020202020204" pitchFamily="34" charset="0"/>
            </a:endParaRPr>
          </a:p>
          <a:p>
            <a:endParaRPr lang="zh-CN" altLang="en-US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5. </a:t>
            </a:r>
            <a:r>
              <a:rPr lang="zh-CN" altLang="en-US" sz="2000" dirty="0">
                <a:latin typeface="arial" panose="020B0604020202020204" pitchFamily="34" charset="0"/>
              </a:rPr>
              <a:t>修改页表</a:t>
            </a:r>
            <a:endParaRPr lang="en-US" altLang="zh-CN" sz="2000" dirty="0">
              <a:latin typeface="arial" panose="020B0604020202020204" pitchFamily="34" charset="0"/>
            </a:endParaRPr>
          </a:p>
          <a:p>
            <a:endParaRPr lang="zh-CN" altLang="en-US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6. </a:t>
            </a:r>
            <a:r>
              <a:rPr lang="zh-CN" altLang="en-US" sz="2000" dirty="0">
                <a:latin typeface="arial" panose="020B0604020202020204" pitchFamily="34" charset="0"/>
              </a:rPr>
              <a:t>重新开始执行 </a:t>
            </a:r>
            <a:r>
              <a:rPr lang="en-US" altLang="zh-CN" sz="2000" dirty="0" err="1">
                <a:latin typeface="arial" panose="020B0604020202020204" pitchFamily="34" charset="0"/>
              </a:rPr>
              <a:t>mov</a:t>
            </a:r>
            <a:r>
              <a:rPr lang="en-US" altLang="zh-CN" sz="2000" dirty="0">
                <a:latin typeface="arial" panose="020B0604020202020204" pitchFamily="34" charset="0"/>
              </a:rPr>
              <a:t> [0x560] </a:t>
            </a:r>
            <a:r>
              <a:rPr lang="en-US" altLang="zh-CN" sz="2000" dirty="0" err="1">
                <a:latin typeface="arial" panose="020B0604020202020204" pitchFamily="34" charset="0"/>
              </a:rPr>
              <a:t>eax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443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页面置换算法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94308" y="1025892"/>
            <a:ext cx="6786610" cy="4484447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arial" panose="020B0604020202020204" pitchFamily="34" charset="0"/>
              </a:rPr>
              <a:t>内存是有限的，不可能把所有的页面都装进来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en-US" sz="2200" dirty="0">
                <a:latin typeface="arial" panose="020B0604020202020204" pitchFamily="34" charset="0"/>
              </a:rPr>
              <a:t>缺页时需要进行页面置换</a:t>
            </a:r>
            <a:endParaRPr lang="en-US" altLang="zh-CN" sz="2200" dirty="0">
              <a:latin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</a:rPr>
              <a:t>页面置换的背后是个通用的问题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lvl="1"/>
            <a:r>
              <a:rPr lang="en-US" altLang="zh-CN" sz="2000" dirty="0">
                <a:latin typeface="arial" panose="020B0604020202020204" pitchFamily="34" charset="0"/>
              </a:rPr>
              <a:t>Web</a:t>
            </a:r>
            <a:r>
              <a:rPr lang="zh-CN" altLang="en-US" sz="2000" dirty="0">
                <a:latin typeface="arial" panose="020B0604020202020204" pitchFamily="34" charset="0"/>
              </a:rPr>
              <a:t>服务器的缓存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en-US" altLang="zh-CN" sz="2000" dirty="0" err="1">
                <a:latin typeface="arial" panose="020B0604020202020204" pitchFamily="34" charset="0"/>
              </a:rPr>
              <a:t>Redis</a:t>
            </a:r>
            <a:r>
              <a:rPr lang="en-US" altLang="zh-CN" sz="2000" dirty="0">
                <a:latin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</a:rPr>
              <a:t>，</a:t>
            </a:r>
            <a:r>
              <a:rPr lang="en-US" altLang="zh-CN" sz="2000" dirty="0" err="1">
                <a:latin typeface="arial" panose="020B0604020202020204" pitchFamily="34" charset="0"/>
              </a:rPr>
              <a:t>memcached</a:t>
            </a:r>
            <a:r>
              <a:rPr lang="en-US" altLang="zh-CN" sz="2000" dirty="0">
                <a:latin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</a:rPr>
              <a:t>的缓存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en-US" altLang="zh-CN" sz="2000" dirty="0">
                <a:latin typeface="arial" panose="020B0604020202020204" pitchFamily="34" charset="0"/>
              </a:rPr>
              <a:t>……</a:t>
            </a:r>
          </a:p>
          <a:p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endParaRPr lang="en-US" altLang="zh-CN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9856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FIFO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（先进先出）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841276"/>
            <a:ext cx="4692033" cy="461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075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LRU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算法 （最近最少使用）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316" y="1021296"/>
            <a:ext cx="641034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566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LRU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算法的近似实现：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Clock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算法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194308" y="1345332"/>
            <a:ext cx="6786610" cy="4484447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arial" panose="020B0604020202020204" pitchFamily="34" charset="0"/>
              </a:rPr>
              <a:t>每个页加一个引用位</a:t>
            </a:r>
            <a:r>
              <a:rPr lang="en-US" altLang="zh-CN" sz="2000" dirty="0">
                <a:latin typeface="arial" panose="020B0604020202020204" pitchFamily="34" charset="0"/>
              </a:rPr>
              <a:t>, </a:t>
            </a:r>
            <a:r>
              <a:rPr lang="zh-CN" altLang="en-US" sz="2000" dirty="0">
                <a:latin typeface="arial" panose="020B0604020202020204" pitchFamily="34" charset="0"/>
              </a:rPr>
              <a:t>默认值为</a:t>
            </a:r>
            <a:r>
              <a:rPr lang="en-US" altLang="zh-CN" sz="2000" dirty="0">
                <a:latin typeface="arial" panose="020B0604020202020204" pitchFamily="34" charset="0"/>
              </a:rPr>
              <a:t>0</a:t>
            </a:r>
            <a:r>
              <a:rPr lang="zh-CN" altLang="en-US" sz="2000" dirty="0">
                <a:latin typeface="arial" panose="020B0604020202020204" pitchFamily="34" charset="0"/>
              </a:rPr>
              <a:t>，无论读还是写，都置为</a:t>
            </a:r>
            <a:r>
              <a:rPr lang="en-US" altLang="zh-CN" sz="2000" dirty="0">
                <a:latin typeface="arial" panose="020B0604020202020204" pitchFamily="34" charset="0"/>
              </a:rPr>
              <a:t>1</a:t>
            </a:r>
          </a:p>
          <a:p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</a:rPr>
              <a:t>把所有的页组成一个循环队列</a:t>
            </a:r>
          </a:p>
          <a:p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</a:rPr>
              <a:t>选择淘汰页的时候，扫描引用位， 如果是</a:t>
            </a:r>
            <a:r>
              <a:rPr lang="en-US" altLang="zh-CN" sz="2000" dirty="0">
                <a:latin typeface="arial" panose="020B0604020202020204" pitchFamily="34" charset="0"/>
              </a:rPr>
              <a:t>1</a:t>
            </a:r>
            <a:r>
              <a:rPr lang="zh-CN" altLang="en-US" sz="2000" dirty="0">
                <a:latin typeface="arial" panose="020B0604020202020204" pitchFamily="34" charset="0"/>
              </a:rPr>
              <a:t>则改为</a:t>
            </a:r>
            <a:r>
              <a:rPr lang="en-US" altLang="zh-CN" sz="2000" dirty="0">
                <a:latin typeface="arial" panose="020B0604020202020204" pitchFamily="34" charset="0"/>
              </a:rPr>
              <a:t>0</a:t>
            </a:r>
            <a:r>
              <a:rPr lang="zh-CN" altLang="en-US" sz="2000" dirty="0">
                <a:latin typeface="arial" panose="020B0604020202020204" pitchFamily="34" charset="0"/>
              </a:rPr>
              <a:t>（相当于再给该页面一次存活的机会）， 并扫描下一个；如果该引用位是</a:t>
            </a:r>
            <a:r>
              <a:rPr lang="en-US" altLang="zh-CN" sz="2000" dirty="0">
                <a:latin typeface="arial" panose="020B0604020202020204" pitchFamily="34" charset="0"/>
              </a:rPr>
              <a:t>0</a:t>
            </a:r>
            <a:r>
              <a:rPr lang="zh-CN" altLang="en-US" sz="2000" dirty="0">
                <a:latin typeface="arial" panose="020B0604020202020204" pitchFamily="34" charset="0"/>
              </a:rPr>
              <a:t>， 则淘汰该页， 换入新的页面</a:t>
            </a:r>
          </a:p>
          <a:p>
            <a:endParaRPr lang="en-US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207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696" y="168780"/>
            <a:ext cx="6552728" cy="55508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0889" y="830720"/>
            <a:ext cx="2736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只有三个物理页面</a:t>
            </a:r>
          </a:p>
          <a:p>
            <a:r>
              <a:rPr lang="zh-CN" altLang="en-US" dirty="0"/>
              <a:t>逻辑页面的访问次序是：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8984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分段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200027" y="913284"/>
            <a:ext cx="6786610" cy="4484447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arial" panose="020B0604020202020204" pitchFamily="34" charset="0"/>
              </a:rPr>
              <a:t>程序员眼中的程序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zh-CN" altLang="en-US" sz="1800" dirty="0">
                <a:latin typeface="arial" panose="020B0604020202020204" pitchFamily="34" charset="0"/>
              </a:rPr>
              <a:t>由若干部分组成（段）， 每一段都独立的功能， 例如：代码段， 数据段， 栈， 堆</a:t>
            </a:r>
            <a:r>
              <a:rPr lang="en-US" altLang="zh-CN" sz="1800" dirty="0">
                <a:latin typeface="arial" panose="020B0604020202020204" pitchFamily="34" charset="0"/>
              </a:rPr>
              <a:t>…</a:t>
            </a:r>
          </a:p>
          <a:p>
            <a:r>
              <a:rPr lang="zh-CN" altLang="en-US" sz="2000" dirty="0">
                <a:latin typeface="arial" panose="020B0604020202020204" pitchFamily="34" charset="0"/>
              </a:rPr>
              <a:t>分段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zh-CN" altLang="en-US" sz="1800" dirty="0">
                <a:latin typeface="arial" panose="020B0604020202020204" pitchFamily="34" charset="0"/>
              </a:rPr>
              <a:t>把内存空间分成一个个可以自治的段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    </a:t>
            </a:r>
            <a:r>
              <a:rPr lang="zh-CN" altLang="en-US" sz="1800" dirty="0">
                <a:latin typeface="arial" panose="020B0604020202020204" pitchFamily="34" charset="0"/>
              </a:rPr>
              <a:t>是非常自然的事情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lvl="1"/>
            <a:r>
              <a:rPr lang="zh-CN" altLang="en-US" sz="1800" dirty="0">
                <a:latin typeface="arial" panose="020B0604020202020204" pitchFamily="34" charset="0"/>
              </a:rPr>
              <a:t>分段把内存从一维空间变成了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     </a:t>
            </a:r>
            <a:r>
              <a:rPr lang="zh-CN" altLang="en-US" sz="1800" dirty="0">
                <a:latin typeface="arial" panose="020B0604020202020204" pitchFamily="34" charset="0"/>
              </a:rPr>
              <a:t>一个二维空间</a:t>
            </a:r>
          </a:p>
          <a:p>
            <a:endParaRPr lang="en-US" altLang="zh-CN" sz="2000" dirty="0">
              <a:latin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593" y="2281436"/>
            <a:ext cx="1830461" cy="328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592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分段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7164288" y="481236"/>
            <a:ext cx="1676400" cy="4419600"/>
            <a:chOff x="4272" y="1248"/>
            <a:chExt cx="1056" cy="2784"/>
          </a:xfrm>
        </p:grpSpPr>
        <p:sp>
          <p:nvSpPr>
            <p:cNvPr id="8" name="Rectangle 10" descr="浅色上对角线"/>
            <p:cNvSpPr>
              <a:spLocks noChangeArrowheads="1"/>
            </p:cNvSpPr>
            <p:nvPr/>
          </p:nvSpPr>
          <p:spPr bwMode="auto">
            <a:xfrm>
              <a:off x="4272" y="1248"/>
              <a:ext cx="1056" cy="278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51"/>
            <p:cNvSpPr>
              <a:spLocks noChangeArrowheads="1"/>
            </p:cNvSpPr>
            <p:nvPr/>
          </p:nvSpPr>
          <p:spPr bwMode="auto">
            <a:xfrm>
              <a:off x="4272" y="2352"/>
              <a:ext cx="1056" cy="7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10" name="Rectangle 52"/>
            <p:cNvSpPr>
              <a:spLocks noChangeArrowheads="1"/>
            </p:cNvSpPr>
            <p:nvPr/>
          </p:nvSpPr>
          <p:spPr bwMode="auto">
            <a:xfrm>
              <a:off x="4272" y="1738"/>
              <a:ext cx="1056" cy="42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4272" y="3120"/>
              <a:ext cx="1056" cy="5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4272" y="1248"/>
              <a:ext cx="1056" cy="24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4272" y="1248"/>
              <a:ext cx="1056" cy="27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06"/>
          <p:cNvGrpSpPr>
            <a:grpSpLocks/>
          </p:cNvGrpSpPr>
          <p:nvPr/>
        </p:nvGrpSpPr>
        <p:grpSpPr bwMode="auto">
          <a:xfrm>
            <a:off x="6402288" y="328836"/>
            <a:ext cx="838200" cy="4724400"/>
            <a:chOff x="3984" y="1152"/>
            <a:chExt cx="528" cy="2976"/>
          </a:xfrm>
        </p:grpSpPr>
        <p:sp>
          <p:nvSpPr>
            <p:cNvPr id="15" name="Rectangle 98"/>
            <p:cNvSpPr>
              <a:spLocks noChangeArrowheads="1"/>
            </p:cNvSpPr>
            <p:nvPr/>
          </p:nvSpPr>
          <p:spPr bwMode="auto">
            <a:xfrm>
              <a:off x="4176" y="3878"/>
              <a:ext cx="3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b="1">
                  <a:solidFill>
                    <a:schemeClr val="tx1"/>
                  </a:solidFill>
                </a:rPr>
                <a:t>0K</a:t>
              </a:r>
            </a:p>
          </p:txBody>
        </p:sp>
        <p:sp>
          <p:nvSpPr>
            <p:cNvPr id="16" name="Rectangle 99"/>
            <p:cNvSpPr>
              <a:spLocks noChangeArrowheads="1"/>
            </p:cNvSpPr>
            <p:nvPr/>
          </p:nvSpPr>
          <p:spPr bwMode="auto">
            <a:xfrm>
              <a:off x="4102" y="3600"/>
              <a:ext cx="3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</a:rPr>
                <a:t>50K</a:t>
              </a:r>
            </a:p>
          </p:txBody>
        </p:sp>
        <p:sp>
          <p:nvSpPr>
            <p:cNvPr id="17" name="Rectangle 100"/>
            <p:cNvSpPr>
              <a:spLocks noChangeArrowheads="1"/>
            </p:cNvSpPr>
            <p:nvPr/>
          </p:nvSpPr>
          <p:spPr bwMode="auto">
            <a:xfrm>
              <a:off x="3996" y="3064"/>
              <a:ext cx="4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</a:rPr>
                <a:t>150K</a:t>
              </a:r>
            </a:p>
          </p:txBody>
        </p:sp>
        <p:sp>
          <p:nvSpPr>
            <p:cNvPr id="18" name="Rectangle 101"/>
            <p:cNvSpPr>
              <a:spLocks noChangeArrowheads="1"/>
            </p:cNvSpPr>
            <p:nvPr/>
          </p:nvSpPr>
          <p:spPr bwMode="auto">
            <a:xfrm>
              <a:off x="3984" y="2256"/>
              <a:ext cx="4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</a:rPr>
                <a:t>310K</a:t>
              </a:r>
            </a:p>
          </p:txBody>
        </p:sp>
        <p:sp>
          <p:nvSpPr>
            <p:cNvPr id="19" name="Rectangle 102"/>
            <p:cNvSpPr>
              <a:spLocks noChangeArrowheads="1"/>
            </p:cNvSpPr>
            <p:nvPr/>
          </p:nvSpPr>
          <p:spPr bwMode="auto">
            <a:xfrm>
              <a:off x="3984" y="2064"/>
              <a:ext cx="4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</a:rPr>
                <a:t>350K</a:t>
              </a:r>
            </a:p>
          </p:txBody>
        </p:sp>
        <p:sp>
          <p:nvSpPr>
            <p:cNvPr id="20" name="Rectangle 103"/>
            <p:cNvSpPr>
              <a:spLocks noChangeArrowheads="1"/>
            </p:cNvSpPr>
            <p:nvPr/>
          </p:nvSpPr>
          <p:spPr bwMode="auto">
            <a:xfrm>
              <a:off x="4004" y="1637"/>
              <a:ext cx="4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</a:rPr>
                <a:t>400K</a:t>
              </a:r>
            </a:p>
          </p:txBody>
        </p:sp>
        <p:sp>
          <p:nvSpPr>
            <p:cNvPr id="21" name="Rectangle 104"/>
            <p:cNvSpPr>
              <a:spLocks noChangeArrowheads="1"/>
            </p:cNvSpPr>
            <p:nvPr/>
          </p:nvSpPr>
          <p:spPr bwMode="auto">
            <a:xfrm>
              <a:off x="4013" y="1392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b="1">
                  <a:solidFill>
                    <a:schemeClr val="tx1"/>
                  </a:solidFill>
                </a:rPr>
                <a:t>460K</a:t>
              </a:r>
            </a:p>
          </p:txBody>
        </p:sp>
        <p:sp>
          <p:nvSpPr>
            <p:cNvPr id="22" name="Rectangle 105"/>
            <p:cNvSpPr>
              <a:spLocks noChangeArrowheads="1"/>
            </p:cNvSpPr>
            <p:nvPr/>
          </p:nvSpPr>
          <p:spPr bwMode="auto">
            <a:xfrm>
              <a:off x="4013" y="1152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b="1">
                  <a:solidFill>
                    <a:schemeClr val="tx1"/>
                  </a:solidFill>
                </a:rPr>
                <a:t>500K</a:t>
              </a:r>
            </a:p>
          </p:txBody>
        </p:sp>
        <p:sp>
          <p:nvSpPr>
            <p:cNvPr id="57" name="Rectangle 100"/>
            <p:cNvSpPr>
              <a:spLocks noChangeArrowheads="1"/>
            </p:cNvSpPr>
            <p:nvPr/>
          </p:nvSpPr>
          <p:spPr bwMode="auto">
            <a:xfrm>
              <a:off x="3984" y="2912"/>
              <a:ext cx="4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</a:rPr>
                <a:t>160K</a:t>
              </a:r>
            </a:p>
          </p:txBody>
        </p:sp>
      </p:grpSp>
      <p:grpSp>
        <p:nvGrpSpPr>
          <p:cNvPr id="23" name="Group 135"/>
          <p:cNvGrpSpPr>
            <a:grpSpLocks/>
          </p:cNvGrpSpPr>
          <p:nvPr/>
        </p:nvGrpSpPr>
        <p:grpSpPr bwMode="auto">
          <a:xfrm>
            <a:off x="1296888" y="1536228"/>
            <a:ext cx="4724400" cy="1905000"/>
            <a:chOff x="912" y="2592"/>
            <a:chExt cx="2880" cy="1200"/>
          </a:xfrm>
        </p:grpSpPr>
        <p:sp>
          <p:nvSpPr>
            <p:cNvPr id="24" name="Rectangle 111"/>
            <p:cNvSpPr>
              <a:spLocks noChangeArrowheads="1"/>
            </p:cNvSpPr>
            <p:nvPr/>
          </p:nvSpPr>
          <p:spPr bwMode="auto">
            <a:xfrm>
              <a:off x="1488" y="2592"/>
              <a:ext cx="895" cy="269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zh-CN" altLang="en-US" sz="2000" b="1">
                  <a:solidFill>
                    <a:schemeClr val="tx1"/>
                  </a:solidFill>
                </a:rPr>
                <a:t>基址</a:t>
              </a:r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auto">
            <a:xfrm>
              <a:off x="2352" y="2592"/>
              <a:ext cx="960" cy="269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zh-CN" altLang="en-US" sz="2000" b="1">
                  <a:solidFill>
                    <a:schemeClr val="tx1"/>
                  </a:solidFill>
                </a:rPr>
                <a:t>长度</a:t>
              </a:r>
            </a:p>
          </p:txBody>
        </p:sp>
        <p:sp>
          <p:nvSpPr>
            <p:cNvPr id="26" name="Rectangle 113"/>
            <p:cNvSpPr>
              <a:spLocks noChangeArrowheads="1"/>
            </p:cNvSpPr>
            <p:nvPr/>
          </p:nvSpPr>
          <p:spPr bwMode="auto">
            <a:xfrm>
              <a:off x="3312" y="2592"/>
              <a:ext cx="480" cy="269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zh-CN" altLang="en-US" sz="2000" b="1">
                  <a:solidFill>
                    <a:schemeClr val="tx1"/>
                  </a:solidFill>
                </a:rPr>
                <a:t>保护</a:t>
              </a:r>
            </a:p>
          </p:txBody>
        </p:sp>
        <p:sp>
          <p:nvSpPr>
            <p:cNvPr id="27" name="Rectangle 114"/>
            <p:cNvSpPr>
              <a:spLocks noChangeArrowheads="1"/>
            </p:cNvSpPr>
            <p:nvPr/>
          </p:nvSpPr>
          <p:spPr bwMode="auto">
            <a:xfrm>
              <a:off x="912" y="2592"/>
              <a:ext cx="576" cy="269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zh-CN" altLang="en-US" sz="2000" b="1" dirty="0">
                  <a:solidFill>
                    <a:schemeClr val="tx1"/>
                  </a:solidFill>
                </a:rPr>
                <a:t>段号</a:t>
              </a:r>
            </a:p>
          </p:txBody>
        </p:sp>
        <p:sp>
          <p:nvSpPr>
            <p:cNvPr id="28" name="Rectangle 115"/>
            <p:cNvSpPr>
              <a:spLocks noChangeArrowheads="1"/>
            </p:cNvSpPr>
            <p:nvPr/>
          </p:nvSpPr>
          <p:spPr bwMode="auto">
            <a:xfrm>
              <a:off x="1488" y="2851"/>
              <a:ext cx="895" cy="22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zh-CN" sz="2000" b="1" dirty="0">
                  <a:solidFill>
                    <a:schemeClr val="tx1"/>
                  </a:solidFill>
                </a:rPr>
                <a:t>160K</a:t>
              </a:r>
            </a:p>
          </p:txBody>
        </p:sp>
        <p:sp>
          <p:nvSpPr>
            <p:cNvPr id="29" name="Rectangle 116"/>
            <p:cNvSpPr>
              <a:spLocks noChangeArrowheads="1"/>
            </p:cNvSpPr>
            <p:nvPr/>
          </p:nvSpPr>
          <p:spPr bwMode="auto">
            <a:xfrm>
              <a:off x="2352" y="2851"/>
              <a:ext cx="960" cy="22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zh-CN" sz="2000" b="1" dirty="0">
                  <a:solidFill>
                    <a:schemeClr val="tx1"/>
                  </a:solidFill>
                </a:rPr>
                <a:t>150K</a:t>
              </a:r>
            </a:p>
          </p:txBody>
        </p:sp>
        <p:sp>
          <p:nvSpPr>
            <p:cNvPr id="30" name="Rectangle 117"/>
            <p:cNvSpPr>
              <a:spLocks noChangeArrowheads="1"/>
            </p:cNvSpPr>
            <p:nvPr/>
          </p:nvSpPr>
          <p:spPr bwMode="auto">
            <a:xfrm>
              <a:off x="3312" y="2851"/>
              <a:ext cx="480" cy="22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zh-CN" sz="2000" b="1" dirty="0">
                  <a:solidFill>
                    <a:schemeClr val="tx1"/>
                  </a:solidFill>
                </a:rPr>
                <a:t>R/W</a:t>
              </a:r>
            </a:p>
          </p:txBody>
        </p:sp>
        <p:sp>
          <p:nvSpPr>
            <p:cNvPr id="31" name="Rectangle 118"/>
            <p:cNvSpPr>
              <a:spLocks noChangeArrowheads="1"/>
            </p:cNvSpPr>
            <p:nvPr/>
          </p:nvSpPr>
          <p:spPr bwMode="auto">
            <a:xfrm>
              <a:off x="912" y="2851"/>
              <a:ext cx="576" cy="22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zh-CN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119"/>
            <p:cNvSpPr>
              <a:spLocks noChangeArrowheads="1"/>
            </p:cNvSpPr>
            <p:nvPr/>
          </p:nvSpPr>
          <p:spPr bwMode="auto">
            <a:xfrm>
              <a:off x="1488" y="3072"/>
              <a:ext cx="895" cy="24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zh-CN" sz="2000" b="1" dirty="0">
                  <a:solidFill>
                    <a:schemeClr val="tx1"/>
                  </a:solidFill>
                </a:rPr>
                <a:t>350K</a:t>
              </a:r>
            </a:p>
          </p:txBody>
        </p:sp>
        <p:sp>
          <p:nvSpPr>
            <p:cNvPr id="33" name="Rectangle 120"/>
            <p:cNvSpPr>
              <a:spLocks noChangeArrowheads="1"/>
            </p:cNvSpPr>
            <p:nvPr/>
          </p:nvSpPr>
          <p:spPr bwMode="auto">
            <a:xfrm>
              <a:off x="2352" y="3072"/>
              <a:ext cx="960" cy="24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zh-CN" sz="2000" b="1" dirty="0">
                  <a:solidFill>
                    <a:schemeClr val="tx1"/>
                  </a:solidFill>
                </a:rPr>
                <a:t>50K</a:t>
              </a:r>
            </a:p>
          </p:txBody>
        </p:sp>
        <p:sp>
          <p:nvSpPr>
            <p:cNvPr id="34" name="Rectangle 121"/>
            <p:cNvSpPr>
              <a:spLocks noChangeArrowheads="1"/>
            </p:cNvSpPr>
            <p:nvPr/>
          </p:nvSpPr>
          <p:spPr bwMode="auto">
            <a:xfrm>
              <a:off x="3312" y="3072"/>
              <a:ext cx="480" cy="24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zh-CN" sz="2000" b="1">
                  <a:solidFill>
                    <a:schemeClr val="tx1"/>
                  </a:solidFill>
                </a:rPr>
                <a:t>R/W</a:t>
              </a:r>
            </a:p>
          </p:txBody>
        </p:sp>
        <p:sp>
          <p:nvSpPr>
            <p:cNvPr id="35" name="Rectangle 122"/>
            <p:cNvSpPr>
              <a:spLocks noChangeArrowheads="1"/>
            </p:cNvSpPr>
            <p:nvPr/>
          </p:nvSpPr>
          <p:spPr bwMode="auto">
            <a:xfrm>
              <a:off x="912" y="3072"/>
              <a:ext cx="576" cy="24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zh-CN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" name="Rectangle 123"/>
            <p:cNvSpPr>
              <a:spLocks noChangeArrowheads="1"/>
            </p:cNvSpPr>
            <p:nvPr/>
          </p:nvSpPr>
          <p:spPr bwMode="auto">
            <a:xfrm>
              <a:off x="1488" y="3312"/>
              <a:ext cx="895" cy="24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zh-CN" sz="2000" b="1" dirty="0">
                  <a:solidFill>
                    <a:schemeClr val="tx1"/>
                  </a:solidFill>
                </a:rPr>
                <a:t>50K</a:t>
              </a:r>
            </a:p>
          </p:txBody>
        </p:sp>
        <p:sp>
          <p:nvSpPr>
            <p:cNvPr id="37" name="Rectangle 124"/>
            <p:cNvSpPr>
              <a:spLocks noChangeArrowheads="1"/>
            </p:cNvSpPr>
            <p:nvPr/>
          </p:nvSpPr>
          <p:spPr bwMode="auto">
            <a:xfrm>
              <a:off x="2352" y="3312"/>
              <a:ext cx="960" cy="24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zh-CN" sz="2000" b="1" dirty="0">
                  <a:solidFill>
                    <a:schemeClr val="tx1"/>
                  </a:solidFill>
                </a:rPr>
                <a:t>100K</a:t>
              </a:r>
            </a:p>
          </p:txBody>
        </p:sp>
        <p:sp>
          <p:nvSpPr>
            <p:cNvPr id="38" name="Rectangle 125"/>
            <p:cNvSpPr>
              <a:spLocks noChangeArrowheads="1"/>
            </p:cNvSpPr>
            <p:nvPr/>
          </p:nvSpPr>
          <p:spPr bwMode="auto">
            <a:xfrm>
              <a:off x="3312" y="3312"/>
              <a:ext cx="480" cy="24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zh-CN" sz="2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9" name="Rectangle 126"/>
            <p:cNvSpPr>
              <a:spLocks noChangeArrowheads="1"/>
            </p:cNvSpPr>
            <p:nvPr/>
          </p:nvSpPr>
          <p:spPr bwMode="auto">
            <a:xfrm>
              <a:off x="912" y="3312"/>
              <a:ext cx="576" cy="24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zh-CN" sz="2000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" name="Rectangle 127"/>
            <p:cNvSpPr>
              <a:spLocks noChangeArrowheads="1"/>
            </p:cNvSpPr>
            <p:nvPr/>
          </p:nvSpPr>
          <p:spPr bwMode="auto">
            <a:xfrm>
              <a:off x="1488" y="3552"/>
              <a:ext cx="895" cy="24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zh-CN" sz="2000" b="1">
                  <a:solidFill>
                    <a:schemeClr val="tx1"/>
                  </a:solidFill>
                </a:rPr>
                <a:t>460K</a:t>
              </a:r>
            </a:p>
          </p:txBody>
        </p:sp>
        <p:sp>
          <p:nvSpPr>
            <p:cNvPr id="41" name="Rectangle 128"/>
            <p:cNvSpPr>
              <a:spLocks noChangeArrowheads="1"/>
            </p:cNvSpPr>
            <p:nvPr/>
          </p:nvSpPr>
          <p:spPr bwMode="auto">
            <a:xfrm>
              <a:off x="2352" y="3552"/>
              <a:ext cx="960" cy="24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zh-CN" sz="2000" b="1">
                  <a:solidFill>
                    <a:schemeClr val="tx1"/>
                  </a:solidFill>
                </a:rPr>
                <a:t>40K</a:t>
              </a:r>
            </a:p>
          </p:txBody>
        </p:sp>
        <p:sp>
          <p:nvSpPr>
            <p:cNvPr id="42" name="Rectangle 129"/>
            <p:cNvSpPr>
              <a:spLocks noChangeArrowheads="1"/>
            </p:cNvSpPr>
            <p:nvPr/>
          </p:nvSpPr>
          <p:spPr bwMode="auto">
            <a:xfrm>
              <a:off x="3312" y="3552"/>
              <a:ext cx="480" cy="24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zh-CN" sz="2000" b="1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43" name="Rectangle 130"/>
            <p:cNvSpPr>
              <a:spLocks noChangeArrowheads="1"/>
            </p:cNvSpPr>
            <p:nvPr/>
          </p:nvSpPr>
          <p:spPr bwMode="auto">
            <a:xfrm>
              <a:off x="912" y="3552"/>
              <a:ext cx="576" cy="24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zh-CN" sz="2000" b="1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94308" y="404414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地址的翻译和分页差不多！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75579" y="106312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一个进程的段表</a:t>
            </a:r>
          </a:p>
        </p:txBody>
      </p:sp>
      <p:grpSp>
        <p:nvGrpSpPr>
          <p:cNvPr id="49" name="Group 119"/>
          <p:cNvGrpSpPr>
            <a:grpSpLocks/>
          </p:cNvGrpSpPr>
          <p:nvPr/>
        </p:nvGrpSpPr>
        <p:grpSpPr bwMode="auto">
          <a:xfrm>
            <a:off x="1187624" y="4659032"/>
            <a:ext cx="3098425" cy="590836"/>
            <a:chOff x="64" y="1239"/>
            <a:chExt cx="2404" cy="810"/>
          </a:xfrm>
        </p:grpSpPr>
        <p:sp>
          <p:nvSpPr>
            <p:cNvPr id="50" name="Rectangle 112"/>
            <p:cNvSpPr>
              <a:spLocks noChangeArrowheads="1"/>
            </p:cNvSpPr>
            <p:nvPr/>
          </p:nvSpPr>
          <p:spPr bwMode="auto">
            <a:xfrm>
              <a:off x="538" y="1239"/>
              <a:ext cx="1863" cy="262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zh-CN" altLang="en-US" sz="1200" b="1" dirty="0">
                  <a:solidFill>
                    <a:schemeClr val="tx1"/>
                  </a:solidFill>
                </a:rPr>
                <a:t>偏移量</a:t>
              </a:r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113"/>
            <p:cNvSpPr>
              <a:spLocks noChangeArrowheads="1"/>
            </p:cNvSpPr>
            <p:nvPr/>
          </p:nvSpPr>
          <p:spPr bwMode="auto">
            <a:xfrm>
              <a:off x="165" y="1239"/>
              <a:ext cx="507" cy="262"/>
            </a:xfrm>
            <a:prstGeom prst="rect">
              <a:avLst/>
            </a:prstGeom>
            <a:solidFill>
              <a:srgbClr val="F8F8F8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zh-CN" altLang="en-US" sz="1200" b="1" dirty="0">
                  <a:solidFill>
                    <a:schemeClr val="tx1"/>
                  </a:solidFill>
                </a:rPr>
                <a:t>段号</a:t>
              </a:r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Text Box 114"/>
            <p:cNvSpPr txBox="1">
              <a:spLocks noChangeArrowheads="1"/>
            </p:cNvSpPr>
            <p:nvPr/>
          </p:nvSpPr>
          <p:spPr bwMode="auto">
            <a:xfrm>
              <a:off x="2254" y="1488"/>
              <a:ext cx="21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zh-CN" sz="1200" b="1">
                  <a:solidFill>
                    <a:schemeClr val="tx1"/>
                  </a:solidFill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53" name="Text Box 115"/>
            <p:cNvSpPr txBox="1">
              <a:spLocks noChangeArrowheads="1"/>
            </p:cNvSpPr>
            <p:nvPr/>
          </p:nvSpPr>
          <p:spPr bwMode="auto">
            <a:xfrm>
              <a:off x="392" y="1520"/>
              <a:ext cx="28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zh-CN" sz="1200" b="1">
                  <a:solidFill>
                    <a:schemeClr val="tx1"/>
                  </a:solidFill>
                  <a:latin typeface="Courier New" panose="02070309020205020404" pitchFamily="49" charset="0"/>
                </a:rPr>
                <a:t>14</a:t>
              </a:r>
            </a:p>
          </p:txBody>
        </p:sp>
        <p:sp>
          <p:nvSpPr>
            <p:cNvPr id="54" name="Text Box 116"/>
            <p:cNvSpPr txBox="1">
              <a:spLocks noChangeArrowheads="1"/>
            </p:cNvSpPr>
            <p:nvPr/>
          </p:nvSpPr>
          <p:spPr bwMode="auto">
            <a:xfrm>
              <a:off x="585" y="1518"/>
              <a:ext cx="28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zh-CN" sz="1200" b="1">
                  <a:solidFill>
                    <a:schemeClr val="tx1"/>
                  </a:solidFill>
                  <a:latin typeface="Courier New" panose="02070309020205020404" pitchFamily="49" charset="0"/>
                </a:rPr>
                <a:t>13</a:t>
              </a:r>
            </a:p>
          </p:txBody>
        </p:sp>
        <p:sp>
          <p:nvSpPr>
            <p:cNvPr id="55" name="Text Box 117"/>
            <p:cNvSpPr txBox="1">
              <a:spLocks noChangeArrowheads="1"/>
            </p:cNvSpPr>
            <p:nvPr/>
          </p:nvSpPr>
          <p:spPr bwMode="auto">
            <a:xfrm>
              <a:off x="64" y="1532"/>
              <a:ext cx="28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zh-CN" sz="1200" b="1">
                  <a:solidFill>
                    <a:schemeClr val="tx1"/>
                  </a:solidFill>
                  <a:latin typeface="Courier New" panose="02070309020205020404" pitchFamily="49" charset="0"/>
                </a:rPr>
                <a:t>15</a:t>
              </a:r>
            </a:p>
          </p:txBody>
        </p:sp>
        <p:sp>
          <p:nvSpPr>
            <p:cNvPr id="56" name="Text Box 118"/>
            <p:cNvSpPr txBox="1">
              <a:spLocks noChangeArrowheads="1"/>
            </p:cNvSpPr>
            <p:nvPr/>
          </p:nvSpPr>
          <p:spPr bwMode="auto">
            <a:xfrm>
              <a:off x="625" y="1723"/>
              <a:ext cx="127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endParaRPr lang="zh-CN" altLang="en-US" sz="1200" b="1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444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段页结合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200027" y="913284"/>
            <a:ext cx="6786610" cy="4484447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arial" panose="020B0604020202020204" pitchFamily="34" charset="0"/>
              </a:rPr>
              <a:t>让分段面向用户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</a:rPr>
              <a:t>让分页面向硬件</a:t>
            </a:r>
            <a:endParaRPr lang="en-US" altLang="zh-CN" sz="2000" dirty="0">
              <a:latin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561356"/>
            <a:ext cx="6676914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754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143108" y="2785492"/>
            <a:ext cx="5643602" cy="432048"/>
            <a:chOff x="3779912" y="1777380"/>
            <a:chExt cx="4896544" cy="432048"/>
          </a:xfrm>
        </p:grpSpPr>
        <p:sp>
          <p:nvSpPr>
            <p:cNvPr id="6" name="矩形 5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虚拟内存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43108" y="1993404"/>
            <a:ext cx="5643602" cy="432048"/>
            <a:chOff x="3779912" y="1777380"/>
            <a:chExt cx="4896544" cy="432048"/>
          </a:xfrm>
        </p:grpSpPr>
        <p:sp>
          <p:nvSpPr>
            <p:cNvPr id="9" name="矩形 8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2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进程管理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51846" y="1228112"/>
            <a:ext cx="5634864" cy="477260"/>
            <a:chOff x="3779912" y="1777380"/>
            <a:chExt cx="4896544" cy="432048"/>
          </a:xfrm>
        </p:grpSpPr>
        <p:sp>
          <p:nvSpPr>
            <p:cNvPr id="13" name="矩形 12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82368" y="1824127"/>
              <a:ext cx="4078064" cy="334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+mj-ea"/>
                  <a:ea typeface="+mj-ea"/>
                </a:rPr>
                <a:t>操作系统介绍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343800" y="9132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dobe 宋体 Std L" pitchFamily="18" charset="-122"/>
                <a:ea typeface="Adobe 宋体 Std L" pitchFamily="18" charset="-122"/>
              </a:rPr>
              <a:t>Contents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619672" y="3505572"/>
            <a:ext cx="6175776" cy="432048"/>
            <a:chOff x="3779912" y="1777380"/>
            <a:chExt cx="4896544" cy="432048"/>
          </a:xfrm>
        </p:grpSpPr>
        <p:sp>
          <p:nvSpPr>
            <p:cNvPr id="18" name="矩形 17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4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82368" y="1824127"/>
              <a:ext cx="429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文件系统</a:t>
              </a:r>
            </a:p>
          </p:txBody>
        </p:sp>
      </p:grpSp>
      <p:grpSp>
        <p:nvGrpSpPr>
          <p:cNvPr id="21" name="组合 16"/>
          <p:cNvGrpSpPr/>
          <p:nvPr/>
        </p:nvGrpSpPr>
        <p:grpSpPr>
          <a:xfrm>
            <a:off x="2143108" y="4225652"/>
            <a:ext cx="5643602" cy="432048"/>
            <a:chOff x="3779912" y="1777380"/>
            <a:chExt cx="4896544" cy="432048"/>
          </a:xfrm>
        </p:grpSpPr>
        <p:sp>
          <p:nvSpPr>
            <p:cNvPr id="22" name="矩形 17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3" name="矩形 18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5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8605" y="1808738"/>
              <a:ext cx="429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I/O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管理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894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操作系统观点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：资源管理者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214414" y="1181365"/>
            <a:ext cx="6786610" cy="3771636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arial" panose="020B0604020202020204" pitchFamily="34" charset="0"/>
              </a:rPr>
              <a:t>资源： </a:t>
            </a:r>
            <a:r>
              <a:rPr lang="en-US" altLang="zh-CN" sz="2400" dirty="0">
                <a:latin typeface="arial" panose="020B0604020202020204" pitchFamily="34" charset="0"/>
              </a:rPr>
              <a:t>CPU</a:t>
            </a:r>
            <a:r>
              <a:rPr lang="zh-CN" altLang="en-US" sz="2400" dirty="0">
                <a:latin typeface="arial" panose="020B0604020202020204" pitchFamily="34" charset="0"/>
              </a:rPr>
              <a:t>时间， 内存空间，文件存储空间，</a:t>
            </a:r>
            <a:r>
              <a:rPr lang="en-US" altLang="zh-CN" sz="2400" dirty="0">
                <a:latin typeface="arial" panose="020B0604020202020204" pitchFamily="34" charset="0"/>
              </a:rPr>
              <a:t>I/O</a:t>
            </a:r>
            <a:r>
              <a:rPr lang="zh-CN" altLang="en-US" sz="2400" dirty="0">
                <a:latin typeface="arial" panose="020B0604020202020204" pitchFamily="34" charset="0"/>
              </a:rPr>
              <a:t>设备（打印机）</a:t>
            </a:r>
            <a:endParaRPr lang="en-US" altLang="zh-CN" sz="2400" dirty="0">
              <a:latin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</a:rPr>
              <a:t>时间复用：多个程序轮流获得</a:t>
            </a:r>
            <a:r>
              <a:rPr lang="en-US" altLang="zh-CN" sz="2400" dirty="0">
                <a:latin typeface="arial" panose="020B0604020202020204" pitchFamily="34" charset="0"/>
              </a:rPr>
              <a:t>CPU</a:t>
            </a:r>
          </a:p>
          <a:p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</a:rPr>
              <a:t>空间复用：一个内存中装入多个程序， 一个磁盘为多个用户保存文件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endParaRPr lang="en-US" altLang="zh-CN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5721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再来看一下硬盘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Picture 2" descr="http://wdxtub.com/images/1461243767838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29308"/>
            <a:ext cx="5153025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00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文件 和 目录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337184" y="1021296"/>
            <a:ext cx="6786610" cy="4484447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arial" panose="020B0604020202020204" pitchFamily="34" charset="0"/>
              </a:rPr>
              <a:t>如何访问一个磁盘扇区？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zh-CN" altLang="en-US" sz="1800" dirty="0">
                <a:latin typeface="arial" panose="020B0604020202020204" pitchFamily="34" charset="0"/>
              </a:rPr>
              <a:t>（柱面，磁头，扇区），即（</a:t>
            </a:r>
            <a:r>
              <a:rPr lang="en-US" altLang="zh-CN" sz="1800" dirty="0">
                <a:latin typeface="arial" panose="020B0604020202020204" pitchFamily="34" charset="0"/>
              </a:rPr>
              <a:t>C,H,S)</a:t>
            </a:r>
          </a:p>
          <a:p>
            <a:pPr lvl="1"/>
            <a:r>
              <a:rPr lang="zh-CN" altLang="en-US" sz="1800" dirty="0">
                <a:latin typeface="arial" panose="020B0604020202020204" pitchFamily="34" charset="0"/>
              </a:rPr>
              <a:t>按照</a:t>
            </a:r>
            <a:r>
              <a:rPr lang="en-US" altLang="zh-CN" sz="1800" dirty="0">
                <a:latin typeface="arial" panose="020B0604020202020204" pitchFamily="34" charset="0"/>
              </a:rPr>
              <a:t>(C,H,S)</a:t>
            </a:r>
            <a:r>
              <a:rPr lang="zh-CN" altLang="en-US" sz="1800" dirty="0">
                <a:latin typeface="arial" panose="020B0604020202020204" pitchFamily="34" charset="0"/>
              </a:rPr>
              <a:t>将扇区形成一维扇区数组，数组索引就是</a:t>
            </a:r>
            <a:r>
              <a:rPr lang="zh-CN" altLang="en-US" sz="1800" b="1" dirty="0">
                <a:latin typeface="arial" panose="020B0604020202020204" pitchFamily="34" charset="0"/>
              </a:rPr>
              <a:t>扇区编号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</a:rPr>
              <a:t>用户是无法直接访问扇区的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zh-CN" altLang="en-US" sz="1800" dirty="0">
                <a:latin typeface="arial" panose="020B0604020202020204" pitchFamily="34" charset="0"/>
              </a:rPr>
              <a:t>抽象成</a:t>
            </a:r>
            <a:r>
              <a:rPr lang="zh-CN" altLang="en-US" sz="2400" b="1" dirty="0">
                <a:latin typeface="arial" panose="020B0604020202020204" pitchFamily="34" charset="0"/>
              </a:rPr>
              <a:t>文件 ！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905" y="3433564"/>
            <a:ext cx="6181857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610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文件的存储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(1)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：连续存储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040716"/>
            <a:ext cx="2602219" cy="44196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40465"/>
              </p:ext>
            </p:extLst>
          </p:nvPr>
        </p:nvGraphicFramePr>
        <p:xfrm>
          <a:off x="4604518" y="2281436"/>
          <a:ext cx="367240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16013144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97233822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461514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起始块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9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A.java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48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B.py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86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C.rb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505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448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链式存储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913284"/>
            <a:ext cx="2480262" cy="421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681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索引存储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77255"/>
              </p:ext>
            </p:extLst>
          </p:nvPr>
        </p:nvGraphicFramePr>
        <p:xfrm>
          <a:off x="6012160" y="1489348"/>
          <a:ext cx="2729454" cy="731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1364727">
                  <a:extLst>
                    <a:ext uri="{9D8B030D-6E8A-4147-A177-3AD203B41FA5}">
                      <a16:colId xmlns:a16="http://schemas.microsoft.com/office/drawing/2014/main" val="2160131441"/>
                    </a:ext>
                  </a:extLst>
                </a:gridCol>
                <a:gridCol w="1364727">
                  <a:extLst>
                    <a:ext uri="{9D8B030D-6E8A-4147-A177-3AD203B41FA5}">
                      <a16:colId xmlns:a16="http://schemas.microsoft.com/office/drawing/2014/main" val="3972338227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磁盘索引块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96458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altLang="zh-CN" dirty="0"/>
                        <a:t>A.java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483490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308" y="1021296"/>
            <a:ext cx="467130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017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7" y="-16683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如果文件太大怎么办？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785664"/>
            <a:ext cx="4402311" cy="482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991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目录怎么办？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915" y="545046"/>
            <a:ext cx="4263147" cy="494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670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如何查找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tmp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/Test.log?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185987"/>
            <a:ext cx="8172400" cy="379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343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文件系统布局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(Linux ext2)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201316"/>
            <a:ext cx="7413151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435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空闲磁盘块管理：位图法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751738"/>
            <a:ext cx="3731963" cy="1536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19672" y="4153644"/>
            <a:ext cx="6688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图中有</a:t>
            </a:r>
            <a:r>
              <a:rPr lang="en-US" altLang="zh-CN" dirty="0"/>
              <a:t>40</a:t>
            </a:r>
            <a:r>
              <a:rPr lang="zh-CN" altLang="en-US" dirty="0"/>
              <a:t>个磁盘块， 如果空闲， 用</a:t>
            </a:r>
            <a:r>
              <a:rPr lang="en-US" altLang="zh-CN" dirty="0"/>
              <a:t>0</a:t>
            </a:r>
            <a:r>
              <a:rPr lang="zh-CN" altLang="en-US" dirty="0"/>
              <a:t>表示， 已经使用， 用</a:t>
            </a:r>
            <a:r>
              <a:rPr lang="en-US" altLang="zh-CN" dirty="0"/>
              <a:t>1</a:t>
            </a:r>
            <a:r>
              <a:rPr lang="zh-CN" altLang="en-US" dirty="0"/>
              <a:t>表示 </a:t>
            </a:r>
            <a:endParaRPr lang="en-US" altLang="zh-CN" dirty="0"/>
          </a:p>
          <a:p>
            <a:r>
              <a:rPr lang="zh-CN" altLang="en-US" dirty="0"/>
              <a:t>只需要</a:t>
            </a:r>
            <a:r>
              <a:rPr lang="en-US" altLang="zh-CN" dirty="0"/>
              <a:t>40</a:t>
            </a:r>
            <a:r>
              <a:rPr lang="zh-CN" altLang="en-US" dirty="0"/>
              <a:t>位即可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74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的基本模块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01316"/>
            <a:ext cx="6448426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736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综合一下</a:t>
            </a:r>
          </a:p>
        </p:txBody>
      </p:sp>
      <p:sp>
        <p:nvSpPr>
          <p:cNvPr id="54" name="内容占位符 2"/>
          <p:cNvSpPr>
            <a:spLocks noGrp="1"/>
          </p:cNvSpPr>
          <p:nvPr>
            <p:ph idx="1"/>
          </p:nvPr>
        </p:nvSpPr>
        <p:spPr>
          <a:xfrm>
            <a:off x="1446900" y="1041892"/>
            <a:ext cx="6786610" cy="4484447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用户在编辑/usr/liuxin/HelloWorld.java , 删除了第100-102中间的字节， 然后保存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1. 先找到HelloWorld.java 的inode （刚讲过）</a:t>
            </a:r>
          </a:p>
          <a:p>
            <a:endParaRPr lang="zh-CN" altLang="en-US" sz="2000" dirty="0"/>
          </a:p>
          <a:p>
            <a:r>
              <a:rPr lang="zh-CN" altLang="en-US" sz="2000" dirty="0"/>
              <a:t>2. 从inode中找到第100-102字节所对应的磁盘块 100380</a:t>
            </a:r>
            <a:endParaRPr lang="en-US" altLang="zh-CN" sz="2000" dirty="0"/>
          </a:p>
          <a:p>
            <a:pPr lvl="1"/>
            <a:r>
              <a:rPr lang="zh-CN" altLang="en-US" sz="1800" dirty="0"/>
              <a:t>inode中有磁盘块列表</a:t>
            </a:r>
          </a:p>
          <a:p>
            <a:endParaRPr lang="zh-CN" altLang="en-US" sz="2000" dirty="0"/>
          </a:p>
          <a:p>
            <a:r>
              <a:rPr lang="zh-CN" altLang="en-US" sz="2000" dirty="0"/>
              <a:t>3. 启动DMA , 等待100380块磁盘读入</a:t>
            </a:r>
          </a:p>
          <a:p>
            <a:endParaRPr lang="zh-CN" altLang="en-US" sz="2000" dirty="0"/>
          </a:p>
          <a:p>
            <a:r>
              <a:rPr lang="zh-CN" altLang="en-US" sz="2000" dirty="0"/>
              <a:t>4. 读入以后删除第100-102字节， 再启动DMA写入硬盘</a:t>
            </a: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8315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143108" y="3145532"/>
            <a:ext cx="5643602" cy="432048"/>
            <a:chOff x="3779912" y="1777380"/>
            <a:chExt cx="4896544" cy="432048"/>
          </a:xfrm>
        </p:grpSpPr>
        <p:sp>
          <p:nvSpPr>
            <p:cNvPr id="6" name="矩形 5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虚拟内存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43108" y="2353444"/>
            <a:ext cx="5643602" cy="432048"/>
            <a:chOff x="3779912" y="1777380"/>
            <a:chExt cx="4896544" cy="432048"/>
          </a:xfrm>
        </p:grpSpPr>
        <p:sp>
          <p:nvSpPr>
            <p:cNvPr id="9" name="矩形 8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2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进程管理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51846" y="1588152"/>
            <a:ext cx="5634864" cy="477260"/>
            <a:chOff x="3779912" y="1777380"/>
            <a:chExt cx="4896544" cy="432048"/>
          </a:xfrm>
        </p:grpSpPr>
        <p:sp>
          <p:nvSpPr>
            <p:cNvPr id="13" name="矩形 12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82368" y="1824127"/>
              <a:ext cx="4078064" cy="334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+mj-ea"/>
                  <a:ea typeface="+mj-ea"/>
                </a:rPr>
                <a:t>操作系统介绍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343800" y="9132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dobe 宋体 Std L" pitchFamily="18" charset="-122"/>
                <a:ea typeface="Adobe 宋体 Std L" pitchFamily="18" charset="-122"/>
              </a:rPr>
              <a:t>Contents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151846" y="3865612"/>
            <a:ext cx="5643602" cy="432048"/>
            <a:chOff x="3779912" y="1777380"/>
            <a:chExt cx="4896544" cy="432048"/>
          </a:xfrm>
        </p:grpSpPr>
        <p:sp>
          <p:nvSpPr>
            <p:cNvPr id="18" name="矩形 17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4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82368" y="1824127"/>
              <a:ext cx="429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文件系统</a:t>
              </a:r>
            </a:p>
          </p:txBody>
        </p:sp>
      </p:grpSp>
      <p:grpSp>
        <p:nvGrpSpPr>
          <p:cNvPr id="21" name="组合 16"/>
          <p:cNvGrpSpPr/>
          <p:nvPr/>
        </p:nvGrpSpPr>
        <p:grpSpPr>
          <a:xfrm>
            <a:off x="1619672" y="4585692"/>
            <a:ext cx="6167038" cy="432048"/>
            <a:chOff x="3779912" y="1777380"/>
            <a:chExt cx="4896544" cy="432048"/>
          </a:xfrm>
        </p:grpSpPr>
        <p:sp>
          <p:nvSpPr>
            <p:cNvPr id="22" name="矩形 17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3" name="矩形 18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5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8605" y="1808738"/>
              <a:ext cx="429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I/O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管理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39332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外设和总线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67" y="841276"/>
            <a:ext cx="823824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426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设备的分类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(1)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214414" y="1181365"/>
            <a:ext cx="6786610" cy="3771636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arial" panose="020B0604020202020204" pitchFamily="34" charset="0"/>
              </a:rPr>
              <a:t>块设备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en-US" sz="2200" dirty="0">
                <a:latin typeface="arial" panose="020B0604020202020204" pitchFamily="34" charset="0"/>
              </a:rPr>
              <a:t>用</a:t>
            </a:r>
            <a:r>
              <a:rPr lang="zh-CN" altLang="en-US" sz="2200" b="1" dirty="0">
                <a:latin typeface="arial" panose="020B0604020202020204" pitchFamily="34" charset="0"/>
              </a:rPr>
              <a:t>可寻址的</a:t>
            </a:r>
            <a:r>
              <a:rPr lang="zh-CN" altLang="en-US" sz="2200" dirty="0">
                <a:latin typeface="arial" panose="020B0604020202020204" pitchFamily="34" charset="0"/>
              </a:rPr>
              <a:t>固定大小的块来存储信息</a:t>
            </a:r>
            <a:endParaRPr lang="en-US" altLang="zh-CN" sz="2200" dirty="0">
              <a:latin typeface="arial" panose="020B0604020202020204" pitchFamily="34" charset="0"/>
            </a:endParaRPr>
          </a:p>
          <a:p>
            <a:pPr lvl="1"/>
            <a:r>
              <a:rPr lang="zh-CN" altLang="en-US" sz="2200" dirty="0">
                <a:latin typeface="arial" panose="020B0604020202020204" pitchFamily="34" charset="0"/>
              </a:rPr>
              <a:t>磁盘、光盘</a:t>
            </a:r>
            <a:endParaRPr lang="en-US" altLang="zh-CN" sz="2400" dirty="0">
              <a:latin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</a:rPr>
              <a:t>字符设备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en-US" sz="2200" dirty="0">
                <a:latin typeface="arial" panose="020B0604020202020204" pitchFamily="34" charset="0"/>
              </a:rPr>
              <a:t>可以接收，发送一个字符流</a:t>
            </a:r>
            <a:endParaRPr lang="en-US" altLang="zh-CN" sz="2200" dirty="0">
              <a:latin typeface="arial" panose="020B0604020202020204" pitchFamily="34" charset="0"/>
            </a:endParaRPr>
          </a:p>
          <a:p>
            <a:pPr lvl="1"/>
            <a:r>
              <a:rPr lang="zh-CN" altLang="en-US" sz="2200" b="1" dirty="0">
                <a:latin typeface="arial" panose="020B0604020202020204" pitchFamily="34" charset="0"/>
              </a:rPr>
              <a:t>不可寻址</a:t>
            </a:r>
            <a:endParaRPr lang="en-US" altLang="zh-CN" sz="2200" b="1" dirty="0">
              <a:latin typeface="arial" panose="020B0604020202020204" pitchFamily="34" charset="0"/>
            </a:endParaRPr>
          </a:p>
          <a:p>
            <a:pPr lvl="1"/>
            <a:r>
              <a:rPr lang="zh-CN" altLang="en-US" sz="2200" dirty="0">
                <a:latin typeface="arial" panose="020B0604020202020204" pitchFamily="34" charset="0"/>
              </a:rPr>
              <a:t>键盘、鼠标、打印机，网卡</a:t>
            </a:r>
            <a:endParaRPr lang="en-US" altLang="zh-CN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4934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设备的分类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97740" y="913284"/>
            <a:ext cx="6786610" cy="3771636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arial" panose="020B0604020202020204" pitchFamily="34" charset="0"/>
              </a:rPr>
              <a:t>独占设备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</a:rPr>
              <a:t>一段时间内只能有一个进程访问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</a:rPr>
              <a:t>多个进程应该互斥访问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</a:rPr>
              <a:t>申请，释放，申请，释放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</a:rPr>
              <a:t>例如：打印机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</a:rPr>
              <a:t>共享设备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</a:rPr>
              <a:t>一段时间可以有多个进程并发访问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</a:rPr>
              <a:t>例如：磁盘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</a:rPr>
              <a:t>虚拟设备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</a:rPr>
              <a:t>通过软件讲独占设备变成逻辑上的共享设备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</a:rPr>
              <a:t>例如通过对打印机请求的排队，让打印机被多个进程共享使用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endParaRPr lang="en-US" altLang="zh-CN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8907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设备的组成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97740" y="913284"/>
            <a:ext cx="6786610" cy="3771636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arial" panose="020B0604020202020204" pitchFamily="34" charset="0"/>
              </a:rPr>
              <a:t>电子部分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</a:rPr>
              <a:t>称为设备控制器或者适配器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</a:rPr>
              <a:t>负责和主机进行通信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</a:rPr>
              <a:t>例如：打印机</a:t>
            </a:r>
            <a:endParaRPr lang="en-US" altLang="zh-CN" sz="2400" dirty="0">
              <a:latin typeface="arial" panose="020B0604020202020204" pitchFamily="34" charset="0"/>
            </a:endParaRPr>
          </a:p>
          <a:p>
            <a:endParaRPr lang="en-US" altLang="zh-CN" sz="2200" dirty="0">
              <a:latin typeface="arial" panose="020B0604020202020204" pitchFamily="34" charset="0"/>
            </a:endParaRPr>
          </a:p>
          <a:p>
            <a:r>
              <a:rPr lang="zh-CN" altLang="en-US" sz="2200" dirty="0">
                <a:latin typeface="arial" panose="020B0604020202020204" pitchFamily="34" charset="0"/>
              </a:rPr>
              <a:t>机械部分</a:t>
            </a:r>
            <a:r>
              <a:rPr lang="en-US" altLang="zh-CN" sz="2200" dirty="0">
                <a:latin typeface="arial" panose="020B0604020202020204" pitchFamily="34" charset="0"/>
              </a:rPr>
              <a:t>	</a:t>
            </a:r>
            <a:endParaRPr lang="en-US" altLang="zh-CN" sz="2600" dirty="0">
              <a:latin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</a:rPr>
              <a:t>物理设备本身</a:t>
            </a:r>
            <a:endParaRPr lang="en-US" altLang="zh-CN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7164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OS 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给用户提供一致的视图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31640" y="1007358"/>
            <a:ext cx="60837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Courier New" panose="02070309020205020404" pitchFamily="49" charset="0"/>
                <a:ea typeface="BatangChe" panose="02030609000101010101" pitchFamily="49" charset="-127"/>
              </a:rPr>
              <a:t>int</a:t>
            </a:r>
            <a:r>
              <a:rPr lang="en-US" altLang="zh-CN" sz="2400" b="1" dirty="0">
                <a:latin typeface="Courier New" panose="02070309020205020404" pitchFamily="49" charset="0"/>
                <a:ea typeface="BatangChe" panose="02030609000101010101" pitchFamily="49" charset="-127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anose="02070309020205020404" pitchFamily="49" charset="0"/>
                <a:ea typeface="BatangChe" panose="02030609000101010101" pitchFamily="49" charset="-127"/>
              </a:rPr>
              <a:t>fd</a:t>
            </a:r>
            <a:r>
              <a:rPr lang="en-US" altLang="zh-CN" sz="2400" b="1" dirty="0">
                <a:latin typeface="Courier New" panose="02070309020205020404" pitchFamily="49" charset="0"/>
                <a:ea typeface="BatangChe" panose="02030609000101010101" pitchFamily="49" charset="-127"/>
              </a:rPr>
              <a:t> = open(“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BatangChe" panose="02030609000101010101" pitchFamily="49" charset="-127"/>
              </a:rPr>
              <a:t>/dev/something</a:t>
            </a:r>
            <a:r>
              <a:rPr lang="en-US" altLang="zh-CN" sz="2400" b="1" dirty="0">
                <a:latin typeface="Courier New" panose="02070309020205020404" pitchFamily="49" charset="0"/>
                <a:ea typeface="BatangChe" panose="02030609000101010101" pitchFamily="49" charset="-127"/>
              </a:rPr>
              <a:t>”);</a:t>
            </a:r>
            <a:br>
              <a:rPr lang="en-US" altLang="zh-CN" sz="2400" b="1" dirty="0">
                <a:latin typeface="Courier New" panose="02070309020205020404" pitchFamily="49" charset="0"/>
                <a:ea typeface="BatangChe" panose="02030609000101010101" pitchFamily="49" charset="-127"/>
              </a:rPr>
            </a:br>
            <a:r>
              <a:rPr lang="en-US" altLang="zh-CN" sz="2400" b="1" dirty="0">
                <a:latin typeface="Courier New" panose="02070309020205020404" pitchFamily="49" charset="0"/>
                <a:ea typeface="BatangChe" panose="02030609000101010101" pitchFamily="49" charset="-127"/>
              </a:rPr>
              <a:t>for (</a:t>
            </a:r>
            <a:r>
              <a:rPr lang="en-US" altLang="zh-CN" sz="2400" b="1" dirty="0" err="1">
                <a:latin typeface="Courier New" panose="02070309020205020404" pitchFamily="49" charset="0"/>
                <a:ea typeface="BatangChe" panose="02030609000101010101" pitchFamily="49" charset="-127"/>
              </a:rPr>
              <a:t>int</a:t>
            </a:r>
            <a:r>
              <a:rPr lang="en-US" altLang="zh-CN" sz="2400" b="1" dirty="0">
                <a:latin typeface="Courier New" panose="02070309020205020404" pitchFamily="49" charset="0"/>
                <a:ea typeface="BatangChe" panose="02030609000101010101" pitchFamily="49" charset="-127"/>
              </a:rPr>
              <a:t> </a:t>
            </a:r>
            <a:r>
              <a:rPr lang="en-US" altLang="zh-CN" sz="2400" b="1" dirty="0" err="1">
                <a:latin typeface="Courier New" panose="02070309020205020404" pitchFamily="49" charset="0"/>
                <a:ea typeface="BatangChe" panose="02030609000101010101" pitchFamily="49" charset="-127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  <a:ea typeface="BatangChe" panose="02030609000101010101" pitchFamily="49" charset="-127"/>
              </a:rPr>
              <a:t> = 0; </a:t>
            </a:r>
            <a:r>
              <a:rPr lang="en-US" altLang="zh-CN" sz="2400" b="1" dirty="0" err="1">
                <a:latin typeface="Courier New" panose="02070309020205020404" pitchFamily="49" charset="0"/>
                <a:ea typeface="BatangChe" panose="02030609000101010101" pitchFamily="49" charset="-127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  <a:ea typeface="BatangChe" panose="02030609000101010101" pitchFamily="49" charset="-127"/>
              </a:rPr>
              <a:t> &lt; 10; </a:t>
            </a:r>
            <a:r>
              <a:rPr lang="en-US" altLang="zh-CN" sz="2400" b="1" dirty="0" err="1">
                <a:latin typeface="Courier New" panose="02070309020205020404" pitchFamily="49" charset="0"/>
                <a:ea typeface="BatangChe" panose="02030609000101010101" pitchFamily="49" charset="-127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  <a:ea typeface="BatangChe" panose="02030609000101010101" pitchFamily="49" charset="-127"/>
              </a:rPr>
              <a:t>++) {</a:t>
            </a:r>
            <a:br>
              <a:rPr lang="en-US" altLang="zh-CN" sz="2400" b="1" dirty="0">
                <a:latin typeface="Courier New" panose="02070309020205020404" pitchFamily="49" charset="0"/>
                <a:ea typeface="BatangChe" panose="02030609000101010101" pitchFamily="49" charset="-127"/>
              </a:rPr>
            </a:br>
            <a:r>
              <a:rPr lang="en-US" altLang="zh-CN" sz="2400" b="1" dirty="0">
                <a:latin typeface="Courier New" panose="02070309020205020404" pitchFamily="49" charset="0"/>
                <a:ea typeface="BatangChe" panose="02030609000101010101" pitchFamily="49" charset="-127"/>
              </a:rPr>
              <a:t>   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anose="02070309020205020404" pitchFamily="49" charset="0"/>
                <a:ea typeface="BatangChe" panose="02030609000101010101" pitchFamily="49" charset="-127"/>
              </a:rPr>
              <a:t>fprintf</a:t>
            </a:r>
            <a:r>
              <a:rPr lang="en-US" altLang="zh-CN" sz="2400" b="1" dirty="0">
                <a:latin typeface="Courier New" panose="02070309020205020404" pitchFamily="49" charset="0"/>
                <a:ea typeface="BatangChe" panose="02030609000101010101" pitchFamily="49" charset="-127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anose="02070309020205020404" pitchFamily="49" charset="0"/>
                <a:ea typeface="BatangChe" panose="02030609000101010101" pitchFamily="49" charset="-127"/>
              </a:rPr>
              <a:t>fd</a:t>
            </a:r>
            <a:r>
              <a:rPr lang="en-US" altLang="zh-CN" sz="2400" b="1" dirty="0">
                <a:latin typeface="Courier New" panose="02070309020205020404" pitchFamily="49" charset="0"/>
                <a:ea typeface="BatangChe" panose="02030609000101010101" pitchFamily="49" charset="-127"/>
              </a:rPr>
              <a:t>,”Count %d\n”,</a:t>
            </a:r>
            <a:r>
              <a:rPr lang="en-US" altLang="zh-CN" sz="2400" b="1" dirty="0" err="1">
                <a:latin typeface="Courier New" panose="02070309020205020404" pitchFamily="49" charset="0"/>
                <a:ea typeface="BatangChe" panose="02030609000101010101" pitchFamily="49" charset="-127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  <a:ea typeface="BatangChe" panose="02030609000101010101" pitchFamily="49" charset="-127"/>
              </a:rPr>
              <a:t>);</a:t>
            </a:r>
            <a:br>
              <a:rPr lang="en-US" altLang="zh-CN" sz="2400" b="1" dirty="0">
                <a:latin typeface="Courier New" panose="02070309020205020404" pitchFamily="49" charset="0"/>
                <a:ea typeface="BatangChe" panose="02030609000101010101" pitchFamily="49" charset="-127"/>
              </a:rPr>
            </a:br>
            <a:r>
              <a:rPr lang="en-US" altLang="zh-CN" sz="2400" b="1" dirty="0">
                <a:latin typeface="Courier New" panose="02070309020205020404" pitchFamily="49" charset="0"/>
                <a:ea typeface="BatangChe" panose="02030609000101010101" pitchFamily="49" charset="-127"/>
              </a:rPr>
              <a:t>}</a:t>
            </a:r>
            <a:br>
              <a:rPr lang="en-US" altLang="zh-CN" sz="2400" b="1" dirty="0">
                <a:latin typeface="Courier New" panose="02070309020205020404" pitchFamily="49" charset="0"/>
                <a:ea typeface="BatangChe" panose="02030609000101010101" pitchFamily="49" charset="-127"/>
              </a:rPr>
            </a:br>
            <a:r>
              <a:rPr lang="en-US" altLang="zh-CN" sz="2400" b="1" dirty="0">
                <a:latin typeface="Courier New" panose="02070309020205020404" pitchFamily="49" charset="0"/>
                <a:ea typeface="BatangChe" panose="02030609000101010101" pitchFamily="49" charset="-127"/>
              </a:rPr>
              <a:t>close(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anose="02070309020205020404" pitchFamily="49" charset="0"/>
                <a:ea typeface="BatangChe" panose="02030609000101010101" pitchFamily="49" charset="-127"/>
              </a:rPr>
              <a:t>fd</a:t>
            </a:r>
            <a:r>
              <a:rPr lang="en-US" altLang="zh-CN" sz="2400" b="1" dirty="0">
                <a:latin typeface="Courier New" panose="02070309020205020404" pitchFamily="49" charset="0"/>
                <a:ea typeface="BatangChe" panose="02030609000101010101" pitchFamily="49" charset="-127"/>
              </a:rPr>
              <a:t>);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3361556"/>
            <a:ext cx="68741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</a:t>
            </a:r>
            <a:r>
              <a:rPr lang="zh-CN" altLang="en-US" b="1" dirty="0"/>
              <a:t>操作系统为用户提供统一的接口</a:t>
            </a:r>
            <a:r>
              <a:rPr lang="en-US" altLang="zh-CN" b="1" dirty="0"/>
              <a:t>!</a:t>
            </a:r>
          </a:p>
          <a:p>
            <a:r>
              <a:rPr lang="zh-CN" altLang="en-US" dirty="0"/>
              <a:t>不论什么设备都是</a:t>
            </a:r>
            <a:r>
              <a:rPr lang="en-US" altLang="zh-CN" dirty="0"/>
              <a:t>open, read, write, close</a:t>
            </a:r>
          </a:p>
          <a:p>
            <a:endParaRPr lang="en-US" altLang="zh-CN" dirty="0"/>
          </a:p>
          <a:p>
            <a:r>
              <a:rPr lang="en-US" altLang="zh-CN" dirty="0"/>
              <a:t>(2) </a:t>
            </a:r>
            <a:r>
              <a:rPr lang="zh-CN" altLang="en-US" dirty="0"/>
              <a:t>不同的设备对应不同的文件</a:t>
            </a:r>
            <a:r>
              <a:rPr lang="en-US" altLang="zh-CN" dirty="0"/>
              <a:t>(</a:t>
            </a:r>
            <a:r>
              <a:rPr lang="zh-CN" altLang="en-US" dirty="0"/>
              <a:t>设备文件</a:t>
            </a:r>
            <a:r>
              <a:rPr lang="en-US" altLang="zh-CN" dirty="0"/>
              <a:t>)</a:t>
            </a:r>
          </a:p>
          <a:p>
            <a:r>
              <a:rPr lang="zh-CN" altLang="en-US" b="1" dirty="0"/>
              <a:t>设备文件中存放了设备的属性</a:t>
            </a:r>
            <a:r>
              <a:rPr lang="en-US" altLang="zh-CN" b="1" dirty="0"/>
              <a:t>!</a:t>
            </a:r>
          </a:p>
          <a:p>
            <a:endParaRPr lang="en-US" altLang="zh-CN" dirty="0"/>
          </a:p>
          <a:p>
            <a:r>
              <a:rPr lang="en-US" altLang="zh-CN" dirty="0"/>
              <a:t>(3) </a:t>
            </a:r>
            <a:r>
              <a:rPr lang="zh-CN" altLang="en-US" dirty="0"/>
              <a:t>操作系统根据设备属性把</a:t>
            </a:r>
            <a:r>
              <a:rPr lang="en-US" altLang="zh-CN" dirty="0"/>
              <a:t>open ,read </a:t>
            </a:r>
            <a:r>
              <a:rPr lang="zh-CN" altLang="en-US" dirty="0"/>
              <a:t>等系统调用分发到各种设备</a:t>
            </a:r>
          </a:p>
        </p:txBody>
      </p:sp>
    </p:spTree>
    <p:extLst>
      <p:ext uri="{BB962C8B-B14F-4D97-AF65-F5344CB8AC3E}">
        <p14:creationId xmlns:p14="http://schemas.microsoft.com/office/powerpoint/2010/main" val="9002447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18448" y="673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AutoShape 56"/>
          <p:cNvSpPr>
            <a:spLocks noChangeArrowheads="1"/>
          </p:cNvSpPr>
          <p:nvPr/>
        </p:nvSpPr>
        <p:spPr bwMode="auto">
          <a:xfrm>
            <a:off x="2275384" y="3684612"/>
            <a:ext cx="4038600" cy="1981200"/>
          </a:xfrm>
          <a:prstGeom prst="cube">
            <a:avLst>
              <a:gd name="adj" fmla="val 6951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58"/>
          <p:cNvSpPr>
            <a:spLocks noChangeArrowheads="1"/>
          </p:cNvSpPr>
          <p:nvPr/>
        </p:nvSpPr>
        <p:spPr bwMode="auto">
          <a:xfrm>
            <a:off x="4713784" y="3684612"/>
            <a:ext cx="4114800" cy="1981200"/>
          </a:xfrm>
          <a:prstGeom prst="cube">
            <a:avLst>
              <a:gd name="adj" fmla="val 6951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43"/>
          <p:cNvSpPr>
            <a:spLocks noChangeArrowheads="1"/>
          </p:cNvSpPr>
          <p:nvPr/>
        </p:nvSpPr>
        <p:spPr bwMode="auto">
          <a:xfrm>
            <a:off x="2275384" y="3213125"/>
            <a:ext cx="3810000" cy="1981200"/>
          </a:xfrm>
          <a:prstGeom prst="cube">
            <a:avLst>
              <a:gd name="adj" fmla="val 6951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45"/>
          <p:cNvSpPr>
            <a:spLocks noChangeArrowheads="1"/>
          </p:cNvSpPr>
          <p:nvPr/>
        </p:nvSpPr>
        <p:spPr bwMode="auto">
          <a:xfrm>
            <a:off x="4713784" y="3213125"/>
            <a:ext cx="4114800" cy="1981200"/>
          </a:xfrm>
          <a:prstGeom prst="cube">
            <a:avLst>
              <a:gd name="adj" fmla="val 6951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848600" cy="676275"/>
          </a:xfrm>
        </p:spPr>
        <p:txBody>
          <a:bodyPr/>
          <a:lstStyle/>
          <a:p>
            <a:r>
              <a:rPr lang="zh-CN" altLang="en-US"/>
              <a:t>显然操作系统将完成</a:t>
            </a:r>
            <a:r>
              <a:rPr lang="en-US" altLang="zh-CN"/>
              <a:t>…</a:t>
            </a:r>
          </a:p>
        </p:txBody>
      </p:sp>
      <p:sp>
        <p:nvSpPr>
          <p:cNvPr id="12" name="AutoShape 21"/>
          <p:cNvSpPr>
            <a:spLocks noChangeArrowheads="1"/>
          </p:cNvSpPr>
          <p:nvPr/>
        </p:nvSpPr>
        <p:spPr bwMode="auto">
          <a:xfrm>
            <a:off x="2351584" y="1536725"/>
            <a:ext cx="4191000" cy="2590800"/>
          </a:xfrm>
          <a:prstGeom prst="cube">
            <a:avLst>
              <a:gd name="adj" fmla="val 6951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399209" y="3317900"/>
            <a:ext cx="106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键盘命令</a:t>
            </a:r>
          </a:p>
        </p:txBody>
      </p:sp>
      <p:sp>
        <p:nvSpPr>
          <p:cNvPr id="14" name="AutoShape 29"/>
          <p:cNvSpPr>
            <a:spLocks noChangeArrowheads="1"/>
          </p:cNvSpPr>
          <p:nvPr/>
        </p:nvSpPr>
        <p:spPr bwMode="auto">
          <a:xfrm>
            <a:off x="4713784" y="1536725"/>
            <a:ext cx="4343400" cy="2590800"/>
          </a:xfrm>
          <a:prstGeom prst="cube">
            <a:avLst>
              <a:gd name="adj" fmla="val 6951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tx1"/>
              </a:solidFill>
            </a:endParaRPr>
          </a:p>
        </p:txBody>
      </p:sp>
      <p:grpSp>
        <p:nvGrpSpPr>
          <p:cNvPr id="15" name="Group 62"/>
          <p:cNvGrpSpPr>
            <a:grpSpLocks/>
          </p:cNvGrpSpPr>
          <p:nvPr/>
        </p:nvGrpSpPr>
        <p:grpSpPr bwMode="auto">
          <a:xfrm>
            <a:off x="1970584" y="255612"/>
            <a:ext cx="7010400" cy="2362200"/>
            <a:chOff x="1008" y="711"/>
            <a:chExt cx="4416" cy="1488"/>
          </a:xfrm>
        </p:grpSpPr>
        <p:sp>
          <p:nvSpPr>
            <p:cNvPr id="16" name="AutoShape 25"/>
            <p:cNvSpPr>
              <a:spLocks noChangeArrowheads="1"/>
            </p:cNvSpPr>
            <p:nvPr/>
          </p:nvSpPr>
          <p:spPr bwMode="auto">
            <a:xfrm>
              <a:off x="1248" y="711"/>
              <a:ext cx="4176" cy="1488"/>
            </a:xfrm>
            <a:prstGeom prst="cube">
              <a:avLst>
                <a:gd name="adj" fmla="val 6951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 rot="-2714947">
              <a:off x="4248" y="1263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/>
                <a:t>系统调用接口</a:t>
              </a:r>
            </a:p>
          </p:txBody>
        </p: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1008" y="1815"/>
              <a:ext cx="35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open()</a:t>
              </a:r>
              <a:r>
                <a:rPr lang="zh-CN" altLang="en-US" b="1">
                  <a:solidFill>
                    <a:schemeClr val="tx1"/>
                  </a:solidFill>
                </a:rPr>
                <a:t>，</a:t>
              </a:r>
              <a:r>
                <a:rPr lang="en-US" altLang="zh-CN" b="1">
                  <a:solidFill>
                    <a:schemeClr val="tx1"/>
                  </a:solidFill>
                </a:rPr>
                <a:t>read()</a:t>
              </a:r>
              <a:r>
                <a:rPr lang="zh-CN" altLang="en-US" b="1">
                  <a:solidFill>
                    <a:schemeClr val="tx1"/>
                  </a:solidFill>
                </a:rPr>
                <a:t>，</a:t>
              </a:r>
              <a:r>
                <a:rPr lang="en-US" altLang="zh-CN" b="1">
                  <a:solidFill>
                    <a:schemeClr val="tx1"/>
                  </a:solidFill>
                </a:rPr>
                <a:t>write()</a:t>
              </a:r>
              <a:r>
                <a:rPr lang="zh-CN" altLang="en-US" b="1">
                  <a:solidFill>
                    <a:schemeClr val="tx1"/>
                  </a:solidFill>
                </a:rPr>
                <a:t>，</a:t>
              </a:r>
              <a:r>
                <a:rPr lang="en-US" altLang="zh-CN" b="1">
                  <a:solidFill>
                    <a:schemeClr val="tx1"/>
                  </a:solidFill>
                </a:rPr>
                <a:t>close()</a:t>
              </a:r>
            </a:p>
          </p:txBody>
        </p:sp>
      </p:grpSp>
      <p:pic>
        <p:nvPicPr>
          <p:cNvPr id="19" name="Picture 28" descr="j0292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184" y="546125"/>
            <a:ext cx="9906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4866184" y="3305200"/>
            <a:ext cx="83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磁盘命令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 rot="18885053">
            <a:off x="7037884" y="2641625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/>
              <a:t>设备驱动</a:t>
            </a:r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3113584" y="3136925"/>
            <a:ext cx="1066800" cy="228600"/>
          </a:xfrm>
          <a:custGeom>
            <a:avLst/>
            <a:gdLst>
              <a:gd name="T0" fmla="*/ 400 w 400"/>
              <a:gd name="T1" fmla="*/ 0 h 144"/>
              <a:gd name="T2" fmla="*/ 64 w 400"/>
              <a:gd name="T3" fmla="*/ 48 h 144"/>
              <a:gd name="T4" fmla="*/ 16 w 400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0" h="144">
                <a:moveTo>
                  <a:pt x="400" y="0"/>
                </a:moveTo>
                <a:cubicBezTo>
                  <a:pt x="264" y="12"/>
                  <a:pt x="128" y="24"/>
                  <a:pt x="64" y="48"/>
                </a:cubicBezTo>
                <a:cubicBezTo>
                  <a:pt x="0" y="72"/>
                  <a:pt x="8" y="108"/>
                  <a:pt x="16" y="14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332784" y="3111525"/>
            <a:ext cx="1346200" cy="330200"/>
          </a:xfrm>
          <a:custGeom>
            <a:avLst/>
            <a:gdLst>
              <a:gd name="T0" fmla="*/ 0 w 848"/>
              <a:gd name="T1" fmla="*/ 16 h 208"/>
              <a:gd name="T2" fmla="*/ 336 w 848"/>
              <a:gd name="T3" fmla="*/ 16 h 208"/>
              <a:gd name="T4" fmla="*/ 768 w 848"/>
              <a:gd name="T5" fmla="*/ 112 h 208"/>
              <a:gd name="T6" fmla="*/ 816 w 848"/>
              <a:gd name="T7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8" h="208">
                <a:moveTo>
                  <a:pt x="0" y="16"/>
                </a:moveTo>
                <a:cubicBezTo>
                  <a:pt x="104" y="8"/>
                  <a:pt x="208" y="0"/>
                  <a:pt x="336" y="16"/>
                </a:cubicBezTo>
                <a:cubicBezTo>
                  <a:pt x="464" y="32"/>
                  <a:pt x="688" y="80"/>
                  <a:pt x="768" y="112"/>
                </a:cubicBezTo>
                <a:cubicBezTo>
                  <a:pt x="848" y="144"/>
                  <a:pt x="832" y="176"/>
                  <a:pt x="816" y="20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" name="Group 63"/>
          <p:cNvGrpSpPr>
            <a:grpSpLocks/>
          </p:cNvGrpSpPr>
          <p:nvPr/>
        </p:nvGrpSpPr>
        <p:grpSpPr bwMode="auto">
          <a:xfrm>
            <a:off x="1132384" y="2374925"/>
            <a:ext cx="4267200" cy="1219200"/>
            <a:chOff x="480" y="2055"/>
            <a:chExt cx="2688" cy="768"/>
          </a:xfrm>
        </p:grpSpPr>
        <p:grpSp>
          <p:nvGrpSpPr>
            <p:cNvPr id="25" name="Group 34"/>
            <p:cNvGrpSpPr>
              <a:grpSpLocks/>
            </p:cNvGrpSpPr>
            <p:nvPr/>
          </p:nvGrpSpPr>
          <p:grpSpPr bwMode="auto">
            <a:xfrm>
              <a:off x="480" y="2055"/>
              <a:ext cx="624" cy="768"/>
              <a:chOff x="432" y="2928"/>
              <a:chExt cx="624" cy="768"/>
            </a:xfrm>
          </p:grpSpPr>
          <p:sp>
            <p:nvSpPr>
              <p:cNvPr id="29" name="Text Box 32"/>
              <p:cNvSpPr txBox="1">
                <a:spLocks noChangeArrowheads="1"/>
              </p:cNvSpPr>
              <p:nvPr/>
            </p:nvSpPr>
            <p:spPr bwMode="auto">
              <a:xfrm>
                <a:off x="432" y="3024"/>
                <a:ext cx="624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/>
                  <a:t>设备属性数据</a:t>
                </a:r>
              </a:p>
            </p:txBody>
          </p:sp>
          <p:sp>
            <p:nvSpPr>
              <p:cNvPr id="30" name="AutoShape 33"/>
              <p:cNvSpPr>
                <a:spLocks noChangeArrowheads="1"/>
              </p:cNvSpPr>
              <p:nvPr/>
            </p:nvSpPr>
            <p:spPr bwMode="auto">
              <a:xfrm>
                <a:off x="480" y="2928"/>
                <a:ext cx="576" cy="768"/>
              </a:xfrm>
              <a:prstGeom prst="foldedCorner">
                <a:avLst>
                  <a:gd name="adj" fmla="val 125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" name="Freeform 38"/>
            <p:cNvSpPr>
              <a:spLocks/>
            </p:cNvSpPr>
            <p:nvPr/>
          </p:nvSpPr>
          <p:spPr bwMode="auto">
            <a:xfrm>
              <a:off x="1008" y="2391"/>
              <a:ext cx="1152" cy="48"/>
            </a:xfrm>
            <a:custGeom>
              <a:avLst/>
              <a:gdLst>
                <a:gd name="T0" fmla="*/ 0 w 1296"/>
                <a:gd name="T1" fmla="*/ 56 h 56"/>
                <a:gd name="T2" fmla="*/ 672 w 1296"/>
                <a:gd name="T3" fmla="*/ 8 h 56"/>
                <a:gd name="T4" fmla="*/ 1296 w 1296"/>
                <a:gd name="T5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6" h="56">
                  <a:moveTo>
                    <a:pt x="0" y="56"/>
                  </a:moveTo>
                  <a:cubicBezTo>
                    <a:pt x="228" y="36"/>
                    <a:pt x="456" y="16"/>
                    <a:pt x="672" y="8"/>
                  </a:cubicBezTo>
                  <a:cubicBezTo>
                    <a:pt x="888" y="0"/>
                    <a:pt x="1092" y="4"/>
                    <a:pt x="1296" y="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9"/>
            <p:cNvSpPr>
              <a:spLocks/>
            </p:cNvSpPr>
            <p:nvPr/>
          </p:nvSpPr>
          <p:spPr bwMode="auto">
            <a:xfrm>
              <a:off x="2544" y="2103"/>
              <a:ext cx="288" cy="192"/>
            </a:xfrm>
            <a:custGeom>
              <a:avLst/>
              <a:gdLst>
                <a:gd name="T0" fmla="*/ 288 w 288"/>
                <a:gd name="T1" fmla="*/ 0 h 240"/>
                <a:gd name="T2" fmla="*/ 144 w 288"/>
                <a:gd name="T3" fmla="*/ 192 h 240"/>
                <a:gd name="T4" fmla="*/ 0 w 288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240">
                  <a:moveTo>
                    <a:pt x="288" y="0"/>
                  </a:moveTo>
                  <a:cubicBezTo>
                    <a:pt x="240" y="76"/>
                    <a:pt x="192" y="152"/>
                    <a:pt x="144" y="192"/>
                  </a:cubicBezTo>
                  <a:cubicBezTo>
                    <a:pt x="96" y="232"/>
                    <a:pt x="48" y="236"/>
                    <a:pt x="0" y="24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42"/>
            <p:cNvSpPr txBox="1">
              <a:spLocks noChangeArrowheads="1"/>
            </p:cNvSpPr>
            <p:nvPr/>
          </p:nvSpPr>
          <p:spPr bwMode="auto">
            <a:xfrm>
              <a:off x="2064" y="2247"/>
              <a:ext cx="1104" cy="29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>
                  <a:solidFill>
                    <a:schemeClr val="tx1"/>
                  </a:solidFill>
                </a:rPr>
                <a:t>进行解释</a:t>
              </a:r>
            </a:p>
          </p:txBody>
        </p:sp>
      </p:grpSp>
      <p:sp>
        <p:nvSpPr>
          <p:cNvPr id="31" name="Text Box 44"/>
          <p:cNvSpPr txBox="1">
            <a:spLocks noChangeArrowheads="1"/>
          </p:cNvSpPr>
          <p:nvPr/>
        </p:nvSpPr>
        <p:spPr bwMode="auto">
          <a:xfrm>
            <a:off x="2503984" y="4660925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键盘控制器</a:t>
            </a:r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4942384" y="4660925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磁盘控制器</a:t>
            </a:r>
          </a:p>
        </p:txBody>
      </p:sp>
      <p:sp>
        <p:nvSpPr>
          <p:cNvPr id="33" name="AutoShape 47"/>
          <p:cNvSpPr>
            <a:spLocks noChangeArrowheads="1"/>
          </p:cNvSpPr>
          <p:nvPr/>
        </p:nvSpPr>
        <p:spPr bwMode="auto">
          <a:xfrm>
            <a:off x="2808784" y="4127525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4" name="Text Box 49"/>
          <p:cNvSpPr txBox="1">
            <a:spLocks noChangeArrowheads="1"/>
          </p:cNvSpPr>
          <p:nvPr/>
        </p:nvSpPr>
        <p:spPr bwMode="auto">
          <a:xfrm>
            <a:off x="3646984" y="3317900"/>
            <a:ext cx="106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中断处理</a:t>
            </a:r>
          </a:p>
        </p:txBody>
      </p:sp>
      <p:sp>
        <p:nvSpPr>
          <p:cNvPr id="35" name="Line 50"/>
          <p:cNvSpPr>
            <a:spLocks noChangeShapeType="1"/>
          </p:cNvSpPr>
          <p:nvPr/>
        </p:nvSpPr>
        <p:spPr bwMode="auto">
          <a:xfrm>
            <a:off x="3570784" y="336552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51"/>
          <p:cNvSpPr>
            <a:spLocks noChangeShapeType="1"/>
          </p:cNvSpPr>
          <p:nvPr/>
        </p:nvSpPr>
        <p:spPr bwMode="auto">
          <a:xfrm>
            <a:off x="5932984" y="336552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Text Box 52"/>
          <p:cNvSpPr txBox="1">
            <a:spLocks noChangeArrowheads="1"/>
          </p:cNvSpPr>
          <p:nvPr/>
        </p:nvSpPr>
        <p:spPr bwMode="auto">
          <a:xfrm>
            <a:off x="6161584" y="3289325"/>
            <a:ext cx="83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中断处理</a:t>
            </a:r>
          </a:p>
        </p:txBody>
      </p:sp>
      <p:sp>
        <p:nvSpPr>
          <p:cNvPr id="38" name="AutoShape 53"/>
          <p:cNvSpPr>
            <a:spLocks noChangeArrowheads="1"/>
          </p:cNvSpPr>
          <p:nvPr/>
        </p:nvSpPr>
        <p:spPr bwMode="auto">
          <a:xfrm>
            <a:off x="5247184" y="4127525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9" name="AutoShape 54"/>
          <p:cNvSpPr>
            <a:spLocks noChangeArrowheads="1"/>
          </p:cNvSpPr>
          <p:nvPr/>
        </p:nvSpPr>
        <p:spPr bwMode="auto">
          <a:xfrm rot="10800000">
            <a:off x="6390184" y="4127525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0" name="AutoShape 55"/>
          <p:cNvSpPr>
            <a:spLocks noChangeArrowheads="1"/>
          </p:cNvSpPr>
          <p:nvPr/>
        </p:nvSpPr>
        <p:spPr bwMode="auto">
          <a:xfrm rot="10800000">
            <a:off x="3951784" y="4127525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1" name="Text Box 57"/>
          <p:cNvSpPr txBox="1">
            <a:spLocks noChangeArrowheads="1"/>
          </p:cNvSpPr>
          <p:nvPr/>
        </p:nvSpPr>
        <p:spPr bwMode="auto">
          <a:xfrm>
            <a:off x="2503984" y="5194325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键盘</a:t>
            </a:r>
          </a:p>
        </p:txBody>
      </p:sp>
      <p:sp>
        <p:nvSpPr>
          <p:cNvPr id="42" name="Text Box 59"/>
          <p:cNvSpPr txBox="1">
            <a:spLocks noChangeArrowheads="1"/>
          </p:cNvSpPr>
          <p:nvPr/>
        </p:nvSpPr>
        <p:spPr bwMode="auto">
          <a:xfrm>
            <a:off x="4942384" y="5194325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43" name="Freeform 60"/>
          <p:cNvSpPr>
            <a:spLocks/>
          </p:cNvSpPr>
          <p:nvPr/>
        </p:nvSpPr>
        <p:spPr bwMode="auto">
          <a:xfrm>
            <a:off x="3659684" y="2389212"/>
            <a:ext cx="977900" cy="1066800"/>
          </a:xfrm>
          <a:custGeom>
            <a:avLst/>
            <a:gdLst>
              <a:gd name="T0" fmla="*/ 136 w 664"/>
              <a:gd name="T1" fmla="*/ 672 h 672"/>
              <a:gd name="T2" fmla="*/ 88 w 664"/>
              <a:gd name="T3" fmla="*/ 192 h 672"/>
              <a:gd name="T4" fmla="*/ 664 w 664"/>
              <a:gd name="T5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64" h="672">
                <a:moveTo>
                  <a:pt x="136" y="672"/>
                </a:moveTo>
                <a:cubicBezTo>
                  <a:pt x="68" y="488"/>
                  <a:pt x="0" y="304"/>
                  <a:pt x="88" y="192"/>
                </a:cubicBezTo>
                <a:cubicBezTo>
                  <a:pt x="176" y="80"/>
                  <a:pt x="420" y="40"/>
                  <a:pt x="664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61"/>
          <p:cNvSpPr>
            <a:spLocks/>
          </p:cNvSpPr>
          <p:nvPr/>
        </p:nvSpPr>
        <p:spPr bwMode="auto">
          <a:xfrm flipH="1">
            <a:off x="6313984" y="2389212"/>
            <a:ext cx="838200" cy="1066800"/>
          </a:xfrm>
          <a:custGeom>
            <a:avLst/>
            <a:gdLst>
              <a:gd name="T0" fmla="*/ 136 w 664"/>
              <a:gd name="T1" fmla="*/ 672 h 672"/>
              <a:gd name="T2" fmla="*/ 88 w 664"/>
              <a:gd name="T3" fmla="*/ 192 h 672"/>
              <a:gd name="T4" fmla="*/ 664 w 664"/>
              <a:gd name="T5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64" h="672">
                <a:moveTo>
                  <a:pt x="136" y="672"/>
                </a:moveTo>
                <a:cubicBezTo>
                  <a:pt x="68" y="488"/>
                  <a:pt x="0" y="304"/>
                  <a:pt x="88" y="192"/>
                </a:cubicBezTo>
                <a:cubicBezTo>
                  <a:pt x="176" y="80"/>
                  <a:pt x="420" y="40"/>
                  <a:pt x="664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AutoShape 65"/>
          <p:cNvSpPr>
            <a:spLocks noChangeArrowheads="1"/>
          </p:cNvSpPr>
          <p:nvPr/>
        </p:nvSpPr>
        <p:spPr bwMode="auto">
          <a:xfrm rot="10800000">
            <a:off x="7990384" y="3379812"/>
            <a:ext cx="1092624" cy="838200"/>
          </a:xfrm>
          <a:prstGeom prst="wedgeRoundRectCallout">
            <a:avLst>
              <a:gd name="adj1" fmla="val 83958"/>
              <a:gd name="adj2" fmla="val 5018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</a:rPr>
              <a:t>称为</a:t>
            </a:r>
            <a:r>
              <a:rPr lang="en-US" altLang="zh-CN" b="1">
                <a:solidFill>
                  <a:schemeClr val="tx1"/>
                </a:solidFill>
              </a:rPr>
              <a:t>I/O</a:t>
            </a:r>
            <a:r>
              <a:rPr lang="zh-CN" altLang="en-US" b="1">
                <a:solidFill>
                  <a:schemeClr val="tx1"/>
                </a:solidFill>
              </a:rPr>
              <a:t>系统</a:t>
            </a:r>
          </a:p>
        </p:txBody>
      </p:sp>
    </p:spTree>
    <p:extLst>
      <p:ext uri="{BB962C8B-B14F-4D97-AF65-F5344CB8AC3E}">
        <p14:creationId xmlns:p14="http://schemas.microsoft.com/office/powerpoint/2010/main" val="396289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20" grpId="0"/>
      <p:bldP spid="21" grpId="0"/>
      <p:bldP spid="31" grpId="0"/>
      <p:bldP spid="32" grpId="0"/>
      <p:bldP spid="34" grpId="0"/>
      <p:bldP spid="37" grpId="0"/>
      <p:bldP spid="41" grpId="0"/>
      <p:bldP spid="42" grpId="0"/>
      <p:bldP spid="4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OS 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如何操作设备</a:t>
            </a:r>
            <a:endParaRPr lang="en-US" altLang="zh-CN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20072" y="1469023"/>
            <a:ext cx="3314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OS</a:t>
            </a:r>
            <a:r>
              <a:rPr lang="zh-CN" altLang="en-US" dirty="0"/>
              <a:t>通过设备寄存器来控制设备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482" y="1489348"/>
            <a:ext cx="3440007" cy="387350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220072" y="2201971"/>
            <a:ext cx="6786610" cy="4484447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arial" panose="020B0604020202020204" pitchFamily="34" charset="0"/>
              </a:rPr>
              <a:t>I/O </a:t>
            </a:r>
            <a:r>
              <a:rPr lang="zh-CN" altLang="en-US" sz="2000" dirty="0">
                <a:latin typeface="arial" panose="020B0604020202020204" pitchFamily="34" charset="0"/>
              </a:rPr>
              <a:t>端口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en-US" altLang="zh-CN" sz="1800" dirty="0">
                <a:latin typeface="arial" panose="020B0604020202020204" pitchFamily="34" charset="0"/>
              </a:rPr>
              <a:t>in ax 0x21</a:t>
            </a:r>
          </a:p>
          <a:p>
            <a:pPr lvl="1"/>
            <a:r>
              <a:rPr lang="en-US" altLang="zh-CN" sz="1800" dirty="0">
                <a:latin typeface="arial" panose="020B0604020202020204" pitchFamily="34" charset="0"/>
              </a:rPr>
              <a:t>out 0x21 ax</a:t>
            </a:r>
          </a:p>
          <a:p>
            <a:r>
              <a:rPr lang="zh-CN" altLang="en-US" sz="2000" dirty="0">
                <a:latin typeface="arial" panose="020B0604020202020204" pitchFamily="34" charset="0"/>
              </a:rPr>
              <a:t>内存映射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endParaRPr lang="en-US" altLang="zh-CN" sz="18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5726"/>
              </p:ext>
            </p:extLst>
          </p:nvPr>
        </p:nvGraphicFramePr>
        <p:xfrm>
          <a:off x="5314475" y="3793604"/>
          <a:ext cx="37227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52">
                  <a:extLst>
                    <a:ext uri="{9D8B030D-6E8A-4147-A177-3AD203B41FA5}">
                      <a16:colId xmlns:a16="http://schemas.microsoft.com/office/drawing/2014/main" val="4116849151"/>
                    </a:ext>
                  </a:extLst>
                </a:gridCol>
                <a:gridCol w="1861352">
                  <a:extLst>
                    <a:ext uri="{9D8B030D-6E8A-4147-A177-3AD203B41FA5}">
                      <a16:colId xmlns:a16="http://schemas.microsoft.com/office/drawing/2014/main" val="2959526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I/O</a:t>
                      </a:r>
                      <a:r>
                        <a:rPr lang="zh-CN" altLang="en-US" sz="1400" dirty="0"/>
                        <a:t>地址范围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设备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9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000 – 00F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DMA </a:t>
                      </a:r>
                      <a:r>
                        <a:rPr lang="zh-CN" altLang="en-US" sz="1400" dirty="0"/>
                        <a:t>控制器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5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040 - 043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定时器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62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3F0 – 3F7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磁盘驱动控制器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999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9363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-16683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OS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向设备发出命令后做什么？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577" y="660615"/>
            <a:ext cx="2716463" cy="403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388" y="630915"/>
            <a:ext cx="1670924" cy="484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2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系统调用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214414" y="1181365"/>
            <a:ext cx="6786610" cy="3771636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arial" panose="020B0604020202020204" pitchFamily="34" charset="0"/>
              </a:rPr>
              <a:t>进程管理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en-US" altLang="zh-CN" sz="2200" dirty="0">
                <a:latin typeface="arial" panose="020B0604020202020204" pitchFamily="34" charset="0"/>
              </a:rPr>
              <a:t>fork(), </a:t>
            </a:r>
            <a:r>
              <a:rPr lang="en-US" altLang="zh-CN" sz="2200" dirty="0" err="1">
                <a:latin typeface="arial" panose="020B0604020202020204" pitchFamily="34" charset="0"/>
              </a:rPr>
              <a:t>execve</a:t>
            </a:r>
            <a:r>
              <a:rPr lang="en-US" altLang="zh-CN" sz="2200" dirty="0">
                <a:latin typeface="arial" panose="020B0604020202020204" pitchFamily="34" charset="0"/>
              </a:rPr>
              <a:t>(), </a:t>
            </a:r>
            <a:r>
              <a:rPr lang="en-US" altLang="zh-CN" sz="2200" dirty="0" err="1">
                <a:latin typeface="arial" panose="020B0604020202020204" pitchFamily="34" charset="0"/>
              </a:rPr>
              <a:t>waitpid</a:t>
            </a:r>
            <a:r>
              <a:rPr lang="en-US" altLang="zh-CN" sz="2200" dirty="0">
                <a:latin typeface="arial" panose="020B0604020202020204" pitchFamily="34" charset="0"/>
              </a:rPr>
              <a:t>()</a:t>
            </a:r>
          </a:p>
          <a:p>
            <a:r>
              <a:rPr lang="zh-CN" altLang="en-US" sz="2400" dirty="0">
                <a:latin typeface="arial" panose="020B0604020202020204" pitchFamily="34" charset="0"/>
              </a:rPr>
              <a:t>文件管理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en-US" altLang="zh-CN" sz="2200" dirty="0" err="1">
                <a:latin typeface="arial" panose="020B0604020202020204" pitchFamily="34" charset="0"/>
              </a:rPr>
              <a:t>open,close</a:t>
            </a:r>
            <a:r>
              <a:rPr lang="en-US" altLang="zh-CN" sz="2200" dirty="0">
                <a:latin typeface="arial" panose="020B0604020202020204" pitchFamily="34" charset="0"/>
              </a:rPr>
              <a:t>, read, write, </a:t>
            </a:r>
            <a:r>
              <a:rPr lang="en-US" altLang="zh-CN" sz="2200" dirty="0" err="1">
                <a:latin typeface="arial" panose="020B0604020202020204" pitchFamily="34" charset="0"/>
              </a:rPr>
              <a:t>lseek</a:t>
            </a:r>
            <a:r>
              <a:rPr lang="en-US" altLang="zh-CN" sz="2200" dirty="0">
                <a:latin typeface="arial" panose="020B0604020202020204" pitchFamily="34" charset="0"/>
              </a:rPr>
              <a:t>, stat</a:t>
            </a:r>
          </a:p>
          <a:p>
            <a:r>
              <a:rPr lang="zh-CN" altLang="en-US" sz="2400" dirty="0">
                <a:latin typeface="arial" panose="020B0604020202020204" pitchFamily="34" charset="0"/>
              </a:rPr>
              <a:t>目录和文件系统管理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en-US" altLang="zh-CN" sz="2200" dirty="0" err="1">
                <a:latin typeface="arial" panose="020B0604020202020204" pitchFamily="34" charset="0"/>
              </a:rPr>
              <a:t>Mkdir</a:t>
            </a:r>
            <a:r>
              <a:rPr lang="en-US" altLang="zh-CN" sz="2200" dirty="0">
                <a:latin typeface="arial" panose="020B0604020202020204" pitchFamily="34" charset="0"/>
              </a:rPr>
              <a:t>, </a:t>
            </a:r>
            <a:r>
              <a:rPr lang="en-US" altLang="zh-CN" sz="2200" dirty="0" err="1">
                <a:latin typeface="arial" panose="020B0604020202020204" pitchFamily="34" charset="0"/>
              </a:rPr>
              <a:t>rmdir</a:t>
            </a:r>
            <a:r>
              <a:rPr lang="en-US" altLang="zh-CN" sz="2200" dirty="0">
                <a:latin typeface="arial" panose="020B0604020202020204" pitchFamily="34" charset="0"/>
              </a:rPr>
              <a:t>, link , unlink, mount, unmount</a:t>
            </a:r>
          </a:p>
          <a:p>
            <a:r>
              <a:rPr lang="zh-CN" altLang="en-US" sz="2400" dirty="0">
                <a:latin typeface="arial" panose="020B0604020202020204" pitchFamily="34" charset="0"/>
              </a:rPr>
              <a:t>其他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en-US" altLang="zh-CN" sz="2200" dirty="0" err="1">
                <a:latin typeface="arial" panose="020B0604020202020204" pitchFamily="34" charset="0"/>
              </a:rPr>
              <a:t>chdir</a:t>
            </a:r>
            <a:r>
              <a:rPr lang="en-US" altLang="zh-CN" sz="2200" dirty="0">
                <a:latin typeface="arial" panose="020B0604020202020204" pitchFamily="34" charset="0"/>
              </a:rPr>
              <a:t>, </a:t>
            </a:r>
            <a:r>
              <a:rPr lang="en-US" altLang="zh-CN" sz="2200" dirty="0" err="1">
                <a:latin typeface="arial" panose="020B0604020202020204" pitchFamily="34" charset="0"/>
              </a:rPr>
              <a:t>chmod</a:t>
            </a:r>
            <a:r>
              <a:rPr lang="en-US" altLang="zh-CN" sz="2200" dirty="0">
                <a:latin typeface="arial" panose="020B0604020202020204" pitchFamily="34" charset="0"/>
              </a:rPr>
              <a:t>, kill, time</a:t>
            </a:r>
          </a:p>
          <a:p>
            <a:pPr lvl="1"/>
            <a:endParaRPr lang="en-US" altLang="zh-CN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7471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DMA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： 在设备和内存之间直接开辟通道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697260"/>
            <a:ext cx="7793964" cy="490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5926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欢迎交流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071538" y="1000112"/>
            <a:ext cx="6786610" cy="434314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</p:txBody>
      </p:sp>
      <p:pic>
        <p:nvPicPr>
          <p:cNvPr id="10" name="Picture 4" descr="二维码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3928" y="3532149"/>
            <a:ext cx="2185334" cy="2182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3000364" y="1142988"/>
            <a:ext cx="4357718" cy="366968"/>
          </a:xfrm>
          <a:prstGeom prst="rect">
            <a:avLst/>
          </a:prstGeom>
          <a:solidFill>
            <a:srgbClr val="3782C5"/>
          </a:solidFill>
          <a:ln w="12700" cap="flat" cmpd="sng" algn="ctr">
            <a:solidFill>
              <a:srgbClr val="026DC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QQ: 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3340792577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00364" y="2333093"/>
            <a:ext cx="4357718" cy="366968"/>
          </a:xfrm>
          <a:prstGeom prst="rect">
            <a:avLst/>
          </a:prstGeom>
          <a:solidFill>
            <a:srgbClr val="3782C5"/>
          </a:solidFill>
          <a:ln w="12700" cap="flat" cmpd="sng" algn="ctr">
            <a:solidFill>
              <a:srgbClr val="026DC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QQ</a:t>
            </a:r>
            <a:r>
              <a:rPr lang="zh-CN" altLang="en-US" sz="2000" dirty="0">
                <a:solidFill>
                  <a:schemeClr val="bg1"/>
                </a:solidFill>
              </a:rPr>
              <a:t>群</a:t>
            </a:r>
            <a:r>
              <a:rPr lang="en-US" altLang="zh-CN" sz="2000" dirty="0">
                <a:solidFill>
                  <a:schemeClr val="bg1"/>
                </a:solidFill>
              </a:rPr>
              <a:t>: 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536010527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00364" y="2963042"/>
            <a:ext cx="4357718" cy="366968"/>
          </a:xfrm>
          <a:prstGeom prst="rect">
            <a:avLst/>
          </a:prstGeom>
          <a:solidFill>
            <a:srgbClr val="3782C5"/>
          </a:solidFill>
          <a:ln w="12700" cap="flat" cmpd="sng" algn="ctr">
            <a:solidFill>
              <a:srgbClr val="026DC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微信公共号</a:t>
            </a:r>
            <a:r>
              <a:rPr lang="en-US" altLang="zh-CN" sz="2000" dirty="0">
                <a:solidFill>
                  <a:schemeClr val="bg1"/>
                </a:solidFill>
              </a:rPr>
              <a:t>: </a:t>
            </a:r>
            <a:r>
              <a:rPr lang="zh-CN" altLang="en-US" sz="2000" dirty="0">
                <a:solidFill>
                  <a:schemeClr val="bg1"/>
                </a:solidFill>
              </a:rPr>
              <a:t>码农翻身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coderising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矩形 11"/>
          <p:cNvSpPr/>
          <p:nvPr/>
        </p:nvSpPr>
        <p:spPr>
          <a:xfrm>
            <a:off x="3005864" y="1738040"/>
            <a:ext cx="4357718" cy="366968"/>
          </a:xfrm>
          <a:prstGeom prst="rect">
            <a:avLst/>
          </a:prstGeom>
          <a:solidFill>
            <a:srgbClr val="3782C5"/>
          </a:solidFill>
          <a:ln w="12700" cap="flat" cmpd="sng" algn="ctr">
            <a:solidFill>
              <a:srgbClr val="026DC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微信</a:t>
            </a:r>
            <a:r>
              <a:rPr lang="en-US" altLang="zh-CN" sz="2000" dirty="0">
                <a:solidFill>
                  <a:schemeClr val="bg1"/>
                </a:solidFill>
              </a:rPr>
              <a:t>: </a:t>
            </a:r>
            <a:r>
              <a:rPr lang="en-US" altLang="zh-CN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liuxinlehan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174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系统调用例子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94308" y="913284"/>
            <a:ext cx="2081548" cy="3771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count= </a:t>
            </a:r>
            <a:r>
              <a:rPr lang="en-US" altLang="zh-CN" sz="2000" b="1" dirty="0">
                <a:latin typeface="arial" panose="020B0604020202020204" pitchFamily="34" charset="0"/>
              </a:rPr>
              <a:t>read</a:t>
            </a:r>
            <a:r>
              <a:rPr lang="en-US" altLang="zh-CN" sz="2000" dirty="0">
                <a:latin typeface="arial" panose="020B0604020202020204" pitchFamily="34" charset="0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</a:rPr>
              <a:t>fd,buffer,nbytes</a:t>
            </a:r>
            <a:r>
              <a:rPr lang="en-US" altLang="zh-CN" sz="2000" dirty="0">
                <a:latin typeface="arial" panose="020B0604020202020204" pitchFamily="34" charset="0"/>
              </a:rPr>
              <a:t>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353" y="168964"/>
            <a:ext cx="5732997" cy="552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1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自定义 8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23680</TotalTime>
  <Words>4297</Words>
  <Application>Microsoft Office PowerPoint</Application>
  <PresentationFormat>On-screen Show (16:10)</PresentationFormat>
  <Paragraphs>717</Paragraphs>
  <Slides>81</Slides>
  <Notes>81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6" baseType="lpstr">
      <vt:lpstr>Adobe 宋体 Std L</vt:lpstr>
      <vt:lpstr>BatangChe</vt:lpstr>
      <vt:lpstr>宋体</vt:lpstr>
      <vt:lpstr>微软雅黑</vt:lpstr>
      <vt:lpstr>Arial</vt:lpstr>
      <vt:lpstr>Arial</vt:lpstr>
      <vt:lpstr>Calibri</vt:lpstr>
      <vt:lpstr>Comic Sans MS</vt:lpstr>
      <vt:lpstr>Courier New</vt:lpstr>
      <vt:lpstr>Helvetica</vt:lpstr>
      <vt:lpstr>Symbol</vt:lpstr>
      <vt:lpstr>Tahoma</vt:lpstr>
      <vt:lpstr>Wingdings</vt:lpstr>
      <vt:lpstr>Office 主题​​</vt:lpstr>
      <vt:lpstr>Visio</vt:lpstr>
      <vt:lpstr>计算机操作系统</vt:lpstr>
      <vt:lpstr>目录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目录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目录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目录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目录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显然操作系统将完成…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PowerPoint Template ]</dc:title>
  <dc:creator>王琳</dc:creator>
  <cp:lastModifiedBy>Liu</cp:lastModifiedBy>
  <cp:revision>1950</cp:revision>
  <dcterms:created xsi:type="dcterms:W3CDTF">2012-07-25T13:29:00Z</dcterms:created>
  <dcterms:modified xsi:type="dcterms:W3CDTF">2016-10-30T12:20:56Z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