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9"/>
  </p:notesMasterIdLst>
  <p:sldIdLst>
    <p:sldId id="256" r:id="rId2"/>
    <p:sldId id="257" r:id="rId3"/>
    <p:sldId id="261" r:id="rId4"/>
    <p:sldId id="259" r:id="rId5"/>
    <p:sldId id="258" r:id="rId6"/>
    <p:sldId id="262" r:id="rId7"/>
    <p:sldId id="263" r:id="rId8"/>
    <p:sldId id="268" r:id="rId9"/>
    <p:sldId id="270" r:id="rId10"/>
    <p:sldId id="271" r:id="rId11"/>
    <p:sldId id="272" r:id="rId12"/>
    <p:sldId id="273" r:id="rId13"/>
    <p:sldId id="274" r:id="rId14"/>
    <p:sldId id="275" r:id="rId15"/>
    <p:sldId id="276" r:id="rId16"/>
    <p:sldId id="277" r:id="rId17"/>
    <p:sldId id="26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CFE4"/>
    <a:srgbClr val="FFA14E"/>
    <a:srgbClr val="FF5050"/>
    <a:srgbClr val="990099"/>
    <a:srgbClr val="FF4370"/>
    <a:srgbClr val="FE9202"/>
    <a:srgbClr val="FFF3E7"/>
    <a:srgbClr val="5EEC3C"/>
    <a:srgbClr val="FFDC47"/>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43"/>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09/10/2022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8299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0253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71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0200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8681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723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1115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0709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5040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636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79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09/10/2022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12817926"/>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lab.research.google.com/drive/1M1N1ZVuCFgWrbUB5bgD_e-DFG04gWT1Y?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739290"/>
            <a:ext cx="6260905" cy="1374345"/>
          </a:xfrm>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EDA ON EMPLOYEE</a:t>
            </a:r>
            <a:br>
              <a:rPr lang="en-US" sz="4000" b="1" u="sng" dirty="0" smtClean="0">
                <a:latin typeface="Times New Roman" panose="02020603050405020304" pitchFamily="18" charset="0"/>
                <a:cs typeface="Times New Roman" panose="02020603050405020304" pitchFamily="18" charset="0"/>
              </a:rPr>
            </a:br>
            <a:r>
              <a:rPr lang="en-US" sz="4000" b="1" u="sng" dirty="0" smtClean="0">
                <a:latin typeface="Times New Roman" panose="02020603050405020304" pitchFamily="18" charset="0"/>
                <a:cs typeface="Times New Roman" panose="02020603050405020304" pitchFamily="18" charset="0"/>
              </a:rPr>
              <a:t>ATTRITION</a:t>
            </a:r>
            <a:endParaRPr lang="en-US" sz="4000" b="1" u="sng"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601670" y="3029865"/>
            <a:ext cx="8093365" cy="1221640"/>
            <a:chOff x="448965" y="3640685"/>
            <a:chExt cx="8093365" cy="1477328"/>
          </a:xfrm>
        </p:grpSpPr>
        <p:sp>
          <p:nvSpPr>
            <p:cNvPr id="5" name="TextBox 4"/>
            <p:cNvSpPr txBox="1"/>
            <p:nvPr/>
          </p:nvSpPr>
          <p:spPr>
            <a:xfrm>
              <a:off x="448965" y="3640685"/>
              <a:ext cx="2748690"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Submitted By:</a:t>
              </a:r>
            </a:p>
            <a:p>
              <a:r>
                <a:rPr lang="en-US" dirty="0" err="1" smtClean="0">
                  <a:latin typeface="Times New Roman" panose="02020603050405020304" pitchFamily="18" charset="0"/>
                  <a:cs typeface="Times New Roman" panose="02020603050405020304" pitchFamily="18" charset="0"/>
                </a:rPr>
                <a:t>Himanshu</a:t>
              </a:r>
              <a:r>
                <a:rPr lang="en-US" dirty="0" smtClean="0">
                  <a:latin typeface="Times New Roman" panose="02020603050405020304" pitchFamily="18" charset="0"/>
                  <a:cs typeface="Times New Roman" panose="02020603050405020304" pitchFamily="18" charset="0"/>
                </a:rPr>
                <a:t> Yadav (D22018)</a:t>
              </a:r>
            </a:p>
            <a:p>
              <a:r>
                <a:rPr lang="en-US" dirty="0" err="1" smtClean="0">
                  <a:latin typeface="Times New Roman" panose="02020603050405020304" pitchFamily="18" charset="0"/>
                  <a:cs typeface="Times New Roman" panose="02020603050405020304" pitchFamily="18" charset="0"/>
                </a:rPr>
                <a:t>Prakhar</a:t>
              </a:r>
              <a:r>
                <a:rPr lang="en-US" dirty="0" smtClean="0">
                  <a:latin typeface="Times New Roman" panose="02020603050405020304" pitchFamily="18" charset="0"/>
                  <a:cs typeface="Times New Roman" panose="02020603050405020304" pitchFamily="18" charset="0"/>
                </a:rPr>
                <a:t> Trivedi (D22034)</a:t>
              </a:r>
            </a:p>
            <a:p>
              <a:r>
                <a:rPr lang="en-US" dirty="0" smtClean="0">
                  <a:latin typeface="Times New Roman" panose="02020603050405020304" pitchFamily="18" charset="0"/>
                  <a:cs typeface="Times New Roman" panose="02020603050405020304" pitchFamily="18" charset="0"/>
                </a:rPr>
                <a:t>Pranav </a:t>
              </a:r>
              <a:r>
                <a:rPr lang="en-US" dirty="0" err="1" smtClean="0">
                  <a:latin typeface="Times New Roman" panose="02020603050405020304" pitchFamily="18" charset="0"/>
                  <a:cs typeface="Times New Roman" panose="02020603050405020304" pitchFamily="18" charset="0"/>
                </a:rPr>
                <a:t>Tyagi</a:t>
              </a:r>
              <a:r>
                <a:rPr lang="en-US" dirty="0" smtClean="0">
                  <a:latin typeface="Times New Roman" panose="02020603050405020304" pitchFamily="18" charset="0"/>
                  <a:cs typeface="Times New Roman" panose="02020603050405020304" pitchFamily="18" charset="0"/>
                </a:rPr>
                <a:t> (D22035)</a:t>
              </a:r>
            </a:p>
            <a:p>
              <a:endParaRPr lang="en-US" dirty="0"/>
            </a:p>
          </p:txBody>
        </p:sp>
        <p:sp>
          <p:nvSpPr>
            <p:cNvPr id="6" name="TextBox 5"/>
            <p:cNvSpPr txBox="1"/>
            <p:nvPr/>
          </p:nvSpPr>
          <p:spPr>
            <a:xfrm>
              <a:off x="6099050" y="3640685"/>
              <a:ext cx="2443280"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Submitted To:</a:t>
              </a:r>
            </a:p>
            <a:p>
              <a:r>
                <a:rPr lang="en-US" dirty="0" smtClean="0">
                  <a:latin typeface="Times New Roman" panose="02020603050405020304" pitchFamily="18" charset="0"/>
                  <a:cs typeface="Times New Roman" panose="02020603050405020304" pitchFamily="18" charset="0"/>
                </a:rPr>
                <a:t>Prof. </a:t>
              </a:r>
              <a:r>
                <a:rPr lang="en-US" dirty="0" err="1" smtClean="0">
                  <a:latin typeface="Times New Roman" panose="02020603050405020304" pitchFamily="18" charset="0"/>
                  <a:cs typeface="Times New Roman" panose="02020603050405020304" pitchFamily="18" charset="0"/>
                </a:rPr>
                <a:t>Gourab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Nath</a:t>
              </a:r>
              <a:endParaRPr lang="en-US" dirty="0">
                <a:latin typeface="Times New Roman" panose="02020603050405020304" pitchFamily="18" charset="0"/>
                <a:cs typeface="Times New Roman" panose="02020603050405020304" pitchFamily="18" charset="0"/>
              </a:endParaRPr>
            </a:p>
          </p:txBody>
        </p:sp>
      </p:grpSp>
      <p:sp>
        <p:nvSpPr>
          <p:cNvPr id="4" name="TextBox 3"/>
          <p:cNvSpPr txBox="1"/>
          <p:nvPr/>
        </p:nvSpPr>
        <p:spPr>
          <a:xfrm>
            <a:off x="754375" y="4404210"/>
            <a:ext cx="7635250" cy="276999"/>
          </a:xfrm>
          <a:prstGeom prst="rect">
            <a:avLst/>
          </a:prstGeom>
          <a:noFill/>
        </p:spPr>
        <p:txBody>
          <a:bodyPr wrap="square" rtlCol="0">
            <a:spAutoFit/>
          </a:bodyPr>
          <a:lstStyle/>
          <a:p>
            <a:r>
              <a:rPr lang="en-US" sz="1200" dirty="0" err="1" smtClean="0"/>
              <a:t>Colab</a:t>
            </a:r>
            <a:r>
              <a:rPr lang="en-US" sz="1200" dirty="0" smtClean="0"/>
              <a:t> Link </a:t>
            </a:r>
            <a:r>
              <a:rPr lang="en-US" sz="1200" dirty="0"/>
              <a:t>- </a:t>
            </a:r>
            <a:r>
              <a:rPr lang="en-US" sz="1200" dirty="0">
                <a:latin typeface="Times New Roman" panose="02020603050405020304" pitchFamily="18" charset="0"/>
                <a:cs typeface="Times New Roman" panose="02020603050405020304" pitchFamily="18" charset="0"/>
                <a:hlinkClick r:id="rId2"/>
              </a:rPr>
              <a:t>https://colab.research.google.com/drive/1M1N1ZVuCFgWrbUB5bgD_e-DFG04gWT1Y?usp=sharing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1547" y="391308"/>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Job Involvement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50823"/>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51754" y="742840"/>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099199"/>
            <a:ext cx="8093365" cy="830997"/>
          </a:xfrm>
          <a:prstGeom prst="rect">
            <a:avLst/>
          </a:prstGeom>
          <a:noFill/>
        </p:spPr>
        <p:txBody>
          <a:bodyPr wrap="square" rtlCol="0">
            <a:spAutoFit/>
          </a:bodyPr>
          <a:lstStyle/>
          <a:p>
            <a:pPr marL="285750" indent="-2857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a:t>
            </a:r>
            <a:r>
              <a:rPr lang="en-US" sz="1200" b="1" dirty="0" smtClean="0">
                <a:latin typeface="Times New Roman" panose="02020603050405020304" pitchFamily="18" charset="0"/>
                <a:cs typeface="Times New Roman" panose="02020603050405020304" pitchFamily="18" charset="0"/>
              </a:rPr>
              <a:t>Job Involvement Level 3.</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a:t>
            </a:r>
            <a:r>
              <a:rPr lang="en-US" sz="1200" b="1" dirty="0" smtClean="0">
                <a:latin typeface="Times New Roman" panose="02020603050405020304" pitchFamily="18" charset="0"/>
                <a:cs typeface="Times New Roman" panose="02020603050405020304" pitchFamily="18" charset="0"/>
              </a:rPr>
              <a:t>Job Involvement 1, 0.34 </a:t>
            </a:r>
            <a:r>
              <a:rPr lang="en-US" sz="1200" b="1" dirty="0">
                <a:latin typeface="Times New Roman" panose="02020603050405020304" pitchFamily="18" charset="0"/>
                <a:cs typeface="Times New Roman" panose="02020603050405020304" pitchFamily="18" charset="0"/>
              </a:rPr>
              <a:t>is the probability of employees leaving company.</a:t>
            </a:r>
          </a:p>
          <a:p>
            <a:pPr marL="742950" lvl="1" indent="-285750">
              <a:buFont typeface="Wingdings" panose="05000000000000000000" pitchFamily="2" charset="2"/>
              <a:buChar char="Ø"/>
            </a:pPr>
            <a:endParaRPr lang="en-US" sz="1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31350" y="1034444"/>
            <a:ext cx="4094033" cy="2889906"/>
          </a:xfrm>
          <a:prstGeom prst="rect">
            <a:avLst/>
          </a:prstGeom>
        </p:spPr>
      </p:pic>
      <p:pic>
        <p:nvPicPr>
          <p:cNvPr id="10" name="Picture 9"/>
          <p:cNvPicPr>
            <a:picLocks noChangeAspect="1"/>
          </p:cNvPicPr>
          <p:nvPr/>
        </p:nvPicPr>
        <p:blipFill>
          <a:blip r:embed="rId3"/>
          <a:stretch>
            <a:fillRect/>
          </a:stretch>
        </p:blipFill>
        <p:spPr>
          <a:xfrm>
            <a:off x="4623744" y="970333"/>
            <a:ext cx="4071291" cy="2954017"/>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1535154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5195" y="440197"/>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Job Level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20763" y="757445"/>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74793" y="757445"/>
            <a:ext cx="1093192"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099199"/>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that</a:t>
            </a:r>
            <a:r>
              <a:rPr lang="en-US" sz="1200" b="1" dirty="0" smtClean="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Job Level </a:t>
            </a:r>
            <a:r>
              <a:rPr lang="en-US" sz="1200" b="1" dirty="0" smtClean="0">
                <a:latin typeface="Times New Roman" panose="02020603050405020304" pitchFamily="18" charset="0"/>
                <a:cs typeface="Times New Roman" panose="02020603050405020304" pitchFamily="18" charset="0"/>
              </a:rPr>
              <a:t>1.</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a:t>
            </a:r>
            <a:r>
              <a:rPr lang="en-US" sz="1200" b="1" dirty="0" smtClean="0">
                <a:latin typeface="Times New Roman" panose="02020603050405020304" pitchFamily="18" charset="0"/>
                <a:cs typeface="Times New Roman" panose="02020603050405020304" pitchFamily="18" charset="0"/>
              </a:rPr>
              <a:t>Job Level 1 , 0.26 </a:t>
            </a:r>
            <a:r>
              <a:rPr lang="en-US" sz="1200" b="1" dirty="0">
                <a:latin typeface="Times New Roman" panose="02020603050405020304" pitchFamily="18" charset="0"/>
                <a:cs typeface="Times New Roman" panose="02020603050405020304" pitchFamily="18" charset="0"/>
              </a:rPr>
              <a:t>is the probability of employees leaving company</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7151" y="1034444"/>
            <a:ext cx="4220558" cy="2911651"/>
          </a:xfrm>
          <a:prstGeom prst="rect">
            <a:avLst/>
          </a:prstGeom>
        </p:spPr>
      </p:pic>
      <p:pic>
        <p:nvPicPr>
          <p:cNvPr id="10" name="Picture 9"/>
          <p:cNvPicPr>
            <a:picLocks noChangeAspect="1"/>
          </p:cNvPicPr>
          <p:nvPr/>
        </p:nvPicPr>
        <p:blipFill>
          <a:blip r:embed="rId3"/>
          <a:stretch>
            <a:fillRect/>
          </a:stretch>
        </p:blipFill>
        <p:spPr>
          <a:xfrm>
            <a:off x="4732510" y="1009972"/>
            <a:ext cx="4047334" cy="2936124"/>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1145586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1198" y="339302"/>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Marital Status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76465"/>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63250" y="770594"/>
            <a:ext cx="10520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0385" y="4143754"/>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endParaRPr lang="en-US" sz="12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by Single </a:t>
            </a:r>
            <a:r>
              <a:rPr lang="en-US" sz="1200" b="1" dirty="0" smtClean="0">
                <a:latin typeface="Times New Roman" panose="02020603050405020304" pitchFamily="18" charset="0"/>
                <a:cs typeface="Times New Roman" panose="02020603050405020304" pitchFamily="18" charset="0"/>
              </a:rPr>
              <a:t>Employees.</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Singles, 0.26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pic>
        <p:nvPicPr>
          <p:cNvPr id="2" name="Picture 1"/>
          <p:cNvPicPr>
            <a:picLocks noChangeAspect="1"/>
          </p:cNvPicPr>
          <p:nvPr/>
        </p:nvPicPr>
        <p:blipFill>
          <a:blip r:embed="rId2"/>
          <a:stretch>
            <a:fillRect/>
          </a:stretch>
        </p:blipFill>
        <p:spPr>
          <a:xfrm>
            <a:off x="448964" y="1034041"/>
            <a:ext cx="3970331" cy="2893639"/>
          </a:xfrm>
          <a:prstGeom prst="rect">
            <a:avLst/>
          </a:prstGeom>
        </p:spPr>
      </p:pic>
      <p:pic>
        <p:nvPicPr>
          <p:cNvPr id="3" name="Picture 2"/>
          <p:cNvPicPr>
            <a:picLocks noChangeAspect="1"/>
          </p:cNvPicPr>
          <p:nvPr/>
        </p:nvPicPr>
        <p:blipFill>
          <a:blip r:embed="rId3"/>
          <a:stretch>
            <a:fillRect/>
          </a:stretch>
        </p:blipFill>
        <p:spPr>
          <a:xfrm>
            <a:off x="4572000" y="1022088"/>
            <a:ext cx="3817625" cy="2905592"/>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025469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8514" y="3994888"/>
            <a:ext cx="8398775" cy="923330"/>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is being done by Employees when they have very less monthly </a:t>
            </a:r>
            <a:r>
              <a:rPr lang="en-US" sz="1200" b="1" dirty="0" smtClean="0">
                <a:latin typeface="Times New Roman" panose="02020603050405020304" pitchFamily="18" charset="0"/>
                <a:cs typeface="Times New Roman" panose="02020603050405020304" pitchFamily="18" charset="0"/>
              </a:rPr>
              <a:t>Income.</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when monthly income </a:t>
            </a:r>
            <a:r>
              <a:rPr lang="en-US" sz="1200" b="1" dirty="0" smtClean="0">
                <a:latin typeface="Times New Roman" panose="02020603050405020304" pitchFamily="18" charset="0"/>
                <a:cs typeface="Times New Roman" panose="02020603050405020304" pitchFamily="18" charset="0"/>
              </a:rPr>
              <a:t>in the range of 18000 to </a:t>
            </a:r>
            <a:r>
              <a:rPr lang="en-US" sz="1200" b="1" dirty="0" smtClean="0">
                <a:latin typeface="Times New Roman" panose="02020603050405020304" pitchFamily="18" charset="0"/>
                <a:cs typeface="Times New Roman" panose="02020603050405020304" pitchFamily="18" charset="0"/>
              </a:rPr>
              <a:t>20500 </a:t>
            </a:r>
            <a:r>
              <a:rPr lang="en-US" sz="1200" b="1" dirty="0" smtClean="0">
                <a:latin typeface="Times New Roman" panose="02020603050405020304" pitchFamily="18" charset="0"/>
                <a:cs typeface="Times New Roman" panose="02020603050405020304" pitchFamily="18" charset="0"/>
              </a:rPr>
              <a:t>(after removing the outliers)</a:t>
            </a:r>
            <a:r>
              <a:rPr lang="en-US" b="1" dirty="0" smtClean="0"/>
              <a:t>.</a:t>
            </a:r>
            <a:endParaRPr lang="en-US" sz="1200" b="1" dirty="0" smtClean="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412716" y="281175"/>
            <a:ext cx="8216417" cy="3513925"/>
            <a:chOff x="448965" y="413755"/>
            <a:chExt cx="8216417" cy="3513925"/>
          </a:xfrm>
        </p:grpSpPr>
        <p:sp>
          <p:nvSpPr>
            <p:cNvPr id="5" name="TextBox 4"/>
            <p:cNvSpPr txBox="1"/>
            <p:nvPr/>
          </p:nvSpPr>
          <p:spPr>
            <a:xfrm>
              <a:off x="1365195" y="413755"/>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Monthly Income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28720" y="766907"/>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94107" y="766907"/>
              <a:ext cx="926583"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8965" y="1027116"/>
              <a:ext cx="4296375" cy="2900564"/>
            </a:xfrm>
            <a:prstGeom prst="rect">
              <a:avLst/>
            </a:prstGeom>
          </p:spPr>
        </p:pic>
        <p:pic>
          <p:nvPicPr>
            <p:cNvPr id="9" name="Picture 8"/>
            <p:cNvPicPr>
              <a:picLocks noChangeAspect="1"/>
            </p:cNvPicPr>
            <p:nvPr/>
          </p:nvPicPr>
          <p:blipFill>
            <a:blip r:embed="rId3"/>
            <a:stretch>
              <a:fillRect/>
            </a:stretch>
          </p:blipFill>
          <p:spPr>
            <a:xfrm>
              <a:off x="4847757" y="1020423"/>
              <a:ext cx="3817625" cy="2900564"/>
            </a:xfrm>
            <a:prstGeom prst="rect">
              <a:avLst/>
            </a:prstGeom>
          </p:spPr>
        </p:pic>
        <p:grpSp>
          <p:nvGrpSpPr>
            <p:cNvPr id="10" name="Group 9"/>
            <p:cNvGrpSpPr/>
            <p:nvPr/>
          </p:nvGrpSpPr>
          <p:grpSpPr>
            <a:xfrm>
              <a:off x="5640936" y="1213561"/>
              <a:ext cx="1115634" cy="276999"/>
              <a:chOff x="7320690" y="1249122"/>
              <a:chExt cx="1011851" cy="251231"/>
            </a:xfrm>
          </p:grpSpPr>
          <p:sp>
            <p:nvSpPr>
              <p:cNvPr id="11" name="Rectangle 10"/>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7874427" y="1249122"/>
                <a:ext cx="458114" cy="251231"/>
              </a:xfrm>
              <a:prstGeom prst="rect">
                <a:avLst/>
              </a:prstGeom>
            </p:spPr>
            <p:txBody>
              <a:bodyPr wrap="square">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grpSp>
        <p:sp>
          <p:nvSpPr>
            <p:cNvPr id="13" name="Rectangle 12"/>
            <p:cNvSpPr/>
            <p:nvPr/>
          </p:nvSpPr>
          <p:spPr>
            <a:xfrm>
              <a:off x="5640935" y="1544326"/>
              <a:ext cx="673465" cy="50408"/>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6223523" y="1428685"/>
              <a:ext cx="505103" cy="276999"/>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4"/>
          <a:stretch>
            <a:fillRect/>
          </a:stretch>
        </p:blipFill>
        <p:spPr>
          <a:xfrm>
            <a:off x="8471879" y="4671817"/>
            <a:ext cx="610820" cy="446189"/>
          </a:xfrm>
          <a:prstGeom prst="rect">
            <a:avLst/>
          </a:prstGeom>
        </p:spPr>
      </p:pic>
    </p:spTree>
    <p:extLst>
      <p:ext uri="{BB962C8B-B14F-4D97-AF65-F5344CB8AC3E}">
        <p14:creationId xmlns:p14="http://schemas.microsoft.com/office/powerpoint/2010/main" val="961861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8965" y="3936600"/>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More </a:t>
            </a:r>
            <a:r>
              <a:rPr lang="en-US" sz="1200" b="1" dirty="0">
                <a:latin typeface="Times New Roman" panose="02020603050405020304" pitchFamily="18" charset="0"/>
                <a:cs typeface="Times New Roman" panose="02020603050405020304" pitchFamily="18" charset="0"/>
              </a:rPr>
              <a:t>number of employees leave the company who have recently </a:t>
            </a:r>
            <a:r>
              <a:rPr lang="en-US" sz="1200" b="1" dirty="0" smtClean="0">
                <a:latin typeface="Times New Roman" panose="02020603050405020304" pitchFamily="18" charset="0"/>
                <a:cs typeface="Times New Roman" panose="02020603050405020304" pitchFamily="18" charset="0"/>
              </a:rPr>
              <a:t>joined.</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between 0-5 </a:t>
            </a:r>
            <a:r>
              <a:rPr lang="en-US" sz="1200" b="1" dirty="0" smtClean="0">
                <a:latin typeface="Times New Roman" panose="02020603050405020304" pitchFamily="18" charset="0"/>
                <a:cs typeface="Times New Roman" panose="02020603050405020304" pitchFamily="18" charset="0"/>
              </a:rPr>
              <a:t>Total Working Years.</a:t>
            </a:r>
          </a:p>
        </p:txBody>
      </p:sp>
      <p:grpSp>
        <p:nvGrpSpPr>
          <p:cNvPr id="15" name="Group 14"/>
          <p:cNvGrpSpPr/>
          <p:nvPr/>
        </p:nvGrpSpPr>
        <p:grpSpPr>
          <a:xfrm>
            <a:off x="601670" y="281175"/>
            <a:ext cx="8009234" cy="3543599"/>
            <a:chOff x="601670" y="413755"/>
            <a:chExt cx="8009234" cy="3543599"/>
          </a:xfrm>
        </p:grpSpPr>
        <p:sp>
          <p:nvSpPr>
            <p:cNvPr id="5" name="TextBox 4"/>
            <p:cNvSpPr txBox="1"/>
            <p:nvPr/>
          </p:nvSpPr>
          <p:spPr>
            <a:xfrm>
              <a:off x="1365195" y="413755"/>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Years At Company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90544" y="766907"/>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34745" y="750117"/>
              <a:ext cx="104569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1670" y="1027116"/>
              <a:ext cx="4010585" cy="2900564"/>
            </a:xfrm>
            <a:prstGeom prst="rect">
              <a:avLst/>
            </a:prstGeom>
          </p:spPr>
        </p:pic>
        <p:pic>
          <p:nvPicPr>
            <p:cNvPr id="3" name="Picture 2"/>
            <p:cNvPicPr>
              <a:picLocks noChangeAspect="1"/>
            </p:cNvPicPr>
            <p:nvPr/>
          </p:nvPicPr>
          <p:blipFill>
            <a:blip r:embed="rId3"/>
            <a:stretch>
              <a:fillRect/>
            </a:stretch>
          </p:blipFill>
          <p:spPr>
            <a:xfrm>
              <a:off x="4640574" y="1056791"/>
              <a:ext cx="3970330" cy="2900563"/>
            </a:xfrm>
            <a:prstGeom prst="rect">
              <a:avLst/>
            </a:prstGeom>
          </p:spPr>
        </p:pic>
        <p:grpSp>
          <p:nvGrpSpPr>
            <p:cNvPr id="10" name="Group 9"/>
            <p:cNvGrpSpPr/>
            <p:nvPr/>
          </p:nvGrpSpPr>
          <p:grpSpPr>
            <a:xfrm>
              <a:off x="7320690" y="1197405"/>
              <a:ext cx="1040702" cy="276999"/>
              <a:chOff x="7320690" y="1234469"/>
              <a:chExt cx="1040702" cy="276999"/>
            </a:xfrm>
          </p:grpSpPr>
          <p:sp>
            <p:nvSpPr>
              <p:cNvPr id="11" name="Rectangle 10"/>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03278" y="1234469"/>
                <a:ext cx="458114"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p:txBody>
          </p:sp>
        </p:grpSp>
        <p:sp>
          <p:nvSpPr>
            <p:cNvPr id="13" name="Rectangle 12"/>
            <p:cNvSpPr/>
            <p:nvPr/>
          </p:nvSpPr>
          <p:spPr>
            <a:xfrm>
              <a:off x="7320690" y="1544326"/>
              <a:ext cx="610819" cy="45719"/>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03278" y="1428685"/>
              <a:ext cx="4581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4"/>
          <a:stretch>
            <a:fillRect/>
          </a:stretch>
        </p:blipFill>
        <p:spPr>
          <a:xfrm>
            <a:off x="8306977" y="4582931"/>
            <a:ext cx="748153" cy="546508"/>
          </a:xfrm>
          <a:prstGeom prst="rect">
            <a:avLst/>
          </a:prstGeom>
        </p:spPr>
      </p:pic>
    </p:spTree>
    <p:extLst>
      <p:ext uri="{BB962C8B-B14F-4D97-AF65-F5344CB8AC3E}">
        <p14:creationId xmlns:p14="http://schemas.microsoft.com/office/powerpoint/2010/main" val="14910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2490" y="391011"/>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Years In Current Role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55230"/>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46344" y="770201"/>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102793"/>
            <a:ext cx="8093365"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attrition happens between 0-2 years in current role .</a:t>
            </a:r>
            <a:r>
              <a:rPr lang="en-US" sz="120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Can also be inferred people who got recently promoted or fresher's who gained 2 years of experience left company.</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leaving Company to staying in company is relatively higher between 0-3 years of </a:t>
            </a:r>
            <a:r>
              <a:rPr lang="en-US" sz="1200" b="1" dirty="0" smtClean="0">
                <a:latin typeface="Times New Roman" panose="02020603050405020304" pitchFamily="18" charset="0"/>
                <a:cs typeface="Times New Roman" panose="02020603050405020304" pitchFamily="18" charset="0"/>
              </a:rPr>
              <a:t>experience.</a:t>
            </a:r>
          </a:p>
        </p:txBody>
      </p:sp>
      <p:pic>
        <p:nvPicPr>
          <p:cNvPr id="4" name="Picture 3"/>
          <p:cNvPicPr>
            <a:picLocks noChangeAspect="1"/>
          </p:cNvPicPr>
          <p:nvPr/>
        </p:nvPicPr>
        <p:blipFill>
          <a:blip r:embed="rId2"/>
          <a:stretch>
            <a:fillRect/>
          </a:stretch>
        </p:blipFill>
        <p:spPr>
          <a:xfrm>
            <a:off x="448965" y="1027116"/>
            <a:ext cx="4153480" cy="2838846"/>
          </a:xfrm>
          <a:prstGeom prst="rect">
            <a:avLst/>
          </a:prstGeom>
        </p:spPr>
      </p:pic>
      <p:pic>
        <p:nvPicPr>
          <p:cNvPr id="9" name="Picture 8"/>
          <p:cNvPicPr>
            <a:picLocks noChangeAspect="1"/>
          </p:cNvPicPr>
          <p:nvPr/>
        </p:nvPicPr>
        <p:blipFill>
          <a:blip r:embed="rId3"/>
          <a:stretch>
            <a:fillRect/>
          </a:stretch>
        </p:blipFill>
        <p:spPr>
          <a:xfrm>
            <a:off x="4806966" y="1027116"/>
            <a:ext cx="3582659" cy="2838846"/>
          </a:xfrm>
          <a:prstGeom prst="rect">
            <a:avLst/>
          </a:prstGeom>
        </p:spPr>
      </p:pic>
      <p:grpSp>
        <p:nvGrpSpPr>
          <p:cNvPr id="16" name="Group 15"/>
          <p:cNvGrpSpPr/>
          <p:nvPr/>
        </p:nvGrpSpPr>
        <p:grpSpPr>
          <a:xfrm>
            <a:off x="7320690" y="1197405"/>
            <a:ext cx="1040702" cy="276999"/>
            <a:chOff x="7320690" y="1234469"/>
            <a:chExt cx="1040702" cy="276999"/>
          </a:xfrm>
        </p:grpSpPr>
        <p:sp>
          <p:nvSpPr>
            <p:cNvPr id="13" name="Rectangle 12"/>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03278" y="1234469"/>
              <a:ext cx="458114"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grpSp>
      <p:sp>
        <p:nvSpPr>
          <p:cNvPr id="17" name="Rectangle 16"/>
          <p:cNvSpPr/>
          <p:nvPr/>
        </p:nvSpPr>
        <p:spPr>
          <a:xfrm>
            <a:off x="7320690" y="1544326"/>
            <a:ext cx="610819" cy="45719"/>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903278" y="1428685"/>
            <a:ext cx="4581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stretch>
            <a:fillRect/>
          </a:stretch>
        </p:blipFill>
        <p:spPr>
          <a:xfrm>
            <a:off x="8236920" y="4462728"/>
            <a:ext cx="885486" cy="646826"/>
          </a:xfrm>
          <a:prstGeom prst="rect">
            <a:avLst/>
          </a:prstGeom>
        </p:spPr>
      </p:pic>
    </p:spTree>
    <p:extLst>
      <p:ext uri="{BB962C8B-B14F-4D97-AF65-F5344CB8AC3E}">
        <p14:creationId xmlns:p14="http://schemas.microsoft.com/office/powerpoint/2010/main" val="165092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1958185" cy="618151"/>
          </a:xfrm>
        </p:spPr>
        <p:txBody>
          <a:bodyPr>
            <a:normAutofit/>
          </a:bodyPr>
          <a:lstStyle/>
          <a:p>
            <a:r>
              <a:rPr lang="en-US" sz="2000" b="1" dirty="0" smtClean="0">
                <a:latin typeface="Times New Roman" panose="02020603050405020304" pitchFamily="18" charset="0"/>
                <a:cs typeface="Times New Roman" panose="02020603050405020304" pitchFamily="18" charset="0"/>
              </a:rPr>
              <a:t>Way Forward…</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49" y="1044700"/>
            <a:ext cx="7455565" cy="3359510"/>
          </a:xfrm>
        </p:spPr>
        <p:txBody>
          <a:bodyPr>
            <a:normAutofit/>
          </a:bodyPr>
          <a:lstStyle/>
          <a:p>
            <a:pPr algn="just"/>
            <a:r>
              <a:rPr lang="en-US" sz="1400" dirty="0" smtClean="0">
                <a:latin typeface="Times New Roman" panose="02020603050405020304" pitchFamily="18" charset="0"/>
                <a:cs typeface="Times New Roman" panose="02020603050405020304" pitchFamily="18" charset="0"/>
              </a:rPr>
              <a:t>As per our analysis we have found that 25 to 35 years old employees has maximum chance of leaving the company, so to increase their retention we can give them small hikes in regular interval of time as per their performance , as we know the employees leaving the company has less income as compare to the employee working in the company.</a:t>
            </a:r>
          </a:p>
          <a:p>
            <a:pPr algn="just"/>
            <a:r>
              <a:rPr lang="en-US" sz="1400" dirty="0" smtClean="0">
                <a:latin typeface="Times New Roman" panose="02020603050405020304" pitchFamily="18" charset="0"/>
                <a:cs typeface="Times New Roman" panose="02020603050405020304" pitchFamily="18" charset="0"/>
              </a:rPr>
              <a:t>As per our analysis we have found </a:t>
            </a:r>
            <a:r>
              <a:rPr lang="en-US" sz="1400" dirty="0">
                <a:latin typeface="Times New Roman" panose="02020603050405020304" pitchFamily="18" charset="0"/>
                <a:cs typeface="Times New Roman" panose="02020603050405020304" pitchFamily="18" charset="0"/>
              </a:rPr>
              <a:t>that employee from the Research &amp; </a:t>
            </a:r>
            <a:r>
              <a:rPr lang="en-US" sz="1400" dirty="0" smtClean="0">
                <a:latin typeface="Times New Roman" panose="02020603050405020304" pitchFamily="18" charset="0"/>
                <a:cs typeface="Times New Roman" panose="02020603050405020304" pitchFamily="18" charset="0"/>
              </a:rPr>
              <a:t>Development are doing high attrition and also they travel rarely, so to get their retention management has to arrange their travel to visit companies other offices and arrange some workshops for them where they can indulge themselves into the company.</a:t>
            </a:r>
          </a:p>
          <a:p>
            <a:pPr algn="just"/>
            <a:r>
              <a:rPr lang="en-US" sz="1400" dirty="0" smtClean="0">
                <a:latin typeface="Times New Roman" panose="02020603050405020304" pitchFamily="18" charset="0"/>
                <a:cs typeface="Times New Roman" panose="02020603050405020304" pitchFamily="18" charset="0"/>
              </a:rPr>
              <a:t>As per our analysis we have found that female employee are less in company, and maximum attrition performed by the male employees, so to promote gender equality we can hire more females and at the same time this will also help to reduce the employee attrition.</a:t>
            </a:r>
          </a:p>
          <a:p>
            <a:pPr algn="just"/>
            <a:r>
              <a:rPr lang="en-US" sz="1400" dirty="0" smtClean="0">
                <a:latin typeface="Times New Roman" panose="02020603050405020304" pitchFamily="18" charset="0"/>
                <a:cs typeface="Times New Roman" panose="02020603050405020304" pitchFamily="18" charset="0"/>
              </a:rPr>
              <a:t>As per our analysis we have found out that employees in lower job level are leaving the company most because they are under paid as compare to employee stayed in the same job level.</a:t>
            </a:r>
          </a:p>
        </p:txBody>
      </p:sp>
    </p:spTree>
    <p:extLst>
      <p:ext uri="{BB962C8B-B14F-4D97-AF65-F5344CB8AC3E}">
        <p14:creationId xmlns:p14="http://schemas.microsoft.com/office/powerpoint/2010/main" val="168492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950" y="2113635"/>
            <a:ext cx="3054100" cy="763525"/>
          </a:xfrm>
        </p:spPr>
        <p:txBody>
          <a:bodyPr/>
          <a:lstStyle/>
          <a:p>
            <a:r>
              <a:rPr lang="en-US" sz="4000" b="1" dirty="0" smtClean="0">
                <a:latin typeface="Times New Roman" panose="02020603050405020304" pitchFamily="18" charset="0"/>
                <a:cs typeface="Times New Roman" panose="02020603050405020304" pitchFamily="18" charset="0"/>
              </a:rPr>
              <a:t>Thank You</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50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458115"/>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Data Overview</a:t>
            </a:r>
            <a:endParaRPr lang="en-US"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44575792"/>
              </p:ext>
            </p:extLst>
          </p:nvPr>
        </p:nvGraphicFramePr>
        <p:xfrm>
          <a:off x="601670" y="1044700"/>
          <a:ext cx="2748690" cy="548640"/>
        </p:xfrm>
        <a:graphic>
          <a:graphicData uri="http://schemas.openxmlformats.org/drawingml/2006/table">
            <a:tbl>
              <a:tblPr firstRow="1" bandRow="1">
                <a:tableStyleId>{5C22544A-7EE6-4342-B048-85BDC9FD1C3A}</a:tableStyleId>
              </a:tblPr>
              <a:tblGrid>
                <a:gridCol w="1212660">
                  <a:extLst>
                    <a:ext uri="{9D8B030D-6E8A-4147-A177-3AD203B41FA5}">
                      <a16:colId xmlns:a16="http://schemas.microsoft.com/office/drawing/2014/main" val="1309717119"/>
                    </a:ext>
                  </a:extLst>
                </a:gridCol>
                <a:gridCol w="1536030">
                  <a:extLst>
                    <a:ext uri="{9D8B030D-6E8A-4147-A177-3AD203B41FA5}">
                      <a16:colId xmlns:a16="http://schemas.microsoft.com/office/drawing/2014/main" val="3933072304"/>
                    </a:ext>
                  </a:extLst>
                </a:gridCol>
              </a:tblGrid>
              <a:tr h="167487">
                <a:tc>
                  <a:txBody>
                    <a:bodyPr/>
                    <a:lstStyle/>
                    <a:p>
                      <a:r>
                        <a:rPr lang="en-US" sz="1200" dirty="0" smtClean="0">
                          <a:latin typeface="Times New Roman" panose="02020603050405020304" pitchFamily="18" charset="0"/>
                          <a:cs typeface="Times New Roman" panose="02020603050405020304" pitchFamily="18" charset="0"/>
                        </a:rPr>
                        <a:t>Total Rows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Total</a:t>
                      </a:r>
                      <a:r>
                        <a:rPr lang="en-US" sz="1200" baseline="0" dirty="0" smtClean="0">
                          <a:latin typeface="Times New Roman" panose="02020603050405020304" pitchFamily="18" charset="0"/>
                          <a:cs typeface="Times New Roman" panose="02020603050405020304" pitchFamily="18" charset="0"/>
                        </a:rPr>
                        <a:t> Columns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5318321"/>
                  </a:ext>
                </a:extLst>
              </a:tr>
              <a:tr h="167487">
                <a:tc>
                  <a:txBody>
                    <a:bodyPr/>
                    <a:lstStyle/>
                    <a:p>
                      <a:r>
                        <a:rPr lang="en-US" sz="1200" dirty="0" smtClean="0">
                          <a:latin typeface="Times New Roman" panose="02020603050405020304" pitchFamily="18" charset="0"/>
                          <a:cs typeface="Times New Roman" panose="02020603050405020304" pitchFamily="18" charset="0"/>
                        </a:rPr>
                        <a:t>1470</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20</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7380769"/>
                  </a:ext>
                </a:extLst>
              </a:tr>
            </a:tbl>
          </a:graphicData>
        </a:graphic>
      </p:graphicFrame>
      <p:pic>
        <p:nvPicPr>
          <p:cNvPr id="5" name="Picture 4"/>
          <p:cNvPicPr>
            <a:picLocks noChangeAspect="1"/>
          </p:cNvPicPr>
          <p:nvPr/>
        </p:nvPicPr>
        <p:blipFill>
          <a:blip r:embed="rId2"/>
          <a:stretch>
            <a:fillRect/>
          </a:stretch>
        </p:blipFill>
        <p:spPr>
          <a:xfrm>
            <a:off x="601670" y="1655520"/>
            <a:ext cx="2748690" cy="336415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277162074"/>
              </p:ext>
            </p:extLst>
          </p:nvPr>
        </p:nvGraphicFramePr>
        <p:xfrm>
          <a:off x="3503064" y="1044699"/>
          <a:ext cx="4581150" cy="3970331"/>
        </p:xfrm>
        <a:graphic>
          <a:graphicData uri="http://schemas.openxmlformats.org/drawingml/2006/table">
            <a:tbl>
              <a:tblPr firstRow="1" bandRow="1">
                <a:tableStyleId>{5C22544A-7EE6-4342-B048-85BDC9FD1C3A}</a:tableStyleId>
              </a:tblPr>
              <a:tblGrid>
                <a:gridCol w="1527050">
                  <a:extLst>
                    <a:ext uri="{9D8B030D-6E8A-4147-A177-3AD203B41FA5}">
                      <a16:colId xmlns:a16="http://schemas.microsoft.com/office/drawing/2014/main" val="3409444328"/>
                    </a:ext>
                  </a:extLst>
                </a:gridCol>
                <a:gridCol w="1527050">
                  <a:extLst>
                    <a:ext uri="{9D8B030D-6E8A-4147-A177-3AD203B41FA5}">
                      <a16:colId xmlns:a16="http://schemas.microsoft.com/office/drawing/2014/main" val="3683267985"/>
                    </a:ext>
                  </a:extLst>
                </a:gridCol>
                <a:gridCol w="1527050">
                  <a:extLst>
                    <a:ext uri="{9D8B030D-6E8A-4147-A177-3AD203B41FA5}">
                      <a16:colId xmlns:a16="http://schemas.microsoft.com/office/drawing/2014/main" val="1225345624"/>
                    </a:ext>
                  </a:extLst>
                </a:gridCol>
              </a:tblGrid>
              <a:tr h="379398">
                <a:tc>
                  <a:txBody>
                    <a:bodyPr/>
                    <a:lstStyle/>
                    <a:p>
                      <a:r>
                        <a:rPr lang="en-US" sz="1200" b="1" dirty="0" smtClean="0">
                          <a:latin typeface="Times New Roman" panose="02020603050405020304" pitchFamily="18" charset="0"/>
                          <a:cs typeface="Times New Roman" panose="02020603050405020304" pitchFamily="18" charset="0"/>
                        </a:rPr>
                        <a:t>Nominal</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Ratio</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Ordinal</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9626563"/>
                  </a:ext>
                </a:extLst>
              </a:tr>
              <a:tr h="410266">
                <a:tc>
                  <a:txBody>
                    <a:bodyPr/>
                    <a:lstStyle/>
                    <a:p>
                      <a:r>
                        <a:rPr lang="en-US" sz="1200" b="1" dirty="0" err="1" smtClean="0">
                          <a:latin typeface="Times New Roman" panose="02020603050405020304" pitchFamily="18" charset="0"/>
                          <a:cs typeface="Times New Roman" panose="02020603050405020304" pitchFamily="18" charset="0"/>
                        </a:rPr>
                        <a:t>Bussiness</a:t>
                      </a:r>
                      <a:r>
                        <a:rPr lang="en-US" sz="1200" b="1" dirty="0" smtClean="0">
                          <a:latin typeface="Times New Roman" panose="02020603050405020304" pitchFamily="18" charset="0"/>
                          <a:cs typeface="Times New Roman" panose="02020603050405020304" pitchFamily="18" charset="0"/>
                        </a:rPr>
                        <a:t> Travel</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Age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Environment Satisfaction</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995449"/>
                  </a:ext>
                </a:extLst>
              </a:tr>
              <a:tr h="379398">
                <a:tc>
                  <a:txBody>
                    <a:bodyPr/>
                    <a:lstStyle/>
                    <a:p>
                      <a:r>
                        <a:rPr lang="en-US" sz="1200" b="1" dirty="0" smtClean="0">
                          <a:latin typeface="Times New Roman" panose="02020603050405020304" pitchFamily="18" charset="0"/>
                          <a:cs typeface="Times New Roman" panose="02020603050405020304" pitchFamily="18" charset="0"/>
                        </a:rPr>
                        <a:t>Department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Monthly Income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Satisfaction</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730001"/>
                  </a:ext>
                </a:extLst>
              </a:tr>
              <a:tr h="484374">
                <a:tc>
                  <a:txBody>
                    <a:bodyPr/>
                    <a:lstStyle/>
                    <a:p>
                      <a:r>
                        <a:rPr lang="en-US" sz="1200" b="1" dirty="0" smtClean="0">
                          <a:latin typeface="Times New Roman" panose="02020603050405020304" pitchFamily="18" charset="0"/>
                          <a:cs typeface="Times New Roman" panose="02020603050405020304" pitchFamily="18" charset="0"/>
                        </a:rPr>
                        <a:t>Education Field</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Total Working Years</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Work Life Balance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7623239"/>
                  </a:ext>
                </a:extLst>
              </a:tr>
              <a:tr h="484374">
                <a:tc>
                  <a:txBody>
                    <a:bodyPr/>
                    <a:lstStyle/>
                    <a:p>
                      <a:r>
                        <a:rPr lang="en-US" sz="1200" b="1" dirty="0" smtClean="0">
                          <a:latin typeface="Times New Roman" panose="02020603050405020304" pitchFamily="18" charset="0"/>
                          <a:cs typeface="Times New Roman" panose="02020603050405020304" pitchFamily="18" charset="0"/>
                        </a:rPr>
                        <a:t>Gender</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In </a:t>
                      </a:r>
                      <a:r>
                        <a:rPr lang="en-US" sz="1200" b="1" dirty="0" err="1" smtClean="0">
                          <a:latin typeface="Times New Roman" panose="02020603050405020304" pitchFamily="18" charset="0"/>
                          <a:cs typeface="Times New Roman" panose="02020603050405020304" pitchFamily="18" charset="0"/>
                        </a:rPr>
                        <a:t>CurrentRole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Level</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8458767"/>
                  </a:ext>
                </a:extLst>
              </a:tr>
              <a:tr h="484374">
                <a:tc>
                  <a:txBody>
                    <a:bodyPr/>
                    <a:lstStyle/>
                    <a:p>
                      <a:r>
                        <a:rPr lang="en-US" sz="1200" b="1" dirty="0" smtClean="0">
                          <a:latin typeface="Times New Roman" panose="02020603050405020304" pitchFamily="18" charset="0"/>
                          <a:cs typeface="Times New Roman" panose="02020603050405020304" pitchFamily="18" charset="0"/>
                        </a:rPr>
                        <a:t>Marital Status</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Since Last Promotion</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Involvement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840702"/>
                  </a:ext>
                </a:extLst>
              </a:tr>
              <a:tr h="484374">
                <a:tc>
                  <a:txBody>
                    <a:bodyPr/>
                    <a:lstStyle/>
                    <a:p>
                      <a:r>
                        <a:rPr lang="en-US" sz="1200" b="1" dirty="0" smtClean="0">
                          <a:latin typeface="Times New Roman" panose="02020603050405020304" pitchFamily="18" charset="0"/>
                          <a:cs typeface="Times New Roman" panose="02020603050405020304" pitchFamily="18" charset="0"/>
                        </a:rPr>
                        <a:t>Over Time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a:t>
                      </a:r>
                      <a:r>
                        <a:rPr lang="en-US" sz="1200" b="1" dirty="0" err="1" smtClean="0">
                          <a:latin typeface="Times New Roman" panose="02020603050405020304" pitchFamily="18" charset="0"/>
                          <a:cs typeface="Times New Roman" panose="02020603050405020304" pitchFamily="18" charset="0"/>
                        </a:rPr>
                        <a:t>WithCurr</a:t>
                      </a:r>
                      <a:r>
                        <a:rPr lang="en-US" sz="1200" b="1" dirty="0" smtClean="0">
                          <a:latin typeface="Times New Roman" panose="02020603050405020304" pitchFamily="18" charset="0"/>
                          <a:cs typeface="Times New Roman" panose="02020603050405020304" pitchFamily="18" charset="0"/>
                        </a:rPr>
                        <a:t> Manager</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0789723"/>
                  </a:ext>
                </a:extLst>
              </a:tr>
              <a:tr h="484374">
                <a:tc>
                  <a:txBody>
                    <a:bodyPr/>
                    <a:lstStyle/>
                    <a:p>
                      <a:r>
                        <a:rPr lang="en-US" sz="1200" b="1" dirty="0" smtClean="0">
                          <a:latin typeface="Times New Roman" panose="02020603050405020304" pitchFamily="18" charset="0"/>
                          <a:cs typeface="Times New Roman" panose="02020603050405020304" pitchFamily="18" charset="0"/>
                        </a:rPr>
                        <a:t>Attrition</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Distance From Home</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7123"/>
                  </a:ext>
                </a:extLst>
              </a:tr>
              <a:tr h="332465">
                <a:tc>
                  <a:txBody>
                    <a:bodyPr/>
                    <a:lstStyle/>
                    <a:p>
                      <a:endParaRPr lang="en-US" sz="1200" b="1">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At Company</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1435412"/>
                  </a:ext>
                </a:extLst>
              </a:tr>
            </a:tbl>
          </a:graphicData>
        </a:graphic>
      </p:graphicFrame>
      <p:pic>
        <p:nvPicPr>
          <p:cNvPr id="6" name="Picture 5"/>
          <p:cNvPicPr>
            <a:picLocks noChangeAspect="1"/>
          </p:cNvPicPr>
          <p:nvPr/>
        </p:nvPicPr>
        <p:blipFill>
          <a:blip r:embed="rId3"/>
          <a:stretch>
            <a:fillRect/>
          </a:stretch>
        </p:blipFill>
        <p:spPr>
          <a:xfrm>
            <a:off x="8203284" y="4368204"/>
            <a:ext cx="885486" cy="646826"/>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965" y="433880"/>
            <a:ext cx="7024430" cy="2748690"/>
          </a:xfrm>
          <a:prstGeom prst="rect">
            <a:avLst/>
          </a:prstGeom>
        </p:spPr>
      </p:pic>
      <p:sp>
        <p:nvSpPr>
          <p:cNvPr id="3" name="TextBox 2"/>
          <p:cNvSpPr txBox="1"/>
          <p:nvPr/>
        </p:nvSpPr>
        <p:spPr>
          <a:xfrm>
            <a:off x="296261" y="3335275"/>
            <a:ext cx="3206804" cy="1384995"/>
          </a:xfrm>
          <a:prstGeom prst="rect">
            <a:avLst/>
          </a:prstGeom>
          <a:noFill/>
        </p:spPr>
        <p:txBody>
          <a:bodyPr wrap="square" rtlCol="0">
            <a:spAutoFit/>
          </a:bodyPr>
          <a:lstStyle/>
          <a:p>
            <a:pPr marL="285750" indent="-285750">
              <a:buFont typeface="Wingdings" panose="05000000000000000000" pitchFamily="2" charset="2"/>
              <a:buChar char="§"/>
            </a:pPr>
            <a:r>
              <a:rPr lang="en-US" sz="1200" b="1" u="sng" dirty="0">
                <a:latin typeface="Times New Roman" panose="02020603050405020304" pitchFamily="18" charset="0"/>
                <a:cs typeface="Times New Roman" panose="02020603050405020304" pitchFamily="18" charset="0"/>
              </a:rPr>
              <a:t>Under our analysis, we found </a:t>
            </a:r>
            <a:r>
              <a:rPr lang="en-US" sz="1200" b="1" u="sng"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000" b="1" dirty="0" smtClean="0"/>
              <a:t>Age </a:t>
            </a:r>
            <a:r>
              <a:rPr lang="en-US" sz="1000" b="1" dirty="0"/>
              <a:t>is normal </a:t>
            </a:r>
            <a:r>
              <a:rPr lang="en-US" sz="1000" b="1" dirty="0" smtClean="0"/>
              <a:t>distribution.</a:t>
            </a:r>
          </a:p>
          <a:p>
            <a:pPr marL="742950" lvl="1" indent="-285750">
              <a:buFont typeface="Wingdings" panose="05000000000000000000" pitchFamily="2" charset="2"/>
              <a:buChar char="Ø"/>
            </a:pPr>
            <a:r>
              <a:rPr lang="en-US" sz="1000" b="1" dirty="0" smtClean="0"/>
              <a:t>Environment Satisfaction </a:t>
            </a:r>
            <a:r>
              <a:rPr lang="en-US" sz="1000" b="1" dirty="0"/>
              <a:t>is normal .</a:t>
            </a:r>
            <a:endParaRPr lang="en-US" sz="1000" b="1" dirty="0" smtClean="0"/>
          </a:p>
          <a:p>
            <a:pPr marL="742950" lvl="1" indent="-285750">
              <a:buFont typeface="Wingdings" panose="05000000000000000000" pitchFamily="2" charset="2"/>
              <a:buChar char="Ø"/>
            </a:pPr>
            <a:r>
              <a:rPr lang="en-US" sz="1000" b="1" dirty="0" smtClean="0"/>
              <a:t>Job Involvement </a:t>
            </a:r>
            <a:r>
              <a:rPr lang="en-US" sz="1000" b="1" dirty="0"/>
              <a:t>is </a:t>
            </a:r>
            <a:r>
              <a:rPr lang="en-US" sz="1000" b="1" dirty="0" smtClean="0"/>
              <a:t>normal.</a:t>
            </a:r>
          </a:p>
          <a:p>
            <a:pPr marL="742950" lvl="1" indent="-285750">
              <a:buFont typeface="Wingdings" panose="05000000000000000000" pitchFamily="2" charset="2"/>
              <a:buChar char="Ø"/>
            </a:pPr>
            <a:r>
              <a:rPr lang="en-US" sz="1000" b="1" dirty="0" smtClean="0"/>
              <a:t>Job Satisfaction </a:t>
            </a:r>
            <a:r>
              <a:rPr lang="en-US" sz="1000" b="1" dirty="0"/>
              <a:t>is </a:t>
            </a:r>
            <a:r>
              <a:rPr lang="en-US" sz="1000" b="1" dirty="0" smtClean="0"/>
              <a:t>normal .</a:t>
            </a:r>
          </a:p>
          <a:p>
            <a:pPr marL="742950" lvl="1" indent="-285750">
              <a:buFont typeface="Wingdings" panose="05000000000000000000" pitchFamily="2" charset="2"/>
              <a:buChar char="Ø"/>
            </a:pPr>
            <a:r>
              <a:rPr lang="en-US" sz="1000" b="1" dirty="0" smtClean="0"/>
              <a:t>Monthly Income </a:t>
            </a:r>
            <a:r>
              <a:rPr lang="en-US" sz="1000" b="1" dirty="0"/>
              <a:t>is </a:t>
            </a:r>
            <a:r>
              <a:rPr lang="en-US" sz="1000" b="1" dirty="0" err="1" smtClean="0"/>
              <a:t>Chebyshev</a:t>
            </a:r>
            <a:r>
              <a:rPr lang="en-US" sz="1000" b="1" dirty="0" smtClean="0"/>
              <a:t>.</a:t>
            </a:r>
          </a:p>
          <a:p>
            <a:pPr marL="742950" lvl="1" indent="-285750">
              <a:buFont typeface="Wingdings" panose="05000000000000000000" pitchFamily="2" charset="2"/>
              <a:buChar char="Ø"/>
            </a:pPr>
            <a:r>
              <a:rPr lang="en-US" sz="1000" b="1" dirty="0" smtClean="0"/>
              <a:t>Total </a:t>
            </a:r>
            <a:r>
              <a:rPr lang="en-US" sz="1000" b="1" dirty="0" err="1" smtClean="0"/>
              <a:t>WorkingYears</a:t>
            </a:r>
            <a:r>
              <a:rPr lang="en-US" sz="1000" b="1" dirty="0" smtClean="0"/>
              <a:t> </a:t>
            </a:r>
            <a:r>
              <a:rPr lang="en-US" sz="1000" b="1" dirty="0"/>
              <a:t>is </a:t>
            </a:r>
            <a:r>
              <a:rPr lang="en-US" sz="1000" b="1" dirty="0" smtClean="0"/>
              <a:t>normal.</a:t>
            </a:r>
            <a:endParaRPr lang="en-US" sz="1000" b="1" dirty="0"/>
          </a:p>
        </p:txBody>
      </p:sp>
      <p:sp>
        <p:nvSpPr>
          <p:cNvPr id="6" name="TextBox 5"/>
          <p:cNvSpPr txBox="1"/>
          <p:nvPr/>
        </p:nvSpPr>
        <p:spPr>
          <a:xfrm>
            <a:off x="4572000" y="3673829"/>
            <a:ext cx="3664920" cy="1200329"/>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Work Life Balance </a:t>
            </a:r>
            <a:r>
              <a:rPr lang="en-US" sz="1200" b="1" dirty="0">
                <a:latin typeface="Times New Roman" panose="02020603050405020304" pitchFamily="18" charset="0"/>
                <a:cs typeface="Times New Roman" panose="02020603050405020304" pitchFamily="18" charset="0"/>
              </a:rPr>
              <a:t>is </a:t>
            </a:r>
            <a:r>
              <a:rPr lang="en-US" sz="1200" b="1" dirty="0" smtClean="0">
                <a:latin typeface="Times New Roman" panose="02020603050405020304" pitchFamily="18" charset="0"/>
                <a:cs typeface="Times New Roman" panose="02020603050405020304" pitchFamily="18" charset="0"/>
              </a:rPr>
              <a:t>normal.</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At Company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In Current Role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Since Last Promotion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With </a:t>
            </a:r>
            <a:r>
              <a:rPr lang="en-US" sz="1200" b="1" dirty="0" err="1" smtClean="0">
                <a:latin typeface="Times New Roman" panose="02020603050405020304" pitchFamily="18" charset="0"/>
                <a:cs typeface="Times New Roman" panose="02020603050405020304" pitchFamily="18" charset="0"/>
              </a:rPr>
              <a:t>CurrManager</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Distance </a:t>
            </a:r>
            <a:r>
              <a:rPr lang="en-US" sz="1200" b="1" dirty="0" err="1" smtClean="0">
                <a:latin typeface="Times New Roman" panose="02020603050405020304" pitchFamily="18" charset="0"/>
                <a:cs typeface="Times New Roman" panose="02020603050405020304" pitchFamily="18" charset="0"/>
              </a:rPr>
              <a:t>FromHome</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00456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4584" y="339538"/>
            <a:ext cx="7053542" cy="552457"/>
          </a:xfrm>
        </p:spPr>
        <p:txBody>
          <a:bodyPr>
            <a:normAutofit/>
          </a:bodyPr>
          <a:lstStyle/>
          <a:p>
            <a:r>
              <a:rPr lang="en-US" sz="2800" b="1" u="sng" dirty="0" smtClean="0">
                <a:latin typeface="Times New Roman" panose="02020603050405020304" pitchFamily="18" charset="0"/>
                <a:cs typeface="Times New Roman" panose="02020603050405020304" pitchFamily="18" charset="0"/>
              </a:rPr>
              <a:t>Univariate Analysis</a:t>
            </a:r>
            <a:endParaRPr lang="en-US" sz="2800" b="1" u="sng"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626" y="891995"/>
            <a:ext cx="2087695" cy="18324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70" y="891995"/>
            <a:ext cx="2137870" cy="1832460"/>
          </a:xfrm>
          <a:prstGeom prst="rect">
            <a:avLst/>
          </a:prstGeom>
        </p:spPr>
      </p:pic>
      <p:sp>
        <p:nvSpPr>
          <p:cNvPr id="12" name="TextBox 11"/>
          <p:cNvSpPr txBox="1"/>
          <p:nvPr/>
        </p:nvSpPr>
        <p:spPr>
          <a:xfrm>
            <a:off x="1059785" y="1350110"/>
            <a:ext cx="1221640" cy="369332"/>
          </a:xfrm>
          <a:prstGeom prst="rect">
            <a:avLst/>
          </a:prstGeom>
          <a:noFill/>
        </p:spPr>
        <p:txBody>
          <a:bodyPr wrap="square" rtlCol="0">
            <a:spAutoFit/>
          </a:bodyPr>
          <a:lstStyle/>
          <a:p>
            <a:endParaRPr lang="en-US" dirty="0"/>
          </a:p>
        </p:txBody>
      </p:sp>
      <p:pic>
        <p:nvPicPr>
          <p:cNvPr id="13" name="Picture 12"/>
          <p:cNvPicPr>
            <a:picLocks noChangeAspect="1"/>
          </p:cNvPicPr>
          <p:nvPr/>
        </p:nvPicPr>
        <p:blipFill>
          <a:blip r:embed="rId4"/>
          <a:stretch>
            <a:fillRect/>
          </a:stretch>
        </p:blipFill>
        <p:spPr>
          <a:xfrm>
            <a:off x="5061407" y="891995"/>
            <a:ext cx="1858428" cy="1832460"/>
          </a:xfrm>
          <a:prstGeom prst="rect">
            <a:avLst/>
          </a:prstGeom>
        </p:spPr>
      </p:pic>
      <p:pic>
        <p:nvPicPr>
          <p:cNvPr id="14" name="Picture 13"/>
          <p:cNvPicPr>
            <a:picLocks noChangeAspect="1"/>
          </p:cNvPicPr>
          <p:nvPr/>
        </p:nvPicPr>
        <p:blipFill>
          <a:blip r:embed="rId5"/>
          <a:stretch>
            <a:fillRect/>
          </a:stretch>
        </p:blipFill>
        <p:spPr>
          <a:xfrm>
            <a:off x="7036922" y="890068"/>
            <a:ext cx="1963524" cy="1834387"/>
          </a:xfrm>
          <a:prstGeom prst="rect">
            <a:avLst/>
          </a:prstGeom>
        </p:spPr>
      </p:pic>
      <p:sp>
        <p:nvSpPr>
          <p:cNvPr id="15" name="TextBox 14"/>
          <p:cNvSpPr txBox="1"/>
          <p:nvPr/>
        </p:nvSpPr>
        <p:spPr>
          <a:xfrm>
            <a:off x="480924" y="3001454"/>
            <a:ext cx="8398775" cy="2154436"/>
          </a:xfrm>
          <a:prstGeom prst="rect">
            <a:avLst/>
          </a:prstGeom>
          <a:noFill/>
        </p:spPr>
        <p:txBody>
          <a:bodyPr wrap="square" rtlCol="0">
            <a:spAutoFit/>
          </a:bodyPr>
          <a:lstStyle/>
          <a:p>
            <a:pPr marL="228600" indent="-22860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t>
            </a:r>
            <a:r>
              <a:rPr lang="en-US" sz="1200" b="1" dirty="0" smtClean="0">
                <a:latin typeface="Times New Roman" panose="02020603050405020304" pitchFamily="18" charset="0"/>
                <a:cs typeface="Times New Roman" panose="02020603050405020304" pitchFamily="18" charset="0"/>
              </a:rPr>
              <a:t>analysis :</a:t>
            </a:r>
          </a:p>
          <a:p>
            <a:pPr marL="628650" lvl="1" indent="-1714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this company we have found out of total employees 237 employees has been done attrition and rest are still in the </a:t>
            </a:r>
            <a:r>
              <a:rPr lang="en-US" sz="1200" b="1" dirty="0" smtClean="0">
                <a:latin typeface="Times New Roman" panose="02020603050405020304" pitchFamily="18" charset="0"/>
                <a:cs typeface="Times New Roman" panose="02020603050405020304" pitchFamily="18" charset="0"/>
              </a:rPr>
              <a:t>company.</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588 are females and 882 are males.</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150 are non- </a:t>
            </a:r>
            <a:r>
              <a:rPr lang="en-US" sz="1200" b="1" dirty="0" smtClean="0">
                <a:latin typeface="Times New Roman" panose="02020603050405020304" pitchFamily="18" charset="0"/>
                <a:cs typeface="Times New Roman" panose="02020603050405020304" pitchFamily="18" charset="0"/>
              </a:rPr>
              <a:t>travelers, </a:t>
            </a:r>
            <a:r>
              <a:rPr lang="en-US" sz="1200" b="1" dirty="0">
                <a:latin typeface="Times New Roman" panose="02020603050405020304" pitchFamily="18" charset="0"/>
                <a:cs typeface="Times New Roman" panose="02020603050405020304" pitchFamily="18" charset="0"/>
              </a:rPr>
              <a:t>277 are Travel frequently and 1043 travel </a:t>
            </a:r>
            <a:r>
              <a:rPr lang="en-US" sz="1200" b="1" dirty="0" smtClean="0">
                <a:latin typeface="Times New Roman" panose="02020603050405020304" pitchFamily="18" charset="0"/>
                <a:cs typeface="Times New Roman" panose="02020603050405020304" pitchFamily="18" charset="0"/>
              </a:rPr>
              <a:t>rarely.</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64 are in human resources, 961 are in Research and development and 446 in sales</a:t>
            </a:r>
          </a:p>
          <a:p>
            <a:pPr marL="228600" indent="-228600">
              <a:buFont typeface="Wingdings" panose="05000000000000000000" pitchFamily="2" charset="2"/>
              <a:buChar char="Ø"/>
            </a:pPr>
            <a:endParaRPr lang="en-US" b="1" dirty="0"/>
          </a:p>
          <a:p>
            <a:pPr marL="228600" indent="-228600">
              <a:buFont typeface="Wingdings" panose="05000000000000000000" pitchFamily="2" charset="2"/>
              <a:buChar char="Ø"/>
            </a:pPr>
            <a:endParaRPr lang="en-US" sz="1000" b="1" dirty="0"/>
          </a:p>
          <a:p>
            <a:pPr marL="228600" indent="-228600">
              <a:buFont typeface="Wingdings" panose="05000000000000000000" pitchFamily="2" charset="2"/>
              <a:buChar char="Ø"/>
            </a:pPr>
            <a:endParaRPr lang="en-US" sz="1000" dirty="0"/>
          </a:p>
        </p:txBody>
      </p:sp>
      <p:sp>
        <p:nvSpPr>
          <p:cNvPr id="17" name="TextBox 16"/>
          <p:cNvSpPr txBox="1"/>
          <p:nvPr/>
        </p:nvSpPr>
        <p:spPr>
          <a:xfrm>
            <a:off x="1295165" y="2724455"/>
            <a:ext cx="85650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Attrition</a:t>
            </a:r>
            <a:endParaRPr lang="en-US" sz="12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603481" y="2724455"/>
            <a:ext cx="85650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Gender</a:t>
            </a:r>
          </a:p>
        </p:txBody>
      </p:sp>
      <p:sp>
        <p:nvSpPr>
          <p:cNvPr id="19" name="TextBox 18"/>
          <p:cNvSpPr txBox="1"/>
          <p:nvPr/>
        </p:nvSpPr>
        <p:spPr>
          <a:xfrm>
            <a:off x="5488230" y="2724455"/>
            <a:ext cx="1300204"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Business Travel</a:t>
            </a:r>
            <a:endParaRPr lang="en-US" sz="12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7626100" y="2712637"/>
            <a:ext cx="914033"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Department</a:t>
            </a:r>
          </a:p>
        </p:txBody>
      </p:sp>
      <p:pic>
        <p:nvPicPr>
          <p:cNvPr id="16" name="Picture 15"/>
          <p:cNvPicPr>
            <a:picLocks noChangeAspect="1"/>
          </p:cNvPicPr>
          <p:nvPr/>
        </p:nvPicPr>
        <p:blipFill>
          <a:blip r:embed="rId6"/>
          <a:stretch>
            <a:fillRect/>
          </a:stretch>
        </p:blipFill>
        <p:spPr>
          <a:xfrm>
            <a:off x="8123195" y="4409475"/>
            <a:ext cx="885486" cy="646826"/>
          </a:xfrm>
          <a:prstGeom prst="rect">
            <a:avLst/>
          </a:prstGeom>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17406" y="433880"/>
            <a:ext cx="8333898" cy="2265849"/>
            <a:chOff x="601670" y="570777"/>
            <a:chExt cx="8333898" cy="2265849"/>
          </a:xfrm>
        </p:grpSpPr>
        <p:grpSp>
          <p:nvGrpSpPr>
            <p:cNvPr id="21" name="Group 20"/>
            <p:cNvGrpSpPr/>
            <p:nvPr/>
          </p:nvGrpSpPr>
          <p:grpSpPr>
            <a:xfrm>
              <a:off x="601670" y="570777"/>
              <a:ext cx="8333898" cy="1988850"/>
              <a:chOff x="417407" y="586585"/>
              <a:chExt cx="8333898" cy="198885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07" y="590270"/>
                <a:ext cx="1985165" cy="1985165"/>
              </a:xfrm>
              <a:prstGeom prst="rect">
                <a:avLst/>
              </a:prstGeom>
            </p:spPr>
          </p:pic>
          <p:pic>
            <p:nvPicPr>
              <p:cNvPr id="12" name="Picture 11"/>
              <p:cNvPicPr>
                <a:picLocks noChangeAspect="1"/>
              </p:cNvPicPr>
              <p:nvPr/>
            </p:nvPicPr>
            <p:blipFill>
              <a:blip r:embed="rId3"/>
              <a:stretch>
                <a:fillRect/>
              </a:stretch>
            </p:blipFill>
            <p:spPr>
              <a:xfrm>
                <a:off x="2520709" y="586585"/>
                <a:ext cx="1851833" cy="1985165"/>
              </a:xfrm>
              <a:prstGeom prst="rect">
                <a:avLst/>
              </a:prstGeom>
            </p:spPr>
          </p:pic>
          <p:pic>
            <p:nvPicPr>
              <p:cNvPr id="13" name="Picture 12"/>
              <p:cNvPicPr>
                <a:picLocks noChangeAspect="1"/>
              </p:cNvPicPr>
              <p:nvPr/>
            </p:nvPicPr>
            <p:blipFill>
              <a:blip r:embed="rId4"/>
              <a:stretch>
                <a:fillRect/>
              </a:stretch>
            </p:blipFill>
            <p:spPr>
              <a:xfrm>
                <a:off x="4493201" y="586585"/>
                <a:ext cx="2152588" cy="198516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449" y="592048"/>
                <a:ext cx="1984856" cy="1967579"/>
              </a:xfrm>
              <a:prstGeom prst="rect">
                <a:avLst/>
              </a:prstGeom>
            </p:spPr>
          </p:pic>
        </p:grpSp>
        <p:sp>
          <p:nvSpPr>
            <p:cNvPr id="16" name="Rectangle 15"/>
            <p:cNvSpPr/>
            <p:nvPr/>
          </p:nvSpPr>
          <p:spPr>
            <a:xfrm>
              <a:off x="908432" y="2559627"/>
              <a:ext cx="1167307"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Education Field</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946270" y="2545235"/>
              <a:ext cx="1055097"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Marital Status</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5013626" y="2552163"/>
              <a:ext cx="1217000"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Job Involvement</a:t>
              </a:r>
              <a:endParaRPr lang="en-US" sz="1200" dirty="0">
                <a:latin typeface="Times New Roman" panose="02020603050405020304" pitchFamily="18" charset="0"/>
                <a:cs typeface="Times New Roman" panose="02020603050405020304" pitchFamily="18" charset="0"/>
              </a:endParaRPr>
            </a:p>
          </p:txBody>
        </p:sp>
        <p:sp>
          <p:nvSpPr>
            <p:cNvPr id="19" name="Rectangle 18"/>
            <p:cNvSpPr/>
            <p:nvPr/>
          </p:nvSpPr>
          <p:spPr>
            <a:xfrm>
              <a:off x="7286873" y="2555089"/>
              <a:ext cx="1356975"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Work Life Balance</a:t>
              </a:r>
              <a:endParaRPr lang="en-US" sz="1200"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296260" y="2850198"/>
            <a:ext cx="8455044" cy="1846659"/>
          </a:xfrm>
          <a:prstGeom prst="rect">
            <a:avLst/>
          </a:prstGeom>
          <a:noFill/>
        </p:spPr>
        <p:txBody>
          <a:bodyPr wrap="square" rtlCol="0">
            <a:spAutoFit/>
          </a:bodyPr>
          <a:lstStyle/>
          <a:p>
            <a:pPr marL="285750" indent="-2857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t>
            </a:r>
            <a:r>
              <a:rPr lang="en-US" sz="1200" b="1" dirty="0" smtClean="0">
                <a:latin typeface="Times New Roman" panose="02020603050405020304" pitchFamily="18" charset="0"/>
                <a:cs typeface="Times New Roman" panose="02020603050405020304" pitchFamily="18" charset="0"/>
              </a:rPr>
              <a:t>analysis :</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this company we have found that out of total employees 27 are from human resources,606 from life sciences, 159 from marketing, 464 from medical, from others 82, from technical </a:t>
            </a:r>
            <a:r>
              <a:rPr lang="en-US" sz="1200" b="1" dirty="0" smtClean="0">
                <a:latin typeface="Times New Roman" panose="02020603050405020304" pitchFamily="18" charset="0"/>
                <a:cs typeface="Times New Roman" panose="02020603050405020304" pitchFamily="18" charset="0"/>
              </a:rPr>
              <a:t>degrees </a:t>
            </a:r>
            <a:r>
              <a:rPr lang="en-US" sz="1200" b="1" dirty="0">
                <a:latin typeface="Times New Roman" panose="02020603050405020304" pitchFamily="18" charset="0"/>
                <a:cs typeface="Times New Roman" panose="02020603050405020304" pitchFamily="18" charset="0"/>
              </a:rPr>
              <a:t>132</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327 are divorced, 673 are Married, 470 are single.</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83 people has job involvement 1, 375 has 2, 868 has 3, 144 has 4.</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a:t>
            </a:r>
            <a:r>
              <a:rPr lang="en-US" sz="1200" b="1" dirty="0" smtClean="0">
                <a:latin typeface="Times New Roman" panose="02020603050405020304" pitchFamily="18" charset="0"/>
                <a:cs typeface="Times New Roman" panose="02020603050405020304" pitchFamily="18" charset="0"/>
              </a:rPr>
              <a:t>n </a:t>
            </a:r>
            <a:r>
              <a:rPr lang="en-US" sz="1200" b="1" dirty="0">
                <a:latin typeface="Times New Roman" panose="02020603050405020304" pitchFamily="18" charset="0"/>
                <a:cs typeface="Times New Roman" panose="02020603050405020304" pitchFamily="18" charset="0"/>
              </a:rPr>
              <a:t>this company we have found that there are 80 </a:t>
            </a:r>
            <a:r>
              <a:rPr lang="en-US" sz="1200" b="1" dirty="0" smtClean="0">
                <a:latin typeface="Times New Roman" panose="02020603050405020304" pitchFamily="18" charset="0"/>
                <a:cs typeface="Times New Roman" panose="02020603050405020304" pitchFamily="18" charset="0"/>
              </a:rPr>
              <a:t>employees </a:t>
            </a:r>
            <a:r>
              <a:rPr lang="en-US" sz="1200" b="1" dirty="0">
                <a:latin typeface="Times New Roman" panose="02020603050405020304" pitchFamily="18" charset="0"/>
                <a:cs typeface="Times New Roman" panose="02020603050405020304" pitchFamily="18" charset="0"/>
              </a:rPr>
              <a:t>which have given rating 1 in </a:t>
            </a:r>
            <a:r>
              <a:rPr lang="en-US" sz="1200" b="1" dirty="0" smtClean="0">
                <a:latin typeface="Times New Roman" panose="02020603050405020304" pitchFamily="18" charset="0"/>
                <a:cs typeface="Times New Roman" panose="02020603050405020304" pitchFamily="18" charset="0"/>
              </a:rPr>
              <a:t>work life balance </a:t>
            </a:r>
            <a:r>
              <a:rPr lang="en-US" sz="1200" b="1" dirty="0">
                <a:latin typeface="Times New Roman" panose="02020603050405020304" pitchFamily="18" charset="0"/>
                <a:cs typeface="Times New Roman" panose="02020603050405020304" pitchFamily="18" charset="0"/>
              </a:rPr>
              <a:t>344 have given rating 2 , 893 given rating 3 and 153 given rating 4</a:t>
            </a:r>
          </a:p>
          <a:p>
            <a:pPr marL="285750" indent="-285750">
              <a:buFont typeface="Wingdings" panose="05000000000000000000" pitchFamily="2" charset="2"/>
              <a:buChar char="Ø"/>
            </a:pPr>
            <a:endParaRPr lang="en-US" dirty="0"/>
          </a:p>
        </p:txBody>
      </p:sp>
      <p:pic>
        <p:nvPicPr>
          <p:cNvPr id="15" name="Picture 14"/>
          <p:cNvPicPr>
            <a:picLocks noChangeAspect="1"/>
          </p:cNvPicPr>
          <p:nvPr/>
        </p:nvPicPr>
        <p:blipFill>
          <a:blip r:embed="rId6"/>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3206805" cy="552457"/>
          </a:xfrm>
        </p:spPr>
        <p:txBody>
          <a:bodyPr>
            <a:normAutofit fontScale="90000"/>
          </a:bodyPr>
          <a:lstStyle/>
          <a:p>
            <a:r>
              <a:rPr lang="en-US" sz="2800" b="1" u="sng" dirty="0" smtClean="0">
                <a:latin typeface="Times New Roman" panose="02020603050405020304" pitchFamily="18" charset="0"/>
                <a:cs typeface="Times New Roman" panose="02020603050405020304" pitchFamily="18" charset="0"/>
              </a:rPr>
              <a:t>Bivariate Analysis</a:t>
            </a:r>
            <a:r>
              <a:rPr lang="en-US" dirty="0" smtClean="0"/>
              <a:t/>
            </a:r>
            <a:br>
              <a:rPr lang="en-US" dirty="0" smtClean="0"/>
            </a:br>
            <a:endParaRPr lang="en-US" dirty="0"/>
          </a:p>
        </p:txBody>
      </p:sp>
      <p:sp>
        <p:nvSpPr>
          <p:cNvPr id="5" name="TextBox 4"/>
          <p:cNvSpPr txBox="1"/>
          <p:nvPr/>
        </p:nvSpPr>
        <p:spPr>
          <a:xfrm>
            <a:off x="1746957" y="833632"/>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Age vs Attrition</a:t>
            </a:r>
            <a:endParaRPr lang="en-US" b="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10122" y="1029285"/>
            <a:ext cx="7711601" cy="3137794"/>
            <a:chOff x="525317" y="1335544"/>
            <a:chExt cx="7711601" cy="3137794"/>
          </a:xfrm>
        </p:grpSpPr>
        <p:pic>
          <p:nvPicPr>
            <p:cNvPr id="3" name="Picture 2"/>
            <p:cNvPicPr>
              <a:picLocks noChangeAspect="1"/>
            </p:cNvPicPr>
            <p:nvPr/>
          </p:nvPicPr>
          <p:blipFill>
            <a:blip r:embed="rId2"/>
            <a:stretch>
              <a:fillRect/>
            </a:stretch>
          </p:blipFill>
          <p:spPr>
            <a:xfrm>
              <a:off x="525317" y="1655520"/>
              <a:ext cx="3435863" cy="2779957"/>
            </a:xfrm>
            <a:prstGeom prst="rect">
              <a:avLst/>
            </a:prstGeom>
          </p:spPr>
        </p:pic>
        <p:pic>
          <p:nvPicPr>
            <p:cNvPr id="4" name="Picture 3"/>
            <p:cNvPicPr>
              <a:picLocks noChangeAspect="1"/>
            </p:cNvPicPr>
            <p:nvPr/>
          </p:nvPicPr>
          <p:blipFill>
            <a:blip r:embed="rId3"/>
            <a:stretch>
              <a:fillRect/>
            </a:stretch>
          </p:blipFill>
          <p:spPr>
            <a:xfrm>
              <a:off x="4113883" y="1663071"/>
              <a:ext cx="4123035" cy="2810267"/>
            </a:xfrm>
            <a:prstGeom prst="rect">
              <a:avLst/>
            </a:prstGeom>
          </p:spPr>
        </p:pic>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17286" y="1335544"/>
              <a:ext cx="1060484"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grpSp>
      <p:sp>
        <p:nvSpPr>
          <p:cNvPr id="9" name="TextBox 8"/>
          <p:cNvSpPr txBox="1"/>
          <p:nvPr/>
        </p:nvSpPr>
        <p:spPr>
          <a:xfrm>
            <a:off x="552874" y="4330340"/>
            <a:ext cx="8093365" cy="646331"/>
          </a:xfrm>
          <a:prstGeom prst="rect">
            <a:avLst/>
          </a:prstGeom>
          <a:noFill/>
        </p:spPr>
        <p:txBody>
          <a:bodyPr wrap="square" rtlCol="0">
            <a:spAutoFit/>
          </a:bodyPr>
          <a:lstStyle/>
          <a:p>
            <a:pPr marL="285750" indent="-285750" algn="just">
              <a:buFont typeface="Wingdings" panose="05000000000000000000" pitchFamily="2" charset="2"/>
              <a:buChar char="§"/>
            </a:pPr>
            <a:r>
              <a:rPr lang="en-US" sz="1200" b="1" dirty="0" smtClean="0">
                <a:latin typeface="Times New Roman" panose="02020603050405020304" pitchFamily="18" charset="0"/>
                <a:cs typeface="Times New Roman" panose="02020603050405020304" pitchFamily="18" charset="0"/>
              </a:rPr>
              <a:t>Under our analysis we have found 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between age </a:t>
            </a:r>
            <a:r>
              <a:rPr lang="en-US" sz="1200" b="1" dirty="0" smtClean="0">
                <a:latin typeface="Times New Roman" panose="02020603050405020304" pitchFamily="18" charset="0"/>
                <a:cs typeface="Times New Roman" panose="02020603050405020304" pitchFamily="18" charset="0"/>
              </a:rPr>
              <a:t>25-35.</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between age </a:t>
            </a:r>
            <a:r>
              <a:rPr lang="en-US" sz="1200" b="1" dirty="0" smtClean="0">
                <a:latin typeface="Times New Roman" panose="02020603050405020304" pitchFamily="18" charset="0"/>
                <a:cs typeface="Times New Roman" panose="02020603050405020304" pitchFamily="18" charset="0"/>
              </a:rPr>
              <a:t>20-35.</a:t>
            </a:r>
            <a:endParaRPr lang="en-US" sz="1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8084215" y="4284266"/>
            <a:ext cx="885486" cy="646826"/>
          </a:xfrm>
          <a:prstGeom prst="rect">
            <a:avLst/>
          </a:prstGeom>
        </p:spPr>
      </p:pic>
      <p:sp>
        <p:nvSpPr>
          <p:cNvPr id="12" name="Rectangle 11"/>
          <p:cNvSpPr/>
          <p:nvPr/>
        </p:nvSpPr>
        <p:spPr>
          <a:xfrm>
            <a:off x="6999340" y="1655520"/>
            <a:ext cx="673469" cy="50408"/>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7609872" y="1544174"/>
            <a:ext cx="505102"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sp>
        <p:nvSpPr>
          <p:cNvPr id="14" name="Rectangle 13"/>
          <p:cNvSpPr/>
          <p:nvPr/>
        </p:nvSpPr>
        <p:spPr>
          <a:xfrm>
            <a:off x="6999339" y="1874939"/>
            <a:ext cx="673465" cy="50408"/>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p:cNvSpPr txBox="1"/>
          <p:nvPr/>
        </p:nvSpPr>
        <p:spPr>
          <a:xfrm>
            <a:off x="7581927" y="1759298"/>
            <a:ext cx="505103" cy="276999"/>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66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0862" y="3946095"/>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when </a:t>
            </a:r>
            <a:r>
              <a:rPr lang="en-US" sz="1200" b="1" dirty="0" smtClean="0">
                <a:latin typeface="Times New Roman" panose="02020603050405020304" pitchFamily="18" charset="0"/>
                <a:cs typeface="Times New Roman" panose="02020603050405020304" pitchFamily="18" charset="0"/>
              </a:rPr>
              <a:t>employees </a:t>
            </a:r>
            <a:r>
              <a:rPr lang="en-US" sz="1200" b="1" dirty="0">
                <a:latin typeface="Times New Roman" panose="02020603050405020304" pitchFamily="18" charset="0"/>
                <a:cs typeface="Times New Roman" panose="02020603050405020304" pitchFamily="18" charset="0"/>
              </a:rPr>
              <a:t>travel </a:t>
            </a:r>
            <a:r>
              <a:rPr lang="en-US" sz="1200" b="1" dirty="0" smtClean="0">
                <a:latin typeface="Times New Roman" panose="02020603050405020304" pitchFamily="18" charset="0"/>
                <a:cs typeface="Times New Roman" panose="02020603050405020304" pitchFamily="18" charset="0"/>
              </a:rPr>
              <a:t>rarely.</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0.25 is the highest probability of employees leaving who travel </a:t>
            </a:r>
            <a:r>
              <a:rPr lang="en-US" sz="1200" b="1" dirty="0" smtClean="0">
                <a:latin typeface="Times New Roman" panose="02020603050405020304" pitchFamily="18" charset="0"/>
                <a:cs typeface="Times New Roman" panose="02020603050405020304" pitchFamily="18" charset="0"/>
              </a:rPr>
              <a:t>Frequently.</a:t>
            </a:r>
            <a:endParaRPr lang="en-US" sz="12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448965" y="281175"/>
            <a:ext cx="8023481" cy="3552501"/>
            <a:chOff x="296260" y="926351"/>
            <a:chExt cx="8023481" cy="3552501"/>
          </a:xfrm>
        </p:grpSpPr>
        <p:sp>
          <p:nvSpPr>
            <p:cNvPr id="5" name="TextBox 4"/>
            <p:cNvSpPr txBox="1"/>
            <p:nvPr/>
          </p:nvSpPr>
          <p:spPr>
            <a:xfrm>
              <a:off x="1821021" y="926351"/>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Business Travel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93639" y="1335544"/>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96260" y="1640364"/>
              <a:ext cx="3512215" cy="2810267"/>
            </a:xfrm>
            <a:prstGeom prst="rect">
              <a:avLst/>
            </a:prstGeom>
          </p:spPr>
        </p:pic>
        <p:pic>
          <p:nvPicPr>
            <p:cNvPr id="10" name="Picture 9"/>
            <p:cNvPicPr>
              <a:picLocks noChangeAspect="1"/>
            </p:cNvPicPr>
            <p:nvPr/>
          </p:nvPicPr>
          <p:blipFill>
            <a:blip r:embed="rId3"/>
            <a:stretch>
              <a:fillRect/>
            </a:stretch>
          </p:blipFill>
          <p:spPr>
            <a:xfrm>
              <a:off x="4194840" y="1620953"/>
              <a:ext cx="4124901" cy="2857899"/>
            </a:xfrm>
            <a:prstGeom prst="rect">
              <a:avLst/>
            </a:prstGeom>
          </p:spPr>
        </p:pic>
      </p:grpSp>
      <p:pic>
        <p:nvPicPr>
          <p:cNvPr id="12" name="Picture 11"/>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55584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3771" y="4098800"/>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Research &amp; </a:t>
            </a:r>
            <a:r>
              <a:rPr lang="en-US" sz="1200" b="1" dirty="0" smtClean="0">
                <a:latin typeface="Times New Roman" panose="02020603050405020304" pitchFamily="18" charset="0"/>
                <a:cs typeface="Times New Roman" panose="02020603050405020304" pitchFamily="18" charset="0"/>
              </a:rPr>
              <a:t>Development.</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Sales Department 0.21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grpSp>
        <p:nvGrpSpPr>
          <p:cNvPr id="4" name="Group 3"/>
          <p:cNvGrpSpPr/>
          <p:nvPr/>
        </p:nvGrpSpPr>
        <p:grpSpPr>
          <a:xfrm>
            <a:off x="448965" y="387210"/>
            <a:ext cx="7606410" cy="3539185"/>
            <a:chOff x="477805" y="939667"/>
            <a:chExt cx="7606410" cy="3539185"/>
          </a:xfrm>
        </p:grpSpPr>
        <p:sp>
          <p:nvSpPr>
            <p:cNvPr id="5" name="TextBox 4"/>
            <p:cNvSpPr txBox="1"/>
            <p:nvPr/>
          </p:nvSpPr>
          <p:spPr>
            <a:xfrm>
              <a:off x="1746957" y="939667"/>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Department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17285" y="1335544"/>
              <a:ext cx="1145289"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77805" y="1620952"/>
              <a:ext cx="3483375" cy="2857899"/>
            </a:xfrm>
            <a:prstGeom prst="rect">
              <a:avLst/>
            </a:prstGeom>
          </p:spPr>
        </p:pic>
        <p:pic>
          <p:nvPicPr>
            <p:cNvPr id="3" name="Picture 2"/>
            <p:cNvPicPr>
              <a:picLocks noChangeAspect="1"/>
            </p:cNvPicPr>
            <p:nvPr/>
          </p:nvPicPr>
          <p:blipFill>
            <a:blip r:embed="rId3"/>
            <a:stretch>
              <a:fillRect/>
            </a:stretch>
          </p:blipFill>
          <p:spPr>
            <a:xfrm>
              <a:off x="4419294" y="1598286"/>
              <a:ext cx="3664921" cy="2880566"/>
            </a:xfrm>
            <a:prstGeom prst="rect">
              <a:avLst/>
            </a:prstGeom>
          </p:spPr>
        </p:pic>
      </p:grpSp>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221115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2521" y="4073784"/>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that</a:t>
            </a:r>
            <a:r>
              <a:rPr lang="en-US" sz="1200" b="1" dirty="0" smtClean="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a:t>
            </a:r>
            <a:r>
              <a:rPr lang="en-US" sz="1200" b="1" dirty="0" smtClean="0">
                <a:latin typeface="Times New Roman" panose="02020603050405020304" pitchFamily="18" charset="0"/>
                <a:cs typeface="Times New Roman" panose="02020603050405020304" pitchFamily="18" charset="0"/>
              </a:rPr>
              <a:t>done </a:t>
            </a:r>
            <a:r>
              <a:rPr lang="en-US" sz="1200" b="1" dirty="0">
                <a:latin typeface="Times New Roman" panose="02020603050405020304" pitchFamily="18" charset="0"/>
                <a:cs typeface="Times New Roman" panose="02020603050405020304" pitchFamily="18" charset="0"/>
              </a:rPr>
              <a:t>by </a:t>
            </a:r>
            <a:r>
              <a:rPr lang="en-US" sz="1200" b="1" dirty="0" smtClean="0">
                <a:latin typeface="Times New Roman" panose="02020603050405020304" pitchFamily="18" charset="0"/>
                <a:cs typeface="Times New Roman" panose="02020603050405020304" pitchFamily="18" charset="0"/>
              </a:rPr>
              <a:t>Males.</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Males, 0.17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grpSp>
        <p:nvGrpSpPr>
          <p:cNvPr id="11" name="Group 10"/>
          <p:cNvGrpSpPr/>
          <p:nvPr/>
        </p:nvGrpSpPr>
        <p:grpSpPr>
          <a:xfrm>
            <a:off x="448965" y="433880"/>
            <a:ext cx="8105258" cy="3476303"/>
            <a:chOff x="448967" y="487713"/>
            <a:chExt cx="8105258" cy="3476303"/>
          </a:xfrm>
        </p:grpSpPr>
        <p:sp>
          <p:nvSpPr>
            <p:cNvPr id="5" name="TextBox 4"/>
            <p:cNvSpPr txBox="1"/>
            <p:nvPr/>
          </p:nvSpPr>
          <p:spPr>
            <a:xfrm>
              <a:off x="2103604" y="487713"/>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Gender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69027" y="771604"/>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46345" y="746266"/>
              <a:ext cx="992582"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8967" y="1085495"/>
              <a:ext cx="3893976" cy="2878521"/>
            </a:xfrm>
            <a:prstGeom prst="rect">
              <a:avLst/>
            </a:prstGeom>
          </p:spPr>
        </p:pic>
        <p:pic>
          <p:nvPicPr>
            <p:cNvPr id="9" name="Picture 8"/>
            <p:cNvPicPr>
              <a:picLocks noChangeAspect="1"/>
            </p:cNvPicPr>
            <p:nvPr/>
          </p:nvPicPr>
          <p:blipFill>
            <a:blip r:embed="rId3"/>
            <a:stretch>
              <a:fillRect/>
            </a:stretch>
          </p:blipFill>
          <p:spPr>
            <a:xfrm>
              <a:off x="4572002" y="1034443"/>
              <a:ext cx="3982223" cy="2889907"/>
            </a:xfrm>
            <a:prstGeom prst="rect">
              <a:avLst/>
            </a:prstGeom>
          </p:spPr>
        </p:pic>
      </p:grpSp>
      <p:pic>
        <p:nvPicPr>
          <p:cNvPr id="10" name="Picture 9"/>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4119259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1933</TotalTime>
  <Words>1027</Words>
  <Application>Microsoft Office PowerPoint</Application>
  <PresentationFormat>On-screen Show (16:9)</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EDA ON EMPLOYEE ATTRITION</vt:lpstr>
      <vt:lpstr>Data Overview</vt:lpstr>
      <vt:lpstr>PowerPoint Presentation</vt:lpstr>
      <vt:lpstr>Univariate Analysis</vt:lpstr>
      <vt:lpstr>PowerPoint Presentation</vt:lpstr>
      <vt:lpstr>Bivariate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Way Forward…</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PRAKHAR</cp:lastModifiedBy>
  <cp:revision>184</cp:revision>
  <dcterms:created xsi:type="dcterms:W3CDTF">2013-08-21T19:17:07Z</dcterms:created>
  <dcterms:modified xsi:type="dcterms:W3CDTF">2022-10-09T11:23:24Z</dcterms:modified>
</cp:coreProperties>
</file>