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RHg6v/ML6mvDbQpIT4RyyDsJ1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367584" y="286087"/>
            <a:ext cx="1137557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b="1" i="0" lang="ko-KR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고수익 마케팅 전략 제안 </a:t>
            </a:r>
            <a:r>
              <a:rPr b="0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838200" y="2046513"/>
            <a:ext cx="4615543" cy="451426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수익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(시계열)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6738259" y="2057652"/>
            <a:ext cx="4735287" cy="4514261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(시계열)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524000" y="153534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/>
              <a:t> </a:t>
            </a:r>
            <a:r>
              <a:rPr b="1" lang="ko-KR" sz="2400"/>
              <a:t>수익성 중심 마케팅(고객_</a:t>
            </a:r>
            <a:endParaRPr sz="2400"/>
          </a:p>
        </p:txBody>
      </p:sp>
      <p:sp>
        <p:nvSpPr>
          <p:cNvPr id="96" name="Google Shape;96;p2"/>
          <p:cNvSpPr/>
          <p:nvPr/>
        </p:nvSpPr>
        <p:spPr>
          <a:xfrm>
            <a:off x="261230" y="507999"/>
            <a:ext cx="2356785" cy="70375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5568224" y="508000"/>
            <a:ext cx="6365784" cy="76925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매출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03614" y="1516381"/>
            <a:ext cx="4673568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고수익 고객 식별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(매출 상위 20,80 비중의 중요도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(막대)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978037" y="1516381"/>
            <a:ext cx="4595947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매출이 높은 상품 카테고리 순위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or 표)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9698079" y="1516381"/>
            <a:ext cx="2332812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(막데,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03614" y="2987318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고객등급별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군집분석으로 고객 분류해서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고객 분류 변수 :매출, 결제횟수)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(???용혁님 담당)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564624" y="3005591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(지도)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919796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(드릴다운)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7276010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9698079" y="3005593"/>
            <a:ext cx="1142134" cy="2835681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 수익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막데)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2908092" y="508000"/>
            <a:ext cx="2356784" cy="703751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10954611" y="3005591"/>
            <a:ext cx="1076280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ctrTitle"/>
          </p:nvPr>
        </p:nvSpPr>
        <p:spPr>
          <a:xfrm>
            <a:off x="1524000" y="153534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/>
              <a:t> </a:t>
            </a:r>
            <a:r>
              <a:rPr b="1" lang="ko-KR" sz="2400"/>
              <a:t>수익성 중심 마케팅</a:t>
            </a:r>
            <a:endParaRPr sz="2400"/>
          </a:p>
        </p:txBody>
      </p:sp>
      <p:sp>
        <p:nvSpPr>
          <p:cNvPr id="113" name="Google Shape;113;p3"/>
          <p:cNvSpPr/>
          <p:nvPr/>
        </p:nvSpPr>
        <p:spPr>
          <a:xfrm>
            <a:off x="261230" y="507999"/>
            <a:ext cx="2356785" cy="70375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5568224" y="508000"/>
            <a:ext cx="6365784" cy="76925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매출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203614" y="1516381"/>
            <a:ext cx="4673568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고수익 고객 식별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(매출 상위 20,80 비중의 중요도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(막대)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4978037" y="1516381"/>
            <a:ext cx="4595947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매출이 높은 상품 카테고리 순위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or 표)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698079" y="1516381"/>
            <a:ext cx="2332812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(막데,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203614" y="2987318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고객등급별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군집분석으로 고객 분류해서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고객 분류 변수 :매출, 결제횟수)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(???용혁님 담당)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2564624" y="3005591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(지도)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4919796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(드릴다운)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7276010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9698079" y="3005593"/>
            <a:ext cx="1142134" cy="2835681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 수익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막데)</a:t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2908092" y="508000"/>
            <a:ext cx="2356784" cy="703751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10954611" y="3005591"/>
            <a:ext cx="1076280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ctrTitle"/>
          </p:nvPr>
        </p:nvSpPr>
        <p:spPr>
          <a:xfrm>
            <a:off x="1524000" y="153534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/>
              <a:t> </a:t>
            </a:r>
            <a:r>
              <a:rPr b="1" lang="ko-KR" sz="2400"/>
              <a:t>수익성 중심 마케팅</a:t>
            </a:r>
            <a:endParaRPr sz="2400"/>
          </a:p>
        </p:txBody>
      </p:sp>
      <p:sp>
        <p:nvSpPr>
          <p:cNvPr id="130" name="Google Shape;130;p4"/>
          <p:cNvSpPr/>
          <p:nvPr/>
        </p:nvSpPr>
        <p:spPr>
          <a:xfrm>
            <a:off x="261230" y="507999"/>
            <a:ext cx="2356785" cy="70375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131" name="Google Shape;131;p4"/>
          <p:cNvSpPr/>
          <p:nvPr/>
        </p:nvSpPr>
        <p:spPr>
          <a:xfrm>
            <a:off x="5568224" y="508000"/>
            <a:ext cx="6365784" cy="76925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매출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203614" y="1516381"/>
            <a:ext cx="4673568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고수익 고객 식별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(매출 상위 20,80 비중의 중요도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(막대)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4978037" y="1516381"/>
            <a:ext cx="4595947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매출이 높은 상품 카테고리 순위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or 표)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9698079" y="1516381"/>
            <a:ext cx="2332812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(막데,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203614" y="2987318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고객등급별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군집분석으로 고객 분류해서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고객 분류 변수 :매출, 결제횟수)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(???용혁님 담당)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2564624" y="3005591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(지도)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4919796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(드릴다운)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7276010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9698079" y="3005593"/>
            <a:ext cx="1142134" cy="2835681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 수익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막데)</a:t>
            </a:r>
            <a:endParaRPr/>
          </a:p>
        </p:txBody>
      </p:sp>
      <p:sp>
        <p:nvSpPr>
          <p:cNvPr id="140" name="Google Shape;140;p4"/>
          <p:cNvSpPr/>
          <p:nvPr/>
        </p:nvSpPr>
        <p:spPr>
          <a:xfrm>
            <a:off x="2908092" y="508000"/>
            <a:ext cx="2356784" cy="703751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10954611" y="3005591"/>
            <a:ext cx="1076280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>
            <p:ph type="ctrTitle"/>
          </p:nvPr>
        </p:nvSpPr>
        <p:spPr>
          <a:xfrm>
            <a:off x="1524000" y="153534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ko-KR"/>
              <a:t> </a:t>
            </a:r>
            <a:r>
              <a:rPr b="1" lang="ko-KR" sz="2400"/>
              <a:t>수익성 중심 마케팅</a:t>
            </a:r>
            <a:endParaRPr sz="2400"/>
          </a:p>
        </p:txBody>
      </p:sp>
      <p:sp>
        <p:nvSpPr>
          <p:cNvPr id="147" name="Google Shape;147;p5"/>
          <p:cNvSpPr/>
          <p:nvPr/>
        </p:nvSpPr>
        <p:spPr>
          <a:xfrm>
            <a:off x="261230" y="507999"/>
            <a:ext cx="2356785" cy="70375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5568224" y="508000"/>
            <a:ext cx="6365784" cy="769257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매출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203614" y="1516381"/>
            <a:ext cx="4673568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고수익 고객 식별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(매출 상위 20,80 비중의 중요도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(막대)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978037" y="1516381"/>
            <a:ext cx="4595947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매출이 높은 상품 카테고리 순위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or 표)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698079" y="1516381"/>
            <a:ext cx="2332812" cy="1313905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채널별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(막데,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203614" y="2987318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고객등급별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군집분석으로 고객 분류해서 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 고객 분류 변수 :매출, 결제횟수)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(???용혁님 담당)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2564624" y="3005591"/>
            <a:ext cx="2235926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 매출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(지도)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4919796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(드릴다운)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7276010" y="3005591"/>
            <a:ext cx="2235926" cy="2853952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브랜드별 마진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(트리맵, 파이)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9698079" y="3005593"/>
            <a:ext cx="1142134" cy="2835681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 수익</a:t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 막데)</a:t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2908092" y="508000"/>
            <a:ext cx="2356784" cy="703751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10954611" y="3005591"/>
            <a:ext cx="1076280" cy="2835683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(파이)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ctrTitle"/>
          </p:nvPr>
        </p:nvSpPr>
        <p:spPr>
          <a:xfrm>
            <a:off x="1654628" y="88533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/>
              <a:t>기존 고객 중심 마케팅 </a:t>
            </a:r>
            <a:endParaRPr sz="2400"/>
          </a:p>
        </p:txBody>
      </p:sp>
      <p:sp>
        <p:nvSpPr>
          <p:cNvPr id="165" name="Google Shape;165;p6"/>
          <p:cNvSpPr/>
          <p:nvPr/>
        </p:nvSpPr>
        <p:spPr>
          <a:xfrm>
            <a:off x="8677269" y="1717169"/>
            <a:ext cx="1793431" cy="44849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LTV</a:t>
            </a:r>
            <a:br>
              <a:rPr b="0" i="0" lang="ko-KR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113372" y="3675837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고객둥급별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2476440" y="3704956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4933067" y="3689507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카테고리별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7409566" y="3689507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상품별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9933962" y="3689507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</a:t>
            </a: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226424" y="822958"/>
            <a:ext cx="1894060" cy="47532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2546386" y="836628"/>
            <a:ext cx="1894059" cy="475322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73" name="Google Shape;173;p6"/>
          <p:cNvSpPr/>
          <p:nvPr/>
        </p:nvSpPr>
        <p:spPr>
          <a:xfrm>
            <a:off x="4640859" y="1717169"/>
            <a:ext cx="1793431" cy="44849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재구매율</a:t>
            </a:r>
            <a:endParaRPr/>
          </a:p>
        </p:txBody>
      </p:sp>
      <p:sp>
        <p:nvSpPr>
          <p:cNvPr id="174" name="Google Shape;174;p6"/>
          <p:cNvSpPr/>
          <p:nvPr/>
        </p:nvSpPr>
        <p:spPr>
          <a:xfrm>
            <a:off x="226424" y="1717169"/>
            <a:ext cx="1525728" cy="44499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유지율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ctrTitle"/>
          </p:nvPr>
        </p:nvSpPr>
        <p:spPr>
          <a:xfrm>
            <a:off x="1968473" y="86849"/>
            <a:ext cx="8882743" cy="5758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lang="ko-KR" sz="2400"/>
              <a:t>기존 고객 중심 마케팅 </a:t>
            </a:r>
            <a:endParaRPr sz="2400"/>
          </a:p>
        </p:txBody>
      </p:sp>
      <p:sp>
        <p:nvSpPr>
          <p:cNvPr id="181" name="Google Shape;181;p7"/>
          <p:cNvSpPr/>
          <p:nvPr/>
        </p:nvSpPr>
        <p:spPr>
          <a:xfrm>
            <a:off x="9844618" y="822958"/>
            <a:ext cx="1793431" cy="44849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LTV</a:t>
            </a:r>
            <a:b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129595" y="1722774"/>
            <a:ext cx="4310850" cy="149068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충성도 그룹과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아닌 그룹의 비율 비교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(변수 : 재구매횟수, 리뷰, 금액)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(표)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5188205" y="1712648"/>
            <a:ext cx="3539497" cy="1510939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LTV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62890" y="3644536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고객등급별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2283406" y="3658205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고객지역별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8621885" y="3644536"/>
            <a:ext cx="2119448" cy="2821577"/>
          </a:xfrm>
          <a:prstGeom prst="rect">
            <a:avLst/>
          </a:prstGeom>
          <a:solidFill>
            <a:srgbClr val="E59DDC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유입채널별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226424" y="822958"/>
            <a:ext cx="1894060" cy="475323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기간 필터</a:t>
            </a:r>
            <a:endParaRPr/>
          </a:p>
        </p:txBody>
      </p:sp>
      <p:sp>
        <p:nvSpPr>
          <p:cNvPr id="188" name="Google Shape;188;p7"/>
          <p:cNvSpPr/>
          <p:nvPr/>
        </p:nvSpPr>
        <p:spPr>
          <a:xfrm>
            <a:off x="2546386" y="836628"/>
            <a:ext cx="1894059" cy="475322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지역 필터</a:t>
            </a:r>
            <a:endParaRPr/>
          </a:p>
        </p:txBody>
      </p:sp>
      <p:sp>
        <p:nvSpPr>
          <p:cNvPr id="189" name="Google Shape;189;p7"/>
          <p:cNvSpPr/>
          <p:nvPr/>
        </p:nvSpPr>
        <p:spPr>
          <a:xfrm>
            <a:off x="7363634" y="760576"/>
            <a:ext cx="1793431" cy="44849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재구매율</a:t>
            </a:r>
            <a:endParaRPr/>
          </a:p>
        </p:txBody>
      </p:sp>
      <p:sp>
        <p:nvSpPr>
          <p:cNvPr id="190" name="Google Shape;190;p7"/>
          <p:cNvSpPr/>
          <p:nvPr/>
        </p:nvSpPr>
        <p:spPr>
          <a:xfrm>
            <a:off x="5043673" y="778665"/>
            <a:ext cx="1525728" cy="444994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이탈률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2025-07-28T04:50:54Z</dcterms:created>
  <dc:creator>이성우</dc:creator>
</cp:coreProperties>
</file>