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1eb505931_0_2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1eb50593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211b6b5e2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211b6b5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211b6b5e2_0_2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211b6b5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-19500" y="0"/>
            <a:ext cx="9183000" cy="6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ko" sz="1700">
                <a:solidFill>
                  <a:schemeClr val="dk1"/>
                </a:solidFill>
              </a:rPr>
              <a:t>Blinkit 대시보드 설명서</a:t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* 페이지 1: 고객 수익성 분석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총 매출</a:t>
            </a:r>
            <a:r>
              <a:rPr lang="ko" sz="1100">
                <a:solidFill>
                  <a:schemeClr val="dk1"/>
                </a:solidFill>
              </a:rPr>
              <a:t>: 특정 기간 동안 발생한 모든 상품 판매액의 합계입니다.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총 수익</a:t>
            </a:r>
            <a:r>
              <a:rPr lang="ko" sz="1100">
                <a:solidFill>
                  <a:schemeClr val="dk1"/>
                </a:solidFill>
              </a:rPr>
              <a:t>: 총 매출에서 상품의 원가를 제외한 실제 회사에 남는 이익입니다. (</a:t>
            </a:r>
            <a:r>
              <a:rPr lang="ko" sz="1100">
                <a:solidFill>
                  <a:schemeClr val="dk1"/>
                </a:solidFill>
              </a:rPr>
              <a:t>총매출 * 평균 마진율)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고객 등급 분류</a:t>
            </a:r>
            <a:r>
              <a:rPr lang="ko" sz="1100">
                <a:solidFill>
                  <a:schemeClr val="dk1"/>
                </a:solidFill>
              </a:rPr>
              <a:t>: New,Inactive,Regular,Premium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사용기간</a:t>
            </a:r>
            <a:r>
              <a:rPr lang="ko" sz="1100">
                <a:solidFill>
                  <a:schemeClr val="dk1"/>
                </a:solidFill>
              </a:rPr>
              <a:t>: 첫 구매일로부터 마지막 구매일 기간의 차이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* 페이지 2: 상품/카테고리 수익성 분석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마진율</a:t>
            </a:r>
            <a:r>
              <a:rPr lang="ko" sz="1100">
                <a:solidFill>
                  <a:schemeClr val="dk1"/>
                </a:solidFill>
              </a:rPr>
              <a:t>: 총 매출 대비 총 수익이 차지하는 비율로, 각 상품 또는 카테고리의 수익성을 나타내는 지표입니다.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마진율 분류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10%미만 : 전략적 재고/유입 제품군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20%~40% : 주력 판매군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40%이상 : 고 마진 집중 관리 제품군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* 페이지 3: 캠페인 및 유입 채널 수익성 분석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광고 수익</a:t>
            </a:r>
            <a:r>
              <a:rPr lang="ko" sz="1100">
                <a:solidFill>
                  <a:schemeClr val="dk1"/>
                </a:solidFill>
              </a:rPr>
              <a:t>: </a:t>
            </a:r>
            <a:r>
              <a:rPr lang="ko" sz="1100">
                <a:solidFill>
                  <a:schemeClr val="dk1"/>
                </a:solidFill>
              </a:rPr>
              <a:t>광고를 진행함으로써 얻게되는 총 매출액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ROI (광고 투자 수익률)</a:t>
            </a:r>
            <a:r>
              <a:rPr lang="ko" sz="1100">
                <a:solidFill>
                  <a:schemeClr val="dk1"/>
                </a:solidFill>
              </a:rPr>
              <a:t>: 광고비 투자 대비 발생한 순이익(총 수익에서 광고비를 제외한 금액)의 비율입니다.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ko" sz="1100"/>
              <a:t>광고캠페인별 / 유입채널별 노출대비 클릭율(CTR)</a:t>
            </a:r>
            <a:r>
              <a:rPr lang="ko" sz="1100"/>
              <a:t> : </a:t>
            </a:r>
            <a:r>
              <a:rPr lang="ko" sz="1100">
                <a:solidFill>
                  <a:schemeClr val="dk1"/>
                </a:solidFill>
              </a:rPr>
              <a:t>총 클릭수/총 노출수 ×100%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광고캠페인별 / 유입채널별 클릭대비 전환율(CVR)</a:t>
            </a:r>
            <a:r>
              <a:rPr lang="ko" sz="1100">
                <a:solidFill>
                  <a:schemeClr val="dk1"/>
                </a:solidFill>
              </a:rPr>
              <a:t> : 총 전환수/총 클릭수 ×100%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* 대시보드 활용 안내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필터 기능</a:t>
            </a:r>
            <a:r>
              <a:rPr lang="ko" sz="1100">
                <a:solidFill>
                  <a:schemeClr val="dk1"/>
                </a:solidFill>
              </a:rPr>
              <a:t>: 각 페이지 상단의 </a:t>
            </a:r>
            <a:r>
              <a:rPr b="1" lang="ko" sz="1100">
                <a:solidFill>
                  <a:schemeClr val="dk1"/>
                </a:solidFill>
              </a:rPr>
              <a:t>기간 필터</a:t>
            </a:r>
            <a:r>
              <a:rPr lang="ko" sz="1100">
                <a:solidFill>
                  <a:schemeClr val="dk1"/>
                </a:solidFill>
              </a:rPr>
              <a:t>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 date</a:t>
            </a:r>
            <a:r>
              <a:rPr lang="ko" sz="1100">
                <a:solidFill>
                  <a:schemeClr val="dk1"/>
                </a:solidFill>
              </a:rPr>
              <a:t> 등) 및 </a:t>
            </a:r>
            <a:r>
              <a:rPr b="1" lang="ko" sz="1100">
                <a:solidFill>
                  <a:schemeClr val="dk1"/>
                </a:solidFill>
              </a:rPr>
              <a:t>지역 필터</a:t>
            </a:r>
            <a:r>
              <a:rPr lang="ko" sz="1100">
                <a:solidFill>
                  <a:schemeClr val="dk1"/>
                </a:solidFill>
              </a:rPr>
              <a:t>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area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pincode</a:t>
            </a:r>
            <a:r>
              <a:rPr lang="ko" sz="1100">
                <a:solidFill>
                  <a:schemeClr val="dk1"/>
                </a:solidFill>
              </a:rPr>
              <a:t>)를 활용하여 원하시는 데이터 범위를 설정하실 수 있습니다. 페이지 2, 3에서는 </a:t>
            </a:r>
            <a:r>
              <a:rPr b="1" lang="ko" sz="1100">
                <a:solidFill>
                  <a:schemeClr val="dk1"/>
                </a:solidFill>
              </a:rPr>
              <a:t>고객 유형 필터</a:t>
            </a:r>
            <a:r>
              <a:rPr lang="ko" sz="1100">
                <a:solidFill>
                  <a:schemeClr val="dk1"/>
                </a:solidFill>
              </a:rPr>
              <a:t>를 통해 특정 고객 세그먼트(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customer segment</a:t>
            </a:r>
            <a:r>
              <a:rPr lang="ko" sz="1100">
                <a:solidFill>
                  <a:schemeClr val="dk1"/>
                </a:solidFill>
              </a:rPr>
              <a:t>)의 행동 패턴을 깊이 있게 분석할 수 있습니다.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세부 정보 확인</a:t>
            </a:r>
            <a:r>
              <a:rPr lang="ko" sz="1100">
                <a:solidFill>
                  <a:schemeClr val="dk1"/>
                </a:solidFill>
              </a:rPr>
              <a:t>: 차트 내 특정 항목을 선택하시면 연관된 상세 정보가 표시되거나, 해당 항목에 대한 추가 분석 화면으로 전환될 수 있습니다.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* 문의 및 지원</a:t>
            </a:r>
            <a:r>
              <a:rPr lang="ko" sz="1100">
                <a:solidFill>
                  <a:schemeClr val="dk1"/>
                </a:solidFill>
              </a:rPr>
              <a:t> 본 대시보드에 대한 추가적인 문의사항이나 분석 지원이 필요하시면, 언제든지 데이터 분석팀에 연락 주십시오.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050"/>
            <a:ext cx="4868649" cy="56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/>
          <p:nvPr/>
        </p:nvSpPr>
        <p:spPr>
          <a:xfrm>
            <a:off x="484245" y="1524425"/>
            <a:ext cx="18075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0079903" y="5810675"/>
            <a:ext cx="8493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0280266" y="2386825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0205073" y="29760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0882498" y="4738192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10613111" y="4210847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546600" y="-15150"/>
            <a:ext cx="6350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700">
                <a:solidFill>
                  <a:schemeClr val="dk1"/>
                </a:solidFill>
              </a:rPr>
              <a:t>Blinkit 대시보드 사용 가이드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323273" y="1377942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5719716" y="1309258"/>
            <a:ext cx="2583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기간, 지역, 타겟 고객 설정 가능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323273" y="202969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5719716" y="1961009"/>
            <a:ext cx="2999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원하는 그룹과 분류 기준을 설정할 시 나오는 값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(루피 기준)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323273" y="26814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5719716" y="2612759"/>
            <a:ext cx="2999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상위고객,하위고객</a:t>
            </a:r>
            <a:r>
              <a:rPr lang="ko" sz="1000">
                <a:solidFill>
                  <a:schemeClr val="dk2"/>
                </a:solidFill>
              </a:rPr>
              <a:t>&lt;- - -&gt;</a:t>
            </a:r>
            <a:r>
              <a:rPr lang="ko" sz="1000">
                <a:solidFill>
                  <a:schemeClr val="dk2"/>
                </a:solidFill>
              </a:rPr>
              <a:t>전체고객</a:t>
            </a:r>
            <a:r>
              <a:rPr lang="ko" sz="1000">
                <a:solidFill>
                  <a:schemeClr val="dk2"/>
                </a:solidFill>
              </a:rPr>
              <a:t>(드릴 다운 기능)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719716" y="3247351"/>
            <a:ext cx="335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그래프에서 필요한 부분만 클릭하여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특정한 값만 표시할 수 있음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5323273" y="398494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5719716" y="3916251"/>
            <a:ext cx="335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지도상에서 확대 축소 기능을 이용하여 지역별 선택 가능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672776" y="1524425"/>
            <a:ext cx="8493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170323" y="2160918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323273" y="33160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1422398" y="33160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794448" y="30901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2716373" y="48589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4063848" y="5035468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961973" y="4809569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3075"/>
            <a:ext cx="4863749" cy="56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1546600" y="-15150"/>
            <a:ext cx="6350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700">
                <a:solidFill>
                  <a:schemeClr val="dk1"/>
                </a:solidFill>
              </a:rPr>
              <a:t>Blinkit 대시보드 사용 가이드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323273" y="1377942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719716" y="1309258"/>
            <a:ext cx="2583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기간, 지역, 타겟 고객 설정 가능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323273" y="202969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5719716" y="1961009"/>
            <a:ext cx="2999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원하는 그룹과 분류 기준을 설정할 시 나오는 값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(루피 기준)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323273" y="26814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719716" y="2612759"/>
            <a:ext cx="2999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카테고리</a:t>
            </a:r>
            <a:r>
              <a:rPr lang="ko" sz="1000">
                <a:solidFill>
                  <a:schemeClr val="dk2"/>
                </a:solidFill>
              </a:rPr>
              <a:t>&lt;- - -&gt;제품별 비교 가능(드릴 다운 기능)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5323275" y="3333200"/>
            <a:ext cx="3687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3`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5719716" y="3247351"/>
            <a:ext cx="335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브랜드</a:t>
            </a:r>
            <a:r>
              <a:rPr lang="ko" sz="1000">
                <a:solidFill>
                  <a:schemeClr val="dk2"/>
                </a:solidFill>
              </a:rPr>
              <a:t>&lt;- - -&gt;제품별 비교 가능(드릴 다운 기능)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78249" y="1530350"/>
            <a:ext cx="18543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2449573" y="4279568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-2930624" y="2681450"/>
            <a:ext cx="3687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3`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3397950" y="1487075"/>
            <a:ext cx="14988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5323273" y="398494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627348" y="253274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730673" y="297604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-1637477" y="297604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5719716" y="3881951"/>
            <a:ext cx="335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그래프에서 필요한 부분만 클릭하여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특정한 값만 표시할 수 있음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3588448" y="4449319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924173" y="4505469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7100"/>
            <a:ext cx="4875701" cy="564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806000" y="1377950"/>
            <a:ext cx="19788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427298" y="1377950"/>
            <a:ext cx="13296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0751303" y="710850"/>
            <a:ext cx="8493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957391" y="4428150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12794348" y="77009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810798" y="2750142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grpSp>
        <p:nvGrpSpPr>
          <p:cNvPr id="120" name="Google Shape;120;p16"/>
          <p:cNvGrpSpPr/>
          <p:nvPr/>
        </p:nvGrpSpPr>
        <p:grpSpPr>
          <a:xfrm>
            <a:off x="9447548" y="412858"/>
            <a:ext cx="2979532" cy="363301"/>
            <a:chOff x="10606748" y="941883"/>
            <a:chExt cx="2979532" cy="363301"/>
          </a:xfrm>
        </p:grpSpPr>
        <p:sp>
          <p:nvSpPr>
            <p:cNvPr id="121" name="Google Shape;121;p16"/>
            <p:cNvSpPr/>
            <p:nvPr/>
          </p:nvSpPr>
          <p:spPr>
            <a:xfrm>
              <a:off x="10606748" y="1010567"/>
              <a:ext cx="269359" cy="225934"/>
            </a:xfrm>
            <a:prstGeom prst="wedgeRoundRectCallout">
              <a:avLst>
                <a:gd fmla="val -20833" name="adj1"/>
                <a:gd fmla="val 62500" name="adj2"/>
                <a:gd fmla="val 0" name="adj3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</a:t>
              </a:r>
              <a:endParaRPr/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11003191" y="941883"/>
              <a:ext cx="2583090" cy="3633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solidFill>
                    <a:schemeClr val="dk2"/>
                  </a:solidFill>
                </a:rPr>
                <a:t>기간, 지역, 타겟 고객 설정 가능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sp>
        <p:nvSpPr>
          <p:cNvPr id="123" name="Google Shape;123;p16"/>
          <p:cNvSpPr/>
          <p:nvPr/>
        </p:nvSpPr>
        <p:spPr>
          <a:xfrm>
            <a:off x="10606748" y="1662318"/>
            <a:ext cx="269359" cy="225934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11003191" y="1593634"/>
            <a:ext cx="2999585" cy="363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고수익군&lt;- - -&gt;일반수익군 비교 가능(드릴 다운 기능)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4194873" y="2029706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1003191" y="2245384"/>
            <a:ext cx="2999585" cy="363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원하는 그룹과 분류 기준을 설정할 시 나오는 값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(루피 기준)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0481911" y="2910022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701823" y="442814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1003191" y="2828451"/>
            <a:ext cx="3358633" cy="363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그래프에서 필요한 부분만 클릭하여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특정한 값만 표시할 수 있음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1546600" y="-15150"/>
            <a:ext cx="6350700" cy="7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700">
                <a:solidFill>
                  <a:schemeClr val="dk1"/>
                </a:solidFill>
              </a:rPr>
              <a:t>Blinkit 대시보드 사용 가이드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5323273" y="1377942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endParaRPr/>
          </a:p>
        </p:txBody>
      </p:sp>
      <p:sp>
        <p:nvSpPr>
          <p:cNvPr id="132" name="Google Shape;132;p16"/>
          <p:cNvSpPr txBox="1"/>
          <p:nvPr/>
        </p:nvSpPr>
        <p:spPr>
          <a:xfrm>
            <a:off x="5719716" y="1309258"/>
            <a:ext cx="25830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기간, 지역, </a:t>
            </a:r>
            <a:r>
              <a:rPr lang="ko" sz="1000">
                <a:solidFill>
                  <a:schemeClr val="dk2"/>
                </a:solidFill>
              </a:rPr>
              <a:t>캠페인 별 확인 가능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5323273" y="202969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5719716" y="1961009"/>
            <a:ext cx="2999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원하는 그룹과 분류 기준을 설정할 시 나오는 값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(루피 기준)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5323273" y="2681443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719716" y="2612759"/>
            <a:ext cx="2999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2"/>
                </a:solidFill>
              </a:rPr>
              <a:t>캠페인&lt;- - -&gt;채널별 비교 가능(드릴 다운 기능)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5323273" y="3333194"/>
            <a:ext cx="269400" cy="2259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5719716" y="3195826"/>
            <a:ext cx="3358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그래프에서 필요한 부분만 클릭하여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특정한 값만 표시할 수 있음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