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73" r:id="rId10"/>
    <p:sldId id="267" r:id="rId11"/>
    <p:sldId id="268" r:id="rId12"/>
    <p:sldId id="274" r:id="rId13"/>
    <p:sldId id="264" r:id="rId14"/>
    <p:sldId id="269" r:id="rId15"/>
    <p:sldId id="270" r:id="rId16"/>
    <p:sldId id="271" r:id="rId17"/>
    <p:sldId id="272" r:id="rId18"/>
    <p:sldId id="275" r:id="rId19"/>
    <p:sldId id="276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3481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76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F9458-E9D6-4111-AAAE-A279DC86500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140AD-EBD2-4FA3-940D-45863D4D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</a:t>
            </a:r>
            <a:r>
              <a:rPr lang="ko-KR" altLang="en-US" dirty="0"/>
              <a:t>인가</a:t>
            </a:r>
            <a:r>
              <a:rPr lang="en-US" altLang="ko-KR" dirty="0"/>
              <a:t>? </a:t>
            </a:r>
            <a:r>
              <a:rPr lang="en-US" altLang="ko-KR" dirty="0" err="1"/>
              <a:t>Dmodel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0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Additive attention: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단일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hidden layer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의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feed-forward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네트워크를 사용하여 호환성 함수를 계산한다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. </a:t>
            </a:r>
            <a:r>
              <a:rPr lang="en-US" altLang="ko-KR" b="0" i="0" dirty="0" err="1">
                <a:solidFill>
                  <a:srgbClr val="515151"/>
                </a:solidFill>
                <a:effectLst/>
                <a:latin typeface="MJXc-TeX-math-I"/>
              </a:rPr>
              <a:t>dk</a:t>
            </a:r>
            <a:r>
              <a:rPr lang="en-US" altLang="ko-KR" b="0" i="0" dirty="0" err="1">
                <a:solidFill>
                  <a:srgbClr val="515151"/>
                </a:solidFill>
                <a:effectLst/>
                <a:latin typeface="Gill Sans"/>
              </a:rPr>
              <a:t>dk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가 작을 때 성능이 더 좋다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Dot-product attention: </a:t>
            </a:r>
            <a:r>
              <a:rPr lang="en-US" altLang="ko-KR" b="0" i="0" dirty="0" err="1">
                <a:solidFill>
                  <a:srgbClr val="515151"/>
                </a:solidFill>
                <a:effectLst/>
                <a:latin typeface="MJXc-TeX-math-I"/>
              </a:rPr>
              <a:t>dk</a:t>
            </a:r>
            <a:r>
              <a:rPr lang="en-US" altLang="ko-KR" b="0" i="0" dirty="0" err="1">
                <a:solidFill>
                  <a:srgbClr val="515151"/>
                </a:solidFill>
                <a:effectLst/>
                <a:latin typeface="Gill Sans"/>
              </a:rPr>
              <a:t>dk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가 더 클 때는 빠른 </a:t>
            </a:r>
            <a:r>
              <a:rPr lang="ko-KR" altLang="en-US" b="0" i="0" dirty="0" err="1">
                <a:solidFill>
                  <a:srgbClr val="515151"/>
                </a:solidFill>
                <a:effectLst/>
                <a:latin typeface="Gill Sans"/>
              </a:rPr>
              <a:t>행렬곱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 알고리즘에 힘입어 더 빠르고 더 공간 효율적이다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15151"/>
              </a:solidFill>
              <a:effectLst/>
              <a:latin typeface="Gill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1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23686-9258-4B17-8A78-534498666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B0661-4EDE-4CAF-887A-6C70723FD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6360B-067E-42D4-8167-AB3AB2CA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1A525-D682-4F6C-B2A1-18A27D10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86FF3-EBB5-4930-92F5-E0553A7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3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32BF-87C0-47E7-B090-F75EF8CB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DBE92-7713-480F-B09B-640BAB05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B7D55-5D42-472B-8381-06E85FE4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C87EE-7209-46A8-809B-DEFC778A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73353-FF2F-4E5B-92D1-0E1C7FA1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8C8DCD-5DD2-4BF4-9DEC-ED864756B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EE1BCE-E546-4BC9-A6A5-B592F88C2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950E2-99B8-4BF6-BF9A-037F5B31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28386-5048-402B-B5DE-57FDADAF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37E29-0AEF-4F90-9F58-1A1064AF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BF6C3-0844-46EA-A9C1-6AE05355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56188-AD30-415A-B46E-00729F3E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CDE0-B1A5-4A72-BB8C-49FBC8AF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B79BE-A0AB-4D02-94BF-814F13A5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482FF-2C13-4568-A4F1-0E43231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2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5361F-69EB-46E2-B40F-D015A562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AFB72-10E3-4A70-876D-CB3047B0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37E9-0CAB-4C65-982C-5039089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E2F33-648A-4209-858D-C4D199AF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FF018-7F5E-4A11-913F-819DE99F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2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F80E-3CEC-48D9-96A9-EA99BC93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9B6A3-04A0-4930-A300-F15703F89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3AE76-D208-4F69-BB37-E6319ED3E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5A404-B372-408B-B37D-F18BDCBF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56998-EDA1-485A-9652-0E83B356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CE73D-2CDC-401A-924A-2C3CBDDC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3B5CD-EAD2-4D79-B33D-CA90A060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5B64E-B5EC-4533-A482-457F87C7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4883B-D02D-448C-B844-BDF180E92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4F4E87-8D91-497E-A61C-47954145F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0BA69C-CD31-4CE3-AED4-7E7A3D732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F75EBB-F466-4822-AC45-861EE68C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469682-3D36-485F-A01F-69234980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D825D-5207-4F9A-AEEB-4C54C5C1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2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AFE94-B44F-4EFE-8F29-EB1F1301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3992-1AB1-4B20-BE86-F2694A85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F88CD-3A9A-45B1-BAF8-3EB5B6AA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19D9F-E9B3-47F6-AC6B-D0D43CCC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E13DD9-13ED-4207-959C-E613DC75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34D3-0A55-44E9-BF0A-2A315685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9DBFE-2CC8-4076-B748-12A7AA33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C25E-983F-4C68-AD94-2D68CE42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5CFC-6310-473B-9121-13A72AC5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F3F4D6-32ED-44C6-BDED-1D9BAA4BB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A16AC-6C64-4D3B-8BF8-F5329316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A67D5-5C96-41A0-85B2-405D0F9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CEB8D-3EA0-400C-962C-B35A36B5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1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B8512-98AB-4769-81DE-B6B3627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CE5B0-162C-4327-91B7-633A76E92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3031B-5E83-4D1B-A0D6-D60F49D1F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91953-1B8E-4B89-AC7B-AD0268DA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66A83-1D44-4998-9226-E3C38848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352EC-0105-4AB1-A872-0629D085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A67F6F-E243-484D-84DE-9048399F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4D0F9-B01A-461F-BDBE-A3F9B5F1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B31E4-DC62-4FEC-93F5-C6C8A314C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6195F-B309-4B30-B83E-ADD24110C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24440-5651-44A1-854A-BEA87D56F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1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6DA4C-20CD-483E-AEAA-5CB8A1EAF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Attention is all you need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F3AAB-2F4A-464B-B5B2-43551E00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논문 리딩</a:t>
            </a:r>
            <a:endParaRPr lang="en-US" altLang="ko-KR" dirty="0"/>
          </a:p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03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AF7D8-97D3-490D-ACD5-AEFD88DD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Position-wise Feed-Forward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CC2EA-F473-4BFC-B418-85FA8377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linear transformations with a </a:t>
            </a:r>
            <a:r>
              <a:rPr lang="en-US" altLang="ko-KR" dirty="0" err="1"/>
              <a:t>ReLU</a:t>
            </a:r>
            <a:r>
              <a:rPr lang="en-US" altLang="ko-KR" dirty="0"/>
              <a:t> activation in between</a:t>
            </a:r>
          </a:p>
          <a:p>
            <a:r>
              <a:rPr lang="en-US" altLang="ko-KR" dirty="0"/>
              <a:t>FFN(x) = max(0, xW1+b1)W2 + b2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1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C05A-F041-44D8-933E-101152C1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Embeddings and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1F72B-20EF-4F13-A676-B1255E35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6" y="1378507"/>
            <a:ext cx="4267796" cy="5391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4DDECF-8B51-4A23-9913-48FD75C4BC19}"/>
              </a:ext>
            </a:extLst>
          </p:cNvPr>
          <p:cNvSpPr/>
          <p:nvPr/>
        </p:nvSpPr>
        <p:spPr>
          <a:xfrm>
            <a:off x="1262553" y="5372100"/>
            <a:ext cx="2588362" cy="46759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34557-C80F-4B3D-94E7-34D70922FDCC}"/>
              </a:ext>
            </a:extLst>
          </p:cNvPr>
          <p:cNvSpPr/>
          <p:nvPr/>
        </p:nvSpPr>
        <p:spPr>
          <a:xfrm>
            <a:off x="2577516" y="2012372"/>
            <a:ext cx="1007348" cy="56457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2603C-EE06-460C-AA26-99F65563F825}"/>
              </a:ext>
            </a:extLst>
          </p:cNvPr>
          <p:cNvSpPr txBox="1"/>
          <p:nvPr/>
        </p:nvSpPr>
        <p:spPr>
          <a:xfrm>
            <a:off x="4808419" y="3059668"/>
            <a:ext cx="642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token &amp; output token </a:t>
            </a:r>
            <a:r>
              <a:rPr lang="en-US" altLang="ko-KR" dirty="0">
                <a:sym typeface="Wingdings" panose="05000000000000000000" pitchFamily="2" charset="2"/>
              </a:rPr>
              <a:t> vector of dimension </a:t>
            </a:r>
            <a:r>
              <a:rPr lang="en-US" altLang="ko-KR" dirty="0" err="1">
                <a:sym typeface="Wingdings" panose="05000000000000000000" pitchFamily="2" charset="2"/>
              </a:rPr>
              <a:t>dmodel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DC590-23F5-46E7-ADD3-90C150DE9899}"/>
              </a:ext>
            </a:extLst>
          </p:cNvPr>
          <p:cNvSpPr txBox="1"/>
          <p:nvPr/>
        </p:nvSpPr>
        <p:spPr>
          <a:xfrm>
            <a:off x="4808419" y="2109992"/>
            <a:ext cx="577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 output </a:t>
            </a:r>
            <a:r>
              <a:rPr lang="en-US" altLang="ko-KR" dirty="0">
                <a:sym typeface="Wingdings" panose="05000000000000000000" pitchFamily="2" charset="2"/>
              </a:rPr>
              <a:t> predicted next-token probabilities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69A421-1E06-4EAF-8084-FF98CC01470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584864" y="2294658"/>
            <a:ext cx="12235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E87F1D-EFCC-4669-B159-082C1FB34A6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850915" y="3244334"/>
            <a:ext cx="957504" cy="236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9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F6A2-794E-4131-BEED-A938236E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E90E2-4847-49AF-A527-F31C2784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Reason: no recurrence, no convolution </a:t>
            </a:r>
            <a:r>
              <a:rPr lang="en-US" altLang="ko-KR" dirty="0">
                <a:sym typeface="Wingdings" panose="05000000000000000000" pitchFamily="2" charset="2"/>
              </a:rPr>
              <a:t> don’t know seq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31A688-CC7E-47AD-8214-E193A913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895"/>
            <a:ext cx="4106599" cy="12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2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62C27-9CE9-49FD-A5E2-D756DDB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Confusing Part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311AC-27EA-4763-A442-64DB66C2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 중</a:t>
            </a:r>
            <a:endParaRPr lang="en-US" altLang="ko-KR" dirty="0"/>
          </a:p>
          <a:p>
            <a:pPr lvl="1"/>
            <a:r>
              <a:rPr lang="en-US" altLang="ko-KR" dirty="0"/>
              <a:t>While two are similar in theoretical complexity, dot-product attention is much faster and more space-efficient in practice, since it can be implemented using highly optimized matrix multiplication code.</a:t>
            </a:r>
          </a:p>
          <a:p>
            <a:pPr lvl="1"/>
            <a:r>
              <a:rPr lang="en-US" altLang="ko-KR" dirty="0"/>
              <a:t>While for small values of dk the two mechanisms perform similarly, additive attention outperforms dot product attention without scaling for larger values of dk.</a:t>
            </a:r>
          </a:p>
          <a:p>
            <a:r>
              <a:rPr lang="en-US" altLang="ko-KR" dirty="0"/>
              <a:t>Multi-head attention</a:t>
            </a:r>
            <a:r>
              <a:rPr lang="ko-KR" altLang="en-US" dirty="0"/>
              <a:t>의 </a:t>
            </a:r>
            <a:r>
              <a:rPr lang="en-US" altLang="ko-KR" dirty="0"/>
              <a:t>linear</a:t>
            </a:r>
          </a:p>
          <a:p>
            <a:pPr lvl="1"/>
            <a:r>
              <a:rPr lang="en-US" altLang="ko-KR" dirty="0"/>
              <a:t>AXWA</a:t>
            </a:r>
            <a:r>
              <a:rPr lang="ko-KR" altLang="en-US" dirty="0"/>
              <a:t>의 결과가 </a:t>
            </a:r>
            <a:r>
              <a:rPr lang="en-US" altLang="ko-KR" dirty="0" err="1"/>
              <a:t>dA</a:t>
            </a:r>
            <a:r>
              <a:rPr lang="ko-KR" altLang="en-US" dirty="0"/>
              <a:t>인가 </a:t>
            </a:r>
            <a:r>
              <a:rPr lang="en-US" altLang="ko-KR" dirty="0" err="1"/>
              <a:t>dmodel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7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58F59B-0A27-41E1-AB86-87D71E26F738}"/>
              </a:ext>
            </a:extLst>
          </p:cNvPr>
          <p:cNvSpPr/>
          <p:nvPr/>
        </p:nvSpPr>
        <p:spPr>
          <a:xfrm>
            <a:off x="4577708" y="1826420"/>
            <a:ext cx="3180994" cy="42033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FB9524-21AC-45BB-8347-86871657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decoder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C10384-9AEB-47CD-84BF-FACF63C96E4C}"/>
              </a:ext>
            </a:extLst>
          </p:cNvPr>
          <p:cNvSpPr/>
          <p:nvPr/>
        </p:nvSpPr>
        <p:spPr>
          <a:xfrm>
            <a:off x="5266391" y="4702811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E82B9A-9A51-49B8-AE2A-695001922454}"/>
              </a:ext>
            </a:extLst>
          </p:cNvPr>
          <p:cNvSpPr/>
          <p:nvPr/>
        </p:nvSpPr>
        <p:spPr>
          <a:xfrm>
            <a:off x="5266390" y="3449908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D4469-88D3-4454-A386-F6FCEF43B70D}"/>
              </a:ext>
            </a:extLst>
          </p:cNvPr>
          <p:cNvSpPr/>
          <p:nvPr/>
        </p:nvSpPr>
        <p:spPr>
          <a:xfrm>
            <a:off x="5266389" y="2176432"/>
            <a:ext cx="1803633" cy="956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Feed-Forward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5C17BD8-4B95-41BD-9CBA-C17B79C0DFAC}"/>
              </a:ext>
            </a:extLst>
          </p:cNvPr>
          <p:cNvSpPr/>
          <p:nvPr/>
        </p:nvSpPr>
        <p:spPr>
          <a:xfrm rot="10800000">
            <a:off x="6058905" y="3184489"/>
            <a:ext cx="254466" cy="2431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AD00C71-D535-4BAA-8FB6-348D14FAA511}"/>
              </a:ext>
            </a:extLst>
          </p:cNvPr>
          <p:cNvSpPr/>
          <p:nvPr/>
        </p:nvSpPr>
        <p:spPr>
          <a:xfrm rot="10800000">
            <a:off x="6040976" y="4428564"/>
            <a:ext cx="254466" cy="2431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0853C-CC5E-4B2E-9243-405B7F8A33E1}"/>
              </a:ext>
            </a:extLst>
          </p:cNvPr>
          <p:cNvSpPr txBox="1"/>
          <p:nvPr/>
        </p:nvSpPr>
        <p:spPr>
          <a:xfrm>
            <a:off x="1952549" y="4333479"/>
            <a:ext cx="22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AD1ECF-BF79-440F-B84F-ED13AFF9A7C5}"/>
              </a:ext>
            </a:extLst>
          </p:cNvPr>
          <p:cNvCxnSpPr>
            <a:stCxn id="10" idx="3"/>
          </p:cNvCxnSpPr>
          <p:nvPr/>
        </p:nvCxnSpPr>
        <p:spPr>
          <a:xfrm>
            <a:off x="4233366" y="4518145"/>
            <a:ext cx="1721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C5D2AA-FD1C-4167-9A5D-69878B70519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233366" y="3311743"/>
            <a:ext cx="1721841" cy="1206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F587C9-6E43-467D-8BE7-E87641EEBA24}"/>
              </a:ext>
            </a:extLst>
          </p:cNvPr>
          <p:cNvSpPr txBox="1"/>
          <p:nvPr/>
        </p:nvSpPr>
        <p:spPr>
          <a:xfrm>
            <a:off x="7929825" y="3730278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9B898-C54E-4E0B-90BF-9D9CA675FD02}"/>
              </a:ext>
            </a:extLst>
          </p:cNvPr>
          <p:cNvSpPr txBox="1"/>
          <p:nvPr/>
        </p:nvSpPr>
        <p:spPr>
          <a:xfrm>
            <a:off x="8031471" y="2204392"/>
            <a:ext cx="387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sub-layer(feed-forward network,</a:t>
            </a:r>
          </a:p>
          <a:p>
            <a:r>
              <a:rPr lang="en-US" altLang="ko-KR" dirty="0"/>
              <a:t>multi-head attention)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Layer normalization </a:t>
            </a:r>
            <a:r>
              <a:rPr lang="ko-KR" altLang="en-US" dirty="0"/>
              <a:t>사용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8B3C07-F18D-4224-92ED-BAB6E2501764}"/>
              </a:ext>
            </a:extLst>
          </p:cNvPr>
          <p:cNvSpPr/>
          <p:nvPr/>
        </p:nvSpPr>
        <p:spPr>
          <a:xfrm>
            <a:off x="1788901" y="4050994"/>
            <a:ext cx="2608114" cy="9154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5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D7A30-EE4F-454C-9094-4DF3C3F4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normalization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73D3ED-9E3D-4E8D-BF6D-5B4F63BE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6" y="1378507"/>
            <a:ext cx="4267796" cy="5391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BDA98D-EABD-4638-A034-4FD9996D6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0" t="51812" r="54243" b="32227"/>
          <a:stretch/>
        </p:blipFill>
        <p:spPr>
          <a:xfrm>
            <a:off x="4848710" y="2939210"/>
            <a:ext cx="3173506" cy="2672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A7C3F-5D69-4D54-8483-CCBF06CFAA8C}"/>
              </a:ext>
            </a:extLst>
          </p:cNvPr>
          <p:cNvSpPr txBox="1"/>
          <p:nvPr/>
        </p:nvSpPr>
        <p:spPr>
          <a:xfrm>
            <a:off x="5105996" y="1613647"/>
            <a:ext cx="626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논문 내용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The output of each sub-layer is </a:t>
            </a:r>
            <a:r>
              <a:rPr lang="en-US" altLang="ko-KR" dirty="0" err="1"/>
              <a:t>LayerNorm</a:t>
            </a:r>
            <a:r>
              <a:rPr lang="en-US" altLang="ko-KR" dirty="0"/>
              <a:t>(</a:t>
            </a:r>
            <a:r>
              <a:rPr lang="en-US" altLang="ko-KR" dirty="0" err="1"/>
              <a:t>x+Sublayer</a:t>
            </a:r>
            <a:r>
              <a:rPr lang="en-US" altLang="ko-KR" dirty="0"/>
              <a:t>(x))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B38F0-3A9F-4605-9550-F707B4B1AC9E}"/>
              </a:ext>
            </a:extLst>
          </p:cNvPr>
          <p:cNvSpPr txBox="1"/>
          <p:nvPr/>
        </p:nvSpPr>
        <p:spPr>
          <a:xfrm>
            <a:off x="8180294" y="52530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3445E6-15A8-4E9D-A4E7-51EE3000B7A3}"/>
              </a:ext>
            </a:extLst>
          </p:cNvPr>
          <p:cNvCxnSpPr>
            <a:stCxn id="10" idx="1"/>
          </p:cNvCxnSpPr>
          <p:nvPr/>
        </p:nvCxnSpPr>
        <p:spPr>
          <a:xfrm flipH="1">
            <a:off x="6768353" y="5437710"/>
            <a:ext cx="1411941" cy="845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AA9ED4-ADAE-4A3E-BE38-F80D4378E878}"/>
              </a:ext>
            </a:extLst>
          </p:cNvPr>
          <p:cNvCxnSpPr/>
          <p:nvPr/>
        </p:nvCxnSpPr>
        <p:spPr>
          <a:xfrm flipH="1">
            <a:off x="6824591" y="3640268"/>
            <a:ext cx="1411941" cy="896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A10DEA-E7A0-4FEC-A50C-18FDE7393FD7}"/>
              </a:ext>
            </a:extLst>
          </p:cNvPr>
          <p:cNvSpPr txBox="1"/>
          <p:nvPr/>
        </p:nvSpPr>
        <p:spPr>
          <a:xfrm>
            <a:off x="8326328" y="3429000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Sublayer(x)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E065F-69B2-489A-B20F-8E453CC8EAF6}"/>
              </a:ext>
            </a:extLst>
          </p:cNvPr>
          <p:cNvSpPr txBox="1"/>
          <p:nvPr/>
        </p:nvSpPr>
        <p:spPr>
          <a:xfrm>
            <a:off x="8887926" y="5120225"/>
            <a:ext cx="288123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Add:</a:t>
            </a:r>
          </a:p>
          <a:p>
            <a:r>
              <a:rPr lang="en-US" altLang="ko-KR" dirty="0" err="1"/>
              <a:t>x+Sublayer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Norm:</a:t>
            </a:r>
          </a:p>
          <a:p>
            <a:r>
              <a:rPr lang="en-US" altLang="ko-KR" dirty="0" err="1"/>
              <a:t>LayerNorm</a:t>
            </a:r>
            <a:r>
              <a:rPr lang="en-US" altLang="ko-KR" dirty="0"/>
              <a:t>(</a:t>
            </a:r>
            <a:r>
              <a:rPr lang="en-US" altLang="ko-KR" dirty="0" err="1"/>
              <a:t>x+Sublayer</a:t>
            </a:r>
            <a:r>
              <a:rPr lang="en-US" altLang="ko-KR" dirty="0"/>
              <a:t>(x))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A738EE-41B5-4164-86B0-6FB435EAA99A}"/>
              </a:ext>
            </a:extLst>
          </p:cNvPr>
          <p:cNvSpPr/>
          <p:nvPr/>
        </p:nvSpPr>
        <p:spPr>
          <a:xfrm>
            <a:off x="8236532" y="1803827"/>
            <a:ext cx="1737027" cy="6065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5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D394-A5B8-45A5-A929-53F9903B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 Attention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473C0-4222-4157-83A4-7733685391CD}"/>
              </a:ext>
            </a:extLst>
          </p:cNvPr>
          <p:cNvGrpSpPr/>
          <p:nvPr/>
        </p:nvGrpSpPr>
        <p:grpSpPr>
          <a:xfrm>
            <a:off x="1357460" y="1531225"/>
            <a:ext cx="2545237" cy="1330908"/>
            <a:chOff x="1357460" y="1531225"/>
            <a:chExt cx="2545237" cy="13309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EE7D7A-41BC-42E9-9E79-471DA51D602E}"/>
                </a:ext>
              </a:extLst>
            </p:cNvPr>
            <p:cNvSpPr/>
            <p:nvPr/>
          </p:nvSpPr>
          <p:spPr>
            <a:xfrm>
              <a:off x="2705492" y="1536570"/>
              <a:ext cx="119720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</a:t>
              </a:r>
            </a:p>
            <a:p>
              <a:pPr algn="ctr"/>
              <a:r>
                <a:rPr lang="en-US" altLang="ko-KR" dirty="0"/>
                <a:t>Dot-</a:t>
              </a:r>
            </a:p>
            <a:p>
              <a:pPr algn="ctr"/>
              <a:r>
                <a:rPr lang="en-US" altLang="ko-KR" dirty="0"/>
                <a:t>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3CA648-E2F3-4A67-8265-C2FDA04AF394}"/>
                </a:ext>
              </a:extLst>
            </p:cNvPr>
            <p:cNvSpPr txBox="1"/>
            <p:nvPr/>
          </p:nvSpPr>
          <p:spPr>
            <a:xfrm>
              <a:off x="1357460" y="15312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CCEB2-EAD8-45E8-BF72-DF3CECCF0FCC}"/>
                </a:ext>
              </a:extLst>
            </p:cNvPr>
            <p:cNvSpPr txBox="1"/>
            <p:nvPr/>
          </p:nvSpPr>
          <p:spPr>
            <a:xfrm>
              <a:off x="1373490" y="24862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343C9-369E-4A10-8E54-92863316990B}"/>
                </a:ext>
              </a:extLst>
            </p:cNvPr>
            <p:cNvSpPr txBox="1"/>
            <p:nvPr/>
          </p:nvSpPr>
          <p:spPr>
            <a:xfrm>
              <a:off x="1373490" y="200875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640D28-D39C-46A0-B546-3E1C23024A04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1720060" y="1715891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422266A-72AA-49BA-AE34-ACD9EF0173B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704030" y="2192831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B2CE27D-82BB-4582-AECC-398B925105C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04030" y="2670946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0A1923-4347-4AE0-A107-5A7F6BF04BA1}"/>
                </a:ext>
              </a:extLst>
            </p:cNvPr>
            <p:cNvSpPr/>
            <p:nvPr/>
          </p:nvSpPr>
          <p:spPr>
            <a:xfrm>
              <a:off x="1923067" y="1549753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CCD843E-C620-4CF4-ABCD-8DB920F94834}"/>
                </a:ext>
              </a:extLst>
            </p:cNvPr>
            <p:cNvSpPr/>
            <p:nvPr/>
          </p:nvSpPr>
          <p:spPr>
            <a:xfrm>
              <a:off x="1918022" y="2008752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E93964-B003-45DB-87FB-40D886DC343E}"/>
                </a:ext>
              </a:extLst>
            </p:cNvPr>
            <p:cNvSpPr/>
            <p:nvPr/>
          </p:nvSpPr>
          <p:spPr>
            <a:xfrm>
              <a:off x="1912977" y="2485691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87E570F-4D59-4942-9845-E3009EBEBD48}"/>
                </a:ext>
              </a:extLst>
            </p:cNvPr>
            <p:cNvCxnSpPr/>
            <p:nvPr/>
          </p:nvCxnSpPr>
          <p:spPr>
            <a:xfrm>
              <a:off x="2496028" y="1716032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ACC58-534D-4723-AD50-8C89C1780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998" y="2192972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2629BA0-9D59-436A-B587-9B8154F66798}"/>
                </a:ext>
              </a:extLst>
            </p:cNvPr>
            <p:cNvCxnSpPr>
              <a:cxnSpLocks/>
            </p:cNvCxnSpPr>
            <p:nvPr/>
          </p:nvCxnSpPr>
          <p:spPr>
            <a:xfrm>
              <a:off x="2479998" y="2671087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5B6E11-257D-4628-9B7C-1D3123008A49}"/>
              </a:ext>
            </a:extLst>
          </p:cNvPr>
          <p:cNvGrpSpPr/>
          <p:nvPr/>
        </p:nvGrpSpPr>
        <p:grpSpPr>
          <a:xfrm>
            <a:off x="1373490" y="4476514"/>
            <a:ext cx="2545237" cy="1330908"/>
            <a:chOff x="1357460" y="1531225"/>
            <a:chExt cx="2545237" cy="13309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9EB9E38-9E8B-4346-90AC-6631C1308A5A}"/>
                </a:ext>
              </a:extLst>
            </p:cNvPr>
            <p:cNvSpPr/>
            <p:nvPr/>
          </p:nvSpPr>
          <p:spPr>
            <a:xfrm>
              <a:off x="2705492" y="1536570"/>
              <a:ext cx="119720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</a:t>
              </a:r>
            </a:p>
            <a:p>
              <a:pPr algn="ctr"/>
              <a:r>
                <a:rPr lang="en-US" altLang="ko-KR" dirty="0"/>
                <a:t>Dot-</a:t>
              </a:r>
            </a:p>
            <a:p>
              <a:pPr algn="ctr"/>
              <a:r>
                <a:rPr lang="en-US" altLang="ko-KR" dirty="0"/>
                <a:t>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F8809C-F12A-4F6B-BE4E-AB007C051780}"/>
                </a:ext>
              </a:extLst>
            </p:cNvPr>
            <p:cNvSpPr txBox="1"/>
            <p:nvPr/>
          </p:nvSpPr>
          <p:spPr>
            <a:xfrm>
              <a:off x="1357460" y="15312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35EF65-27E0-4B83-B7D1-1B5919B6C9AE}"/>
                </a:ext>
              </a:extLst>
            </p:cNvPr>
            <p:cNvSpPr txBox="1"/>
            <p:nvPr/>
          </p:nvSpPr>
          <p:spPr>
            <a:xfrm>
              <a:off x="1373490" y="24862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C6605E-22AE-4B92-9316-BFD4F3317435}"/>
                </a:ext>
              </a:extLst>
            </p:cNvPr>
            <p:cNvSpPr txBox="1"/>
            <p:nvPr/>
          </p:nvSpPr>
          <p:spPr>
            <a:xfrm>
              <a:off x="1373490" y="200875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6BF9979-636E-4548-89C8-6A3126D08A93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1720060" y="1715891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2783590-3150-44D6-819A-E6CD767C54B1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1704030" y="2192831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274A5BB-057A-4D31-A07E-2FB3251F7453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1704030" y="2670946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AC00311-26C9-4A01-81FA-34337C234BE7}"/>
                </a:ext>
              </a:extLst>
            </p:cNvPr>
            <p:cNvSpPr/>
            <p:nvPr/>
          </p:nvSpPr>
          <p:spPr>
            <a:xfrm>
              <a:off x="1923067" y="1549753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61434F-A400-41A5-A493-E0C9A5B23A79}"/>
                </a:ext>
              </a:extLst>
            </p:cNvPr>
            <p:cNvSpPr/>
            <p:nvPr/>
          </p:nvSpPr>
          <p:spPr>
            <a:xfrm>
              <a:off x="1918022" y="2008752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A0FFD4-D651-41E7-996D-F27EDD5974FD}"/>
                </a:ext>
              </a:extLst>
            </p:cNvPr>
            <p:cNvSpPr/>
            <p:nvPr/>
          </p:nvSpPr>
          <p:spPr>
            <a:xfrm>
              <a:off x="1912977" y="2485691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E7132BB-E8A7-4261-93C4-BCE6A6E3F0B9}"/>
                </a:ext>
              </a:extLst>
            </p:cNvPr>
            <p:cNvCxnSpPr/>
            <p:nvPr/>
          </p:nvCxnSpPr>
          <p:spPr>
            <a:xfrm>
              <a:off x="2496028" y="1716032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35D229B-01D9-42BA-BB86-1C03FC42D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998" y="2192972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F9371B8-D29E-4C43-817D-04CC71B08FF0}"/>
                </a:ext>
              </a:extLst>
            </p:cNvPr>
            <p:cNvCxnSpPr>
              <a:cxnSpLocks/>
            </p:cNvCxnSpPr>
            <p:nvPr/>
          </p:nvCxnSpPr>
          <p:spPr>
            <a:xfrm>
              <a:off x="2479998" y="2671087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234A9A-1C82-4AF1-BDEA-197AE70734DE}"/>
              </a:ext>
            </a:extLst>
          </p:cNvPr>
          <p:cNvGrpSpPr/>
          <p:nvPr/>
        </p:nvGrpSpPr>
        <p:grpSpPr>
          <a:xfrm>
            <a:off x="3242156" y="3400474"/>
            <a:ext cx="57196" cy="540692"/>
            <a:chOff x="3242156" y="3400474"/>
            <a:chExt cx="57196" cy="54069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E41D58B-A080-4F46-960D-C3AA269BB4F2}"/>
                </a:ext>
              </a:extLst>
            </p:cNvPr>
            <p:cNvSpPr/>
            <p:nvPr/>
          </p:nvSpPr>
          <p:spPr>
            <a:xfrm>
              <a:off x="3242301" y="3400474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66D33D0-3F02-4A01-BE8A-5F048CE8049D}"/>
                </a:ext>
              </a:extLst>
            </p:cNvPr>
            <p:cNvSpPr/>
            <p:nvPr/>
          </p:nvSpPr>
          <p:spPr>
            <a:xfrm>
              <a:off x="3242156" y="3643470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0C09487-0887-493E-A7E4-AA5EFFDC9C89}"/>
                </a:ext>
              </a:extLst>
            </p:cNvPr>
            <p:cNvSpPr/>
            <p:nvPr/>
          </p:nvSpPr>
          <p:spPr>
            <a:xfrm>
              <a:off x="3242156" y="3884115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6C9F2CC-4D41-49DF-801A-78148304FB36}"/>
              </a:ext>
            </a:extLst>
          </p:cNvPr>
          <p:cNvSpPr txBox="1"/>
          <p:nvPr/>
        </p:nvSpPr>
        <p:spPr>
          <a:xfrm>
            <a:off x="472384" y="34575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2870096E-D413-4CCC-BE38-AF9558AF6B90}"/>
              </a:ext>
            </a:extLst>
          </p:cNvPr>
          <p:cNvCxnSpPr>
            <a:cxnSpLocks/>
            <a:stCxn id="8" idx="1"/>
            <a:endCxn id="42" idx="1"/>
          </p:cNvCxnSpPr>
          <p:nvPr/>
        </p:nvCxnSpPr>
        <p:spPr>
          <a:xfrm rot="10800000" flipH="1" flipV="1">
            <a:off x="1373490" y="2193417"/>
            <a:ext cx="16030" cy="2945289"/>
          </a:xfrm>
          <a:prstGeom prst="curvedConnector3">
            <a:avLst>
              <a:gd name="adj1" fmla="val -27786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AFF28D5-DE60-417C-A881-2E47135C6127}"/>
              </a:ext>
            </a:extLst>
          </p:cNvPr>
          <p:cNvSpPr/>
          <p:nvPr/>
        </p:nvSpPr>
        <p:spPr>
          <a:xfrm>
            <a:off x="5218668" y="1531225"/>
            <a:ext cx="661054" cy="4276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O</a:t>
            </a:r>
          </a:p>
          <a:p>
            <a:pPr algn="ctr"/>
            <a:r>
              <a:rPr lang="en-US" altLang="ko-KR" dirty="0"/>
              <a:t>N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8A480C7-4801-461A-B79B-7F1DC532A234}"/>
              </a:ext>
            </a:extLst>
          </p:cNvPr>
          <p:cNvCxnSpPr>
            <a:stCxn id="4" idx="3"/>
          </p:cNvCxnSpPr>
          <p:nvPr/>
        </p:nvCxnSpPr>
        <p:spPr>
          <a:xfrm flipV="1">
            <a:off x="3902697" y="2193124"/>
            <a:ext cx="1315971" cy="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EBF399-A951-413F-AF84-C7FAF1BF0086}"/>
              </a:ext>
            </a:extLst>
          </p:cNvPr>
          <p:cNvCxnSpPr/>
          <p:nvPr/>
        </p:nvCxnSpPr>
        <p:spPr>
          <a:xfrm flipV="1">
            <a:off x="3925184" y="5138413"/>
            <a:ext cx="1315971" cy="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B8FF1CA-ABF4-4282-BAA4-EBF7488F94F8}"/>
              </a:ext>
            </a:extLst>
          </p:cNvPr>
          <p:cNvCxnSpPr>
            <a:stCxn id="65" idx="3"/>
          </p:cNvCxnSpPr>
          <p:nvPr/>
        </p:nvCxnSpPr>
        <p:spPr>
          <a:xfrm flipV="1">
            <a:off x="5879722" y="3666061"/>
            <a:ext cx="39853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745BBC-4BA8-40F8-9F82-24CF1D34DCC0}"/>
              </a:ext>
            </a:extLst>
          </p:cNvPr>
          <p:cNvSpPr/>
          <p:nvPr/>
        </p:nvSpPr>
        <p:spPr>
          <a:xfrm>
            <a:off x="6313174" y="3488068"/>
            <a:ext cx="560563" cy="355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</a:t>
            </a:r>
            <a:endParaRPr lang="ko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87A18EA-5038-4592-A640-96634520C28B}"/>
              </a:ext>
            </a:extLst>
          </p:cNvPr>
          <p:cNvCxnSpPr/>
          <p:nvPr/>
        </p:nvCxnSpPr>
        <p:spPr>
          <a:xfrm flipV="1">
            <a:off x="6873737" y="3666060"/>
            <a:ext cx="39853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F8894DF7-7D23-433D-9C19-F5D812D0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32" y="1497955"/>
            <a:ext cx="5333328" cy="932675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897DC3-9B36-4078-BBD0-079066D2B2B8}"/>
              </a:ext>
            </a:extLst>
          </p:cNvPr>
          <p:cNvSpPr/>
          <p:nvPr/>
        </p:nvSpPr>
        <p:spPr>
          <a:xfrm>
            <a:off x="6756225" y="4581136"/>
            <a:ext cx="4900341" cy="1457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linear?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쪼개기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AxWA</a:t>
            </a:r>
            <a:r>
              <a:rPr lang="ko-KR" altLang="en-US" dirty="0"/>
              <a:t>라 한다면</a:t>
            </a:r>
            <a:r>
              <a:rPr lang="en-US" altLang="ko-KR" dirty="0"/>
              <a:t>, </a:t>
            </a:r>
            <a:r>
              <a:rPr lang="en-US" altLang="ko-KR" dirty="0" err="1"/>
              <a:t>dmodelXdA</a:t>
            </a:r>
            <a:r>
              <a:rPr lang="ko-KR" altLang="en-US" dirty="0"/>
              <a:t>크기의 </a:t>
            </a:r>
            <a:r>
              <a:rPr lang="en-US" altLang="ko-KR" dirty="0"/>
              <a:t>WA</a:t>
            </a:r>
            <a:r>
              <a:rPr lang="ko-KR" altLang="en-US" dirty="0"/>
              <a:t>를 통해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 err="1"/>
              <a:t>dA</a:t>
            </a:r>
            <a:r>
              <a:rPr lang="en-US" altLang="ko-KR" dirty="0"/>
              <a:t> </a:t>
            </a:r>
            <a:r>
              <a:rPr lang="ko-KR" altLang="en-US" dirty="0"/>
              <a:t>크기의 </a:t>
            </a:r>
            <a:r>
              <a:rPr lang="en-US" altLang="ko-KR" dirty="0"/>
              <a:t>vector</a:t>
            </a:r>
            <a:r>
              <a:rPr lang="ko-KR" altLang="en-US" dirty="0"/>
              <a:t>로 쪼갬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47F77E-11CB-4103-B1C4-C404BFB670CD}"/>
              </a:ext>
            </a:extLst>
          </p:cNvPr>
          <p:cNvSpPr/>
          <p:nvPr/>
        </p:nvSpPr>
        <p:spPr>
          <a:xfrm>
            <a:off x="5218668" y="1531225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5530D4-CBE9-4665-B22A-0006DF6DE785}"/>
              </a:ext>
            </a:extLst>
          </p:cNvPr>
          <p:cNvSpPr/>
          <p:nvPr/>
        </p:nvSpPr>
        <p:spPr>
          <a:xfrm>
            <a:off x="5220814" y="2183526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428C41-4A14-4DD3-BA9F-83E69D601624}"/>
              </a:ext>
            </a:extLst>
          </p:cNvPr>
          <p:cNvSpPr/>
          <p:nvPr/>
        </p:nvSpPr>
        <p:spPr>
          <a:xfrm>
            <a:off x="5229486" y="5152044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Rh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85F827A-5909-4AFA-ACEF-E31B0CDD8879}"/>
              </a:ext>
            </a:extLst>
          </p:cNvPr>
          <p:cNvGrpSpPr/>
          <p:nvPr/>
        </p:nvGrpSpPr>
        <p:grpSpPr>
          <a:xfrm>
            <a:off x="5698018" y="3447966"/>
            <a:ext cx="57196" cy="540692"/>
            <a:chOff x="3242156" y="3400474"/>
            <a:chExt cx="57196" cy="540692"/>
          </a:xfrm>
          <a:solidFill>
            <a:srgbClr val="000000">
              <a:alpha val="16863"/>
            </a:srgbClr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3E8D85-D63F-403D-91CD-D140DE45F8DD}"/>
                </a:ext>
              </a:extLst>
            </p:cNvPr>
            <p:cNvSpPr/>
            <p:nvPr/>
          </p:nvSpPr>
          <p:spPr>
            <a:xfrm>
              <a:off x="3242301" y="3400474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5AA06F8-0525-48F2-BB14-BDD321C8B693}"/>
                </a:ext>
              </a:extLst>
            </p:cNvPr>
            <p:cNvSpPr/>
            <p:nvPr/>
          </p:nvSpPr>
          <p:spPr>
            <a:xfrm>
              <a:off x="3242156" y="3643470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AF1C3C-CDB3-44F7-BC29-B53BE7E7D839}"/>
                </a:ext>
              </a:extLst>
            </p:cNvPr>
            <p:cNvSpPr/>
            <p:nvPr/>
          </p:nvSpPr>
          <p:spPr>
            <a:xfrm>
              <a:off x="3242156" y="3884115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9CD1A049-7ABF-40EA-8809-97C65B8F29F6}"/>
              </a:ext>
            </a:extLst>
          </p:cNvPr>
          <p:cNvSpPr/>
          <p:nvPr/>
        </p:nvSpPr>
        <p:spPr>
          <a:xfrm>
            <a:off x="6568216" y="4649139"/>
            <a:ext cx="1145173" cy="5265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09F9E-EE76-493E-B24A-2D5EAF139CEE}"/>
              </a:ext>
            </a:extLst>
          </p:cNvPr>
          <p:cNvSpPr txBox="1"/>
          <p:nvPr/>
        </p:nvSpPr>
        <p:spPr>
          <a:xfrm>
            <a:off x="7417335" y="408546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+Example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5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AF7D8-97D3-490D-ACD5-AEFD88DD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Position-wise Feed-Forward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CC2EA-F473-4BFC-B418-85FA8377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linear transformations with a </a:t>
            </a:r>
            <a:r>
              <a:rPr lang="en-US" altLang="ko-KR" dirty="0" err="1"/>
              <a:t>ReLU</a:t>
            </a:r>
            <a:r>
              <a:rPr lang="en-US" altLang="ko-KR" dirty="0"/>
              <a:t> activation in between</a:t>
            </a:r>
          </a:p>
          <a:p>
            <a:r>
              <a:rPr lang="en-US" altLang="ko-KR" dirty="0"/>
              <a:t>FFN(x) = max(0, xW1+b1)W2 + b2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2822BF-2CCD-4449-92B7-85BB252B27A9}"/>
              </a:ext>
            </a:extLst>
          </p:cNvPr>
          <p:cNvSpPr/>
          <p:nvPr/>
        </p:nvSpPr>
        <p:spPr>
          <a:xfrm>
            <a:off x="667037" y="499622"/>
            <a:ext cx="10088947" cy="10746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E6EE46-2E00-4EE6-BCE7-B5E4B9977D03}"/>
              </a:ext>
            </a:extLst>
          </p:cNvPr>
          <p:cNvSpPr/>
          <p:nvPr/>
        </p:nvSpPr>
        <p:spPr>
          <a:xfrm>
            <a:off x="6539936" y="1825185"/>
            <a:ext cx="1145173" cy="5265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6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C05A-F041-44D8-933E-101152C1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Embeddings and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1F72B-20EF-4F13-A676-B1255E35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6" y="1378507"/>
            <a:ext cx="4267796" cy="5391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4DDECF-8B51-4A23-9913-48FD75C4BC19}"/>
              </a:ext>
            </a:extLst>
          </p:cNvPr>
          <p:cNvSpPr/>
          <p:nvPr/>
        </p:nvSpPr>
        <p:spPr>
          <a:xfrm>
            <a:off x="1262553" y="5372100"/>
            <a:ext cx="2588362" cy="46759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34557-C80F-4B3D-94E7-34D70922FDCC}"/>
              </a:ext>
            </a:extLst>
          </p:cNvPr>
          <p:cNvSpPr/>
          <p:nvPr/>
        </p:nvSpPr>
        <p:spPr>
          <a:xfrm>
            <a:off x="2577516" y="2012372"/>
            <a:ext cx="1007348" cy="56457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2603C-EE06-460C-AA26-99F65563F825}"/>
              </a:ext>
            </a:extLst>
          </p:cNvPr>
          <p:cNvSpPr txBox="1"/>
          <p:nvPr/>
        </p:nvSpPr>
        <p:spPr>
          <a:xfrm>
            <a:off x="4808419" y="3059668"/>
            <a:ext cx="642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token &amp; output token </a:t>
            </a:r>
            <a:r>
              <a:rPr lang="en-US" altLang="ko-KR" dirty="0">
                <a:sym typeface="Wingdings" panose="05000000000000000000" pitchFamily="2" charset="2"/>
              </a:rPr>
              <a:t> vector of dimension </a:t>
            </a:r>
            <a:r>
              <a:rPr lang="en-US" altLang="ko-KR" dirty="0" err="1">
                <a:sym typeface="Wingdings" panose="05000000000000000000" pitchFamily="2" charset="2"/>
              </a:rPr>
              <a:t>dmodel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DC590-23F5-46E7-ADD3-90C150DE9899}"/>
              </a:ext>
            </a:extLst>
          </p:cNvPr>
          <p:cNvSpPr txBox="1"/>
          <p:nvPr/>
        </p:nvSpPr>
        <p:spPr>
          <a:xfrm>
            <a:off x="4808419" y="2109992"/>
            <a:ext cx="577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 output </a:t>
            </a:r>
            <a:r>
              <a:rPr lang="en-US" altLang="ko-KR" dirty="0">
                <a:sym typeface="Wingdings" panose="05000000000000000000" pitchFamily="2" charset="2"/>
              </a:rPr>
              <a:t> predicted next-token probabilities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69A421-1E06-4EAF-8084-FF98CC01470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584864" y="2294658"/>
            <a:ext cx="12235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E87F1D-EFCC-4669-B159-082C1FB34A6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850915" y="3244334"/>
            <a:ext cx="957504" cy="236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B9C2A4B-7ECE-4083-BA9F-99A9F4C22701}"/>
              </a:ext>
            </a:extLst>
          </p:cNvPr>
          <p:cNvSpPr/>
          <p:nvPr/>
        </p:nvSpPr>
        <p:spPr>
          <a:xfrm>
            <a:off x="6650587" y="1825184"/>
            <a:ext cx="4157145" cy="8556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84058-699F-405C-9636-E3C9E871FE2A}"/>
              </a:ext>
            </a:extLst>
          </p:cNvPr>
          <p:cNvSpPr txBox="1"/>
          <p:nvPr/>
        </p:nvSpPr>
        <p:spPr>
          <a:xfrm>
            <a:off x="8570726" y="1215537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+Example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8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F6A2-794E-4131-BEED-A938236E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E90E2-4847-49AF-A527-F31C2784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Reason: no recurrence, no convolution </a:t>
            </a:r>
            <a:r>
              <a:rPr lang="en-US" altLang="ko-KR" dirty="0">
                <a:sym typeface="Wingdings" panose="05000000000000000000" pitchFamily="2" charset="2"/>
              </a:rPr>
              <a:t> don’t know seq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31A688-CC7E-47AD-8214-E193A913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895"/>
            <a:ext cx="4106599" cy="12184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4FC26F5-D42B-46BC-8291-6E9D3828ED1E}"/>
              </a:ext>
            </a:extLst>
          </p:cNvPr>
          <p:cNvSpPr/>
          <p:nvPr/>
        </p:nvSpPr>
        <p:spPr>
          <a:xfrm>
            <a:off x="710635" y="501391"/>
            <a:ext cx="5385365" cy="994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30346CF-E668-4416-AE87-D2919B75CE7F}"/>
              </a:ext>
            </a:extLst>
          </p:cNvPr>
          <p:cNvSpPr/>
          <p:nvPr/>
        </p:nvSpPr>
        <p:spPr>
          <a:xfrm>
            <a:off x="6097394" y="2450404"/>
            <a:ext cx="254466" cy="12773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67297F-8827-4CC8-8898-7BBF9712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BF07C9-E445-42C2-A0E2-42134032A523}"/>
              </a:ext>
            </a:extLst>
          </p:cNvPr>
          <p:cNvSpPr/>
          <p:nvPr/>
        </p:nvSpPr>
        <p:spPr>
          <a:xfrm>
            <a:off x="5196979" y="2624137"/>
            <a:ext cx="2055303" cy="778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encoder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A5A654-1DD2-4361-90DC-F0AE32D4E25C}"/>
              </a:ext>
            </a:extLst>
          </p:cNvPr>
          <p:cNvSpPr/>
          <p:nvPr/>
        </p:nvSpPr>
        <p:spPr>
          <a:xfrm>
            <a:off x="2579613" y="1858271"/>
            <a:ext cx="7290033" cy="5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Input sequence (x1, … , </a:t>
            </a:r>
            <a:r>
              <a:rPr lang="en-US" altLang="ko-KR" sz="2400" dirty="0" err="1"/>
              <a:t>xn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A6F5F3-1AEF-404E-B671-6D63EE9BEC0E}"/>
              </a:ext>
            </a:extLst>
          </p:cNvPr>
          <p:cNvSpPr/>
          <p:nvPr/>
        </p:nvSpPr>
        <p:spPr>
          <a:xfrm>
            <a:off x="2579611" y="3752129"/>
            <a:ext cx="7290033" cy="5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z</a:t>
            </a:r>
            <a:r>
              <a:rPr lang="ko-KR" altLang="en-US" sz="2400" dirty="0"/>
              <a:t> </a:t>
            </a:r>
            <a:r>
              <a:rPr lang="en-US" altLang="ko-KR" sz="2400" dirty="0"/>
              <a:t>= (z1, … , </a:t>
            </a:r>
            <a:r>
              <a:rPr lang="en-US" altLang="ko-KR" sz="2400" dirty="0" err="1"/>
              <a:t>zn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B47D72-6568-4B7E-819A-16D1966ADBB7}"/>
              </a:ext>
            </a:extLst>
          </p:cNvPr>
          <p:cNvSpPr/>
          <p:nvPr/>
        </p:nvSpPr>
        <p:spPr>
          <a:xfrm>
            <a:off x="2579611" y="5633065"/>
            <a:ext cx="7290033" cy="5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output sequence (y1, … , </a:t>
            </a:r>
            <a:r>
              <a:rPr lang="en-US" altLang="ko-KR" sz="2400" dirty="0" err="1"/>
              <a:t>yn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6DEEC9-E918-4690-AE1D-92D17B385D20}"/>
              </a:ext>
            </a:extLst>
          </p:cNvPr>
          <p:cNvSpPr/>
          <p:nvPr/>
        </p:nvSpPr>
        <p:spPr>
          <a:xfrm>
            <a:off x="6097394" y="4313547"/>
            <a:ext cx="254466" cy="12773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31B5E-A2BC-4A76-9803-A55CEEEBC268}"/>
              </a:ext>
            </a:extLst>
          </p:cNvPr>
          <p:cNvSpPr/>
          <p:nvPr/>
        </p:nvSpPr>
        <p:spPr>
          <a:xfrm>
            <a:off x="5196979" y="4517995"/>
            <a:ext cx="2055303" cy="778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decoder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278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5A3F9-CA2D-43B3-8F74-E51B7A52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62AC7-6B9D-4862-90C6-4BC74A83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Residual Connection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LayerNorm</a:t>
            </a:r>
            <a:r>
              <a:rPr lang="ko-KR" altLang="en-US" dirty="0"/>
              <a:t>은 어떤 계산인가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Multi-Head Attention</a:t>
            </a:r>
            <a:r>
              <a:rPr lang="ko-KR" altLang="en-US" dirty="0"/>
              <a:t>의 계산 예시와</a:t>
            </a:r>
            <a:r>
              <a:rPr lang="en-US" altLang="ko-KR" dirty="0"/>
              <a:t>, Linear</a:t>
            </a:r>
            <a:r>
              <a:rPr lang="ko-KR" altLang="en-US" dirty="0"/>
              <a:t>가 무엇인지</a:t>
            </a:r>
            <a:endParaRPr lang="en-US" altLang="ko-KR" dirty="0"/>
          </a:p>
          <a:p>
            <a:r>
              <a:rPr lang="en-US" altLang="ko-KR" dirty="0"/>
              <a:t>Position-wise Feed-Forward Networks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ReLU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Embedding and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계산 예시와</a:t>
            </a:r>
            <a:r>
              <a:rPr lang="en-US" altLang="ko-KR" dirty="0"/>
              <a:t>, </a:t>
            </a:r>
            <a:r>
              <a:rPr lang="en-US" altLang="ko-KR" dirty="0">
                <a:sym typeface="Wingdings" panose="05000000000000000000" pitchFamily="2" charset="2"/>
              </a:rPr>
              <a:t>predicted next-token probabilities</a:t>
            </a:r>
            <a:r>
              <a:rPr lang="ko-KR" altLang="en-US" dirty="0">
                <a:sym typeface="Wingdings" panose="05000000000000000000" pitchFamily="2" charset="2"/>
              </a:rPr>
              <a:t>의 사용법에 관하여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의 세부과정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595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E1E03-8DBA-4205-ABCC-490F1CCCD141}"/>
              </a:ext>
            </a:extLst>
          </p:cNvPr>
          <p:cNvSpPr/>
          <p:nvPr/>
        </p:nvSpPr>
        <p:spPr>
          <a:xfrm>
            <a:off x="4681053" y="2295974"/>
            <a:ext cx="2550253" cy="32968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71D1DD-E93E-409A-8CA1-A2CA6A12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14" y="371187"/>
            <a:ext cx="10515600" cy="1325563"/>
          </a:xfrm>
        </p:spPr>
        <p:txBody>
          <a:bodyPr/>
          <a:lstStyle/>
          <a:p>
            <a:r>
              <a:rPr lang="en-US" altLang="ko-KR" dirty="0"/>
              <a:t>Transformer - encoder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95730-3870-4DA7-99B6-8648CBDA96AF}"/>
              </a:ext>
            </a:extLst>
          </p:cNvPr>
          <p:cNvSpPr/>
          <p:nvPr/>
        </p:nvSpPr>
        <p:spPr>
          <a:xfrm>
            <a:off x="5066949" y="4273065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3AB9C2-52E4-4B5B-9CE5-488ABE6FE04F}"/>
              </a:ext>
            </a:extLst>
          </p:cNvPr>
          <p:cNvSpPr/>
          <p:nvPr/>
        </p:nvSpPr>
        <p:spPr>
          <a:xfrm>
            <a:off x="5054365" y="2659412"/>
            <a:ext cx="1803633" cy="956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Feed-Forward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68C9C51-F8C9-4194-9B83-F38A8335F8CC}"/>
              </a:ext>
            </a:extLst>
          </p:cNvPr>
          <p:cNvSpPr/>
          <p:nvPr/>
        </p:nvSpPr>
        <p:spPr>
          <a:xfrm rot="10800000">
            <a:off x="5828948" y="3643891"/>
            <a:ext cx="254466" cy="6010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46653-A939-4488-96A4-9470472D7EED}"/>
              </a:ext>
            </a:extLst>
          </p:cNvPr>
          <p:cNvSpPr txBox="1"/>
          <p:nvPr/>
        </p:nvSpPr>
        <p:spPr>
          <a:xfrm>
            <a:off x="7348755" y="3759745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E6C5-71A0-4285-B5C7-3E090EF6A5E2}"/>
              </a:ext>
            </a:extLst>
          </p:cNvPr>
          <p:cNvSpPr txBox="1"/>
          <p:nvPr/>
        </p:nvSpPr>
        <p:spPr>
          <a:xfrm>
            <a:off x="1826289" y="3759745"/>
            <a:ext cx="22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3903A5-35C0-4031-B6E9-E9CD4760DB2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07106" y="3944411"/>
            <a:ext cx="1721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0E407-7D23-4047-B3A4-A8C678009247}"/>
              </a:ext>
            </a:extLst>
          </p:cNvPr>
          <p:cNvSpPr txBox="1"/>
          <p:nvPr/>
        </p:nvSpPr>
        <p:spPr>
          <a:xfrm>
            <a:off x="8112154" y="2659412"/>
            <a:ext cx="387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sub-layer(feed-forward network,</a:t>
            </a:r>
          </a:p>
          <a:p>
            <a:r>
              <a:rPr lang="en-US" altLang="ko-KR" dirty="0"/>
              <a:t>multi-head attention)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Layer normalization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64292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58F59B-0A27-41E1-AB86-87D71E26F738}"/>
              </a:ext>
            </a:extLst>
          </p:cNvPr>
          <p:cNvSpPr/>
          <p:nvPr/>
        </p:nvSpPr>
        <p:spPr>
          <a:xfrm>
            <a:off x="4577708" y="1826420"/>
            <a:ext cx="3180994" cy="42033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FB9524-21AC-45BB-8347-86871657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decoder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C10384-9AEB-47CD-84BF-FACF63C96E4C}"/>
              </a:ext>
            </a:extLst>
          </p:cNvPr>
          <p:cNvSpPr/>
          <p:nvPr/>
        </p:nvSpPr>
        <p:spPr>
          <a:xfrm>
            <a:off x="5266391" y="4702811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E82B9A-9A51-49B8-AE2A-695001922454}"/>
              </a:ext>
            </a:extLst>
          </p:cNvPr>
          <p:cNvSpPr/>
          <p:nvPr/>
        </p:nvSpPr>
        <p:spPr>
          <a:xfrm>
            <a:off x="5266390" y="3449908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D4469-88D3-4454-A386-F6FCEF43B70D}"/>
              </a:ext>
            </a:extLst>
          </p:cNvPr>
          <p:cNvSpPr/>
          <p:nvPr/>
        </p:nvSpPr>
        <p:spPr>
          <a:xfrm>
            <a:off x="5266389" y="2176432"/>
            <a:ext cx="1803633" cy="956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Feed-Forward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5C17BD8-4B95-41BD-9CBA-C17B79C0DFAC}"/>
              </a:ext>
            </a:extLst>
          </p:cNvPr>
          <p:cNvSpPr/>
          <p:nvPr/>
        </p:nvSpPr>
        <p:spPr>
          <a:xfrm rot="10800000">
            <a:off x="6058905" y="3184489"/>
            <a:ext cx="254466" cy="2431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AD00C71-D535-4BAA-8FB6-348D14FAA511}"/>
              </a:ext>
            </a:extLst>
          </p:cNvPr>
          <p:cNvSpPr/>
          <p:nvPr/>
        </p:nvSpPr>
        <p:spPr>
          <a:xfrm rot="10800000">
            <a:off x="6040976" y="4428564"/>
            <a:ext cx="254466" cy="2431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0853C-CC5E-4B2E-9243-405B7F8A33E1}"/>
              </a:ext>
            </a:extLst>
          </p:cNvPr>
          <p:cNvSpPr txBox="1"/>
          <p:nvPr/>
        </p:nvSpPr>
        <p:spPr>
          <a:xfrm>
            <a:off x="1952549" y="4333479"/>
            <a:ext cx="22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AD1ECF-BF79-440F-B84F-ED13AFF9A7C5}"/>
              </a:ext>
            </a:extLst>
          </p:cNvPr>
          <p:cNvCxnSpPr>
            <a:stCxn id="10" idx="3"/>
          </p:cNvCxnSpPr>
          <p:nvPr/>
        </p:nvCxnSpPr>
        <p:spPr>
          <a:xfrm>
            <a:off x="4233366" y="4518145"/>
            <a:ext cx="1721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C5D2AA-FD1C-4167-9A5D-69878B70519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233366" y="3311743"/>
            <a:ext cx="1721841" cy="1206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F587C9-6E43-467D-8BE7-E87641EEBA24}"/>
              </a:ext>
            </a:extLst>
          </p:cNvPr>
          <p:cNvSpPr txBox="1"/>
          <p:nvPr/>
        </p:nvSpPr>
        <p:spPr>
          <a:xfrm>
            <a:off x="7929825" y="3730278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9B898-C54E-4E0B-90BF-9D9CA675FD02}"/>
              </a:ext>
            </a:extLst>
          </p:cNvPr>
          <p:cNvSpPr txBox="1"/>
          <p:nvPr/>
        </p:nvSpPr>
        <p:spPr>
          <a:xfrm>
            <a:off x="8031471" y="2204392"/>
            <a:ext cx="387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sub-layer(feed-forward network,</a:t>
            </a:r>
          </a:p>
          <a:p>
            <a:r>
              <a:rPr lang="en-US" altLang="ko-KR" dirty="0"/>
              <a:t>multi-head attention)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Layer normalization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1543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D7A30-EE4F-454C-9094-4DF3C3F4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normalization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73D3ED-9E3D-4E8D-BF6D-5B4F63BE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6" y="1378507"/>
            <a:ext cx="4267796" cy="5391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BDA98D-EABD-4638-A034-4FD9996D6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0" t="51812" r="54243" b="32227"/>
          <a:stretch/>
        </p:blipFill>
        <p:spPr>
          <a:xfrm>
            <a:off x="4848710" y="2939210"/>
            <a:ext cx="3173506" cy="2672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A7C3F-5D69-4D54-8483-CCBF06CFAA8C}"/>
              </a:ext>
            </a:extLst>
          </p:cNvPr>
          <p:cNvSpPr txBox="1"/>
          <p:nvPr/>
        </p:nvSpPr>
        <p:spPr>
          <a:xfrm>
            <a:off x="5105996" y="1613647"/>
            <a:ext cx="626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논문 내용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The output of each sub-layer is </a:t>
            </a:r>
            <a:r>
              <a:rPr lang="en-US" altLang="ko-KR" dirty="0" err="1"/>
              <a:t>LayerNorm</a:t>
            </a:r>
            <a:r>
              <a:rPr lang="en-US" altLang="ko-KR" dirty="0"/>
              <a:t>(</a:t>
            </a:r>
            <a:r>
              <a:rPr lang="en-US" altLang="ko-KR" dirty="0" err="1"/>
              <a:t>x+Sublayer</a:t>
            </a:r>
            <a:r>
              <a:rPr lang="en-US" altLang="ko-KR" dirty="0"/>
              <a:t>(x))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B38F0-3A9F-4605-9550-F707B4B1AC9E}"/>
              </a:ext>
            </a:extLst>
          </p:cNvPr>
          <p:cNvSpPr txBox="1"/>
          <p:nvPr/>
        </p:nvSpPr>
        <p:spPr>
          <a:xfrm>
            <a:off x="8180294" y="52530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3445E6-15A8-4E9D-A4E7-51EE3000B7A3}"/>
              </a:ext>
            </a:extLst>
          </p:cNvPr>
          <p:cNvCxnSpPr>
            <a:stCxn id="10" idx="1"/>
          </p:cNvCxnSpPr>
          <p:nvPr/>
        </p:nvCxnSpPr>
        <p:spPr>
          <a:xfrm flipH="1">
            <a:off x="6768353" y="5437710"/>
            <a:ext cx="1411941" cy="845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AA9ED4-ADAE-4A3E-BE38-F80D4378E878}"/>
              </a:ext>
            </a:extLst>
          </p:cNvPr>
          <p:cNvCxnSpPr/>
          <p:nvPr/>
        </p:nvCxnSpPr>
        <p:spPr>
          <a:xfrm flipH="1">
            <a:off x="6824591" y="3640268"/>
            <a:ext cx="1411941" cy="896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A10DEA-E7A0-4FEC-A50C-18FDE7393FD7}"/>
              </a:ext>
            </a:extLst>
          </p:cNvPr>
          <p:cNvSpPr txBox="1"/>
          <p:nvPr/>
        </p:nvSpPr>
        <p:spPr>
          <a:xfrm>
            <a:off x="8326328" y="3429000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Sublayer(x)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E065F-69B2-489A-B20F-8E453CC8EAF6}"/>
              </a:ext>
            </a:extLst>
          </p:cNvPr>
          <p:cNvSpPr txBox="1"/>
          <p:nvPr/>
        </p:nvSpPr>
        <p:spPr>
          <a:xfrm>
            <a:off x="8887926" y="5120225"/>
            <a:ext cx="288123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Add:</a:t>
            </a:r>
          </a:p>
          <a:p>
            <a:r>
              <a:rPr lang="en-US" altLang="ko-KR" dirty="0" err="1"/>
              <a:t>x+Sublayer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Norm:</a:t>
            </a:r>
          </a:p>
          <a:p>
            <a:r>
              <a:rPr lang="en-US" altLang="ko-KR" dirty="0" err="1"/>
              <a:t>LayerNorm</a:t>
            </a:r>
            <a:r>
              <a:rPr lang="en-US" altLang="ko-KR" dirty="0"/>
              <a:t>(</a:t>
            </a:r>
            <a:r>
              <a:rPr lang="en-US" altLang="ko-KR" dirty="0" err="1"/>
              <a:t>x+Sublayer</a:t>
            </a:r>
            <a:r>
              <a:rPr lang="en-US" altLang="ko-KR" dirty="0"/>
              <a:t>(x))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54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66 0.04468 L 6.25E-7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33" y="-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99CE-3178-42B9-9FAB-EA62F81F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4EC95-5336-484C-91A8-3CCC3304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query</a:t>
            </a:r>
            <a:r>
              <a:rPr lang="ko-KR" altLang="en-US" dirty="0"/>
              <a:t>와 </a:t>
            </a:r>
            <a:r>
              <a:rPr lang="en-US" altLang="ko-KR" dirty="0"/>
              <a:t>set of key-value pair</a:t>
            </a:r>
            <a:r>
              <a:rPr lang="ko-KR" altLang="en-US" dirty="0"/>
              <a:t>를 </a:t>
            </a:r>
            <a:r>
              <a:rPr lang="en-US" altLang="ko-KR" dirty="0"/>
              <a:t>output</a:t>
            </a:r>
            <a:r>
              <a:rPr lang="ko-KR" altLang="en-US" dirty="0"/>
              <a:t>으로 매핑</a:t>
            </a:r>
            <a:endParaRPr lang="en-US" altLang="ko-KR" dirty="0"/>
          </a:p>
          <a:p>
            <a:r>
              <a:rPr lang="en-US" altLang="ko-KR" dirty="0"/>
              <a:t>query, key, value, output </a:t>
            </a:r>
            <a:r>
              <a:rPr lang="ko-KR" altLang="en-US" dirty="0"/>
              <a:t>모두 </a:t>
            </a:r>
            <a:r>
              <a:rPr lang="en-US" altLang="ko-KR" dirty="0"/>
              <a:t>vector</a:t>
            </a:r>
          </a:p>
          <a:p>
            <a:r>
              <a:rPr lang="en-US" altLang="ko-KR" dirty="0"/>
              <a:t>output: weighted sum of values</a:t>
            </a:r>
          </a:p>
          <a:p>
            <a:r>
              <a:rPr lang="en-US" altLang="ko-KR" dirty="0"/>
              <a:t>weight: query</a:t>
            </a:r>
            <a:r>
              <a:rPr lang="ko-KR" altLang="en-US" dirty="0"/>
              <a:t>와 그에 상응하는 </a:t>
            </a:r>
            <a:r>
              <a:rPr lang="en-US" altLang="ko-KR" dirty="0"/>
              <a:t>key</a:t>
            </a:r>
            <a:r>
              <a:rPr lang="ko-KR" altLang="en-US" dirty="0"/>
              <a:t>를 통해 계산됨</a:t>
            </a:r>
          </a:p>
        </p:txBody>
      </p:sp>
    </p:spTree>
    <p:extLst>
      <p:ext uri="{BB962C8B-B14F-4D97-AF65-F5344CB8AC3E}">
        <p14:creationId xmlns:p14="http://schemas.microsoft.com/office/powerpoint/2010/main" val="319160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F03DB-5BBF-4ABF-A9A0-2E1B0A6B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Scaled Dot-Product Attention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FC600-84E7-47DC-8653-1643F5638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Dot-production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Attention</a:t>
                </a:r>
                <a:r>
                  <a:rPr lang="ko-KR" altLang="en-US" dirty="0"/>
                  <a:t>의 가중치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softmax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Scaled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Dot-Production Attention</a:t>
                </a:r>
                <a:r>
                  <a:rPr lang="ko-KR" altLang="en-US" dirty="0"/>
                  <a:t>의 가중치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softmax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Attention(Q, K, V) =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)V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FC600-84E7-47DC-8653-1643F5638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76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539AB-668C-480B-A2DF-9637615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Scaled Dot-Product Attention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014D31F-9787-4904-90EE-1D46F9CF9E37}"/>
              </a:ext>
            </a:extLst>
          </p:cNvPr>
          <p:cNvGrpSpPr/>
          <p:nvPr/>
        </p:nvGrpSpPr>
        <p:grpSpPr>
          <a:xfrm>
            <a:off x="1824775" y="1812029"/>
            <a:ext cx="3231824" cy="4575836"/>
            <a:chOff x="538899" y="1690688"/>
            <a:chExt cx="3231824" cy="457583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3DE403E-9A54-4F89-A986-5335C7EBB6FA}"/>
                </a:ext>
              </a:extLst>
            </p:cNvPr>
            <p:cNvSpPr/>
            <p:nvPr/>
          </p:nvSpPr>
          <p:spPr>
            <a:xfrm>
              <a:off x="538899" y="2004988"/>
              <a:ext cx="3231824" cy="6693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Matmul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12BA27A-E2AF-4903-9B4C-E514601E8E01}"/>
                </a:ext>
              </a:extLst>
            </p:cNvPr>
            <p:cNvSpPr/>
            <p:nvPr/>
          </p:nvSpPr>
          <p:spPr>
            <a:xfrm>
              <a:off x="538900" y="4828095"/>
              <a:ext cx="2102177" cy="6693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Matmul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5E567F-8802-4927-9132-504B0A01DD7A}"/>
                </a:ext>
              </a:extLst>
            </p:cNvPr>
            <p:cNvSpPr/>
            <p:nvPr/>
          </p:nvSpPr>
          <p:spPr>
            <a:xfrm>
              <a:off x="538899" y="3887059"/>
              <a:ext cx="2102177" cy="6693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C02E0E-B59A-414E-9ADA-78A06B1D85F5}"/>
                </a:ext>
              </a:extLst>
            </p:cNvPr>
            <p:cNvSpPr/>
            <p:nvPr/>
          </p:nvSpPr>
          <p:spPr>
            <a:xfrm>
              <a:off x="538899" y="2946024"/>
              <a:ext cx="2102177" cy="6693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6645016-B0B8-442F-A5D6-B6C494D19583}"/>
                </a:ext>
              </a:extLst>
            </p:cNvPr>
            <p:cNvSpPr/>
            <p:nvPr/>
          </p:nvSpPr>
          <p:spPr>
            <a:xfrm>
              <a:off x="838200" y="5620192"/>
              <a:ext cx="54213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3A80AB-A8B9-432E-A407-11AFB1F34FB2}"/>
                </a:ext>
              </a:extLst>
            </p:cNvPr>
            <p:cNvSpPr/>
            <p:nvPr/>
          </p:nvSpPr>
          <p:spPr>
            <a:xfrm>
              <a:off x="1888515" y="5620193"/>
              <a:ext cx="45717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3FE8BA-FE48-4059-B902-87B0F62ED30C}"/>
                </a:ext>
              </a:extLst>
            </p:cNvPr>
            <p:cNvSpPr/>
            <p:nvPr/>
          </p:nvSpPr>
          <p:spPr>
            <a:xfrm>
              <a:off x="3067444" y="5620192"/>
              <a:ext cx="4780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615CF8C-FE6C-465F-85A9-7D4DC84D6B97}"/>
                </a:ext>
              </a:extLst>
            </p:cNvPr>
            <p:cNvCxnSpPr/>
            <p:nvPr/>
          </p:nvCxnSpPr>
          <p:spPr>
            <a:xfrm flipV="1">
              <a:off x="1109268" y="5497398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A838296-B9C6-4C72-BE99-A6905EBAD62E}"/>
                </a:ext>
              </a:extLst>
            </p:cNvPr>
            <p:cNvCxnSpPr/>
            <p:nvPr/>
          </p:nvCxnSpPr>
          <p:spPr>
            <a:xfrm flipV="1">
              <a:off x="2117103" y="5497398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169D98-CD47-4423-B3DF-CCE123B8177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1589987" y="4556363"/>
              <a:ext cx="2" cy="27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F4A1A71-EFA0-4224-8201-D6A6EA6473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9985" y="3615326"/>
              <a:ext cx="2" cy="27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F2A47D8-4479-4C91-B4D7-30F13CBFAE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9983" y="2666434"/>
              <a:ext cx="2" cy="27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FC899B0-5CE7-473F-81D4-09947DE3FE31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306452" y="2666434"/>
              <a:ext cx="0" cy="295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AA446B2-E1C5-4693-9737-0709BA2DE5B5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2154811" y="1690688"/>
              <a:ext cx="0" cy="3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F81D8C1-9EFF-4794-8FEE-3E82FD589BAE}"/>
              </a:ext>
            </a:extLst>
          </p:cNvPr>
          <p:cNvGrpSpPr/>
          <p:nvPr/>
        </p:nvGrpSpPr>
        <p:grpSpPr>
          <a:xfrm>
            <a:off x="6664749" y="2861370"/>
            <a:ext cx="3978111" cy="2022325"/>
            <a:chOff x="6542200" y="2899062"/>
            <a:chExt cx="3978111" cy="202232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4E016F-3AD9-46CD-8C24-CD6F06068EF9}"/>
                </a:ext>
              </a:extLst>
            </p:cNvPr>
            <p:cNvSpPr/>
            <p:nvPr/>
          </p:nvSpPr>
          <p:spPr>
            <a:xfrm>
              <a:off x="6542200" y="3213362"/>
              <a:ext cx="3978111" cy="879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 Dot-Product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C8F664-B48D-484E-B5D0-CDB54AA5C736}"/>
                </a:ext>
              </a:extLst>
            </p:cNvPr>
            <p:cNvSpPr/>
            <p:nvPr/>
          </p:nvSpPr>
          <p:spPr>
            <a:xfrm>
              <a:off x="7135402" y="4275056"/>
              <a:ext cx="54213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0485DEB-6C51-428B-819B-A5A1D1C07994}"/>
                </a:ext>
              </a:extLst>
            </p:cNvPr>
            <p:cNvSpPr/>
            <p:nvPr/>
          </p:nvSpPr>
          <p:spPr>
            <a:xfrm>
              <a:off x="8302668" y="4275056"/>
              <a:ext cx="45717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EF87B0A-4B41-45B2-82D4-366AE4D0C0B5}"/>
                </a:ext>
              </a:extLst>
            </p:cNvPr>
            <p:cNvSpPr/>
            <p:nvPr/>
          </p:nvSpPr>
          <p:spPr>
            <a:xfrm>
              <a:off x="9384974" y="4275056"/>
              <a:ext cx="4780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67E3850-C26E-4458-B5C2-B064905BED7B}"/>
                </a:ext>
              </a:extLst>
            </p:cNvPr>
            <p:cNvCxnSpPr/>
            <p:nvPr/>
          </p:nvCxnSpPr>
          <p:spPr>
            <a:xfrm flipV="1">
              <a:off x="7406470" y="4099947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D9C6BFB-CD96-4242-9354-56D24D7B06AD}"/>
                </a:ext>
              </a:extLst>
            </p:cNvPr>
            <p:cNvCxnSpPr/>
            <p:nvPr/>
          </p:nvCxnSpPr>
          <p:spPr>
            <a:xfrm flipV="1">
              <a:off x="8531255" y="4092411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9E5B177-D799-4E21-BF77-48BC5E365D48}"/>
                </a:ext>
              </a:extLst>
            </p:cNvPr>
            <p:cNvCxnSpPr/>
            <p:nvPr/>
          </p:nvCxnSpPr>
          <p:spPr>
            <a:xfrm flipV="1">
              <a:off x="9623982" y="4092411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6716932-CAA6-4906-954A-594498C2D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1255" y="2899062"/>
              <a:ext cx="0" cy="3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82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D394-A5B8-45A5-A929-53F9903B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 Attention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473C0-4222-4157-83A4-7733685391CD}"/>
              </a:ext>
            </a:extLst>
          </p:cNvPr>
          <p:cNvGrpSpPr/>
          <p:nvPr/>
        </p:nvGrpSpPr>
        <p:grpSpPr>
          <a:xfrm>
            <a:off x="1357460" y="1531225"/>
            <a:ext cx="2545237" cy="1330908"/>
            <a:chOff x="1357460" y="1531225"/>
            <a:chExt cx="2545237" cy="13309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EE7D7A-41BC-42E9-9E79-471DA51D602E}"/>
                </a:ext>
              </a:extLst>
            </p:cNvPr>
            <p:cNvSpPr/>
            <p:nvPr/>
          </p:nvSpPr>
          <p:spPr>
            <a:xfrm>
              <a:off x="2705492" y="1536570"/>
              <a:ext cx="119720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</a:t>
              </a:r>
            </a:p>
            <a:p>
              <a:pPr algn="ctr"/>
              <a:r>
                <a:rPr lang="en-US" altLang="ko-KR" dirty="0"/>
                <a:t>Dot-</a:t>
              </a:r>
            </a:p>
            <a:p>
              <a:pPr algn="ctr"/>
              <a:r>
                <a:rPr lang="en-US" altLang="ko-KR" dirty="0"/>
                <a:t>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3CA648-E2F3-4A67-8265-C2FDA04AF394}"/>
                </a:ext>
              </a:extLst>
            </p:cNvPr>
            <p:cNvSpPr txBox="1"/>
            <p:nvPr/>
          </p:nvSpPr>
          <p:spPr>
            <a:xfrm>
              <a:off x="1357460" y="15312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CCEB2-EAD8-45E8-BF72-DF3CECCF0FCC}"/>
                </a:ext>
              </a:extLst>
            </p:cNvPr>
            <p:cNvSpPr txBox="1"/>
            <p:nvPr/>
          </p:nvSpPr>
          <p:spPr>
            <a:xfrm>
              <a:off x="1373490" y="24862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343C9-369E-4A10-8E54-92863316990B}"/>
                </a:ext>
              </a:extLst>
            </p:cNvPr>
            <p:cNvSpPr txBox="1"/>
            <p:nvPr/>
          </p:nvSpPr>
          <p:spPr>
            <a:xfrm>
              <a:off x="1373490" y="200875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640D28-D39C-46A0-B546-3E1C23024A04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1720060" y="1715891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422266A-72AA-49BA-AE34-ACD9EF0173B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704030" y="2192831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B2CE27D-82BB-4582-AECC-398B925105C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04030" y="2670946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0A1923-4347-4AE0-A107-5A7F6BF04BA1}"/>
                </a:ext>
              </a:extLst>
            </p:cNvPr>
            <p:cNvSpPr/>
            <p:nvPr/>
          </p:nvSpPr>
          <p:spPr>
            <a:xfrm>
              <a:off x="1923067" y="1549753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CCD843E-C620-4CF4-ABCD-8DB920F94834}"/>
                </a:ext>
              </a:extLst>
            </p:cNvPr>
            <p:cNvSpPr/>
            <p:nvPr/>
          </p:nvSpPr>
          <p:spPr>
            <a:xfrm>
              <a:off x="1918022" y="2008752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E93964-B003-45DB-87FB-40D886DC343E}"/>
                </a:ext>
              </a:extLst>
            </p:cNvPr>
            <p:cNvSpPr/>
            <p:nvPr/>
          </p:nvSpPr>
          <p:spPr>
            <a:xfrm>
              <a:off x="1912977" y="2485691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87E570F-4D59-4942-9845-E3009EBEBD48}"/>
                </a:ext>
              </a:extLst>
            </p:cNvPr>
            <p:cNvCxnSpPr/>
            <p:nvPr/>
          </p:nvCxnSpPr>
          <p:spPr>
            <a:xfrm>
              <a:off x="2496028" y="1716032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ACC58-534D-4723-AD50-8C89C1780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998" y="2192972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2629BA0-9D59-436A-B587-9B8154F66798}"/>
                </a:ext>
              </a:extLst>
            </p:cNvPr>
            <p:cNvCxnSpPr>
              <a:cxnSpLocks/>
            </p:cNvCxnSpPr>
            <p:nvPr/>
          </p:nvCxnSpPr>
          <p:spPr>
            <a:xfrm>
              <a:off x="2479998" y="2671087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5B6E11-257D-4628-9B7C-1D3123008A49}"/>
              </a:ext>
            </a:extLst>
          </p:cNvPr>
          <p:cNvGrpSpPr/>
          <p:nvPr/>
        </p:nvGrpSpPr>
        <p:grpSpPr>
          <a:xfrm>
            <a:off x="1373490" y="4476514"/>
            <a:ext cx="2545237" cy="1330908"/>
            <a:chOff x="1357460" y="1531225"/>
            <a:chExt cx="2545237" cy="13309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9EB9E38-9E8B-4346-90AC-6631C1308A5A}"/>
                </a:ext>
              </a:extLst>
            </p:cNvPr>
            <p:cNvSpPr/>
            <p:nvPr/>
          </p:nvSpPr>
          <p:spPr>
            <a:xfrm>
              <a:off x="2705492" y="1536570"/>
              <a:ext cx="119720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</a:t>
              </a:r>
            </a:p>
            <a:p>
              <a:pPr algn="ctr"/>
              <a:r>
                <a:rPr lang="en-US" altLang="ko-KR" dirty="0"/>
                <a:t>Dot-</a:t>
              </a:r>
            </a:p>
            <a:p>
              <a:pPr algn="ctr"/>
              <a:r>
                <a:rPr lang="en-US" altLang="ko-KR" dirty="0"/>
                <a:t>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F8809C-F12A-4F6B-BE4E-AB007C051780}"/>
                </a:ext>
              </a:extLst>
            </p:cNvPr>
            <p:cNvSpPr txBox="1"/>
            <p:nvPr/>
          </p:nvSpPr>
          <p:spPr>
            <a:xfrm>
              <a:off x="1357460" y="15312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35EF65-27E0-4B83-B7D1-1B5919B6C9AE}"/>
                </a:ext>
              </a:extLst>
            </p:cNvPr>
            <p:cNvSpPr txBox="1"/>
            <p:nvPr/>
          </p:nvSpPr>
          <p:spPr>
            <a:xfrm>
              <a:off x="1373490" y="24862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C6605E-22AE-4B92-9316-BFD4F3317435}"/>
                </a:ext>
              </a:extLst>
            </p:cNvPr>
            <p:cNvSpPr txBox="1"/>
            <p:nvPr/>
          </p:nvSpPr>
          <p:spPr>
            <a:xfrm>
              <a:off x="1373490" y="200875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6BF9979-636E-4548-89C8-6A3126D08A93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1720060" y="1715891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2783590-3150-44D6-819A-E6CD767C54B1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1704030" y="2192831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274A5BB-057A-4D31-A07E-2FB3251F7453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1704030" y="2670946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AC00311-26C9-4A01-81FA-34337C234BE7}"/>
                </a:ext>
              </a:extLst>
            </p:cNvPr>
            <p:cNvSpPr/>
            <p:nvPr/>
          </p:nvSpPr>
          <p:spPr>
            <a:xfrm>
              <a:off x="1923067" y="1549753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61434F-A400-41A5-A493-E0C9A5B23A79}"/>
                </a:ext>
              </a:extLst>
            </p:cNvPr>
            <p:cNvSpPr/>
            <p:nvPr/>
          </p:nvSpPr>
          <p:spPr>
            <a:xfrm>
              <a:off x="1918022" y="2008752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A0FFD4-D651-41E7-996D-F27EDD5974FD}"/>
                </a:ext>
              </a:extLst>
            </p:cNvPr>
            <p:cNvSpPr/>
            <p:nvPr/>
          </p:nvSpPr>
          <p:spPr>
            <a:xfrm>
              <a:off x="1912977" y="2485691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E7132BB-E8A7-4261-93C4-BCE6A6E3F0B9}"/>
                </a:ext>
              </a:extLst>
            </p:cNvPr>
            <p:cNvCxnSpPr/>
            <p:nvPr/>
          </p:nvCxnSpPr>
          <p:spPr>
            <a:xfrm>
              <a:off x="2496028" y="1716032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35D229B-01D9-42BA-BB86-1C03FC42D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998" y="2192972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F9371B8-D29E-4C43-817D-04CC71B08FF0}"/>
                </a:ext>
              </a:extLst>
            </p:cNvPr>
            <p:cNvCxnSpPr>
              <a:cxnSpLocks/>
            </p:cNvCxnSpPr>
            <p:nvPr/>
          </p:nvCxnSpPr>
          <p:spPr>
            <a:xfrm>
              <a:off x="2479998" y="2671087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234A9A-1C82-4AF1-BDEA-197AE70734DE}"/>
              </a:ext>
            </a:extLst>
          </p:cNvPr>
          <p:cNvGrpSpPr/>
          <p:nvPr/>
        </p:nvGrpSpPr>
        <p:grpSpPr>
          <a:xfrm>
            <a:off x="3242156" y="3400474"/>
            <a:ext cx="57196" cy="540692"/>
            <a:chOff x="3242156" y="3400474"/>
            <a:chExt cx="57196" cy="54069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E41D58B-A080-4F46-960D-C3AA269BB4F2}"/>
                </a:ext>
              </a:extLst>
            </p:cNvPr>
            <p:cNvSpPr/>
            <p:nvPr/>
          </p:nvSpPr>
          <p:spPr>
            <a:xfrm>
              <a:off x="3242301" y="3400474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66D33D0-3F02-4A01-BE8A-5F048CE8049D}"/>
                </a:ext>
              </a:extLst>
            </p:cNvPr>
            <p:cNvSpPr/>
            <p:nvPr/>
          </p:nvSpPr>
          <p:spPr>
            <a:xfrm>
              <a:off x="3242156" y="3643470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0C09487-0887-493E-A7E4-AA5EFFDC9C89}"/>
                </a:ext>
              </a:extLst>
            </p:cNvPr>
            <p:cNvSpPr/>
            <p:nvPr/>
          </p:nvSpPr>
          <p:spPr>
            <a:xfrm>
              <a:off x="3242156" y="3884115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6C9F2CC-4D41-49DF-801A-78148304FB36}"/>
              </a:ext>
            </a:extLst>
          </p:cNvPr>
          <p:cNvSpPr txBox="1"/>
          <p:nvPr/>
        </p:nvSpPr>
        <p:spPr>
          <a:xfrm>
            <a:off x="472384" y="34575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2870096E-D413-4CCC-BE38-AF9558AF6B90}"/>
              </a:ext>
            </a:extLst>
          </p:cNvPr>
          <p:cNvCxnSpPr>
            <a:cxnSpLocks/>
            <a:stCxn id="8" idx="1"/>
            <a:endCxn id="42" idx="1"/>
          </p:cNvCxnSpPr>
          <p:nvPr/>
        </p:nvCxnSpPr>
        <p:spPr>
          <a:xfrm rot="10800000" flipH="1" flipV="1">
            <a:off x="1373490" y="2193417"/>
            <a:ext cx="16030" cy="2945289"/>
          </a:xfrm>
          <a:prstGeom prst="curvedConnector3">
            <a:avLst>
              <a:gd name="adj1" fmla="val -27786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AFF28D5-DE60-417C-A881-2E47135C6127}"/>
              </a:ext>
            </a:extLst>
          </p:cNvPr>
          <p:cNvSpPr/>
          <p:nvPr/>
        </p:nvSpPr>
        <p:spPr>
          <a:xfrm>
            <a:off x="5218668" y="1531225"/>
            <a:ext cx="661054" cy="4276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O</a:t>
            </a:r>
          </a:p>
          <a:p>
            <a:pPr algn="ctr"/>
            <a:r>
              <a:rPr lang="en-US" altLang="ko-KR" dirty="0"/>
              <a:t>N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8A480C7-4801-461A-B79B-7F1DC532A234}"/>
              </a:ext>
            </a:extLst>
          </p:cNvPr>
          <p:cNvCxnSpPr>
            <a:stCxn id="4" idx="3"/>
          </p:cNvCxnSpPr>
          <p:nvPr/>
        </p:nvCxnSpPr>
        <p:spPr>
          <a:xfrm flipV="1">
            <a:off x="3902697" y="2193124"/>
            <a:ext cx="1315971" cy="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EBF399-A951-413F-AF84-C7FAF1BF0086}"/>
              </a:ext>
            </a:extLst>
          </p:cNvPr>
          <p:cNvCxnSpPr/>
          <p:nvPr/>
        </p:nvCxnSpPr>
        <p:spPr>
          <a:xfrm flipV="1">
            <a:off x="3925184" y="5138413"/>
            <a:ext cx="1315971" cy="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B8FF1CA-ABF4-4282-BAA4-EBF7488F94F8}"/>
              </a:ext>
            </a:extLst>
          </p:cNvPr>
          <p:cNvCxnSpPr>
            <a:stCxn id="65" idx="3"/>
          </p:cNvCxnSpPr>
          <p:nvPr/>
        </p:nvCxnSpPr>
        <p:spPr>
          <a:xfrm flipV="1">
            <a:off x="5879722" y="3666061"/>
            <a:ext cx="39853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745BBC-4BA8-40F8-9F82-24CF1D34DCC0}"/>
              </a:ext>
            </a:extLst>
          </p:cNvPr>
          <p:cNvSpPr/>
          <p:nvPr/>
        </p:nvSpPr>
        <p:spPr>
          <a:xfrm>
            <a:off x="6313174" y="3488068"/>
            <a:ext cx="560563" cy="355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</a:t>
            </a:r>
            <a:endParaRPr lang="ko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87A18EA-5038-4592-A640-96634520C28B}"/>
              </a:ext>
            </a:extLst>
          </p:cNvPr>
          <p:cNvCxnSpPr/>
          <p:nvPr/>
        </p:nvCxnSpPr>
        <p:spPr>
          <a:xfrm flipV="1">
            <a:off x="6873737" y="3666060"/>
            <a:ext cx="39853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F8894DF7-7D23-433D-9C19-F5D812D0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32" y="1497955"/>
            <a:ext cx="5333328" cy="932675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897DC3-9B36-4078-BBD0-079066D2B2B8}"/>
              </a:ext>
            </a:extLst>
          </p:cNvPr>
          <p:cNvSpPr/>
          <p:nvPr/>
        </p:nvSpPr>
        <p:spPr>
          <a:xfrm>
            <a:off x="6756225" y="4581136"/>
            <a:ext cx="4900341" cy="1457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linear?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쪼개기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AxWA</a:t>
            </a:r>
            <a:r>
              <a:rPr lang="ko-KR" altLang="en-US" dirty="0"/>
              <a:t>라 한다면</a:t>
            </a:r>
            <a:r>
              <a:rPr lang="en-US" altLang="ko-KR" dirty="0"/>
              <a:t>, </a:t>
            </a:r>
            <a:r>
              <a:rPr lang="en-US" altLang="ko-KR" dirty="0" err="1"/>
              <a:t>dmodelXdA</a:t>
            </a:r>
            <a:r>
              <a:rPr lang="ko-KR" altLang="en-US" dirty="0"/>
              <a:t>크기의 </a:t>
            </a:r>
            <a:r>
              <a:rPr lang="en-US" altLang="ko-KR" dirty="0"/>
              <a:t>WA</a:t>
            </a:r>
            <a:r>
              <a:rPr lang="ko-KR" altLang="en-US" dirty="0"/>
              <a:t>를 통해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 err="1"/>
              <a:t>dA</a:t>
            </a:r>
            <a:r>
              <a:rPr lang="en-US" altLang="ko-KR" dirty="0"/>
              <a:t> </a:t>
            </a:r>
            <a:r>
              <a:rPr lang="ko-KR" altLang="en-US" dirty="0"/>
              <a:t>크기의 </a:t>
            </a:r>
            <a:r>
              <a:rPr lang="en-US" altLang="ko-KR" dirty="0"/>
              <a:t>vector</a:t>
            </a:r>
            <a:r>
              <a:rPr lang="ko-KR" altLang="en-US" dirty="0"/>
              <a:t>로 쪼갬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47F77E-11CB-4103-B1C4-C404BFB670CD}"/>
              </a:ext>
            </a:extLst>
          </p:cNvPr>
          <p:cNvSpPr/>
          <p:nvPr/>
        </p:nvSpPr>
        <p:spPr>
          <a:xfrm>
            <a:off x="5218668" y="1531225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5530D4-CBE9-4665-B22A-0006DF6DE785}"/>
              </a:ext>
            </a:extLst>
          </p:cNvPr>
          <p:cNvSpPr/>
          <p:nvPr/>
        </p:nvSpPr>
        <p:spPr>
          <a:xfrm>
            <a:off x="5220814" y="2183526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428C41-4A14-4DD3-BA9F-83E69D601624}"/>
              </a:ext>
            </a:extLst>
          </p:cNvPr>
          <p:cNvSpPr/>
          <p:nvPr/>
        </p:nvSpPr>
        <p:spPr>
          <a:xfrm>
            <a:off x="5229486" y="5152044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Rh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85F827A-5909-4AFA-ACEF-E31B0CDD8879}"/>
              </a:ext>
            </a:extLst>
          </p:cNvPr>
          <p:cNvGrpSpPr/>
          <p:nvPr/>
        </p:nvGrpSpPr>
        <p:grpSpPr>
          <a:xfrm>
            <a:off x="5698018" y="3447966"/>
            <a:ext cx="57196" cy="540692"/>
            <a:chOff x="3242156" y="3400474"/>
            <a:chExt cx="57196" cy="540692"/>
          </a:xfrm>
          <a:solidFill>
            <a:srgbClr val="000000">
              <a:alpha val="16863"/>
            </a:srgbClr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3E8D85-D63F-403D-91CD-D140DE45F8DD}"/>
                </a:ext>
              </a:extLst>
            </p:cNvPr>
            <p:cNvSpPr/>
            <p:nvPr/>
          </p:nvSpPr>
          <p:spPr>
            <a:xfrm>
              <a:off x="3242301" y="3400474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5AA06F8-0525-48F2-BB14-BDD321C8B693}"/>
                </a:ext>
              </a:extLst>
            </p:cNvPr>
            <p:cNvSpPr/>
            <p:nvPr/>
          </p:nvSpPr>
          <p:spPr>
            <a:xfrm>
              <a:off x="3242156" y="3643470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AF1C3C-CDB3-44F7-BC29-B53BE7E7D839}"/>
                </a:ext>
              </a:extLst>
            </p:cNvPr>
            <p:cNvSpPr/>
            <p:nvPr/>
          </p:nvSpPr>
          <p:spPr>
            <a:xfrm>
              <a:off x="3242156" y="3884115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8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696</Words>
  <Application>Microsoft Office PowerPoint</Application>
  <PresentationFormat>와이드스크린</PresentationFormat>
  <Paragraphs>194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Gill Sans</vt:lpstr>
      <vt:lpstr>MJXc-TeX-math-I</vt:lpstr>
      <vt:lpstr>맑은 고딕</vt:lpstr>
      <vt:lpstr>Arial</vt:lpstr>
      <vt:lpstr>Cambria Math</vt:lpstr>
      <vt:lpstr>Office 테마</vt:lpstr>
      <vt:lpstr>Attention is all you need</vt:lpstr>
      <vt:lpstr>Transformer </vt:lpstr>
      <vt:lpstr>Transformer - encoder</vt:lpstr>
      <vt:lpstr>Transformer – decoder</vt:lpstr>
      <vt:lpstr>Layer normalization</vt:lpstr>
      <vt:lpstr>Attention</vt:lpstr>
      <vt:lpstr>Scaled Dot-Product Attention</vt:lpstr>
      <vt:lpstr>Scaled Dot-Product Attention</vt:lpstr>
      <vt:lpstr>Multi-Head Attention</vt:lpstr>
      <vt:lpstr>Position-wise Feed-Forward Networks</vt:lpstr>
      <vt:lpstr>Embeddings and Softmax</vt:lpstr>
      <vt:lpstr>Positional Encoding</vt:lpstr>
      <vt:lpstr>Confusing Part</vt:lpstr>
      <vt:lpstr>Transformer – decoder</vt:lpstr>
      <vt:lpstr>Layer normalization</vt:lpstr>
      <vt:lpstr>Multi-Head Attention</vt:lpstr>
      <vt:lpstr>Position-wise Feed-Forward Networks</vt:lpstr>
      <vt:lpstr>Embeddings and Softmax</vt:lpstr>
      <vt:lpstr>Positional Encoding</vt:lpstr>
      <vt:lpstr>To-do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yhjsoar5@gmail.com</dc:creator>
  <cp:lastModifiedBy>yhjsoar5@gmail.com</cp:lastModifiedBy>
  <cp:revision>15</cp:revision>
  <dcterms:created xsi:type="dcterms:W3CDTF">2021-06-16T21:24:56Z</dcterms:created>
  <dcterms:modified xsi:type="dcterms:W3CDTF">2021-06-17T00:58:50Z</dcterms:modified>
</cp:coreProperties>
</file>