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7" r:id="rId4"/>
    <p:sldId id="268" r:id="rId5"/>
    <p:sldId id="269" r:id="rId6"/>
    <p:sldId id="273" r:id="rId7"/>
    <p:sldId id="259" r:id="rId8"/>
    <p:sldId id="258" r:id="rId9"/>
    <p:sldId id="260" r:id="rId10"/>
    <p:sldId id="263" r:id="rId11"/>
    <p:sldId id="262" r:id="rId12"/>
    <p:sldId id="261" r:id="rId13"/>
    <p:sldId id="264" r:id="rId14"/>
    <p:sldId id="265" r:id="rId15"/>
    <p:sldId id="266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529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4C426-AB41-4721-AD93-A34E5C8AA94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0C604-B809-40C4-A026-33375B8BB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8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가중치 조절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Gradient descent, </a:t>
            </a:r>
            <a:r>
              <a:rPr lang="en-US" altLang="ko-KR" dirty="0" err="1"/>
              <a:t>adam</a:t>
            </a:r>
            <a:r>
              <a:rPr lang="en-US" altLang="ko-KR" dirty="0"/>
              <a:t>, </a:t>
            </a:r>
            <a:r>
              <a:rPr lang="ko-KR" altLang="en-US" dirty="0"/>
              <a:t>모멘텀</a:t>
            </a:r>
            <a:r>
              <a:rPr lang="en-US" altLang="ko-KR" dirty="0"/>
              <a:t> </a:t>
            </a:r>
            <a:r>
              <a:rPr lang="ko-KR" altLang="en-US" dirty="0"/>
              <a:t>등등 </a:t>
            </a:r>
            <a:r>
              <a:rPr lang="en-US" altLang="ko-KR" dirty="0"/>
              <a:t>(</a:t>
            </a:r>
            <a:r>
              <a:rPr lang="ko-KR" altLang="en-US" dirty="0"/>
              <a:t>특히 </a:t>
            </a:r>
            <a:r>
              <a:rPr lang="en-US" altLang="ko-KR" dirty="0"/>
              <a:t>gradient descent </a:t>
            </a:r>
            <a:r>
              <a:rPr lang="ko-KR" altLang="en-US" dirty="0"/>
              <a:t>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0C604-B809-40C4-A026-33375B8BB19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9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85A-84A8-4C9D-B5B0-1E5399FF652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15E-18C5-4BF9-B844-E4BA488E8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85A-84A8-4C9D-B5B0-1E5399FF652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15E-18C5-4BF9-B844-E4BA488E8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3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85A-84A8-4C9D-B5B0-1E5399FF652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15E-18C5-4BF9-B844-E4BA488E8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0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85A-84A8-4C9D-B5B0-1E5399FF652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15E-18C5-4BF9-B844-E4BA488E8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4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85A-84A8-4C9D-B5B0-1E5399FF652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15E-18C5-4BF9-B844-E4BA488E82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85A-84A8-4C9D-B5B0-1E5399FF652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15E-18C5-4BF9-B844-E4BA488E8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5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85A-84A8-4C9D-B5B0-1E5399FF652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15E-18C5-4BF9-B844-E4BA488E8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58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85A-84A8-4C9D-B5B0-1E5399FF652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15E-18C5-4BF9-B844-E4BA488E8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9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85A-84A8-4C9D-B5B0-1E5399FF652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15E-18C5-4BF9-B844-E4BA488E8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2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85A-84A8-4C9D-B5B0-1E5399FF652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15E-18C5-4BF9-B844-E4BA488E82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8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85A-84A8-4C9D-B5B0-1E5399FF652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15E-18C5-4BF9-B844-E4BA488E8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685A-84A8-4C9D-B5B0-1E5399FF652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C615E-18C5-4BF9-B844-E4BA488E8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7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757E1-807C-4593-8A0B-591B182A8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i="0" dirty="0">
                <a:effectLst/>
                <a:latin typeface="Roboto" panose="020B0604020202020204" pitchFamily="2" charset="0"/>
              </a:rPr>
              <a:t>Artificial Neural Network</a:t>
            </a:r>
            <a:br>
              <a:rPr lang="en-US" altLang="ko-KR" b="0" i="0" dirty="0">
                <a:effectLst/>
                <a:latin typeface="Roboto" panose="020B0604020202020204" pitchFamily="2" charset="0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5AC044-92D9-408A-86BC-D7D6C14E8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2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ACAFF7C-E614-4700-B9DD-E312E8D3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750"/>
            <a:ext cx="10972800" cy="960438"/>
          </a:xfrm>
        </p:spPr>
        <p:txBody>
          <a:bodyPr/>
          <a:lstStyle/>
          <a:p>
            <a:r>
              <a:rPr lang="en-US" altLang="ko-KR" dirty="0"/>
              <a:t>Perceptron Coding - Code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BC78F5-69BA-4872-92FA-8AFCD02F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64" y="1802100"/>
            <a:ext cx="3696147" cy="45063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8F7B91F-07C0-4881-836D-7B7E73473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52" y="1573658"/>
            <a:ext cx="4544059" cy="49632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136D62-DBBD-44CB-BE2A-64D7ADB8CAF7}"/>
              </a:ext>
            </a:extLst>
          </p:cNvPr>
          <p:cNvSpPr txBox="1"/>
          <p:nvPr/>
        </p:nvSpPr>
        <p:spPr>
          <a:xfrm>
            <a:off x="9857063" y="2367522"/>
            <a:ext cx="146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Step,</a:t>
            </a:r>
            <a:r>
              <a:rPr lang="ko-KR" altLang="en-US" dirty="0"/>
              <a:t> </a:t>
            </a:r>
            <a:r>
              <a:rPr lang="en-US" altLang="ko-KR" dirty="0"/>
              <a:t>epoch:</a:t>
            </a:r>
          </a:p>
          <a:p>
            <a:r>
              <a:rPr lang="en-US" altLang="ko-KR" dirty="0"/>
              <a:t>for numbering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8F6DCC-C58A-4AAB-831B-7226C2349F45}"/>
              </a:ext>
            </a:extLst>
          </p:cNvPr>
          <p:cNvSpPr txBox="1"/>
          <p:nvPr/>
        </p:nvSpPr>
        <p:spPr>
          <a:xfrm>
            <a:off x="9857063" y="3158798"/>
            <a:ext cx="2260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w, w_:</a:t>
            </a:r>
          </a:p>
          <a:p>
            <a:r>
              <a:rPr lang="en-US" altLang="ko-KR" dirty="0"/>
              <a:t>weight and last weight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85181-C800-4130-9AFA-51A02C5005CA}"/>
              </a:ext>
            </a:extLst>
          </p:cNvPr>
          <p:cNvSpPr txBox="1"/>
          <p:nvPr/>
        </p:nvSpPr>
        <p:spPr>
          <a:xfrm>
            <a:off x="9857063" y="4121147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 : </a:t>
            </a:r>
          </a:p>
          <a:p>
            <a:r>
              <a:rPr lang="en-US" altLang="ko-KR" dirty="0"/>
              <a:t>stopping condition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BF034-81E0-4F27-9DDC-8062F962EB5F}"/>
              </a:ext>
            </a:extLst>
          </p:cNvPr>
          <p:cNvSpPr txBox="1"/>
          <p:nvPr/>
        </p:nvSpPr>
        <p:spPr>
          <a:xfrm>
            <a:off x="9857063" y="5083496"/>
            <a:ext cx="93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Update:</a:t>
            </a:r>
          </a:p>
          <a:p>
            <a:r>
              <a:rPr lang="en-US" altLang="ko-KR" dirty="0"/>
              <a:t>y-y’</a:t>
            </a:r>
          </a:p>
        </p:txBody>
      </p:sp>
    </p:spTree>
    <p:extLst>
      <p:ext uri="{BB962C8B-B14F-4D97-AF65-F5344CB8AC3E}">
        <p14:creationId xmlns:p14="http://schemas.microsoft.com/office/powerpoint/2010/main" val="112775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ACAFF7C-E614-4700-B9DD-E312E8D3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750"/>
            <a:ext cx="10972800" cy="960438"/>
          </a:xfrm>
        </p:spPr>
        <p:txBody>
          <a:bodyPr/>
          <a:lstStyle/>
          <a:p>
            <a:r>
              <a:rPr lang="en-US" altLang="ko-KR" dirty="0"/>
              <a:t>Perceptron Coding - Code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D8FB75-7FED-4E7C-BB05-1214A658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044" y="2699167"/>
            <a:ext cx="6831582" cy="21496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3F5B29-ED4B-4587-80EA-4B08F1975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64" y="1802100"/>
            <a:ext cx="3696147" cy="45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2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ACAFF7C-E614-4700-B9DD-E312E8D3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750"/>
            <a:ext cx="10972800" cy="960438"/>
          </a:xfrm>
        </p:spPr>
        <p:txBody>
          <a:bodyPr/>
          <a:lstStyle/>
          <a:p>
            <a:r>
              <a:rPr lang="en-US" altLang="ko-KR" dirty="0"/>
              <a:t>Perceptron Coding - Code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DF8E62-C095-454E-A8EC-E05B1B61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878" y="3019795"/>
            <a:ext cx="7567680" cy="11806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141471-2228-49BD-9360-302141C5C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4" y="1811916"/>
            <a:ext cx="3696147" cy="45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1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435028F-4E37-4FE1-9959-2F94A83BB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457" y="2458924"/>
            <a:ext cx="3583639" cy="2878662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83FCF53-1663-4DE6-B901-FC505003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750"/>
            <a:ext cx="10972800" cy="960438"/>
          </a:xfrm>
        </p:spPr>
        <p:txBody>
          <a:bodyPr/>
          <a:lstStyle/>
          <a:p>
            <a:r>
              <a:rPr lang="en-US" altLang="ko-KR" dirty="0"/>
              <a:t>Perceptron Coding - Result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C69CB3-D5D6-449E-8788-9C37ACAD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05" y="2757981"/>
            <a:ext cx="3902274" cy="22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7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5C0BD-97CC-406A-9411-7BF63845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 </a:t>
            </a:r>
            <a:r>
              <a:rPr lang="ko-KR" altLang="en-US" dirty="0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D7AAF-F064-4A6C-934B-83450E5B9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Nonlinear</a:t>
            </a:r>
            <a:r>
              <a:rPr lang="ko-KR" altLang="en-US" dirty="0"/>
              <a:t> </a:t>
            </a:r>
            <a:r>
              <a:rPr lang="en-US" altLang="ko-KR" dirty="0"/>
              <a:t>problem</a:t>
            </a:r>
            <a:r>
              <a:rPr lang="ko-KR" altLang="en-US" dirty="0"/>
              <a:t>은 처리할 수 없다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Multi-layer neural network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070B89-5E9E-4DCC-89E0-E4803201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645" y="1761532"/>
            <a:ext cx="3943900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1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62044-699B-47BC-8119-1F613819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Multi-layer neural network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F41D87-3B7F-4E79-BAF2-4497B2754353}"/>
              </a:ext>
            </a:extLst>
          </p:cNvPr>
          <p:cNvSpPr/>
          <p:nvPr/>
        </p:nvSpPr>
        <p:spPr>
          <a:xfrm>
            <a:off x="3884103" y="1895912"/>
            <a:ext cx="4991450" cy="746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5E52DDF-5022-49CE-8475-6FD750614DC7}"/>
              </a:ext>
            </a:extLst>
          </p:cNvPr>
          <p:cNvSpPr/>
          <p:nvPr/>
        </p:nvSpPr>
        <p:spPr>
          <a:xfrm>
            <a:off x="4085439" y="1988191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F96FAC-BA3A-4EDA-96A0-D9220F17372F}"/>
              </a:ext>
            </a:extLst>
          </p:cNvPr>
          <p:cNvSpPr/>
          <p:nvPr/>
        </p:nvSpPr>
        <p:spPr>
          <a:xfrm>
            <a:off x="5033395" y="1988191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8BD69A2-C7B3-4692-85BF-FFD4C0D0C361}"/>
              </a:ext>
            </a:extLst>
          </p:cNvPr>
          <p:cNvSpPr/>
          <p:nvPr/>
        </p:nvSpPr>
        <p:spPr>
          <a:xfrm>
            <a:off x="6098797" y="1988191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19CC46-1826-4E27-BF05-B5CAEB741E1B}"/>
              </a:ext>
            </a:extLst>
          </p:cNvPr>
          <p:cNvSpPr/>
          <p:nvPr/>
        </p:nvSpPr>
        <p:spPr>
          <a:xfrm>
            <a:off x="7206144" y="1988191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A27769F-6E63-4DFC-8FB1-B61B8C8E4DAE}"/>
              </a:ext>
            </a:extLst>
          </p:cNvPr>
          <p:cNvSpPr/>
          <p:nvPr/>
        </p:nvSpPr>
        <p:spPr>
          <a:xfrm>
            <a:off x="8196046" y="1988191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D0C589-651F-43A6-98E6-5E58D2ED1F0C}"/>
              </a:ext>
            </a:extLst>
          </p:cNvPr>
          <p:cNvSpPr/>
          <p:nvPr/>
        </p:nvSpPr>
        <p:spPr>
          <a:xfrm>
            <a:off x="3884103" y="3801611"/>
            <a:ext cx="4991450" cy="746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E4F59D-ABBF-416E-AA52-58D5FC510123}"/>
              </a:ext>
            </a:extLst>
          </p:cNvPr>
          <p:cNvSpPr/>
          <p:nvPr/>
        </p:nvSpPr>
        <p:spPr>
          <a:xfrm>
            <a:off x="5033395" y="3893890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07008A6-7555-45B4-A9DA-D9FBE7855B87}"/>
              </a:ext>
            </a:extLst>
          </p:cNvPr>
          <p:cNvSpPr/>
          <p:nvPr/>
        </p:nvSpPr>
        <p:spPr>
          <a:xfrm>
            <a:off x="6098797" y="3893890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BE23E0-D67A-4DFF-A735-B359FE7A1A8E}"/>
              </a:ext>
            </a:extLst>
          </p:cNvPr>
          <p:cNvSpPr/>
          <p:nvPr/>
        </p:nvSpPr>
        <p:spPr>
          <a:xfrm>
            <a:off x="7206144" y="3893890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3E9FCA-8069-43FD-A855-9AFBDC5FABE0}"/>
              </a:ext>
            </a:extLst>
          </p:cNvPr>
          <p:cNvSpPr/>
          <p:nvPr/>
        </p:nvSpPr>
        <p:spPr>
          <a:xfrm>
            <a:off x="3884103" y="5707310"/>
            <a:ext cx="4991450" cy="746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BF8AB02-CC2F-4EA0-BDDC-BD91F3FEBFD9}"/>
              </a:ext>
            </a:extLst>
          </p:cNvPr>
          <p:cNvSpPr/>
          <p:nvPr/>
        </p:nvSpPr>
        <p:spPr>
          <a:xfrm>
            <a:off x="6098797" y="5799589"/>
            <a:ext cx="562062" cy="5620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6EFB13-7F29-4BD6-91CB-3BD918CEF36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341690" y="2540990"/>
            <a:ext cx="2145485" cy="13529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79DE6C1-681A-40C5-8B36-A908DB6DD79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316524" y="2550252"/>
            <a:ext cx="1063304" cy="1343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4A01FF8-035E-42B2-8316-463AAC34F9C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379828" y="2550253"/>
            <a:ext cx="1107347" cy="1343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09876DD-C2EF-45A3-9ABB-9636B389795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314426" y="2569128"/>
            <a:ext cx="1070646" cy="13247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72103F6-7AAE-47E3-9671-2C706E46CB48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314426" y="2559691"/>
            <a:ext cx="2172750" cy="13341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062D3E-76A8-402C-8405-174011F89963}"/>
              </a:ext>
            </a:extLst>
          </p:cNvPr>
          <p:cNvCxnSpPr>
            <a:cxnSpLocks/>
          </p:cNvCxnSpPr>
          <p:nvPr/>
        </p:nvCxnSpPr>
        <p:spPr>
          <a:xfrm flipH="1">
            <a:off x="5316524" y="2559690"/>
            <a:ext cx="3160554" cy="12913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DB64AC1-41C8-4DE1-976A-5AEDA1F5BEDD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372487" y="2550253"/>
            <a:ext cx="1114688" cy="13247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A0FC816-3A6A-4546-B046-84D79E422837}"/>
              </a:ext>
            </a:extLst>
          </p:cNvPr>
          <p:cNvCxnSpPr>
            <a:cxnSpLocks/>
          </p:cNvCxnSpPr>
          <p:nvPr/>
        </p:nvCxnSpPr>
        <p:spPr>
          <a:xfrm flipH="1">
            <a:off x="7443132" y="2559689"/>
            <a:ext cx="1033945" cy="1377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51302BC-E7B4-4928-B7C7-6D6270893BC8}"/>
              </a:ext>
            </a:extLst>
          </p:cNvPr>
          <p:cNvCxnSpPr>
            <a:cxnSpLocks/>
          </p:cNvCxnSpPr>
          <p:nvPr/>
        </p:nvCxnSpPr>
        <p:spPr>
          <a:xfrm flipH="1">
            <a:off x="7487175" y="2569128"/>
            <a:ext cx="18351" cy="13181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34C226-F96E-4E18-90AD-D9F84D8C2A9D}"/>
              </a:ext>
            </a:extLst>
          </p:cNvPr>
          <p:cNvCxnSpPr>
            <a:cxnSpLocks/>
          </p:cNvCxnSpPr>
          <p:nvPr/>
        </p:nvCxnSpPr>
        <p:spPr>
          <a:xfrm flipH="1">
            <a:off x="5296076" y="2569128"/>
            <a:ext cx="67110" cy="1291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D9DA497-B6B7-48AD-889B-9BD0F5001E9E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379828" y="2642532"/>
            <a:ext cx="0" cy="11590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DAEAADB-52D2-4F67-8195-071426AA8B1F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366470" y="2550253"/>
            <a:ext cx="2013358" cy="1343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B188ACB-FC53-4E88-AD0F-53D77F629383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4366470" y="2550253"/>
            <a:ext cx="3120705" cy="1343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62783A1-6114-4F05-B2C4-BF9FDF16663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379828" y="2593074"/>
            <a:ext cx="2073654" cy="13008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E0BABF1-F6E7-49AE-AA1B-116EEE50732B}"/>
              </a:ext>
            </a:extLst>
          </p:cNvPr>
          <p:cNvCxnSpPr>
            <a:cxnSpLocks/>
          </p:cNvCxnSpPr>
          <p:nvPr/>
        </p:nvCxnSpPr>
        <p:spPr>
          <a:xfrm>
            <a:off x="4393734" y="2583635"/>
            <a:ext cx="897097" cy="12957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D896468-48AC-481E-B1D4-1F3820304CBD}"/>
              </a:ext>
            </a:extLst>
          </p:cNvPr>
          <p:cNvCxnSpPr>
            <a:cxnSpLocks/>
          </p:cNvCxnSpPr>
          <p:nvPr/>
        </p:nvCxnSpPr>
        <p:spPr>
          <a:xfrm>
            <a:off x="5316524" y="4447211"/>
            <a:ext cx="1063304" cy="1343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C8903E-F95D-4D6A-9916-95CB3C4170BB}"/>
              </a:ext>
            </a:extLst>
          </p:cNvPr>
          <p:cNvCxnSpPr>
            <a:cxnSpLocks/>
          </p:cNvCxnSpPr>
          <p:nvPr/>
        </p:nvCxnSpPr>
        <p:spPr>
          <a:xfrm flipH="1">
            <a:off x="6372487" y="4447212"/>
            <a:ext cx="1114688" cy="13247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5174F0-3C41-4EFD-AB16-84C849E65D3F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379828" y="4455952"/>
            <a:ext cx="0" cy="12426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3F9C75-7369-4F90-A07A-31AA3A4ED6D8}"/>
              </a:ext>
            </a:extLst>
          </p:cNvPr>
          <p:cNvSpPr txBox="1"/>
          <p:nvPr/>
        </p:nvSpPr>
        <p:spPr>
          <a:xfrm>
            <a:off x="2462749" y="3860508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00A4DE-C790-4A4B-8198-CE34679881FC}"/>
              </a:ext>
            </a:extLst>
          </p:cNvPr>
          <p:cNvSpPr txBox="1"/>
          <p:nvPr/>
        </p:nvSpPr>
        <p:spPr>
          <a:xfrm>
            <a:off x="2462749" y="2031816"/>
            <a:ext cx="116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B1E7A6-DB60-4A71-AC1B-9B092BB460AD}"/>
              </a:ext>
            </a:extLst>
          </p:cNvPr>
          <p:cNvSpPr txBox="1"/>
          <p:nvPr/>
        </p:nvSpPr>
        <p:spPr>
          <a:xfrm>
            <a:off x="2521577" y="5895954"/>
            <a:ext cx="13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57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74EE9-8495-4614-86C7-0FBAD10C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7147B-57EB-41B9-BFA1-37047E11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= f(z)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0636EC-BFAD-4DB4-81BE-B5E3DC27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14" y="2407298"/>
            <a:ext cx="3832183" cy="319605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B8FF71D-A81D-40C8-B512-0A2400A5720D}"/>
              </a:ext>
            </a:extLst>
          </p:cNvPr>
          <p:cNvSpPr/>
          <p:nvPr/>
        </p:nvSpPr>
        <p:spPr>
          <a:xfrm>
            <a:off x="1602297" y="1661769"/>
            <a:ext cx="511729" cy="4634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125422-C8AB-45FF-8D39-4256F02C7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7"/>
          <a:stretch/>
        </p:blipFill>
        <p:spPr>
          <a:xfrm>
            <a:off x="1015067" y="5683748"/>
            <a:ext cx="5288619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C81C4-2FF7-4D31-BD26-485F0A8C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4416EF-400D-4660-ACDC-FD88F36B3E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Loss function</a:t>
                </a:r>
              </a:p>
              <a:p>
                <a:r>
                  <a:rPr lang="en-US" altLang="ko-KR" dirty="0">
                    <a:highlight>
                      <a:srgbClr val="FFFF00"/>
                    </a:highlight>
                  </a:rPr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ko-KR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endParaRPr lang="en-US" altLang="ko-KR" dirty="0">
                  <a:highlight>
                    <a:srgbClr val="FFFF00"/>
                  </a:highlight>
                </a:endParaRPr>
              </a:p>
              <a:p>
                <a:r>
                  <a:rPr lang="en-US" altLang="ko-KR" dirty="0"/>
                  <a:t>Backpropagation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4416EF-400D-4660-ACDC-FD88F36B3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93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8AAE5-5116-4174-A2E3-33CB097C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DNN’s Problem and Overcome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623C8-84BF-4F5D-82C3-6A602165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Vanishing gradient problem (</a:t>
            </a:r>
            <a:r>
              <a:rPr lang="ko-KR" altLang="en-US" dirty="0"/>
              <a:t>기울기 소실 문제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ReLU</a:t>
            </a:r>
            <a:r>
              <a:rPr lang="en-US" altLang="ko-KR" dirty="0"/>
              <a:t>, Adam…</a:t>
            </a:r>
          </a:p>
          <a:p>
            <a:r>
              <a:rPr lang="en-US" altLang="ko-KR" dirty="0"/>
              <a:t>Sensitive to the initial values of model parameters</a:t>
            </a:r>
          </a:p>
          <a:p>
            <a:pPr lvl="1"/>
            <a:r>
              <a:rPr lang="en-US" altLang="ko-KR" dirty="0"/>
              <a:t>Pretraining</a:t>
            </a:r>
          </a:p>
          <a:p>
            <a:r>
              <a:rPr lang="en-US" altLang="ko-KR" dirty="0"/>
              <a:t>High model complexity</a:t>
            </a:r>
          </a:p>
          <a:p>
            <a:pPr lvl="1"/>
            <a:r>
              <a:rPr lang="en-US" altLang="ko-KR" dirty="0"/>
              <a:t>Dropout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35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374B3-FF0C-46CF-84F0-BC8165CA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 </a:t>
            </a:r>
            <a:r>
              <a:rPr lang="ko-KR" altLang="en-US" dirty="0"/>
              <a:t>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3B043-5D26-450E-8BD3-26D77569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입력데이터에서 </a:t>
            </a:r>
            <a:r>
              <a:rPr lang="en-US" altLang="ko-KR" dirty="0"/>
              <a:t>output</a:t>
            </a:r>
            <a:r>
              <a:rPr lang="ko-KR" altLang="en-US" dirty="0"/>
              <a:t>을 예측</a:t>
            </a:r>
            <a:endParaRPr lang="en-US" altLang="ko-KR" dirty="0"/>
          </a:p>
          <a:p>
            <a:r>
              <a:rPr lang="ko-KR" altLang="en-US" dirty="0"/>
              <a:t>뉴런에서 착안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45F9FD5-55BC-4A31-8465-A0E1EA2804DC}"/>
              </a:ext>
            </a:extLst>
          </p:cNvPr>
          <p:cNvSpPr/>
          <p:nvPr/>
        </p:nvSpPr>
        <p:spPr>
          <a:xfrm>
            <a:off x="1333850" y="3330429"/>
            <a:ext cx="553674" cy="55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A90500-9A32-4851-8E57-4386E9D756DA}"/>
              </a:ext>
            </a:extLst>
          </p:cNvPr>
          <p:cNvSpPr/>
          <p:nvPr/>
        </p:nvSpPr>
        <p:spPr>
          <a:xfrm>
            <a:off x="1333850" y="4250822"/>
            <a:ext cx="553674" cy="55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38242A-7913-478B-A81A-205106BAD23E}"/>
              </a:ext>
            </a:extLst>
          </p:cNvPr>
          <p:cNvSpPr/>
          <p:nvPr/>
        </p:nvSpPr>
        <p:spPr>
          <a:xfrm>
            <a:off x="1333850" y="5257799"/>
            <a:ext cx="553674" cy="55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2FF557E-8818-41F4-88EC-3AC3AEAB4B62}"/>
              </a:ext>
            </a:extLst>
          </p:cNvPr>
          <p:cNvSpPr/>
          <p:nvPr/>
        </p:nvSpPr>
        <p:spPr>
          <a:xfrm>
            <a:off x="3726110" y="4250822"/>
            <a:ext cx="553674" cy="55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FCB0C8-07DC-44F5-8B45-F17C4FF55DB3}"/>
              </a:ext>
            </a:extLst>
          </p:cNvPr>
          <p:cNvCxnSpPr>
            <a:cxnSpLocks/>
          </p:cNvCxnSpPr>
          <p:nvPr/>
        </p:nvCxnSpPr>
        <p:spPr>
          <a:xfrm>
            <a:off x="1887524" y="3607266"/>
            <a:ext cx="1729530" cy="78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9320F0-B0DC-4650-A572-3D55D0B09F7E}"/>
              </a:ext>
            </a:extLst>
          </p:cNvPr>
          <p:cNvCxnSpPr>
            <a:cxnSpLocks/>
          </p:cNvCxnSpPr>
          <p:nvPr/>
        </p:nvCxnSpPr>
        <p:spPr>
          <a:xfrm flipV="1">
            <a:off x="1887524" y="4664279"/>
            <a:ext cx="1729530" cy="89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BB14261-134B-479A-A3A6-1D81CFD91CD4}"/>
              </a:ext>
            </a:extLst>
          </p:cNvPr>
          <p:cNvCxnSpPr>
            <a:stCxn id="7" idx="6"/>
          </p:cNvCxnSpPr>
          <p:nvPr/>
        </p:nvCxnSpPr>
        <p:spPr>
          <a:xfrm>
            <a:off x="1887524" y="4527659"/>
            <a:ext cx="1729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D360F8-B02E-4449-82A2-5A2317FEE05C}"/>
              </a:ext>
            </a:extLst>
          </p:cNvPr>
          <p:cNvSpPr txBox="1"/>
          <p:nvPr/>
        </p:nvSpPr>
        <p:spPr>
          <a:xfrm>
            <a:off x="2611774" y="360726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8F0820-F9A9-4FFB-9F08-BA98542AB124}"/>
              </a:ext>
            </a:extLst>
          </p:cNvPr>
          <p:cNvSpPr txBox="1"/>
          <p:nvPr/>
        </p:nvSpPr>
        <p:spPr>
          <a:xfrm>
            <a:off x="2593202" y="4163123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A676B5-A96D-4B60-89F9-372EF34B0BE7}"/>
              </a:ext>
            </a:extLst>
          </p:cNvPr>
          <p:cNvSpPr txBox="1"/>
          <p:nvPr/>
        </p:nvSpPr>
        <p:spPr>
          <a:xfrm>
            <a:off x="2631350" y="50884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w3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5FB6105-6658-41EC-8608-BD962F660B57}"/>
              </a:ext>
            </a:extLst>
          </p:cNvPr>
          <p:cNvSpPr/>
          <p:nvPr/>
        </p:nvSpPr>
        <p:spPr>
          <a:xfrm>
            <a:off x="2483643" y="3456264"/>
            <a:ext cx="721453" cy="220010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94092-D4B1-4483-8C36-628848594472}"/>
              </a:ext>
            </a:extLst>
          </p:cNvPr>
          <p:cNvSpPr txBox="1"/>
          <p:nvPr/>
        </p:nvSpPr>
        <p:spPr>
          <a:xfrm>
            <a:off x="3032239" y="5291947"/>
            <a:ext cx="79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DDFC-3E8F-419F-8597-4D5E228C2563}"/>
              </a:ext>
            </a:extLst>
          </p:cNvPr>
          <p:cNvSpPr txBox="1"/>
          <p:nvPr/>
        </p:nvSpPr>
        <p:spPr>
          <a:xfrm>
            <a:off x="3269446" y="37268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06B6136-8120-4EB5-9ADF-40FED629E923}"/>
              </a:ext>
            </a:extLst>
          </p:cNvPr>
          <p:cNvCxnSpPr/>
          <p:nvPr/>
        </p:nvCxnSpPr>
        <p:spPr>
          <a:xfrm flipV="1">
            <a:off x="3333227" y="4114203"/>
            <a:ext cx="164982" cy="16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EB7A86-78CD-4E04-82B4-FC2557CC485F}"/>
              </a:ext>
            </a:extLst>
          </p:cNvPr>
          <p:cNvSpPr txBox="1"/>
          <p:nvPr/>
        </p:nvSpPr>
        <p:spPr>
          <a:xfrm>
            <a:off x="1035850" y="288949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node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E76565-8352-4194-A5A2-1A5A4297142D}"/>
              </a:ext>
            </a:extLst>
          </p:cNvPr>
          <p:cNvSpPr txBox="1"/>
          <p:nvPr/>
        </p:nvSpPr>
        <p:spPr>
          <a:xfrm>
            <a:off x="4317536" y="429494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12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D2481-9B8B-4E41-99B6-F879F2FF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 </a:t>
            </a:r>
            <a:r>
              <a:rPr lang="ko-KR" altLang="en-US" dirty="0"/>
              <a:t>작동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951A2-B08F-4ED5-BE13-D560112A2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EE6212D-4FC7-4698-8669-A45085D93905}"/>
              </a:ext>
            </a:extLst>
          </p:cNvPr>
          <p:cNvSpPr/>
          <p:nvPr/>
        </p:nvSpPr>
        <p:spPr>
          <a:xfrm>
            <a:off x="3338819" y="2776755"/>
            <a:ext cx="553674" cy="55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FD02052-3B62-415A-8ABA-1264F2649FA7}"/>
              </a:ext>
            </a:extLst>
          </p:cNvPr>
          <p:cNvSpPr/>
          <p:nvPr/>
        </p:nvSpPr>
        <p:spPr>
          <a:xfrm>
            <a:off x="3338819" y="3697148"/>
            <a:ext cx="553674" cy="55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BF626BD-399F-4C2B-98AC-F76C7E1BE56E}"/>
              </a:ext>
            </a:extLst>
          </p:cNvPr>
          <p:cNvSpPr/>
          <p:nvPr/>
        </p:nvSpPr>
        <p:spPr>
          <a:xfrm>
            <a:off x="3338819" y="4704125"/>
            <a:ext cx="553674" cy="55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D26B6FB-A228-4A4E-97E9-0982B096B030}"/>
              </a:ext>
            </a:extLst>
          </p:cNvPr>
          <p:cNvSpPr/>
          <p:nvPr/>
        </p:nvSpPr>
        <p:spPr>
          <a:xfrm>
            <a:off x="5731079" y="3697148"/>
            <a:ext cx="553674" cy="55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20FEA1-3DDB-40A6-9414-FBC4495D8D4B}"/>
              </a:ext>
            </a:extLst>
          </p:cNvPr>
          <p:cNvCxnSpPr>
            <a:cxnSpLocks/>
          </p:cNvCxnSpPr>
          <p:nvPr/>
        </p:nvCxnSpPr>
        <p:spPr>
          <a:xfrm>
            <a:off x="3892493" y="3053592"/>
            <a:ext cx="1729530" cy="78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320786-F852-4ADC-BAE5-83FA69816F70}"/>
              </a:ext>
            </a:extLst>
          </p:cNvPr>
          <p:cNvCxnSpPr>
            <a:cxnSpLocks/>
          </p:cNvCxnSpPr>
          <p:nvPr/>
        </p:nvCxnSpPr>
        <p:spPr>
          <a:xfrm flipV="1">
            <a:off x="3892493" y="4110605"/>
            <a:ext cx="1729530" cy="89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5FA76F8-268E-4834-9F8A-F4AA487B39AC}"/>
              </a:ext>
            </a:extLst>
          </p:cNvPr>
          <p:cNvCxnSpPr>
            <a:stCxn id="5" idx="6"/>
          </p:cNvCxnSpPr>
          <p:nvPr/>
        </p:nvCxnSpPr>
        <p:spPr>
          <a:xfrm>
            <a:off x="3892493" y="3973985"/>
            <a:ext cx="1729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93357E-500B-403E-A778-F7C570810343}"/>
              </a:ext>
            </a:extLst>
          </p:cNvPr>
          <p:cNvSpPr txBox="1"/>
          <p:nvPr/>
        </p:nvSpPr>
        <p:spPr>
          <a:xfrm>
            <a:off x="4616743" y="305359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E5B20-7943-4BA3-8DB6-79B6CCCD5799}"/>
              </a:ext>
            </a:extLst>
          </p:cNvPr>
          <p:cNvSpPr txBox="1"/>
          <p:nvPr/>
        </p:nvSpPr>
        <p:spPr>
          <a:xfrm>
            <a:off x="4598171" y="360944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A3CCD-B056-47B8-9C45-BD870E2390F8}"/>
              </a:ext>
            </a:extLst>
          </p:cNvPr>
          <p:cNvSpPr txBox="1"/>
          <p:nvPr/>
        </p:nvSpPr>
        <p:spPr>
          <a:xfrm>
            <a:off x="4636319" y="453474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w3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14DCFB-F6EB-4E1D-904E-AE280BF08D09}"/>
              </a:ext>
            </a:extLst>
          </p:cNvPr>
          <p:cNvSpPr txBox="1"/>
          <p:nvPr/>
        </p:nvSpPr>
        <p:spPr>
          <a:xfrm>
            <a:off x="2421902" y="286892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65FF42-E2D2-4EF6-83C0-8051FC2E7F90}"/>
              </a:ext>
            </a:extLst>
          </p:cNvPr>
          <p:cNvSpPr txBox="1"/>
          <p:nvPr/>
        </p:nvSpPr>
        <p:spPr>
          <a:xfrm>
            <a:off x="2416228" y="378931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01F900-78E1-4208-B6C0-E7D827C9AC75}"/>
              </a:ext>
            </a:extLst>
          </p:cNvPr>
          <p:cNvSpPr txBox="1"/>
          <p:nvPr/>
        </p:nvSpPr>
        <p:spPr>
          <a:xfrm>
            <a:off x="2416228" y="481976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x3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0364886-3B7D-46FD-9CBA-E775F0892EF6}"/>
              </a:ext>
            </a:extLst>
          </p:cNvPr>
          <p:cNvCxnSpPr>
            <a:endCxn id="4" idx="2"/>
          </p:cNvCxnSpPr>
          <p:nvPr/>
        </p:nvCxnSpPr>
        <p:spPr>
          <a:xfrm>
            <a:off x="2842948" y="3053592"/>
            <a:ext cx="495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4CEF8D7-29C5-4128-89EA-6DBAA196BAC9}"/>
              </a:ext>
            </a:extLst>
          </p:cNvPr>
          <p:cNvCxnSpPr/>
          <p:nvPr/>
        </p:nvCxnSpPr>
        <p:spPr>
          <a:xfrm>
            <a:off x="2842948" y="3973985"/>
            <a:ext cx="495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EB1D221-06A1-45A2-81C6-DBC5E87678F7}"/>
              </a:ext>
            </a:extLst>
          </p:cNvPr>
          <p:cNvCxnSpPr/>
          <p:nvPr/>
        </p:nvCxnSpPr>
        <p:spPr>
          <a:xfrm>
            <a:off x="2839692" y="5004433"/>
            <a:ext cx="495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76B0FA-02EE-427C-812A-AE8A2647D393}"/>
              </a:ext>
            </a:extLst>
          </p:cNvPr>
          <p:cNvCxnSpPr>
            <a:stCxn id="7" idx="6"/>
          </p:cNvCxnSpPr>
          <p:nvPr/>
        </p:nvCxnSpPr>
        <p:spPr>
          <a:xfrm>
            <a:off x="6284753" y="3973985"/>
            <a:ext cx="678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F2CF20-FDED-4675-9A33-F7CC24A02BA9}"/>
              </a:ext>
            </a:extLst>
          </p:cNvPr>
          <p:cNvSpPr txBox="1"/>
          <p:nvPr/>
        </p:nvSpPr>
        <p:spPr>
          <a:xfrm>
            <a:off x="6962862" y="37626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A2C772-85A2-4386-B6E4-0019C85BC2C1}"/>
              </a:ext>
            </a:extLst>
          </p:cNvPr>
          <p:cNvSpPr txBox="1"/>
          <p:nvPr/>
        </p:nvSpPr>
        <p:spPr>
          <a:xfrm>
            <a:off x="7973531" y="4209092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y = f(sum(xi*</a:t>
            </a:r>
            <a:r>
              <a:rPr lang="en-US" altLang="ko-KR" sz="2800" dirty="0" err="1"/>
              <a:t>wi</a:t>
            </a:r>
            <a:r>
              <a:rPr lang="en-US" altLang="ko-KR" sz="2800" dirty="0"/>
              <a:t>)+b)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869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4D9EC-3AC6-4613-9724-120549FD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52773-5716-404D-86E4-2B2D86AC1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52773-5716-404D-86E4-2B2D86AC1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61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C9A19-CC12-4E61-86FB-401888B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 learning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97D275-C5B1-4512-8FFA-C5A41E4D7D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25368"/>
                <a:ext cx="109728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(x1, x2, x3, y) = (1, 0, 0, -1)</a:t>
                </a:r>
              </a:p>
              <a:p>
                <a:r>
                  <a:rPr lang="en-US" altLang="ko-KR" dirty="0"/>
                  <a:t>(w0, w1, w2, w3) = (0, 0, 0, 0)</a:t>
                </a:r>
              </a:p>
              <a:p>
                <a:r>
                  <a:rPr lang="en-US" altLang="ko-KR" dirty="0"/>
                  <a:t>F(x) = if x&gt;=0: 1, else: -1</a:t>
                </a:r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 = 0.1</a:t>
                </a:r>
              </a:p>
              <a:p>
                <a:r>
                  <a:rPr lang="en-US" altLang="ko-KR" dirty="0"/>
                  <a:t>Net = w0*x0 + w1*x1 + w2*x2 + w3*x3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  = 0 + 0 + 0 + 0 = 0</a:t>
                </a:r>
              </a:p>
              <a:p>
                <a:r>
                  <a:rPr lang="en-US" altLang="ko-KR" dirty="0"/>
                  <a:t>F(net) = 1</a:t>
                </a:r>
              </a:p>
              <a:p>
                <a:r>
                  <a:rPr lang="en-US" altLang="ko-KR" dirty="0"/>
                  <a:t>w0 = w0 + 0.1*(-1-1)*x0 = -0.2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97D275-C5B1-4512-8FFA-C5A41E4D7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25368"/>
                <a:ext cx="10972800" cy="4525963"/>
              </a:xfrm>
              <a:blipFill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33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7CD52-AEC0-4F72-9ADF-437531E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Step, Epoch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78E71-BA17-4EF9-B970-1D8081E95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0A7FE0-81C9-466C-808D-6E4A4622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14" y="1771349"/>
            <a:ext cx="6230219" cy="3667637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BAC6F72-DD72-492E-9FEA-3FD26FBE3C96}"/>
              </a:ext>
            </a:extLst>
          </p:cNvPr>
          <p:cNvSpPr/>
          <p:nvPr/>
        </p:nvSpPr>
        <p:spPr>
          <a:xfrm>
            <a:off x="3039614" y="2758294"/>
            <a:ext cx="215315" cy="1862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070E8D6-51F5-4C70-ADF4-12FBFE457F9A}"/>
              </a:ext>
            </a:extLst>
          </p:cNvPr>
          <p:cNvSpPr/>
          <p:nvPr/>
        </p:nvSpPr>
        <p:spPr>
          <a:xfrm>
            <a:off x="3039614" y="3045121"/>
            <a:ext cx="215315" cy="1862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91CAC92-4117-4309-9B8A-8C94ADC1F475}"/>
              </a:ext>
            </a:extLst>
          </p:cNvPr>
          <p:cNvSpPr/>
          <p:nvPr/>
        </p:nvSpPr>
        <p:spPr>
          <a:xfrm>
            <a:off x="3039614" y="3249532"/>
            <a:ext cx="215315" cy="1862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FB1C45-529F-44E9-9D74-6F3FD4A70B52}"/>
              </a:ext>
            </a:extLst>
          </p:cNvPr>
          <p:cNvSpPr/>
          <p:nvPr/>
        </p:nvSpPr>
        <p:spPr>
          <a:xfrm flipV="1">
            <a:off x="3039614" y="3497865"/>
            <a:ext cx="215315" cy="1862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5B2D203-BEF4-4B88-90AA-5B9FFB7DEC1F}"/>
              </a:ext>
            </a:extLst>
          </p:cNvPr>
          <p:cNvSpPr/>
          <p:nvPr/>
        </p:nvSpPr>
        <p:spPr>
          <a:xfrm flipV="1">
            <a:off x="3039614" y="3728854"/>
            <a:ext cx="215315" cy="1862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E1A0396-18EB-4675-B907-A6BC7AECCBD9}"/>
              </a:ext>
            </a:extLst>
          </p:cNvPr>
          <p:cNvSpPr/>
          <p:nvPr/>
        </p:nvSpPr>
        <p:spPr>
          <a:xfrm flipV="1">
            <a:off x="3039614" y="3922560"/>
            <a:ext cx="215315" cy="1862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625AD31-2152-4225-A863-11B64537C116}"/>
              </a:ext>
            </a:extLst>
          </p:cNvPr>
          <p:cNvSpPr/>
          <p:nvPr/>
        </p:nvSpPr>
        <p:spPr>
          <a:xfrm flipV="1">
            <a:off x="3039614" y="4217446"/>
            <a:ext cx="215315" cy="1862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BFA45-CC04-4C4C-802B-43F38CFC0A05}"/>
              </a:ext>
            </a:extLst>
          </p:cNvPr>
          <p:cNvSpPr/>
          <p:nvPr/>
        </p:nvSpPr>
        <p:spPr>
          <a:xfrm flipV="1">
            <a:off x="3039614" y="4419211"/>
            <a:ext cx="215315" cy="1862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7F1CBB7-878E-4383-94E4-2AFADEB735E6}"/>
              </a:ext>
            </a:extLst>
          </p:cNvPr>
          <p:cNvSpPr/>
          <p:nvPr/>
        </p:nvSpPr>
        <p:spPr>
          <a:xfrm flipV="1">
            <a:off x="3039614" y="4620976"/>
            <a:ext cx="215315" cy="1862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2FEDE9-E383-478A-9CA2-E81AAF68922B}"/>
              </a:ext>
            </a:extLst>
          </p:cNvPr>
          <p:cNvSpPr/>
          <p:nvPr/>
        </p:nvSpPr>
        <p:spPr>
          <a:xfrm>
            <a:off x="1564102" y="3267189"/>
            <a:ext cx="1358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step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0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FF0FF9B-8581-40D6-884A-1F7A9FA47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386" y="1600200"/>
            <a:ext cx="6436272" cy="4525963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7ED063F-5CDD-4608-92BA-94ACE822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750"/>
            <a:ext cx="10972800" cy="960438"/>
          </a:xfrm>
        </p:spPr>
        <p:txBody>
          <a:bodyPr/>
          <a:lstStyle/>
          <a:p>
            <a:r>
              <a:rPr lang="en-US" altLang="ko-KR" dirty="0"/>
              <a:t>Perceptron Coding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1E8E87-3929-410F-9269-C529292F3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190" y="3353522"/>
            <a:ext cx="3686689" cy="101931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DEAC4930-9ED4-429E-9A02-2127ED2DBB35}"/>
              </a:ext>
            </a:extLst>
          </p:cNvPr>
          <p:cNvSpPr/>
          <p:nvPr/>
        </p:nvSpPr>
        <p:spPr>
          <a:xfrm>
            <a:off x="2724539" y="3353522"/>
            <a:ext cx="1231641" cy="835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F209634C-8717-4A04-A8A0-2D52772C14FE}"/>
              </a:ext>
            </a:extLst>
          </p:cNvPr>
          <p:cNvSpPr/>
          <p:nvPr/>
        </p:nvSpPr>
        <p:spPr>
          <a:xfrm>
            <a:off x="10419127" y="2676088"/>
            <a:ext cx="1163273" cy="677434"/>
          </a:xfrm>
          <a:prstGeom prst="wedgeEllipseCallout">
            <a:avLst>
              <a:gd name="adj1" fmla="val 19552"/>
              <a:gd name="adj2" fmla="val 674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54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D7760-D309-4E78-A32C-239E1F9F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 Coding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E02247D-053C-4E3B-A904-FC736AB86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680" y="3115364"/>
            <a:ext cx="5658640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7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ACAFF7C-E614-4700-B9DD-E312E8D3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750"/>
            <a:ext cx="10972800" cy="960438"/>
          </a:xfrm>
        </p:spPr>
        <p:txBody>
          <a:bodyPr/>
          <a:lstStyle/>
          <a:p>
            <a:r>
              <a:rPr lang="en-US" altLang="ko-KR" dirty="0"/>
              <a:t>Perceptron Coding - Code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4D2EC7-3F40-418F-B0D1-D6A4BF1B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193" y="3157862"/>
            <a:ext cx="6192434" cy="10362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508D43-116D-4E8B-AB8D-1A7DDCD2C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64" y="1802100"/>
            <a:ext cx="3696147" cy="45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04335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191</TotalTime>
  <Words>301</Words>
  <Application>Microsoft Office PowerPoint</Application>
  <PresentationFormat>와이드스크린</PresentationFormat>
  <Paragraphs>72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Cambria Math</vt:lpstr>
      <vt:lpstr>Roboto</vt:lpstr>
      <vt:lpstr>Tw Cen MT</vt:lpstr>
      <vt:lpstr>Wingdings 3</vt:lpstr>
      <vt:lpstr>New_Simple01</vt:lpstr>
      <vt:lpstr>Artificial Neural Network </vt:lpstr>
      <vt:lpstr>Perceptron 이란</vt:lpstr>
      <vt:lpstr>Perceptron 작동</vt:lpstr>
      <vt:lpstr>Perceptron learning</vt:lpstr>
      <vt:lpstr>Perceptron learning example</vt:lpstr>
      <vt:lpstr>Step, Epoch</vt:lpstr>
      <vt:lpstr>Perceptron Coding</vt:lpstr>
      <vt:lpstr>Perceptron Coding</vt:lpstr>
      <vt:lpstr>Perceptron Coding - Code</vt:lpstr>
      <vt:lpstr>Perceptron Coding - Code</vt:lpstr>
      <vt:lpstr>Perceptron Coding - Code</vt:lpstr>
      <vt:lpstr>Perceptron Coding - Code</vt:lpstr>
      <vt:lpstr>Perceptron Coding - Result</vt:lpstr>
      <vt:lpstr>Perceptron 단점</vt:lpstr>
      <vt:lpstr>Multi-layer neural network</vt:lpstr>
      <vt:lpstr>Activation Function</vt:lpstr>
      <vt:lpstr>Learning</vt:lpstr>
      <vt:lpstr>DNN’s Problem and Overcome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</dc:title>
  <dc:creator>yhjsoar5@gmail.com</dc:creator>
  <cp:lastModifiedBy>yhjsoar5@gmail.com</cp:lastModifiedBy>
  <cp:revision>1</cp:revision>
  <dcterms:created xsi:type="dcterms:W3CDTF">2021-07-14T23:17:22Z</dcterms:created>
  <dcterms:modified xsi:type="dcterms:W3CDTF">2021-07-15T02:29:53Z</dcterms:modified>
</cp:coreProperties>
</file>