
<file path=[Content_Types].xml><?xml version="1.0" encoding="utf-8"?>
<Types xmlns="http://schemas.openxmlformats.org/package/2006/content-types">
  <Default Extension="gif" ContentType="image/gi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63" r:id="rId5"/>
    <p:sldId id="282" r:id="rId6"/>
    <p:sldId id="267" r:id="rId7"/>
    <p:sldId id="273" r:id="rId8"/>
    <p:sldId id="274" r:id="rId9"/>
    <p:sldId id="264" r:id="rId10"/>
    <p:sldId id="271" r:id="rId11"/>
    <p:sldId id="270" r:id="rId12"/>
    <p:sldId id="269" r:id="rId13"/>
    <p:sldId id="268" r:id="rId14"/>
    <p:sldId id="266" r:id="rId15"/>
    <p:sldId id="272" r:id="rId16"/>
    <p:sldId id="277" r:id="rId17"/>
    <p:sldId id="278" r:id="rId18"/>
    <p:sldId id="279" r:id="rId19"/>
    <p:sldId id="280" r:id="rId20"/>
    <p:sldId id="281" r:id="rId21"/>
    <p:sldId id="2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B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>
        <p:scale>
          <a:sx n="75" d="100"/>
          <a:sy n="75" d="100"/>
        </p:scale>
        <p:origin x="979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5A76F-CDD6-46D2-83A0-FCF74E325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247C09-A902-4908-96BE-EB5DD3E5B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29CA4-AEC2-47CE-AB90-F99D0C9A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F35E-A4F5-481C-81C4-28710E946D0A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7C8CE-A36C-48AB-8492-CF713C26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784BA-6863-4A31-98B0-D0BF3C9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0A41-CB02-4496-98AD-978B06FE7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9C5B0-500A-4B31-A743-96B6E71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2CAAA-1090-4E64-8C65-1687FD6D7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F712E-0187-476C-A1F7-7F36A181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F35E-A4F5-481C-81C4-28710E946D0A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F315D-1A1A-45C7-82FA-F21E5E2D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956BF-7026-4E65-87C8-D3D6B3F1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0A41-CB02-4496-98AD-978B06FE7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6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073770-A2FD-4A88-8967-94093D8DD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61495-4548-4D30-872A-CA9F2CD82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193AE-3B3D-47CB-A5DF-CE483EC6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F35E-A4F5-481C-81C4-28710E946D0A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9E885-3B44-4F0D-B16D-C19294B8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5C25F-4499-4BA6-B1B6-A2724F3B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0A41-CB02-4496-98AD-978B06FE7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2988C-DE80-4A60-8877-2B45532A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35188-2867-4A09-AF2E-2640272A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64E7C-D9AA-4CFA-B8C7-FA9CEFB3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F35E-A4F5-481C-81C4-28710E946D0A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93F42-6CF7-448E-9CE9-0E8DB472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1F93E-D445-4E06-8719-98A3A3FC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0A41-CB02-4496-98AD-978B06FE7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9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73CBF-7A63-425C-AA66-DD14A005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8F2E-4239-42F5-8C76-979E9E9F5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9CB93-4CB2-426D-912D-093C81BB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F35E-A4F5-481C-81C4-28710E946D0A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914B1-F66F-4FFC-A37A-2A00CDF2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C6F24-7415-4802-87F8-7A3E7CEC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0A41-CB02-4496-98AD-978B06FE7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7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6B3AD-0D65-41CB-8923-A2A7BDA4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8D451-FDB6-44B3-B060-18270C5E5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A68843-AD0F-40BB-9E6F-AD4AD7CE5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15825-77AF-4F8E-B6FB-06A90A0B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F35E-A4F5-481C-81C4-28710E946D0A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FA5EF8-2393-46AB-8233-81F45821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68444-805C-420E-BDA3-564A0BFC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0A41-CB02-4496-98AD-978B06FE7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93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2EA33-61B0-4E72-841B-E157645D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8CB53-472B-47DE-BBCD-9ED9962E2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7A4B92-BECB-4E7F-A4FC-55BFB1CA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0DEB1D-D1E5-4755-AE05-A1D50B15C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29C453-A912-4950-ADD6-D1A943939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3A18E6-B7AA-4DD4-B07C-05F73EE8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F35E-A4F5-481C-81C4-28710E946D0A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2F6A31-DA82-4EDD-886B-7FC8C1D5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A3C1BB-4EBA-486F-A028-C35C8CB4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0A41-CB02-4496-98AD-978B06FE7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56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926ED-3FDC-4D29-BC9D-44AE7249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CEF701-5650-45C6-ACE0-2A527E12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F35E-A4F5-481C-81C4-28710E946D0A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1F8327-AD37-4D4D-865E-3BD6CF86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A58A21-6ED4-4A0F-96E0-E2F16B1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0A41-CB02-4496-98AD-978B06FE7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1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A3B48D-5B7A-4E8A-9A4E-E55D4A7D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F35E-A4F5-481C-81C4-28710E946D0A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314F10-88D6-4420-83CD-F7063413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324382-398F-4739-916E-FA6F3F33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0A41-CB02-4496-98AD-978B06FE7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0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C32F6-752F-4019-A6CC-71179065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3A435-85F8-40D4-B3F7-F2256F8F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9ED5BF-74C9-4417-8D48-BB5A0684B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4A77BA-ED46-4411-8B9A-2FDE44B9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F35E-A4F5-481C-81C4-28710E946D0A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EB1749-135E-4F79-A0A0-D8C098AD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219A87-EB96-4087-9ECE-E5A50BCC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0A41-CB02-4496-98AD-978B06FE7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0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09712-E2E8-4832-B4A2-1832135A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391478-4AC1-405E-B512-6484CF865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1F7C43-139E-4259-9FC3-70BB87517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0E28A-DB9A-455A-90CE-38D6B0CE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F35E-A4F5-481C-81C4-28710E946D0A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971E1E-D427-4D14-B4DB-34338792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651C6-2136-436E-AED5-A2BD4115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0A41-CB02-4496-98AD-978B06FE7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96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1967FE-1094-40B6-9694-DA9893AC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7C9795-0EB1-446E-8F20-2AC9A5BA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49339-EC4F-4E55-ADF9-C48753B55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CF35E-A4F5-481C-81C4-28710E946D0A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DE1A3-4461-4DF3-A411-24C2379C4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63034-98F2-409C-985E-B101476E9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20A41-CB02-4496-98AD-978B06FE7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6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gif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3" Type="http://schemas.openxmlformats.org/officeDocument/2006/relationships/image" Target="../media/image14.png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42C9A79-8022-4FDA-8805-550DAC7C3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1275" y="4755306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Dr. Yul-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jeon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Gomguk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  <a:p>
            <a:pPr algn="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2017311666 Yoon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HyeJin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2018311882 Yoon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SoHee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2EE1D828-27E2-4B6D-A2E1-E5C81FFF8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750" y="1208138"/>
            <a:ext cx="7206499" cy="354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2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구름, 어두운, 평면, 구름낀이(가) 표시된 사진&#10;&#10;자동 생성된 설명">
            <a:extLst>
              <a:ext uri="{FF2B5EF4-FFF2-40B4-BE49-F238E27FC236}">
                <a16:creationId xmlns:a16="http://schemas.microsoft.com/office/drawing/2014/main" id="{9F322FD8-F2AB-453E-99A0-D1E65C88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414"/>
            <a:ext cx="12192000" cy="98418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B58FE80-8072-4641-89E8-9B22DC1AB367}"/>
              </a:ext>
            </a:extLst>
          </p:cNvPr>
          <p:cNvSpPr txBox="1"/>
          <p:nvPr/>
        </p:nvSpPr>
        <p:spPr>
          <a:xfrm>
            <a:off x="3224310" y="5703236"/>
            <a:ext cx="5743380" cy="461665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ffectLst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400" dirty="0">
              <a:latin typeface="Bahnschrift Light SemiCondensed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43B98F-6EBE-4DD3-A20D-174205013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7862" y="4576763"/>
            <a:ext cx="2431724" cy="2452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02A3E8-902B-478E-8956-8A8C27C158D5}"/>
              </a:ext>
            </a:extLst>
          </p:cNvPr>
          <p:cNvSpPr txBox="1"/>
          <p:nvPr/>
        </p:nvSpPr>
        <p:spPr>
          <a:xfrm>
            <a:off x="282507" y="126747"/>
            <a:ext cx="4920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</a:rPr>
              <a:t>03</a:t>
            </a:r>
          </a:p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3C204B-CE1A-42D7-A2DA-A7BE9C4A677A}"/>
              </a:ext>
            </a:extLst>
          </p:cNvPr>
          <p:cNvSpPr/>
          <p:nvPr/>
        </p:nvSpPr>
        <p:spPr>
          <a:xfrm>
            <a:off x="4916100" y="5669189"/>
            <a:ext cx="2214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Bahnschrift SemiLight" panose="020B0502040204020203" pitchFamily="34" charset="0"/>
                <a:cs typeface="Calibri" panose="020F0502020204030204" pitchFamily="34" charset="0"/>
              </a:rPr>
              <a:t>Insert Image</a:t>
            </a:r>
            <a:endParaRPr lang="ko-KR" altLang="en-US" sz="2800" dirty="0">
              <a:latin typeface="Bahnschrift SemiLight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ABD296-5D2F-4DBA-BBE3-23F4D84979A3}"/>
              </a:ext>
            </a:extLst>
          </p:cNvPr>
          <p:cNvSpPr txBox="1"/>
          <p:nvPr/>
        </p:nvSpPr>
        <p:spPr>
          <a:xfrm>
            <a:off x="5510999" y="586291"/>
            <a:ext cx="1024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GUI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3143EC-326D-4F15-B19A-089C2A158150}"/>
              </a:ext>
            </a:extLst>
          </p:cNvPr>
          <p:cNvSpPr/>
          <p:nvPr/>
        </p:nvSpPr>
        <p:spPr>
          <a:xfrm>
            <a:off x="5010863" y="1220211"/>
            <a:ext cx="252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Bahnschrift Light" panose="020B0502040204020203" pitchFamily="34" charset="0"/>
              </a:rPr>
              <a:t>“</a:t>
            </a:r>
            <a:r>
              <a:rPr lang="ko-KR" altLang="en-US" sz="2400" dirty="0" err="1">
                <a:latin typeface="Bahnschrift Light" panose="020B0502040204020203" pitchFamily="34" charset="0"/>
              </a:rPr>
              <a:t>dear</a:t>
            </a:r>
            <a:r>
              <a:rPr lang="ko-KR" altLang="en-US" sz="2400" dirty="0">
                <a:latin typeface="Bahnschrift Light" panose="020B0502040204020203" pitchFamily="34" charset="0"/>
              </a:rPr>
              <a:t> </a:t>
            </a:r>
            <a:r>
              <a:rPr lang="ko-KR" altLang="en-US" sz="2400" dirty="0" err="1">
                <a:latin typeface="Bahnschrift Light" panose="020B0502040204020203" pitchFamily="34" charset="0"/>
              </a:rPr>
              <a:t>imgui</a:t>
            </a:r>
            <a:r>
              <a:rPr lang="ko-KR" altLang="en-US" sz="2400" dirty="0">
                <a:latin typeface="Bahnschrift Light" panose="020B0502040204020203" pitchFamily="34" charset="0"/>
              </a:rPr>
              <a:t>”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F73073A-E9C6-4F0D-AAD1-A5C349C307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9460"/>
          <a:stretch/>
        </p:blipFill>
        <p:spPr>
          <a:xfrm>
            <a:off x="3733775" y="1931612"/>
            <a:ext cx="2191626" cy="352732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E6CD30C-07FA-40D4-811B-ED8A81336E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540"/>
          <a:stretch/>
        </p:blipFill>
        <p:spPr>
          <a:xfrm>
            <a:off x="6006082" y="1968044"/>
            <a:ext cx="2191626" cy="345190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F9AAB6-9963-4413-A7B0-D7C4D1B373D1}"/>
              </a:ext>
            </a:extLst>
          </p:cNvPr>
          <p:cNvSpPr/>
          <p:nvPr/>
        </p:nvSpPr>
        <p:spPr>
          <a:xfrm>
            <a:off x="3673580" y="4761224"/>
            <a:ext cx="2271398" cy="33503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176A9B-8007-4CD6-8E06-3C3451C84553}"/>
              </a:ext>
            </a:extLst>
          </p:cNvPr>
          <p:cNvSpPr/>
          <p:nvPr/>
        </p:nvSpPr>
        <p:spPr>
          <a:xfrm>
            <a:off x="5962887" y="2462768"/>
            <a:ext cx="2271397" cy="30506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790621-A881-414C-963E-621305F305C3}"/>
              </a:ext>
            </a:extLst>
          </p:cNvPr>
          <p:cNvSpPr/>
          <p:nvPr/>
        </p:nvSpPr>
        <p:spPr>
          <a:xfrm>
            <a:off x="3673580" y="2767832"/>
            <a:ext cx="2271398" cy="74346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95D36B-5B74-4056-BCC7-8A7631B4376E}"/>
              </a:ext>
            </a:extLst>
          </p:cNvPr>
          <p:cNvSpPr/>
          <p:nvPr/>
        </p:nvSpPr>
        <p:spPr>
          <a:xfrm>
            <a:off x="5956791" y="3785599"/>
            <a:ext cx="2271397" cy="44710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2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구름, 어두운, 평면, 구름낀이(가) 표시된 사진&#10;&#10;자동 생성된 설명">
            <a:extLst>
              <a:ext uri="{FF2B5EF4-FFF2-40B4-BE49-F238E27FC236}">
                <a16:creationId xmlns:a16="http://schemas.microsoft.com/office/drawing/2014/main" id="{9F322FD8-F2AB-453E-99A0-D1E65C88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379"/>
            <a:ext cx="12192000" cy="9841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2D1C52-5FE4-489F-8F02-6CD6DD328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535" y="5699740"/>
            <a:ext cx="5742930" cy="4572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43B98F-6EBE-4DD3-A20D-174205013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7862" y="4576763"/>
            <a:ext cx="2431724" cy="2452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02A3E8-902B-478E-8956-8A8C27C158D5}"/>
              </a:ext>
            </a:extLst>
          </p:cNvPr>
          <p:cNvSpPr txBox="1"/>
          <p:nvPr/>
        </p:nvSpPr>
        <p:spPr>
          <a:xfrm>
            <a:off x="282507" y="126747"/>
            <a:ext cx="4920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</a:rPr>
              <a:t>03</a:t>
            </a:r>
          </a:p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5D45BD-6B96-4B50-AEC8-0B13812E1B0B}"/>
              </a:ext>
            </a:extLst>
          </p:cNvPr>
          <p:cNvSpPr/>
          <p:nvPr/>
        </p:nvSpPr>
        <p:spPr>
          <a:xfrm>
            <a:off x="5126093" y="5669189"/>
            <a:ext cx="1794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Bahnschrift SemiLight" panose="020B0502040204020203" pitchFamily="34" charset="0"/>
                <a:cs typeface="Calibri" panose="020F0502020204030204" pitchFamily="34" charset="0"/>
              </a:rPr>
              <a:t>Wrap Text</a:t>
            </a:r>
            <a:endParaRPr lang="ko-KR" altLang="en-US" sz="2800" dirty="0">
              <a:latin typeface="Bahnschrift SemiLight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9D7E9C-FEAF-4605-A29F-EEA936F83037}"/>
              </a:ext>
            </a:extLst>
          </p:cNvPr>
          <p:cNvSpPr txBox="1"/>
          <p:nvPr/>
        </p:nvSpPr>
        <p:spPr>
          <a:xfrm>
            <a:off x="5510999" y="586291"/>
            <a:ext cx="1024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GUI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EDAB79-04B9-4447-86D1-98DBE2476578}"/>
              </a:ext>
            </a:extLst>
          </p:cNvPr>
          <p:cNvSpPr/>
          <p:nvPr/>
        </p:nvSpPr>
        <p:spPr>
          <a:xfrm>
            <a:off x="5010863" y="1220211"/>
            <a:ext cx="252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Bahnschrift Light" panose="020B0502040204020203" pitchFamily="34" charset="0"/>
              </a:rPr>
              <a:t>“</a:t>
            </a:r>
            <a:r>
              <a:rPr lang="ko-KR" altLang="en-US" sz="2400" dirty="0" err="1">
                <a:latin typeface="Bahnschrift Light" panose="020B0502040204020203" pitchFamily="34" charset="0"/>
              </a:rPr>
              <a:t>dear</a:t>
            </a:r>
            <a:r>
              <a:rPr lang="ko-KR" altLang="en-US" sz="2400" dirty="0">
                <a:latin typeface="Bahnschrift Light" panose="020B0502040204020203" pitchFamily="34" charset="0"/>
              </a:rPr>
              <a:t> </a:t>
            </a:r>
            <a:r>
              <a:rPr lang="ko-KR" altLang="en-US" sz="2400" dirty="0" err="1">
                <a:latin typeface="Bahnschrift Light" panose="020B0502040204020203" pitchFamily="34" charset="0"/>
              </a:rPr>
              <a:t>imgui</a:t>
            </a:r>
            <a:r>
              <a:rPr lang="ko-KR" altLang="en-US" sz="2400" dirty="0">
                <a:latin typeface="Bahnschrift Light" panose="020B0502040204020203" pitchFamily="34" charset="0"/>
              </a:rPr>
              <a:t>”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FE888F8-977D-4E09-92FC-EF373C9F57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460"/>
          <a:stretch/>
        </p:blipFill>
        <p:spPr>
          <a:xfrm>
            <a:off x="3733775" y="1931612"/>
            <a:ext cx="2191626" cy="352732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99B7F5E-D81D-4A41-B557-54CF307AD9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0540"/>
          <a:stretch/>
        </p:blipFill>
        <p:spPr>
          <a:xfrm>
            <a:off x="6006082" y="1968044"/>
            <a:ext cx="2191626" cy="345190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83AEA5-F960-45C3-9A54-DEA66089519C}"/>
              </a:ext>
            </a:extLst>
          </p:cNvPr>
          <p:cNvSpPr/>
          <p:nvPr/>
        </p:nvSpPr>
        <p:spPr>
          <a:xfrm>
            <a:off x="3673580" y="4395464"/>
            <a:ext cx="2271398" cy="33503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EDB564-3D9D-487A-BF80-80EA68D69C1C}"/>
              </a:ext>
            </a:extLst>
          </p:cNvPr>
          <p:cNvSpPr/>
          <p:nvPr/>
        </p:nvSpPr>
        <p:spPr>
          <a:xfrm>
            <a:off x="5962887" y="2072624"/>
            <a:ext cx="2271397" cy="3416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353F3E-E179-4604-8803-26E7E1B3FB95}"/>
              </a:ext>
            </a:extLst>
          </p:cNvPr>
          <p:cNvSpPr/>
          <p:nvPr/>
        </p:nvSpPr>
        <p:spPr>
          <a:xfrm>
            <a:off x="3673580" y="2414264"/>
            <a:ext cx="2271398" cy="37795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EA0526-FB7E-4CFD-81D5-D7A3996F29DE}"/>
              </a:ext>
            </a:extLst>
          </p:cNvPr>
          <p:cNvSpPr/>
          <p:nvPr/>
        </p:nvSpPr>
        <p:spPr>
          <a:xfrm>
            <a:off x="5956791" y="3444223"/>
            <a:ext cx="2271397" cy="35007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96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구름, 어두운, 평면, 구름낀이(가) 표시된 사진&#10;&#10;자동 생성된 설명">
            <a:extLst>
              <a:ext uri="{FF2B5EF4-FFF2-40B4-BE49-F238E27FC236}">
                <a16:creationId xmlns:a16="http://schemas.microsoft.com/office/drawing/2014/main" id="{9F322FD8-F2AB-453E-99A0-D1E65C88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379"/>
            <a:ext cx="12192000" cy="98418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3C908F-BB92-4D61-BC31-9E6E2218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535" y="5711932"/>
            <a:ext cx="5742930" cy="4572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43B98F-6EBE-4DD3-A20D-174205013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7862" y="4576763"/>
            <a:ext cx="2431724" cy="2452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02A3E8-902B-478E-8956-8A8C27C158D5}"/>
              </a:ext>
            </a:extLst>
          </p:cNvPr>
          <p:cNvSpPr txBox="1"/>
          <p:nvPr/>
        </p:nvSpPr>
        <p:spPr>
          <a:xfrm>
            <a:off x="282507" y="126747"/>
            <a:ext cx="4920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</a:rPr>
              <a:t>03</a:t>
            </a:r>
          </a:p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398A0C-A1AF-4C55-94AB-4711B920C848}"/>
              </a:ext>
            </a:extLst>
          </p:cNvPr>
          <p:cNvSpPr/>
          <p:nvPr/>
        </p:nvSpPr>
        <p:spPr>
          <a:xfrm>
            <a:off x="4417569" y="5669189"/>
            <a:ext cx="3211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Bahnschrift SemiLight" panose="020B0502040204020203" pitchFamily="34" charset="0"/>
                <a:cs typeface="Calibri" panose="020F0502020204030204" pitchFamily="34" charset="0"/>
              </a:rPr>
              <a:t>Add Bullets to Text</a:t>
            </a:r>
            <a:endParaRPr lang="ko-KR" altLang="en-US" sz="2800" dirty="0">
              <a:latin typeface="Bahnschrift SemiLight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A9CA9A-C22C-4962-9A26-A2472B9A74AC}"/>
              </a:ext>
            </a:extLst>
          </p:cNvPr>
          <p:cNvSpPr txBox="1"/>
          <p:nvPr/>
        </p:nvSpPr>
        <p:spPr>
          <a:xfrm>
            <a:off x="5510999" y="586291"/>
            <a:ext cx="1024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GUI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974D2E-8DE6-43F9-890C-8810C7FCF2D7}"/>
              </a:ext>
            </a:extLst>
          </p:cNvPr>
          <p:cNvSpPr/>
          <p:nvPr/>
        </p:nvSpPr>
        <p:spPr>
          <a:xfrm>
            <a:off x="5010863" y="1220211"/>
            <a:ext cx="252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Bahnschrift Light" panose="020B0502040204020203" pitchFamily="34" charset="0"/>
              </a:rPr>
              <a:t>“</a:t>
            </a:r>
            <a:r>
              <a:rPr lang="ko-KR" altLang="en-US" sz="2400" dirty="0" err="1">
                <a:latin typeface="Bahnschrift Light" panose="020B0502040204020203" pitchFamily="34" charset="0"/>
              </a:rPr>
              <a:t>dear</a:t>
            </a:r>
            <a:r>
              <a:rPr lang="ko-KR" altLang="en-US" sz="2400" dirty="0">
                <a:latin typeface="Bahnschrift Light" panose="020B0502040204020203" pitchFamily="34" charset="0"/>
              </a:rPr>
              <a:t> </a:t>
            </a:r>
            <a:r>
              <a:rPr lang="ko-KR" altLang="en-US" sz="2400" dirty="0" err="1">
                <a:latin typeface="Bahnschrift Light" panose="020B0502040204020203" pitchFamily="34" charset="0"/>
              </a:rPr>
              <a:t>imgui</a:t>
            </a:r>
            <a:r>
              <a:rPr lang="ko-KR" altLang="en-US" sz="2400" dirty="0">
                <a:latin typeface="Bahnschrift Light" panose="020B0502040204020203" pitchFamily="34" charset="0"/>
              </a:rPr>
              <a:t>”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29948B4-5AEE-4C58-8B68-0BE95CEBA1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460"/>
          <a:stretch/>
        </p:blipFill>
        <p:spPr>
          <a:xfrm>
            <a:off x="3733775" y="1931612"/>
            <a:ext cx="2191626" cy="352732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60AF077-3761-4FE3-8C48-69F98F68D6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0540"/>
          <a:stretch/>
        </p:blipFill>
        <p:spPr>
          <a:xfrm>
            <a:off x="6006082" y="1968044"/>
            <a:ext cx="2191626" cy="345190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A5E333-DA0A-4724-ACB3-EEDF5CEB0960}"/>
              </a:ext>
            </a:extLst>
          </p:cNvPr>
          <p:cNvSpPr/>
          <p:nvPr/>
        </p:nvSpPr>
        <p:spPr>
          <a:xfrm>
            <a:off x="3673580" y="5078216"/>
            <a:ext cx="2271398" cy="33503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70EEF2-E581-4AC9-8C6A-68C2FE2EF039}"/>
              </a:ext>
            </a:extLst>
          </p:cNvPr>
          <p:cNvSpPr/>
          <p:nvPr/>
        </p:nvSpPr>
        <p:spPr>
          <a:xfrm>
            <a:off x="5962887" y="2755376"/>
            <a:ext cx="2271397" cy="3416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6AD87B-6162-4B74-94BC-23DAC48989B7}"/>
              </a:ext>
            </a:extLst>
          </p:cNvPr>
          <p:cNvSpPr/>
          <p:nvPr/>
        </p:nvSpPr>
        <p:spPr>
          <a:xfrm>
            <a:off x="3673580" y="3523736"/>
            <a:ext cx="2271398" cy="67031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3C563B-AABA-4497-9927-04BC8461B3BE}"/>
              </a:ext>
            </a:extLst>
          </p:cNvPr>
          <p:cNvSpPr/>
          <p:nvPr/>
        </p:nvSpPr>
        <p:spPr>
          <a:xfrm>
            <a:off x="5956791" y="4236702"/>
            <a:ext cx="2271397" cy="52321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1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구름, 어두운, 평면, 구름낀이(가) 표시된 사진&#10;&#10;자동 생성된 설명">
            <a:extLst>
              <a:ext uri="{FF2B5EF4-FFF2-40B4-BE49-F238E27FC236}">
                <a16:creationId xmlns:a16="http://schemas.microsoft.com/office/drawing/2014/main" id="{9F322FD8-F2AB-453E-99A0-D1E65C88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379"/>
            <a:ext cx="12192000" cy="9841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AA9588-30B0-41F4-A113-123F20DEA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535" y="5699740"/>
            <a:ext cx="5742930" cy="4572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43B98F-6EBE-4DD3-A20D-174205013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7862" y="4576763"/>
            <a:ext cx="2431724" cy="2452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02A3E8-902B-478E-8956-8A8C27C158D5}"/>
              </a:ext>
            </a:extLst>
          </p:cNvPr>
          <p:cNvSpPr txBox="1"/>
          <p:nvPr/>
        </p:nvSpPr>
        <p:spPr>
          <a:xfrm>
            <a:off x="282507" y="126747"/>
            <a:ext cx="4920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</a:rPr>
              <a:t>03</a:t>
            </a:r>
          </a:p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07D34E-AD81-4D90-9136-197EA8F30486}"/>
              </a:ext>
            </a:extLst>
          </p:cNvPr>
          <p:cNvSpPr/>
          <p:nvPr/>
        </p:nvSpPr>
        <p:spPr>
          <a:xfrm>
            <a:off x="4601912" y="5669189"/>
            <a:ext cx="2842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Bahnschrift SemiLight" panose="020B0502040204020203" pitchFamily="34" charset="0"/>
                <a:cs typeface="Calibri" panose="020F0502020204030204" pitchFamily="34" charset="0"/>
              </a:rPr>
              <a:t>Insert </a:t>
            </a:r>
            <a:r>
              <a:rPr lang="en-US" altLang="ko-KR" sz="2800" dirty="0" err="1">
                <a:latin typeface="Bahnschrift SemiLight" panose="020B0502040204020203" pitchFamily="34" charset="0"/>
                <a:cs typeface="Calibri" panose="020F0502020204030204" pitchFamily="34" charset="0"/>
              </a:rPr>
              <a:t>Seperator</a:t>
            </a:r>
            <a:endParaRPr lang="ko-KR" altLang="en-US" sz="2800" dirty="0">
              <a:latin typeface="Bahnschrift SemiLigh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663BBE-C3F8-493E-BC6E-84C1968AB867}"/>
              </a:ext>
            </a:extLst>
          </p:cNvPr>
          <p:cNvSpPr txBox="1"/>
          <p:nvPr/>
        </p:nvSpPr>
        <p:spPr>
          <a:xfrm>
            <a:off x="5510999" y="586291"/>
            <a:ext cx="1024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GUI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D544A7-C496-4E35-A7DE-75035197FDD0}"/>
              </a:ext>
            </a:extLst>
          </p:cNvPr>
          <p:cNvSpPr/>
          <p:nvPr/>
        </p:nvSpPr>
        <p:spPr>
          <a:xfrm>
            <a:off x="5010863" y="1220211"/>
            <a:ext cx="252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Bahnschrift Light" panose="020B0502040204020203" pitchFamily="34" charset="0"/>
              </a:rPr>
              <a:t>“</a:t>
            </a:r>
            <a:r>
              <a:rPr lang="ko-KR" altLang="en-US" sz="2400" dirty="0" err="1">
                <a:latin typeface="Bahnschrift Light" panose="020B0502040204020203" pitchFamily="34" charset="0"/>
              </a:rPr>
              <a:t>dear</a:t>
            </a:r>
            <a:r>
              <a:rPr lang="ko-KR" altLang="en-US" sz="2400" dirty="0">
                <a:latin typeface="Bahnschrift Light" panose="020B0502040204020203" pitchFamily="34" charset="0"/>
              </a:rPr>
              <a:t> </a:t>
            </a:r>
            <a:r>
              <a:rPr lang="ko-KR" altLang="en-US" sz="2400" dirty="0" err="1">
                <a:latin typeface="Bahnschrift Light" panose="020B0502040204020203" pitchFamily="34" charset="0"/>
              </a:rPr>
              <a:t>imgui</a:t>
            </a:r>
            <a:r>
              <a:rPr lang="ko-KR" altLang="en-US" sz="2400" dirty="0">
                <a:latin typeface="Bahnschrift Light" panose="020B0502040204020203" pitchFamily="34" charset="0"/>
              </a:rPr>
              <a:t>”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AD7A51E-1EF7-4A44-B938-1383CC1CAE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6897"/>
          <a:stretch/>
        </p:blipFill>
        <p:spPr>
          <a:xfrm>
            <a:off x="3733775" y="1931611"/>
            <a:ext cx="2191626" cy="370617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4142471-F1F8-4936-A40B-3F8B9E337B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0540"/>
          <a:stretch/>
        </p:blipFill>
        <p:spPr>
          <a:xfrm>
            <a:off x="6006082" y="1968044"/>
            <a:ext cx="2191626" cy="345190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F50829-0FE5-4A44-B114-467D6F40B5E2}"/>
              </a:ext>
            </a:extLst>
          </p:cNvPr>
          <p:cNvSpPr/>
          <p:nvPr/>
        </p:nvSpPr>
        <p:spPr>
          <a:xfrm>
            <a:off x="3673580" y="4115048"/>
            <a:ext cx="2271398" cy="33503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1D4226-4CD5-4E5C-9069-11FFDD155408}"/>
              </a:ext>
            </a:extLst>
          </p:cNvPr>
          <p:cNvSpPr/>
          <p:nvPr/>
        </p:nvSpPr>
        <p:spPr>
          <a:xfrm>
            <a:off x="3667484" y="5315960"/>
            <a:ext cx="2271398" cy="33503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7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구름, 어두운, 평면, 구름낀이(가) 표시된 사진&#10;&#10;자동 생성된 설명">
            <a:extLst>
              <a:ext uri="{FF2B5EF4-FFF2-40B4-BE49-F238E27FC236}">
                <a16:creationId xmlns:a16="http://schemas.microsoft.com/office/drawing/2014/main" id="{9F322FD8-F2AB-453E-99A0-D1E65C88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379"/>
            <a:ext cx="12192000" cy="98418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560359-1E04-459D-AFDD-210E73AE2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98" y="5724124"/>
            <a:ext cx="6015719" cy="4572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43B98F-6EBE-4DD3-A20D-174205013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7862" y="4576763"/>
            <a:ext cx="2431724" cy="2452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02A3E8-902B-478E-8956-8A8C27C158D5}"/>
              </a:ext>
            </a:extLst>
          </p:cNvPr>
          <p:cNvSpPr txBox="1"/>
          <p:nvPr/>
        </p:nvSpPr>
        <p:spPr>
          <a:xfrm>
            <a:off x="282507" y="126747"/>
            <a:ext cx="4920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</a:rPr>
              <a:t>03</a:t>
            </a:r>
          </a:p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Implementation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E46BCF-F55D-4E62-AEEA-2944E23BA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0065" y="2863033"/>
            <a:ext cx="5624008" cy="16586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86A21A-65A8-4082-8DCC-9A8F9A6158A5}"/>
              </a:ext>
            </a:extLst>
          </p:cNvPr>
          <p:cNvSpPr/>
          <p:nvPr/>
        </p:nvSpPr>
        <p:spPr>
          <a:xfrm>
            <a:off x="2951746" y="3298489"/>
            <a:ext cx="5883341" cy="63952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1D1593-03F6-4975-96A3-1EC8D1F2EB0E}"/>
              </a:ext>
            </a:extLst>
          </p:cNvPr>
          <p:cNvSpPr/>
          <p:nvPr/>
        </p:nvSpPr>
        <p:spPr>
          <a:xfrm>
            <a:off x="3081468" y="5669189"/>
            <a:ext cx="5883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Bahnschrift SemiLight" panose="020B0502040204020203" pitchFamily="34" charset="0"/>
                <a:cs typeface="Calibri" panose="020F0502020204030204" pitchFamily="34" charset="0"/>
              </a:rPr>
              <a:t>Insert slider for volume adjustment</a:t>
            </a:r>
            <a:endParaRPr lang="ko-KR" altLang="en-US" sz="2800" dirty="0">
              <a:latin typeface="Bahnschrift Semi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9B6F0-2134-4118-AC9C-AA521404F284}"/>
              </a:ext>
            </a:extLst>
          </p:cNvPr>
          <p:cNvSpPr txBox="1"/>
          <p:nvPr/>
        </p:nvSpPr>
        <p:spPr>
          <a:xfrm>
            <a:off x="5510999" y="586291"/>
            <a:ext cx="1024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GUI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7511F7-ED36-45AA-A110-6404A517924A}"/>
              </a:ext>
            </a:extLst>
          </p:cNvPr>
          <p:cNvSpPr/>
          <p:nvPr/>
        </p:nvSpPr>
        <p:spPr>
          <a:xfrm>
            <a:off x="5010863" y="1220211"/>
            <a:ext cx="252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Bahnschrift Light" panose="020B0502040204020203" pitchFamily="34" charset="0"/>
              </a:rPr>
              <a:t>“</a:t>
            </a:r>
            <a:r>
              <a:rPr lang="ko-KR" altLang="en-US" sz="2400" dirty="0" err="1">
                <a:latin typeface="Bahnschrift Light" panose="020B0502040204020203" pitchFamily="34" charset="0"/>
              </a:rPr>
              <a:t>dear</a:t>
            </a:r>
            <a:r>
              <a:rPr lang="ko-KR" altLang="en-US" sz="2400" dirty="0">
                <a:latin typeface="Bahnschrift Light" panose="020B0502040204020203" pitchFamily="34" charset="0"/>
              </a:rPr>
              <a:t> </a:t>
            </a:r>
            <a:r>
              <a:rPr lang="ko-KR" altLang="en-US" sz="2400" dirty="0" err="1">
                <a:latin typeface="Bahnschrift Light" panose="020B0502040204020203" pitchFamily="34" charset="0"/>
              </a:rPr>
              <a:t>imgui</a:t>
            </a:r>
            <a:r>
              <a:rPr lang="ko-KR" altLang="en-US" sz="2400" dirty="0">
                <a:latin typeface="Bahnschrift Light" panose="020B05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966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구름, 어두운, 평면, 구름낀이(가) 표시된 사진&#10;&#10;자동 생성된 설명">
            <a:extLst>
              <a:ext uri="{FF2B5EF4-FFF2-40B4-BE49-F238E27FC236}">
                <a16:creationId xmlns:a16="http://schemas.microsoft.com/office/drawing/2014/main" id="{9F322FD8-F2AB-453E-99A0-D1E65C88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379"/>
            <a:ext cx="12192000" cy="98418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8E3D437-D6E1-48E4-91ED-FA8720A0BC65}"/>
              </a:ext>
            </a:extLst>
          </p:cNvPr>
          <p:cNvSpPr txBox="1"/>
          <p:nvPr/>
        </p:nvSpPr>
        <p:spPr>
          <a:xfrm>
            <a:off x="2049139" y="5703236"/>
            <a:ext cx="7948010" cy="461665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ffectLst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400" dirty="0">
              <a:latin typeface="Bahnschrift Light SemiCondensed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43B98F-6EBE-4DD3-A20D-174205013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7862" y="4576763"/>
            <a:ext cx="2431724" cy="2452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02A3E8-902B-478E-8956-8A8C27C158D5}"/>
              </a:ext>
            </a:extLst>
          </p:cNvPr>
          <p:cNvSpPr txBox="1"/>
          <p:nvPr/>
        </p:nvSpPr>
        <p:spPr>
          <a:xfrm>
            <a:off x="282507" y="126747"/>
            <a:ext cx="4920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</a:rPr>
              <a:t>03</a:t>
            </a:r>
          </a:p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8C3686-17CB-4270-AECD-B5AB33C905B6}"/>
              </a:ext>
            </a:extLst>
          </p:cNvPr>
          <p:cNvSpPr/>
          <p:nvPr/>
        </p:nvSpPr>
        <p:spPr>
          <a:xfrm>
            <a:off x="2049139" y="5669189"/>
            <a:ext cx="7948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Bahnschrift SemiLight" panose="020B0502040204020203" pitchFamily="34" charset="0"/>
                <a:cs typeface="Calibri" panose="020F0502020204030204" pitchFamily="34" charset="0"/>
              </a:rPr>
              <a:t>RGB controller for background color adjustment</a:t>
            </a:r>
            <a:endParaRPr lang="ko-KR" altLang="en-US" sz="2800" dirty="0">
              <a:latin typeface="Bahnschrift SemiLight" panose="020B0502040204020203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4E1BE8E-865C-4E3F-AA0C-39BF025F9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873" y="2863033"/>
            <a:ext cx="5624008" cy="165860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BD53BB-623F-4694-8C9D-8CCA0CFA4267}"/>
              </a:ext>
            </a:extLst>
          </p:cNvPr>
          <p:cNvSpPr/>
          <p:nvPr/>
        </p:nvSpPr>
        <p:spPr>
          <a:xfrm>
            <a:off x="2939554" y="3773977"/>
            <a:ext cx="5883341" cy="63952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048D5-DCB4-49FD-BACE-94B79767CBCE}"/>
              </a:ext>
            </a:extLst>
          </p:cNvPr>
          <p:cNvSpPr txBox="1"/>
          <p:nvPr/>
        </p:nvSpPr>
        <p:spPr>
          <a:xfrm>
            <a:off x="5510999" y="586291"/>
            <a:ext cx="1024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GUI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BAB28D-0D6A-4749-87A1-25C4B8D710C7}"/>
              </a:ext>
            </a:extLst>
          </p:cNvPr>
          <p:cNvSpPr/>
          <p:nvPr/>
        </p:nvSpPr>
        <p:spPr>
          <a:xfrm>
            <a:off x="5010863" y="1220211"/>
            <a:ext cx="252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Bahnschrift Light" panose="020B0502040204020203" pitchFamily="34" charset="0"/>
              </a:rPr>
              <a:t>“</a:t>
            </a:r>
            <a:r>
              <a:rPr lang="ko-KR" altLang="en-US" sz="2400" dirty="0" err="1">
                <a:latin typeface="Bahnschrift Light" panose="020B0502040204020203" pitchFamily="34" charset="0"/>
              </a:rPr>
              <a:t>dear</a:t>
            </a:r>
            <a:r>
              <a:rPr lang="ko-KR" altLang="en-US" sz="2400" dirty="0">
                <a:latin typeface="Bahnschrift Light" panose="020B0502040204020203" pitchFamily="34" charset="0"/>
              </a:rPr>
              <a:t> </a:t>
            </a:r>
            <a:r>
              <a:rPr lang="ko-KR" altLang="en-US" sz="2400" dirty="0" err="1">
                <a:latin typeface="Bahnschrift Light" panose="020B0502040204020203" pitchFamily="34" charset="0"/>
              </a:rPr>
              <a:t>imgui</a:t>
            </a:r>
            <a:r>
              <a:rPr lang="ko-KR" altLang="en-US" sz="2400" dirty="0">
                <a:latin typeface="Bahnschrift Light" panose="020B05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982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구름, 어두운, 평면, 구름낀이(가) 표시된 사진&#10;&#10;자동 생성된 설명">
            <a:extLst>
              <a:ext uri="{FF2B5EF4-FFF2-40B4-BE49-F238E27FC236}">
                <a16:creationId xmlns:a16="http://schemas.microsoft.com/office/drawing/2014/main" id="{55919AAD-844D-497F-B88C-5A61F5EE4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379"/>
            <a:ext cx="12192000" cy="98418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43B98F-6EBE-4DD3-A20D-174205013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7862" y="4576763"/>
            <a:ext cx="2431724" cy="2452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02A3E8-902B-478E-8956-8A8C27C158D5}"/>
              </a:ext>
            </a:extLst>
          </p:cNvPr>
          <p:cNvSpPr txBox="1"/>
          <p:nvPr/>
        </p:nvSpPr>
        <p:spPr>
          <a:xfrm>
            <a:off x="282507" y="126747"/>
            <a:ext cx="4920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</a:rPr>
              <a:t>03</a:t>
            </a:r>
          </a:p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Implementation</a:t>
            </a:r>
          </a:p>
        </p:txBody>
      </p:sp>
      <p:pic>
        <p:nvPicPr>
          <p:cNvPr id="3" name="그림 2" descr="표지판, 검은색, 빨간색, 디스플레이이(가) 표시된 사진&#10;&#10;자동 생성된 설명">
            <a:extLst>
              <a:ext uri="{FF2B5EF4-FFF2-40B4-BE49-F238E27FC236}">
                <a16:creationId xmlns:a16="http://schemas.microsoft.com/office/drawing/2014/main" id="{7EB8CEA3-4BC1-421F-82E7-38534F654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3086862"/>
            <a:ext cx="8010525" cy="952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54963A-C4E8-418E-A682-5BBEAE1886D5}"/>
              </a:ext>
            </a:extLst>
          </p:cNvPr>
          <p:cNvSpPr txBox="1"/>
          <p:nvPr/>
        </p:nvSpPr>
        <p:spPr>
          <a:xfrm>
            <a:off x="4512864" y="940402"/>
            <a:ext cx="3166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Text &amp; Sound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913B-DC60-410B-A198-3F0DFE0C5404}"/>
              </a:ext>
            </a:extLst>
          </p:cNvPr>
          <p:cNvSpPr/>
          <p:nvPr/>
        </p:nvSpPr>
        <p:spPr>
          <a:xfrm>
            <a:off x="3905722" y="1671025"/>
            <a:ext cx="33586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Bahnschrift Light" panose="020B0502040204020203" pitchFamily="34" charset="0"/>
              </a:rPr>
              <a:t>“</a:t>
            </a:r>
            <a:r>
              <a:rPr lang="en-US" altLang="ko-KR" sz="2400" dirty="0" err="1">
                <a:latin typeface="Bahnschrift Light" panose="020B0502040204020203" pitchFamily="34" charset="0"/>
              </a:rPr>
              <a:t>str_truetype</a:t>
            </a:r>
            <a:r>
              <a:rPr lang="en-US" altLang="ko-KR" sz="2400" dirty="0">
                <a:latin typeface="Bahnschrift Light" panose="020B0502040204020203" pitchFamily="34" charset="0"/>
              </a:rPr>
              <a:t> &amp; </a:t>
            </a:r>
            <a:r>
              <a:rPr lang="en-US" altLang="ko-KR" sz="2400" dirty="0" err="1">
                <a:latin typeface="Bahnschrift Light" panose="020B0502040204020203" pitchFamily="34" charset="0"/>
              </a:rPr>
              <a:t>irrklang</a:t>
            </a:r>
            <a:r>
              <a:rPr lang="ko-KR" altLang="en-US" sz="2400" dirty="0">
                <a:latin typeface="Bahnschrift Light" panose="020B05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039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구름, 어두운, 평면, 구름낀이(가) 표시된 사진&#10;&#10;자동 생성된 설명">
            <a:extLst>
              <a:ext uri="{FF2B5EF4-FFF2-40B4-BE49-F238E27FC236}">
                <a16:creationId xmlns:a16="http://schemas.microsoft.com/office/drawing/2014/main" id="{23BE9E30-E64B-4EE8-A2C5-E2151FFB3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379"/>
            <a:ext cx="12192000" cy="98418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43B98F-6EBE-4DD3-A20D-174205013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7862" y="4576763"/>
            <a:ext cx="2431724" cy="2452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02A3E8-902B-478E-8956-8A8C27C158D5}"/>
              </a:ext>
            </a:extLst>
          </p:cNvPr>
          <p:cNvSpPr txBox="1"/>
          <p:nvPr/>
        </p:nvSpPr>
        <p:spPr>
          <a:xfrm>
            <a:off x="282507" y="126747"/>
            <a:ext cx="4920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Bahnschrift Light Condensed" panose="020B0502040204020203" pitchFamily="34" charset="0"/>
              </a:rPr>
              <a:t>03</a:t>
            </a:r>
          </a:p>
          <a:p>
            <a:r>
              <a:rPr lang="en-US" altLang="ko-KR" sz="4400">
                <a:latin typeface="Bahnschrift Light Condensed" panose="020B0502040204020203" pitchFamily="34" charset="0"/>
                <a:cs typeface="Calibri" panose="020F0502020204030204" pitchFamily="34" charset="0"/>
              </a:rPr>
              <a:t>Implementation</a:t>
            </a:r>
            <a:endParaRPr lang="en-US" altLang="ko-KR" sz="4400" dirty="0">
              <a:latin typeface="Bahnschrift Light Condensed" panose="020B0502040204020203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C8A790-3687-499B-81BB-9A3465F8E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20" y="1410804"/>
            <a:ext cx="4920144" cy="4207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998886-6F0D-4111-A9CB-6CAB13A12B42}"/>
              </a:ext>
            </a:extLst>
          </p:cNvPr>
          <p:cNvSpPr txBox="1"/>
          <p:nvPr/>
        </p:nvSpPr>
        <p:spPr>
          <a:xfrm>
            <a:off x="4732587" y="500401"/>
            <a:ext cx="270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Duck Moving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7060B8-4C1D-403C-B232-C5B1BFE51C34}"/>
              </a:ext>
            </a:extLst>
          </p:cNvPr>
          <p:cNvSpPr txBox="1"/>
          <p:nvPr/>
        </p:nvSpPr>
        <p:spPr>
          <a:xfrm>
            <a:off x="1841560" y="5699966"/>
            <a:ext cx="8363188" cy="461665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ffectLst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B0D870-5A8F-492E-978F-C61FECEDB42E}"/>
              </a:ext>
            </a:extLst>
          </p:cNvPr>
          <p:cNvSpPr/>
          <p:nvPr/>
        </p:nvSpPr>
        <p:spPr>
          <a:xfrm>
            <a:off x="1841560" y="5669189"/>
            <a:ext cx="8363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Bahnschrift SemiLight" panose="020B0502040204020203" pitchFamily="34" charset="0"/>
                <a:cs typeface="Calibri" panose="020F0502020204030204" pitchFamily="34" charset="0"/>
              </a:rPr>
              <a:t>Declare </a:t>
            </a:r>
            <a:r>
              <a:rPr lang="en-US" altLang="ko-KR" sz="2800" dirty="0" err="1">
                <a:latin typeface="Bahnschrift SemiLight" panose="020B0502040204020203" pitchFamily="34" charset="0"/>
                <a:cs typeface="Calibri" panose="020F0502020204030204" pitchFamily="34" charset="0"/>
              </a:rPr>
              <a:t>boolean</a:t>
            </a:r>
            <a:r>
              <a:rPr lang="en-US" altLang="ko-KR" sz="2800" dirty="0">
                <a:latin typeface="Bahnschrift SemiLight" panose="020B0502040204020203" pitchFamily="34" charset="0"/>
                <a:cs typeface="Calibri" panose="020F0502020204030204" pitchFamily="34" charset="0"/>
              </a:rPr>
              <a:t> variables – input &amp; wait for release </a:t>
            </a:r>
            <a:endParaRPr lang="ko-KR" altLang="en-US" sz="2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123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구름, 어두운, 평면, 구름낀이(가) 표시된 사진&#10;&#10;자동 생성된 설명">
            <a:extLst>
              <a:ext uri="{FF2B5EF4-FFF2-40B4-BE49-F238E27FC236}">
                <a16:creationId xmlns:a16="http://schemas.microsoft.com/office/drawing/2014/main" id="{6B6B6BA7-95AB-4665-B32F-D95903248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379"/>
            <a:ext cx="12192000" cy="98418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43B98F-6EBE-4DD3-A20D-174205013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7862" y="4576763"/>
            <a:ext cx="2431724" cy="2452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02A3E8-902B-478E-8956-8A8C27C158D5}"/>
              </a:ext>
            </a:extLst>
          </p:cNvPr>
          <p:cNvSpPr txBox="1"/>
          <p:nvPr/>
        </p:nvSpPr>
        <p:spPr>
          <a:xfrm>
            <a:off x="282507" y="126747"/>
            <a:ext cx="4920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</a:rPr>
              <a:t>03</a:t>
            </a:r>
          </a:p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Implementation</a:t>
            </a:r>
          </a:p>
        </p:txBody>
      </p:sp>
      <p:pic>
        <p:nvPicPr>
          <p:cNvPr id="7" name="그림 6" descr="모니터이(가) 표시된 사진&#10;&#10;자동 생성된 설명">
            <a:extLst>
              <a:ext uri="{FF2B5EF4-FFF2-40B4-BE49-F238E27FC236}">
                <a16:creationId xmlns:a16="http://schemas.microsoft.com/office/drawing/2014/main" id="{46F2DC0C-025D-4337-9AC7-39979D4B8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81" y="1541497"/>
            <a:ext cx="4414837" cy="3775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51BE95-8F6E-46CC-AB60-30191214CA4A}"/>
              </a:ext>
            </a:extLst>
          </p:cNvPr>
          <p:cNvSpPr txBox="1"/>
          <p:nvPr/>
        </p:nvSpPr>
        <p:spPr>
          <a:xfrm>
            <a:off x="3501195" y="476017"/>
            <a:ext cx="5094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Collision &amp; Gravity</a:t>
            </a:r>
          </a:p>
        </p:txBody>
      </p:sp>
    </p:spTree>
    <p:extLst>
      <p:ext uri="{BB962C8B-B14F-4D97-AF65-F5344CB8AC3E}">
        <p14:creationId xmlns:p14="http://schemas.microsoft.com/office/powerpoint/2010/main" val="1164941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구름, 어두운, 평면, 구름낀이(가) 표시된 사진&#10;&#10;자동 생성된 설명">
            <a:extLst>
              <a:ext uri="{FF2B5EF4-FFF2-40B4-BE49-F238E27FC236}">
                <a16:creationId xmlns:a16="http://schemas.microsoft.com/office/drawing/2014/main" id="{D4E20FCB-338D-471D-9D8E-3327C8C24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379"/>
            <a:ext cx="12192000" cy="98418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43B98F-6EBE-4DD3-A20D-174205013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7862" y="4576763"/>
            <a:ext cx="2431724" cy="2452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02A3E8-902B-478E-8956-8A8C27C158D5}"/>
              </a:ext>
            </a:extLst>
          </p:cNvPr>
          <p:cNvSpPr txBox="1"/>
          <p:nvPr/>
        </p:nvSpPr>
        <p:spPr>
          <a:xfrm>
            <a:off x="282507" y="126747"/>
            <a:ext cx="4920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</a:rPr>
              <a:t>03</a:t>
            </a:r>
          </a:p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Implementation</a:t>
            </a:r>
          </a:p>
        </p:txBody>
      </p:sp>
      <p:pic>
        <p:nvPicPr>
          <p:cNvPr id="8" name="그림 7" descr="전자레인지이(가) 표시된 사진&#10;&#10;자동 생성된 설명">
            <a:extLst>
              <a:ext uri="{FF2B5EF4-FFF2-40B4-BE49-F238E27FC236}">
                <a16:creationId xmlns:a16="http://schemas.microsoft.com/office/drawing/2014/main" id="{E1E8D9D7-7EDA-45FA-BD97-653BA2613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21" y="1327848"/>
            <a:ext cx="5108381" cy="42510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90545D-5BED-49D7-B139-88BC025E2C14}"/>
              </a:ext>
            </a:extLst>
          </p:cNvPr>
          <p:cNvSpPr txBox="1"/>
          <p:nvPr/>
        </p:nvSpPr>
        <p:spPr>
          <a:xfrm>
            <a:off x="4909500" y="330385"/>
            <a:ext cx="2421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Moving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3CA35-2FDC-4C75-AFA2-59E2663DC4A1}"/>
              </a:ext>
            </a:extLst>
          </p:cNvPr>
          <p:cNvSpPr txBox="1"/>
          <p:nvPr/>
        </p:nvSpPr>
        <p:spPr>
          <a:xfrm>
            <a:off x="1481306" y="5699966"/>
            <a:ext cx="9229388" cy="461665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ffectLst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A48527-3453-436D-B147-0FCC00C544F0}"/>
              </a:ext>
            </a:extLst>
          </p:cNvPr>
          <p:cNvSpPr/>
          <p:nvPr/>
        </p:nvSpPr>
        <p:spPr>
          <a:xfrm>
            <a:off x="1579639" y="5669188"/>
            <a:ext cx="93009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Bahnschrift SemiLight" panose="020B0502040204020203" pitchFamily="34" charset="0"/>
              </a:rPr>
              <a:t>Animation occur every (animation time)/(animation count)</a:t>
            </a:r>
            <a:endParaRPr lang="ko-KR" altLang="en-US" sz="2800" dirty="0">
              <a:latin typeface="Bahnschrift Semi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377E6-90A2-4DDC-BBEE-14F7F02E7324}"/>
              </a:ext>
            </a:extLst>
          </p:cNvPr>
          <p:cNvSpPr txBox="1"/>
          <p:nvPr/>
        </p:nvSpPr>
        <p:spPr>
          <a:xfrm>
            <a:off x="1481306" y="6157166"/>
            <a:ext cx="9229388" cy="461665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ffectLst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65C855-79D6-4221-BEA9-548A322A4074}"/>
              </a:ext>
            </a:extLst>
          </p:cNvPr>
          <p:cNvSpPr/>
          <p:nvPr/>
        </p:nvSpPr>
        <p:spPr>
          <a:xfrm>
            <a:off x="1322365" y="6126388"/>
            <a:ext cx="9815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Bahnschrift SemiLight" panose="020B0502040204020203" pitchFamily="34" charset="0"/>
              </a:rPr>
              <a:t>Moves (pi/2 or moving distance)/(animation count) every time</a:t>
            </a:r>
            <a:endParaRPr lang="ko-KR" altLang="en-US" sz="2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53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구름, 어두운, 평면, 구름낀이(가) 표시된 사진&#10;&#10;자동 생성된 설명">
            <a:extLst>
              <a:ext uri="{FF2B5EF4-FFF2-40B4-BE49-F238E27FC236}">
                <a16:creationId xmlns:a16="http://schemas.microsoft.com/office/drawing/2014/main" id="{9F322FD8-F2AB-453E-99A0-D1E65C88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632"/>
            <a:ext cx="12192000" cy="98418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43B98F-6EBE-4DD3-A20D-174205013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7862" y="4576763"/>
            <a:ext cx="2431724" cy="2452687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071F063E-7DCF-42E5-86AB-DF5EEC58C091}"/>
              </a:ext>
            </a:extLst>
          </p:cNvPr>
          <p:cNvGrpSpPr/>
          <p:nvPr/>
        </p:nvGrpSpPr>
        <p:grpSpPr>
          <a:xfrm>
            <a:off x="613582" y="2475917"/>
            <a:ext cx="11515363" cy="2484219"/>
            <a:chOff x="613582" y="2349797"/>
            <a:chExt cx="11515363" cy="2484219"/>
          </a:xfrm>
        </p:grpSpPr>
        <p:pic>
          <p:nvPicPr>
            <p:cNvPr id="14" name="그림 13" descr="꽃이(가) 표시된 사진&#10;&#10;자동 생성된 설명">
              <a:extLst>
                <a:ext uri="{FF2B5EF4-FFF2-40B4-BE49-F238E27FC236}">
                  <a16:creationId xmlns:a16="http://schemas.microsoft.com/office/drawing/2014/main" id="{DC61D5B6-4AE7-4E0F-A63E-EC8424E3B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679" y="2381329"/>
              <a:ext cx="2452687" cy="245268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947C16-8086-484B-977E-1164E2B2A6FF}"/>
                </a:ext>
              </a:extLst>
            </p:cNvPr>
            <p:cNvSpPr txBox="1"/>
            <p:nvPr/>
          </p:nvSpPr>
          <p:spPr>
            <a:xfrm>
              <a:off x="613582" y="2717543"/>
              <a:ext cx="32733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latin typeface="Bahnschrift Light Condensed" panose="020B0502040204020203" pitchFamily="34" charset="0"/>
                </a:rPr>
                <a:t>01</a:t>
              </a:r>
              <a:endParaRPr lang="en-US" altLang="ko-KR" sz="6000" dirty="0">
                <a:latin typeface="Bahnschrift Light Condensed" panose="020B0502040204020203" pitchFamily="34" charset="0"/>
              </a:endParaRPr>
            </a:p>
            <a:p>
              <a:r>
                <a:rPr lang="en-US" altLang="ko-KR" sz="6000" dirty="0">
                  <a:latin typeface="Bahnschrift Light Condensed" panose="020B0502040204020203" pitchFamily="34" charset="0"/>
                  <a:cs typeface="Calibri" panose="020F0502020204030204" pitchFamily="34" charset="0"/>
                </a:rPr>
                <a:t>Introduction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A3B71FC-1C15-4119-BE4B-91C665246EA2}"/>
                </a:ext>
              </a:extLst>
            </p:cNvPr>
            <p:cNvGrpSpPr/>
            <p:nvPr/>
          </p:nvGrpSpPr>
          <p:grpSpPr>
            <a:xfrm>
              <a:off x="4232464" y="2368362"/>
              <a:ext cx="3273352" cy="2452687"/>
              <a:chOff x="4812452" y="2202654"/>
              <a:chExt cx="3273352" cy="2452687"/>
            </a:xfrm>
          </p:grpSpPr>
          <p:pic>
            <p:nvPicPr>
              <p:cNvPr id="15" name="그림 14" descr="꽃이(가) 표시된 사진&#10;&#10;자동 생성된 설명">
                <a:extLst>
                  <a:ext uri="{FF2B5EF4-FFF2-40B4-BE49-F238E27FC236}">
                    <a16:creationId xmlns:a16="http://schemas.microsoft.com/office/drawing/2014/main" id="{36892B3F-0024-40D4-BAEA-AF80ADC3A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9656" y="2202654"/>
                <a:ext cx="2452687" cy="245268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79769A-6A5C-4795-85E3-89BAA97F3047}"/>
                  </a:ext>
                </a:extLst>
              </p:cNvPr>
              <p:cNvSpPr txBox="1"/>
              <p:nvPr/>
            </p:nvSpPr>
            <p:spPr>
              <a:xfrm>
                <a:off x="4812452" y="2544127"/>
                <a:ext cx="327335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latin typeface="Bahnschrift Light Condensed" panose="020B0502040204020203" pitchFamily="34" charset="0"/>
                  </a:rPr>
                  <a:t>02</a:t>
                </a:r>
              </a:p>
              <a:p>
                <a:r>
                  <a:rPr lang="en-US" altLang="ko-KR" sz="6000" dirty="0">
                    <a:latin typeface="Bahnschrift Light Condensed" panose="020B0502040204020203" pitchFamily="34" charset="0"/>
                    <a:cs typeface="Calibri" panose="020F0502020204030204" pitchFamily="34" charset="0"/>
                  </a:rPr>
                  <a:t>Demo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9D7476C-1FAB-4CBB-A79D-29DFFE6EF43D}"/>
                </a:ext>
              </a:extLst>
            </p:cNvPr>
            <p:cNvGrpSpPr/>
            <p:nvPr/>
          </p:nvGrpSpPr>
          <p:grpSpPr>
            <a:xfrm>
              <a:off x="7208801" y="2349797"/>
              <a:ext cx="4920144" cy="2452687"/>
              <a:chOff x="7870950" y="2171123"/>
              <a:chExt cx="4920144" cy="2452687"/>
            </a:xfrm>
          </p:grpSpPr>
          <p:pic>
            <p:nvPicPr>
              <p:cNvPr id="16" name="그림 15" descr="꽃이(가) 표시된 사진&#10;&#10;자동 생성된 설명">
                <a:extLst>
                  <a:ext uri="{FF2B5EF4-FFF2-40B4-BE49-F238E27FC236}">
                    <a16:creationId xmlns:a16="http://schemas.microsoft.com/office/drawing/2014/main" id="{876C0182-2802-43AF-A1D3-913545816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1010" y="2171123"/>
                <a:ext cx="2452687" cy="2452687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1084C-7886-4AA6-8FAE-172A498A2701}"/>
                  </a:ext>
                </a:extLst>
              </p:cNvPr>
              <p:cNvSpPr txBox="1"/>
              <p:nvPr/>
            </p:nvSpPr>
            <p:spPr>
              <a:xfrm>
                <a:off x="7870950" y="2523107"/>
                <a:ext cx="492014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latin typeface="Bahnschrift Light Condensed" panose="020B0502040204020203" pitchFamily="34" charset="0"/>
                  </a:rPr>
                  <a:t>03</a:t>
                </a:r>
                <a:endParaRPr lang="en-US" altLang="ko-KR" sz="6000" dirty="0">
                  <a:latin typeface="Bahnschrift Light Condensed" panose="020B0502040204020203" pitchFamily="34" charset="0"/>
                </a:endParaRPr>
              </a:p>
              <a:p>
                <a:r>
                  <a:rPr lang="en-US" altLang="ko-KR" sz="6000" dirty="0">
                    <a:latin typeface="Bahnschrift Light Condensed" panose="020B0502040204020203" pitchFamily="34" charset="0"/>
                    <a:cs typeface="Calibri" panose="020F0502020204030204" pitchFamily="34" charset="0"/>
                  </a:rPr>
                  <a:t>Implementation</a:t>
                </a: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A011435-DBE3-4872-8E4A-CF964B9DC3F3}"/>
              </a:ext>
            </a:extLst>
          </p:cNvPr>
          <p:cNvSpPr txBox="1"/>
          <p:nvPr/>
        </p:nvSpPr>
        <p:spPr>
          <a:xfrm>
            <a:off x="3983420" y="509220"/>
            <a:ext cx="4225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FF0000"/>
                </a:solidFill>
                <a:latin typeface="Curlz MT" panose="04040404050702020202" pitchFamily="82" charset="0"/>
              </a:rPr>
              <a:t>C</a:t>
            </a:r>
            <a:r>
              <a:rPr lang="en-US" altLang="ko-KR" sz="4800" b="1" dirty="0">
                <a:latin typeface="Curlz MT" panose="04040404050702020202" pitchFamily="82" charset="0"/>
              </a:rPr>
              <a:t>ontents</a:t>
            </a:r>
            <a:endParaRPr lang="ko-KR" altLang="en-US" sz="4800" b="1" dirty="0">
              <a:latin typeface="Curlz MT" panose="040404040507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91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구름, 어두운, 평면, 구름낀이(가) 표시된 사진&#10;&#10;자동 생성된 설명">
            <a:extLst>
              <a:ext uri="{FF2B5EF4-FFF2-40B4-BE49-F238E27FC236}">
                <a16:creationId xmlns:a16="http://schemas.microsoft.com/office/drawing/2014/main" id="{C923E5AA-B8E5-46DD-AFCD-A88AA4D83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379"/>
            <a:ext cx="12192000" cy="98418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43B98F-6EBE-4DD3-A20D-174205013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7862" y="4576763"/>
            <a:ext cx="2431724" cy="2452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02A3E8-902B-478E-8956-8A8C27C158D5}"/>
              </a:ext>
            </a:extLst>
          </p:cNvPr>
          <p:cNvSpPr txBox="1"/>
          <p:nvPr/>
        </p:nvSpPr>
        <p:spPr>
          <a:xfrm>
            <a:off x="282507" y="126747"/>
            <a:ext cx="4920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</a:rPr>
              <a:t>03</a:t>
            </a:r>
          </a:p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Implementation</a:t>
            </a:r>
          </a:p>
        </p:txBody>
      </p:sp>
      <p:pic>
        <p:nvPicPr>
          <p:cNvPr id="3" name="그림 2" descr="방, 컴퓨터이(가) 표시된 사진&#10;&#10;자동 생성된 설명">
            <a:extLst>
              <a:ext uri="{FF2B5EF4-FFF2-40B4-BE49-F238E27FC236}">
                <a16:creationId xmlns:a16="http://schemas.microsoft.com/office/drawing/2014/main" id="{C49DFA14-9BB1-42DC-B9DE-A32896564E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544" y="1942147"/>
            <a:ext cx="3381375" cy="2707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9B7697-D232-45D5-BF66-CCA258EADB29}"/>
              </a:ext>
            </a:extLst>
          </p:cNvPr>
          <p:cNvSpPr txBox="1"/>
          <p:nvPr/>
        </p:nvSpPr>
        <p:spPr>
          <a:xfrm>
            <a:off x="4939851" y="500401"/>
            <a:ext cx="2421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>
                <a:latin typeface="Bahnschrift Light Condensed" panose="020B0502040204020203" pitchFamily="34" charset="0"/>
                <a:cs typeface="Calibri" panose="020F0502020204030204" pitchFamily="34" charset="0"/>
              </a:rPr>
              <a:t>Minimap</a:t>
            </a:r>
            <a:endParaRPr lang="en-US" altLang="ko-KR" sz="4400" dirty="0">
              <a:latin typeface="Bahnschrift Light Condensed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F4742-1772-4D66-A5C0-C544FC317D53}"/>
              </a:ext>
            </a:extLst>
          </p:cNvPr>
          <p:cNvSpPr txBox="1"/>
          <p:nvPr/>
        </p:nvSpPr>
        <p:spPr>
          <a:xfrm>
            <a:off x="2999029" y="5699966"/>
            <a:ext cx="6048247" cy="461665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ffectLst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6CE677-A6C7-46C3-B7AB-65565898D978}"/>
              </a:ext>
            </a:extLst>
          </p:cNvPr>
          <p:cNvSpPr/>
          <p:nvPr/>
        </p:nvSpPr>
        <p:spPr>
          <a:xfrm>
            <a:off x="3120756" y="5669189"/>
            <a:ext cx="5804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Bahnschrift SemiLight" panose="020B0502040204020203" pitchFamily="34" charset="0"/>
                <a:cs typeface="Calibri" panose="020F0502020204030204" pitchFamily="34" charset="0"/>
              </a:rPr>
              <a:t>Map rotation and sphere translating</a:t>
            </a:r>
            <a:endParaRPr lang="ko-KR" altLang="en-US" sz="2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5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A011435-DBE3-4872-8E4A-CF964B9DC3F3}"/>
              </a:ext>
            </a:extLst>
          </p:cNvPr>
          <p:cNvSpPr txBox="1"/>
          <p:nvPr/>
        </p:nvSpPr>
        <p:spPr>
          <a:xfrm>
            <a:off x="2979682" y="1525573"/>
            <a:ext cx="623263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rgbClr val="FF0000"/>
                </a:solidFill>
                <a:latin typeface="Curlz MT" panose="04040404050702020202" pitchFamily="82" charset="0"/>
              </a:rPr>
              <a:t>T</a:t>
            </a:r>
            <a:r>
              <a:rPr lang="en-US" altLang="ko-KR" sz="8800" b="1" dirty="0">
                <a:latin typeface="Curlz MT" panose="04040404050702020202" pitchFamily="82" charset="0"/>
              </a:rPr>
              <a:t>hank you</a:t>
            </a:r>
            <a:endParaRPr lang="ko-KR" altLang="en-US" sz="8800" b="1" dirty="0">
              <a:latin typeface="Curlz MT" panose="04040404050702020202" pitchFamily="8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43B98F-6EBE-4DD3-A20D-174205013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80688" y="2024081"/>
            <a:ext cx="1502981" cy="15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구름, 어두운, 평면, 구름낀이(가) 표시된 사진&#10;&#10;자동 생성된 설명">
            <a:extLst>
              <a:ext uri="{FF2B5EF4-FFF2-40B4-BE49-F238E27FC236}">
                <a16:creationId xmlns:a16="http://schemas.microsoft.com/office/drawing/2014/main" id="{9F322FD8-F2AB-453E-99A0-D1E65C88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632"/>
            <a:ext cx="12192000" cy="98418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A25895-A388-4C8D-8A04-FC6D9B7A592F}"/>
              </a:ext>
            </a:extLst>
          </p:cNvPr>
          <p:cNvSpPr txBox="1"/>
          <p:nvPr/>
        </p:nvSpPr>
        <p:spPr>
          <a:xfrm>
            <a:off x="287763" y="131996"/>
            <a:ext cx="32733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</a:rPr>
              <a:t>01</a:t>
            </a:r>
            <a:endParaRPr lang="en-US" altLang="ko-KR" sz="6000" dirty="0">
              <a:latin typeface="Bahnschrift Light Condensed" panose="020B0502040204020203" pitchFamily="34" charset="0"/>
            </a:endParaRPr>
          </a:p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56CF2C-B185-493F-936E-15D1ACF8680C}"/>
              </a:ext>
            </a:extLst>
          </p:cNvPr>
          <p:cNvSpPr txBox="1"/>
          <p:nvPr/>
        </p:nvSpPr>
        <p:spPr>
          <a:xfrm>
            <a:off x="3346832" y="2551837"/>
            <a:ext cx="5498336" cy="2492990"/>
          </a:xfrm>
          <a:prstGeom prst="rect">
            <a:avLst/>
          </a:prstGeom>
          <a:solidFill>
            <a:srgbClr val="A1C0E5">
              <a:alpha val="41176"/>
            </a:srgbClr>
          </a:solidFill>
          <a:ln>
            <a:noFill/>
          </a:ln>
          <a:effectLst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>
              <a:latin typeface="Bahnschrift Light SemiCondensed" panose="020B0502040204020203" pitchFamily="34" charset="0"/>
            </a:endParaRPr>
          </a:p>
          <a:p>
            <a:r>
              <a:rPr lang="en-US" altLang="ko-KR" sz="2400" dirty="0">
                <a:latin typeface="Bahnschrift Light SemiCondensed" panose="020B0502040204020203" pitchFamily="34" charset="0"/>
              </a:rPr>
              <a:t>      </a:t>
            </a:r>
            <a:r>
              <a:rPr lang="en-US" altLang="ko-KR" sz="2400" b="1" dirty="0">
                <a:latin typeface="Bahnschrift Light SemiCondensed" panose="020B0502040204020203" pitchFamily="34" charset="0"/>
              </a:rPr>
              <a:t>Game name</a:t>
            </a:r>
            <a:r>
              <a:rPr lang="en-US" altLang="ko-KR" sz="2400" dirty="0">
                <a:latin typeface="Bahnschrift Light SemiCondensed" panose="020B0502040204020203" pitchFamily="34" charset="0"/>
              </a:rPr>
              <a:t>: Duck Cube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</a:rPr>
              <a:t>      </a:t>
            </a:r>
            <a:r>
              <a:rPr lang="en-US" altLang="ko-KR" sz="2400" b="1" dirty="0">
                <a:latin typeface="Bahnschrift Light SemiCondensed" panose="020B0502040204020203" pitchFamily="34" charset="0"/>
              </a:rPr>
              <a:t>Game </a:t>
            </a:r>
            <a:r>
              <a:rPr lang="en-US" altLang="ko-KR" sz="2400" dirty="0">
                <a:latin typeface="Bahnschrift Light SemiCondensed" panose="020B0502040204020203" pitchFamily="34" charset="0"/>
              </a:rPr>
              <a:t>T</a:t>
            </a:r>
            <a:r>
              <a:rPr lang="en-US" altLang="ko-KR" sz="2400" b="1" dirty="0">
                <a:latin typeface="Bahnschrift Light SemiCondensed" panose="020B0502040204020203" pitchFamily="34" charset="0"/>
              </a:rPr>
              <a:t>ype</a:t>
            </a:r>
            <a:r>
              <a:rPr lang="en-US" altLang="ko-KR" sz="2400" dirty="0">
                <a:latin typeface="Bahnschrift Light SemiCondensed" panose="020B0502040204020203" pitchFamily="34" charset="0"/>
              </a:rPr>
              <a:t>: 3D Maze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</a:rPr>
              <a:t>      </a:t>
            </a:r>
            <a:r>
              <a:rPr lang="en-US" altLang="ko-KR" sz="2400" b="1" dirty="0">
                <a:latin typeface="Bahnschrift Light SemiCondensed" panose="020B0502040204020203" pitchFamily="34" charset="0"/>
              </a:rPr>
              <a:t>Design</a:t>
            </a:r>
            <a:r>
              <a:rPr lang="en-US" altLang="ko-KR" sz="2400" dirty="0">
                <a:latin typeface="Bahnschrift Light SemiCondensed" panose="020B0502040204020203" pitchFamily="34" charset="0"/>
              </a:rPr>
              <a:t>: From ‘</a:t>
            </a:r>
            <a:r>
              <a:rPr lang="ko-KR" altLang="en-US" sz="2400" dirty="0">
                <a:latin typeface="Bahnschrift Light SemiCondensed" panose="020B0502040204020203" pitchFamily="34" charset="0"/>
              </a:rPr>
              <a:t>길 건너 친구들</a:t>
            </a:r>
            <a:r>
              <a:rPr lang="en-US" altLang="ko-KR" sz="2400" dirty="0">
                <a:latin typeface="Bahnschrift Light SemiCondensed" panose="020B0502040204020203" pitchFamily="34" charset="0"/>
              </a:rPr>
              <a:t>‘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</a:rPr>
              <a:t>      </a:t>
            </a:r>
            <a:r>
              <a:rPr lang="en-US" altLang="ko-KR" sz="2400" b="1" dirty="0">
                <a:latin typeface="Bahnschrift Light SemiCondensed" panose="020B0502040204020203" pitchFamily="34" charset="0"/>
              </a:rPr>
              <a:t>Goal</a:t>
            </a:r>
            <a:r>
              <a:rPr lang="en-US" altLang="ko-KR" sz="2400" dirty="0">
                <a:latin typeface="Bahnschrift Light SemiCondensed" panose="020B0502040204020203" pitchFamily="34" charset="0"/>
              </a:rPr>
              <a:t>: start from blue cube, arrive to red 	cube</a:t>
            </a:r>
          </a:p>
          <a:p>
            <a:endParaRPr lang="en-US" altLang="ko-KR" dirty="0">
              <a:latin typeface="Bahnschrift Light SemiCondensed" panose="020B0502040204020203" pitchFamily="34" charset="0"/>
            </a:endParaRPr>
          </a:p>
        </p:txBody>
      </p:sp>
      <p:pic>
        <p:nvPicPr>
          <p:cNvPr id="1026" name="Picture 2" descr="길건너 친구들 오리에 대한 이미지 검색결과">
            <a:extLst>
              <a:ext uri="{FF2B5EF4-FFF2-40B4-BE49-F238E27FC236}">
                <a16:creationId xmlns:a16="http://schemas.microsoft.com/office/drawing/2014/main" id="{ADEA54CE-7C9D-4E83-A83F-F579175370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2" b="91972" l="9939" r="89858">
                        <a14:foregroundMark x1="57606" y1="91972" x2="57606" y2="91972"/>
                        <a14:foregroundMark x1="60243" y1="90367" x2="60243" y2="90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664" t="27170" r="13104"/>
          <a:stretch/>
        </p:blipFill>
        <p:spPr bwMode="auto">
          <a:xfrm flipH="1">
            <a:off x="0" y="4460573"/>
            <a:ext cx="2235435" cy="224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2961E0-1E67-4B04-9025-FCC7808168D4}"/>
              </a:ext>
            </a:extLst>
          </p:cNvPr>
          <p:cNvSpPr txBox="1"/>
          <p:nvPr/>
        </p:nvSpPr>
        <p:spPr>
          <a:xfrm>
            <a:off x="5078387" y="1578546"/>
            <a:ext cx="2035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Game</a:t>
            </a:r>
            <a:r>
              <a:rPr lang="ko-KR" altLang="en-US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Info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DCD1D9-BFCE-40BE-8ED7-603734B02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7862" y="4576763"/>
            <a:ext cx="2431724" cy="24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5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구름, 어두운, 평면, 구름낀이(가) 표시된 사진&#10;&#10;자동 생성된 설명">
            <a:extLst>
              <a:ext uri="{FF2B5EF4-FFF2-40B4-BE49-F238E27FC236}">
                <a16:creationId xmlns:a16="http://schemas.microsoft.com/office/drawing/2014/main" id="{9F322FD8-F2AB-453E-99A0-D1E65C88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4153"/>
            <a:ext cx="12192000" cy="9841831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E326F6CA-8EC2-4DF8-909A-BF92C94AE73F}"/>
              </a:ext>
            </a:extLst>
          </p:cNvPr>
          <p:cNvGrpSpPr/>
          <p:nvPr/>
        </p:nvGrpSpPr>
        <p:grpSpPr>
          <a:xfrm>
            <a:off x="1064418" y="3884491"/>
            <a:ext cx="10432638" cy="2452687"/>
            <a:chOff x="1064418" y="3884491"/>
            <a:chExt cx="10432638" cy="24526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336E07-CDB3-47B9-B82E-452D69FABB80}"/>
                </a:ext>
              </a:extLst>
            </p:cNvPr>
            <p:cNvSpPr txBox="1"/>
            <p:nvPr/>
          </p:nvSpPr>
          <p:spPr>
            <a:xfrm>
              <a:off x="1064418" y="3884491"/>
              <a:ext cx="10432638" cy="2452687"/>
            </a:xfrm>
            <a:prstGeom prst="rect">
              <a:avLst/>
            </a:prstGeom>
            <a:solidFill>
              <a:srgbClr val="A1C0E5">
                <a:alpha val="41176"/>
              </a:srgbClr>
            </a:solidFill>
            <a:ln>
              <a:noFill/>
            </a:ln>
            <a:effectLst>
              <a:softEdge rad="6350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altLang="ko-KR" sz="2400" dirty="0"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12" name="그림 11" descr="그리기이(가) 표시된 사진&#10;&#10;자동 생성된 설명">
              <a:extLst>
                <a:ext uri="{FF2B5EF4-FFF2-40B4-BE49-F238E27FC236}">
                  <a16:creationId xmlns:a16="http://schemas.microsoft.com/office/drawing/2014/main" id="{B08DE7C4-8115-4D2A-BAB5-AF51FF4B3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7797" y="5212542"/>
              <a:ext cx="1773182" cy="552163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56DB9BC-AD3B-4DA6-9D09-8FA6082B8496}"/>
                </a:ext>
              </a:extLst>
            </p:cNvPr>
            <p:cNvSpPr/>
            <p:nvPr/>
          </p:nvSpPr>
          <p:spPr>
            <a:xfrm>
              <a:off x="6233076" y="4896912"/>
              <a:ext cx="336478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latin typeface="Bahnschrift Light SemiCondensed" panose="020B0502040204020203" pitchFamily="34" charset="0"/>
                </a:rPr>
                <a:t>a, d: map rotation</a:t>
              </a:r>
            </a:p>
            <a:p>
              <a:r>
                <a:rPr lang="en-US" altLang="ko-KR" sz="3200" dirty="0">
                  <a:latin typeface="Bahnschrift Light SemiCondensed" panose="020B0502040204020203" pitchFamily="34" charset="0"/>
                </a:rPr>
                <a:t>s: map reverse</a:t>
              </a:r>
              <a:endParaRPr lang="ko-KR" altLang="en-US" sz="32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3BF701D-EC6B-495B-BEE4-CE8D773581B5}"/>
                </a:ext>
              </a:extLst>
            </p:cNvPr>
            <p:cNvSpPr/>
            <p:nvPr/>
          </p:nvSpPr>
          <p:spPr>
            <a:xfrm>
              <a:off x="4616519" y="3902702"/>
              <a:ext cx="280878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latin typeface="Bahnschrift Light SemiCondensed" panose="020B0502040204020203" pitchFamily="34" charset="0"/>
                </a:rPr>
                <a:t>moving – map</a:t>
              </a:r>
              <a:r>
                <a:rPr lang="en-US" altLang="ko-KR" sz="3600" dirty="0">
                  <a:latin typeface="Bahnschrift Light SemiCondensed" panose="020B0502040204020203" pitchFamily="34" charset="0"/>
                </a:rPr>
                <a:t>:</a:t>
              </a:r>
              <a:endParaRPr lang="ko-KR" altLang="en-US" sz="3600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A43B98F-6EBE-4DD3-A20D-174205013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7862" y="4576763"/>
            <a:ext cx="2431724" cy="2452687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379AF85-995F-429A-9ECE-5C87E1C038BB}"/>
              </a:ext>
            </a:extLst>
          </p:cNvPr>
          <p:cNvGrpSpPr/>
          <p:nvPr/>
        </p:nvGrpSpPr>
        <p:grpSpPr>
          <a:xfrm>
            <a:off x="1044188" y="1061966"/>
            <a:ext cx="10452867" cy="2856980"/>
            <a:chOff x="1044188" y="1061966"/>
            <a:chExt cx="10452867" cy="285698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5843F4-AF2A-433E-9C4B-D2D7CE484C01}"/>
                </a:ext>
              </a:extLst>
            </p:cNvPr>
            <p:cNvSpPr txBox="1"/>
            <p:nvPr/>
          </p:nvSpPr>
          <p:spPr>
            <a:xfrm>
              <a:off x="1044188" y="1061966"/>
              <a:ext cx="10452867" cy="2856980"/>
            </a:xfrm>
            <a:prstGeom prst="rect">
              <a:avLst/>
            </a:prstGeom>
            <a:solidFill>
              <a:srgbClr val="A1C0E5">
                <a:alpha val="41176"/>
              </a:srgbClr>
            </a:solidFill>
            <a:ln>
              <a:noFill/>
            </a:ln>
            <a:effectLst>
              <a:softEdge rad="6350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altLang="ko-KR" sz="2400" dirty="0"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3" name="그림 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70F5236-9726-49A3-BC04-E0710C914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4910" y="2018059"/>
              <a:ext cx="1804805" cy="1158783"/>
            </a:xfrm>
            <a:prstGeom prst="rect">
              <a:avLst/>
            </a:prstGeom>
          </p:spPr>
        </p:pic>
        <p:pic>
          <p:nvPicPr>
            <p:cNvPr id="7" name="그림 6" descr="그리기이(가) 표시된 사진&#10;&#10;자동 생성된 설명">
              <a:extLst>
                <a:ext uri="{FF2B5EF4-FFF2-40B4-BE49-F238E27FC236}">
                  <a16:creationId xmlns:a16="http://schemas.microsoft.com/office/drawing/2014/main" id="{AD135F54-8380-4103-B5D3-BCFD34D39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172" y="2362605"/>
              <a:ext cx="1804807" cy="559114"/>
            </a:xfrm>
            <a:prstGeom prst="rect">
              <a:avLst/>
            </a:prstGeom>
          </p:spPr>
        </p:pic>
        <p:pic>
          <p:nvPicPr>
            <p:cNvPr id="9" name="그림 8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4031AB-1093-4674-AB00-ED54462AD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6344" y="2367466"/>
              <a:ext cx="2976974" cy="56235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823582-93F0-450A-BB0C-44B657A4B6A2}"/>
                </a:ext>
              </a:extLst>
            </p:cNvPr>
            <p:cNvSpPr/>
            <p:nvPr/>
          </p:nvSpPr>
          <p:spPr>
            <a:xfrm>
              <a:off x="4040811" y="1135118"/>
              <a:ext cx="38988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dirty="0">
                  <a:latin typeface="Bahnschrift Light SemiCondensed" panose="020B0502040204020203" pitchFamily="34" charset="0"/>
                </a:rPr>
                <a:t> </a:t>
              </a:r>
              <a:r>
                <a:rPr lang="en-US" altLang="ko-KR" sz="3600" b="1" dirty="0">
                  <a:latin typeface="Bahnschrift Light SemiCondensed" panose="020B0502040204020203" pitchFamily="34" charset="0"/>
                </a:rPr>
                <a:t>moving – character</a:t>
              </a:r>
              <a:r>
                <a:rPr lang="en-US" altLang="ko-KR" sz="3600" dirty="0">
                  <a:latin typeface="Bahnschrift Light SemiCondensed" panose="020B0502040204020203" pitchFamily="34" charset="0"/>
                </a:rPr>
                <a:t>:</a:t>
              </a:r>
              <a:endParaRPr lang="ko-KR" altLang="en-US" sz="36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429075-C628-4E06-9036-618168A42842}"/>
                </a:ext>
              </a:extLst>
            </p:cNvPr>
            <p:cNvSpPr/>
            <p:nvPr/>
          </p:nvSpPr>
          <p:spPr>
            <a:xfrm>
              <a:off x="1270268" y="3195566"/>
              <a:ext cx="314220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200" dirty="0">
                  <a:latin typeface="Bahnschrift Light SemiCondensed" panose="020B0502040204020203" pitchFamily="34" charset="0"/>
                </a:rPr>
                <a:t>arrow key: moving</a:t>
              </a:r>
              <a:endParaRPr lang="ko-KR" altLang="en-US" sz="3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5FCD44-0982-41D2-B6BC-079DA8727CE1}"/>
                </a:ext>
              </a:extLst>
            </p:cNvPr>
            <p:cNvSpPr/>
            <p:nvPr/>
          </p:nvSpPr>
          <p:spPr>
            <a:xfrm>
              <a:off x="4867572" y="3195566"/>
              <a:ext cx="249619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200" dirty="0">
                  <a:latin typeface="Bahnschrift Light SemiCondensed" panose="020B0502040204020203" pitchFamily="34" charset="0"/>
                </a:rPr>
                <a:t>shift key: dash</a:t>
              </a:r>
              <a:endParaRPr lang="ko-KR" altLang="en-US" sz="3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D38C99-0D15-4FD1-8698-180977D3DD24}"/>
                </a:ext>
              </a:extLst>
            </p:cNvPr>
            <p:cNvSpPr/>
            <p:nvPr/>
          </p:nvSpPr>
          <p:spPr>
            <a:xfrm>
              <a:off x="8214052" y="3195566"/>
              <a:ext cx="294984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200" dirty="0">
                  <a:latin typeface="Bahnschrift Light SemiCondensed" panose="020B0502040204020203" pitchFamily="34" charset="0"/>
                </a:rPr>
                <a:t>space key: crying</a:t>
              </a:r>
              <a:endParaRPr lang="ko-KR" altLang="en-US" sz="3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F3FB26-AFFC-4416-B2AE-F1FB6DF52003}"/>
              </a:ext>
            </a:extLst>
          </p:cNvPr>
          <p:cNvSpPr txBox="1"/>
          <p:nvPr/>
        </p:nvSpPr>
        <p:spPr>
          <a:xfrm>
            <a:off x="291097" y="124291"/>
            <a:ext cx="32733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</a:rPr>
              <a:t>02</a:t>
            </a:r>
          </a:p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439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구름, 어두운, 평면, 구름낀이(가) 표시된 사진&#10;&#10;자동 생성된 설명">
            <a:extLst>
              <a:ext uri="{FF2B5EF4-FFF2-40B4-BE49-F238E27FC236}">
                <a16:creationId xmlns:a16="http://schemas.microsoft.com/office/drawing/2014/main" id="{9F322FD8-F2AB-453E-99A0-D1E65C88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4153"/>
            <a:ext cx="12192000" cy="98418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43B98F-6EBE-4DD3-A20D-174205013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7862" y="4576763"/>
            <a:ext cx="2431724" cy="2452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F3FB26-AFFC-4416-B2AE-F1FB6DF52003}"/>
              </a:ext>
            </a:extLst>
          </p:cNvPr>
          <p:cNvSpPr txBox="1"/>
          <p:nvPr/>
        </p:nvSpPr>
        <p:spPr>
          <a:xfrm>
            <a:off x="291097" y="124291"/>
            <a:ext cx="32733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</a:rPr>
              <a:t>02</a:t>
            </a:r>
          </a:p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Demo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48B44E-0A9F-4A3C-B2A1-3FAB037E0624}"/>
              </a:ext>
            </a:extLst>
          </p:cNvPr>
          <p:cNvSpPr/>
          <p:nvPr/>
        </p:nvSpPr>
        <p:spPr>
          <a:xfrm>
            <a:off x="3281320" y="3012686"/>
            <a:ext cx="55787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atin typeface="Bahnschrift SemiBold" panose="020B0502040204020203" pitchFamily="34" charset="0"/>
                <a:cs typeface="Calibri" panose="020F0502020204030204" pitchFamily="34" charset="0"/>
              </a:rPr>
              <a:t>Let’s Play The Game!!</a:t>
            </a:r>
            <a:endParaRPr lang="ko-KR" altLang="en-US" sz="4400" dirty="0">
              <a:latin typeface="Bahnschrift SemiBold" panose="020B0502040204020203" pitchFamily="34" charset="0"/>
            </a:endParaRPr>
          </a:p>
        </p:txBody>
      </p:sp>
      <p:pic>
        <p:nvPicPr>
          <p:cNvPr id="18" name="그래픽 17" descr="인용 부호 열기">
            <a:extLst>
              <a:ext uri="{FF2B5EF4-FFF2-40B4-BE49-F238E27FC236}">
                <a16:creationId xmlns:a16="http://schemas.microsoft.com/office/drawing/2014/main" id="{7BFA4707-F1E0-4717-AB11-4336C67EEF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6272" y="2264664"/>
            <a:ext cx="914400" cy="914400"/>
          </a:xfrm>
          <a:prstGeom prst="rect">
            <a:avLst/>
          </a:prstGeom>
        </p:spPr>
      </p:pic>
      <p:pic>
        <p:nvPicPr>
          <p:cNvPr id="20" name="그래픽 19" descr="닫는 인용 부호">
            <a:extLst>
              <a:ext uri="{FF2B5EF4-FFF2-40B4-BE49-F238E27FC236}">
                <a16:creationId xmlns:a16="http://schemas.microsoft.com/office/drawing/2014/main" id="{36270B67-071F-4936-A7D9-D4608B70EE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1068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0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구름, 어두운, 평면, 구름낀이(가) 표시된 사진&#10;&#10;자동 생성된 설명">
            <a:extLst>
              <a:ext uri="{FF2B5EF4-FFF2-40B4-BE49-F238E27FC236}">
                <a16:creationId xmlns:a16="http://schemas.microsoft.com/office/drawing/2014/main" id="{9F322FD8-F2AB-453E-99A0-D1E65C8814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38"/>
          <a:stretch/>
        </p:blipFill>
        <p:spPr>
          <a:xfrm>
            <a:off x="0" y="-144379"/>
            <a:ext cx="12192000" cy="687563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ACD4A354-B998-45F5-A7DE-D4BF9CD5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092" y="5699740"/>
            <a:ext cx="8387449" cy="4572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43B98F-6EBE-4DD3-A20D-174205013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7862" y="4576763"/>
            <a:ext cx="2431724" cy="2452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02A3E8-902B-478E-8956-8A8C27C158D5}"/>
              </a:ext>
            </a:extLst>
          </p:cNvPr>
          <p:cNvSpPr txBox="1"/>
          <p:nvPr/>
        </p:nvSpPr>
        <p:spPr>
          <a:xfrm>
            <a:off x="282507" y="126747"/>
            <a:ext cx="4920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</a:rPr>
              <a:t>03</a:t>
            </a:r>
          </a:p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37212C-707F-4B92-A1E1-859997889000}"/>
              </a:ext>
            </a:extLst>
          </p:cNvPr>
          <p:cNvSpPr txBox="1"/>
          <p:nvPr/>
        </p:nvSpPr>
        <p:spPr>
          <a:xfrm>
            <a:off x="4807298" y="1017888"/>
            <a:ext cx="252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Character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10950B-B1CB-4C02-9815-48C9B9BBC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48968" y1="69101" x2="48968" y2="691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1073" y="2018980"/>
            <a:ext cx="3382305" cy="355191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BAB6932-7E6F-45C9-B1C0-73F63BBC1594}"/>
              </a:ext>
            </a:extLst>
          </p:cNvPr>
          <p:cNvCxnSpPr/>
          <p:nvPr/>
        </p:nvCxnSpPr>
        <p:spPr>
          <a:xfrm flipV="1">
            <a:off x="1264021" y="3617259"/>
            <a:ext cx="3711388" cy="829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4D4CB8-9E33-4674-8906-D7211B82D5B3}"/>
              </a:ext>
            </a:extLst>
          </p:cNvPr>
          <p:cNvCxnSpPr>
            <a:cxnSpLocks/>
          </p:cNvCxnSpPr>
          <p:nvPr/>
        </p:nvCxnSpPr>
        <p:spPr>
          <a:xfrm flipH="1" flipV="1">
            <a:off x="2985756" y="1998788"/>
            <a:ext cx="35348" cy="26897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06971DA-EF31-4207-9423-C82ADD6C026B}"/>
              </a:ext>
            </a:extLst>
          </p:cNvPr>
          <p:cNvCxnSpPr>
            <a:cxnSpLocks/>
          </p:cNvCxnSpPr>
          <p:nvPr/>
        </p:nvCxnSpPr>
        <p:spPr>
          <a:xfrm>
            <a:off x="1801900" y="3863790"/>
            <a:ext cx="3639674" cy="600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2C72F4-72FF-4ABF-ABCA-B79F3C4EB0FF}"/>
              </a:ext>
            </a:extLst>
          </p:cNvPr>
          <p:cNvSpPr txBox="1"/>
          <p:nvPr/>
        </p:nvSpPr>
        <p:spPr>
          <a:xfrm>
            <a:off x="4563033" y="3128682"/>
            <a:ext cx="317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x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2799-7FC7-45C2-8AF9-A98DB6804213}"/>
              </a:ext>
            </a:extLst>
          </p:cNvPr>
          <p:cNvSpPr txBox="1"/>
          <p:nvPr/>
        </p:nvSpPr>
        <p:spPr>
          <a:xfrm>
            <a:off x="5020232" y="4338919"/>
            <a:ext cx="317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z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3A5B8-DFE0-4702-8BA2-5A8016D2A6CF}"/>
              </a:ext>
            </a:extLst>
          </p:cNvPr>
          <p:cNvSpPr txBox="1"/>
          <p:nvPr/>
        </p:nvSpPr>
        <p:spPr>
          <a:xfrm>
            <a:off x="2585604" y="1708320"/>
            <a:ext cx="317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1EFEFE-F5CE-449E-8C72-3C93CC762EC4}"/>
              </a:ext>
            </a:extLst>
          </p:cNvPr>
          <p:cNvSpPr txBox="1"/>
          <p:nvPr/>
        </p:nvSpPr>
        <p:spPr>
          <a:xfrm>
            <a:off x="7050325" y="1903300"/>
            <a:ext cx="2626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Bahnschrift Light Condensed" panose="020B0502040204020203" pitchFamily="34" charset="0"/>
              </a:rPr>
              <a:t>Index Buffering</a:t>
            </a:r>
            <a:endParaRPr lang="ko-KR" altLang="en-US" sz="2800" dirty="0">
              <a:latin typeface="Bahnschrift Light Condensed" panose="020B0502040204020203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615FBBC-6A16-4D89-BE22-437CD2CA4089}"/>
              </a:ext>
            </a:extLst>
          </p:cNvPr>
          <p:cNvGrpSpPr/>
          <p:nvPr/>
        </p:nvGrpSpPr>
        <p:grpSpPr>
          <a:xfrm>
            <a:off x="5980712" y="2528046"/>
            <a:ext cx="1962019" cy="1749254"/>
            <a:chOff x="6939936" y="1405775"/>
            <a:chExt cx="4175700" cy="3803857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3" name="3D 모델 22" descr="Light Gray Cuboid">
                  <a:extLst>
                    <a:ext uri="{FF2B5EF4-FFF2-40B4-BE49-F238E27FC236}">
                      <a16:creationId xmlns:a16="http://schemas.microsoft.com/office/drawing/2014/main" id="{C77010B2-0385-471B-BB83-11F6E8DFA76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7962960"/>
                    </p:ext>
                  </p:extLst>
                </p:nvPr>
              </p:nvGraphicFramePr>
              <p:xfrm>
                <a:off x="6939936" y="1405775"/>
                <a:ext cx="4039921" cy="3715790"/>
              </p:xfrm>
              <a:graphic>
                <a:graphicData uri="http://schemas.microsoft.com/office/drawing/2017/model3d">
                  <am3d:model3d r:embed="rId8">
                    <am3d:spPr>
                      <a:xfrm>
                        <a:off x="0" y="0"/>
                        <a:ext cx="1898221" cy="1708755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8700000" ay="-1800000" az="-9600000"/>
                      <am3d:postTrans dx="0" dy="0" dz="0"/>
                    </am3d:trans>
                    <am3d:raster rName="Office3DRenderer" rVer="16.0.8326">
                      <am3d:blip r:embed="rId9"/>
                    </am3d:raster>
                    <am3d:objViewport viewportSz="187727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3" name="3D 모델 22" descr="Light Gray Cuboid">
                  <a:extLst>
                    <a:ext uri="{FF2B5EF4-FFF2-40B4-BE49-F238E27FC236}">
                      <a16:creationId xmlns:a16="http://schemas.microsoft.com/office/drawing/2014/main" id="{C77010B2-0385-471B-BB83-11F6E8DFA76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80712" y="2528046"/>
                  <a:ext cx="1898221" cy="1708755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1FCDE68-CFE8-4E8D-8C31-29BF8E33400C}"/>
                </a:ext>
              </a:extLst>
            </p:cNvPr>
            <p:cNvCxnSpPr>
              <a:cxnSpLocks/>
            </p:cNvCxnSpPr>
            <p:nvPr/>
          </p:nvCxnSpPr>
          <p:spPr>
            <a:xfrm>
              <a:off x="7355361" y="2504552"/>
              <a:ext cx="3713990" cy="605167"/>
            </a:xfrm>
            <a:prstGeom prst="line">
              <a:avLst/>
            </a:prstGeom>
            <a:ln w="57150">
              <a:solidFill>
                <a:srgbClr val="00336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26D6328-78C3-46E8-BFAA-1004D04160FD}"/>
                </a:ext>
              </a:extLst>
            </p:cNvPr>
            <p:cNvCxnSpPr>
              <a:cxnSpLocks/>
            </p:cNvCxnSpPr>
            <p:nvPr/>
          </p:nvCxnSpPr>
          <p:spPr>
            <a:xfrm>
              <a:off x="7528128" y="2584719"/>
              <a:ext cx="1507959" cy="1268932"/>
            </a:xfrm>
            <a:prstGeom prst="line">
              <a:avLst/>
            </a:prstGeom>
            <a:ln w="57150">
              <a:solidFill>
                <a:srgbClr val="00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6D43330-E376-455F-A87B-0142E5F5DAEF}"/>
                </a:ext>
              </a:extLst>
            </p:cNvPr>
            <p:cNvCxnSpPr>
              <a:cxnSpLocks/>
            </p:cNvCxnSpPr>
            <p:nvPr/>
          </p:nvCxnSpPr>
          <p:spPr>
            <a:xfrm>
              <a:off x="8912086" y="2192523"/>
              <a:ext cx="2066823" cy="898426"/>
            </a:xfrm>
            <a:prstGeom prst="line">
              <a:avLst/>
            </a:prstGeom>
            <a:ln w="57150">
              <a:solidFill>
                <a:srgbClr val="00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EAAF4D5-C6C5-4441-B640-2A357B0F4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1615" y="2150399"/>
              <a:ext cx="1460471" cy="348114"/>
            </a:xfrm>
            <a:prstGeom prst="line">
              <a:avLst/>
            </a:prstGeom>
            <a:ln w="57150">
              <a:solidFill>
                <a:srgbClr val="00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D63B7E3-D128-46A0-8B8D-D8A2764DE9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9082" y="3120226"/>
              <a:ext cx="1672888" cy="770747"/>
            </a:xfrm>
            <a:prstGeom prst="line">
              <a:avLst/>
            </a:prstGeom>
            <a:ln w="57150">
              <a:solidFill>
                <a:srgbClr val="00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8542287-E8CF-4108-A070-8A124EF7D8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2455" y="3930483"/>
              <a:ext cx="9627" cy="1098886"/>
            </a:xfrm>
            <a:prstGeom prst="line">
              <a:avLst/>
            </a:prstGeom>
            <a:ln w="57150">
              <a:solidFill>
                <a:srgbClr val="00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7B8B0A3-096B-45EC-8B55-A63387DC1E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69129" y="3191944"/>
              <a:ext cx="154972" cy="816981"/>
            </a:xfrm>
            <a:prstGeom prst="line">
              <a:avLst/>
            </a:prstGeom>
            <a:ln w="57150">
              <a:solidFill>
                <a:srgbClr val="00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51E80B2-9AB6-485E-97C0-C0B84793BE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9615" y="3033148"/>
              <a:ext cx="1838427" cy="2002058"/>
            </a:xfrm>
            <a:prstGeom prst="line">
              <a:avLst/>
            </a:prstGeom>
            <a:ln w="57150">
              <a:solidFill>
                <a:srgbClr val="00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45DD92A-606E-4130-A24E-7C4FCA3F6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706" y="4144849"/>
              <a:ext cx="1492885" cy="897566"/>
            </a:xfrm>
            <a:prstGeom prst="line">
              <a:avLst/>
            </a:prstGeom>
            <a:ln w="57150">
              <a:solidFill>
                <a:srgbClr val="00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2A533C4-90BC-4F30-A2A7-0B3AAF92EF1B}"/>
                </a:ext>
              </a:extLst>
            </p:cNvPr>
            <p:cNvCxnSpPr>
              <a:cxnSpLocks/>
            </p:cNvCxnSpPr>
            <p:nvPr/>
          </p:nvCxnSpPr>
          <p:spPr>
            <a:xfrm>
              <a:off x="7433333" y="2598387"/>
              <a:ext cx="112297" cy="685021"/>
            </a:xfrm>
            <a:prstGeom prst="line">
              <a:avLst/>
            </a:prstGeom>
            <a:ln w="57150">
              <a:solidFill>
                <a:srgbClr val="00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9B965D8-786C-4B13-86FE-EB8473B479F2}"/>
                </a:ext>
              </a:extLst>
            </p:cNvPr>
            <p:cNvCxnSpPr>
              <a:cxnSpLocks/>
            </p:cNvCxnSpPr>
            <p:nvPr/>
          </p:nvCxnSpPr>
          <p:spPr>
            <a:xfrm>
              <a:off x="7564880" y="3374826"/>
              <a:ext cx="1539074" cy="1669737"/>
            </a:xfrm>
            <a:prstGeom prst="line">
              <a:avLst/>
            </a:prstGeom>
            <a:ln w="57150">
              <a:solidFill>
                <a:srgbClr val="00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5A0BA59-B49E-4CBC-9980-449A70AD75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64880" y="3374826"/>
              <a:ext cx="1568920" cy="567892"/>
            </a:xfrm>
            <a:prstGeom prst="line">
              <a:avLst/>
            </a:prstGeom>
            <a:ln w="57150">
              <a:solidFill>
                <a:srgbClr val="00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45DBE5D-1D9C-49CA-A7E9-CCE2C5F0BB8F}"/>
                </a:ext>
              </a:extLst>
            </p:cNvPr>
            <p:cNvSpPr/>
            <p:nvPr/>
          </p:nvSpPr>
          <p:spPr>
            <a:xfrm>
              <a:off x="7316861" y="2395086"/>
              <a:ext cx="269508" cy="238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AB1CE0A-640F-4D92-8467-0BE49A7F21D1}"/>
                </a:ext>
              </a:extLst>
            </p:cNvPr>
            <p:cNvSpPr/>
            <p:nvPr/>
          </p:nvSpPr>
          <p:spPr>
            <a:xfrm>
              <a:off x="8672422" y="2046972"/>
              <a:ext cx="269508" cy="238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DC91C44-C09B-4740-B871-C5AD4174999F}"/>
                </a:ext>
              </a:extLst>
            </p:cNvPr>
            <p:cNvSpPr/>
            <p:nvPr/>
          </p:nvSpPr>
          <p:spPr>
            <a:xfrm>
              <a:off x="10846128" y="2969392"/>
              <a:ext cx="269508" cy="238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93A6A5A-7D5C-4208-82E9-0294D686065D}"/>
                </a:ext>
              </a:extLst>
            </p:cNvPr>
            <p:cNvSpPr/>
            <p:nvPr/>
          </p:nvSpPr>
          <p:spPr>
            <a:xfrm>
              <a:off x="9017328" y="3768291"/>
              <a:ext cx="269508" cy="238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94BB9CB-1F8E-4472-A6D8-DA1E107684F7}"/>
                </a:ext>
              </a:extLst>
            </p:cNvPr>
            <p:cNvSpPr/>
            <p:nvPr/>
          </p:nvSpPr>
          <p:spPr>
            <a:xfrm>
              <a:off x="9007701" y="4971450"/>
              <a:ext cx="269508" cy="238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하얀바람 L" panose="02020603020101020101" pitchFamily="18" charset="-127"/>
                <a:ea typeface="210 하얀바람 L" panose="02020603020101020101" pitchFamily="18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EF7A622-E65C-4A2C-80BF-ADDDE50E16CF}"/>
                </a:ext>
              </a:extLst>
            </p:cNvPr>
            <p:cNvSpPr/>
            <p:nvPr/>
          </p:nvSpPr>
          <p:spPr>
            <a:xfrm>
              <a:off x="10595871" y="3989674"/>
              <a:ext cx="269508" cy="238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E0E8029-3170-4767-A7C7-EDBF1806DCB3}"/>
                </a:ext>
              </a:extLst>
            </p:cNvPr>
            <p:cNvSpPr/>
            <p:nvPr/>
          </p:nvSpPr>
          <p:spPr>
            <a:xfrm>
              <a:off x="7429158" y="3248527"/>
              <a:ext cx="269508" cy="238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F257AF4-26FD-47C5-B6CF-C9E97683D3E5}"/>
              </a:ext>
            </a:extLst>
          </p:cNvPr>
          <p:cNvSpPr/>
          <p:nvPr/>
        </p:nvSpPr>
        <p:spPr>
          <a:xfrm>
            <a:off x="9325646" y="2942619"/>
            <a:ext cx="1120588" cy="105140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6173D1D-BF17-4A36-8A08-A3C8ACA84A2F}"/>
              </a:ext>
            </a:extLst>
          </p:cNvPr>
          <p:cNvCxnSpPr/>
          <p:nvPr/>
        </p:nvCxnSpPr>
        <p:spPr>
          <a:xfrm flipH="1">
            <a:off x="9325646" y="2932440"/>
            <a:ext cx="1120588" cy="10615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83B9CE-ECB2-4023-AA2F-EE33A5F5393B}"/>
              </a:ext>
            </a:extLst>
          </p:cNvPr>
          <p:cNvSpPr/>
          <p:nvPr/>
        </p:nvSpPr>
        <p:spPr>
          <a:xfrm>
            <a:off x="8944328" y="381807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Bahnschrift Light" panose="020B0502040204020203" pitchFamily="34" charset="0"/>
              </a:rPr>
              <a:t>0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C5E30B-C2D0-4FBA-9295-3DCE8290D7B4}"/>
              </a:ext>
            </a:extLst>
          </p:cNvPr>
          <p:cNvSpPr/>
          <p:nvPr/>
        </p:nvSpPr>
        <p:spPr>
          <a:xfrm>
            <a:off x="10278022" y="2536121"/>
            <a:ext cx="261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Bahnschrift Light" panose="020B0502040204020203" pitchFamily="34" charset="0"/>
              </a:rPr>
              <a:t>1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EF1F41-31AE-4104-AEBA-066F7B9E7BA9}"/>
              </a:ext>
            </a:extLst>
          </p:cNvPr>
          <p:cNvSpPr/>
          <p:nvPr/>
        </p:nvSpPr>
        <p:spPr>
          <a:xfrm>
            <a:off x="8948337" y="2625770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Bahnschrift Light" panose="020B0502040204020203" pitchFamily="34" charset="0"/>
              </a:rPr>
              <a:t>2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2A6B2FD-1D57-4142-A069-3DBC6CFDA263}"/>
              </a:ext>
            </a:extLst>
          </p:cNvPr>
          <p:cNvSpPr/>
          <p:nvPr/>
        </p:nvSpPr>
        <p:spPr>
          <a:xfrm>
            <a:off x="9206709" y="4078053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Bahnschrift Light" panose="020B0502040204020203" pitchFamily="34" charset="0"/>
              </a:rPr>
              <a:t>3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F2C71C-925C-4838-8143-2B0E2F1B0283}"/>
              </a:ext>
            </a:extLst>
          </p:cNvPr>
          <p:cNvSpPr/>
          <p:nvPr/>
        </p:nvSpPr>
        <p:spPr>
          <a:xfrm>
            <a:off x="10447997" y="4078053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Bahnschrift Light" panose="020B0502040204020203" pitchFamily="34" charset="0"/>
              </a:rPr>
              <a:t>4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68F377-DCD8-4867-9BEF-1B5E3914FFB9}"/>
              </a:ext>
            </a:extLst>
          </p:cNvPr>
          <p:cNvSpPr/>
          <p:nvPr/>
        </p:nvSpPr>
        <p:spPr>
          <a:xfrm>
            <a:off x="10469131" y="2840923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Bahnschrift Light" panose="020B0502040204020203" pitchFamily="34" charset="0"/>
              </a:rPr>
              <a:t>5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EAC28A5-9D0B-4255-B93C-C3AF5B269214}"/>
              </a:ext>
            </a:extLst>
          </p:cNvPr>
          <p:cNvSpPr/>
          <p:nvPr/>
        </p:nvSpPr>
        <p:spPr>
          <a:xfrm>
            <a:off x="2011309" y="4818072"/>
            <a:ext cx="2177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Bahnschrift Light" panose="020B0502040204020203" pitchFamily="34" charset="0"/>
              </a:rPr>
              <a:t>composed</a:t>
            </a:r>
            <a:r>
              <a:rPr lang="ko-KR" altLang="en-US" dirty="0">
                <a:latin typeface="Bahnschrift Light" panose="020B0502040204020203" pitchFamily="34" charset="0"/>
              </a:rPr>
              <a:t> of </a:t>
            </a:r>
            <a:r>
              <a:rPr lang="ko-KR" altLang="en-US" dirty="0" err="1">
                <a:latin typeface="Bahnschrift Light" panose="020B0502040204020203" pitchFamily="34" charset="0"/>
              </a:rPr>
              <a:t>cubes</a:t>
            </a:r>
            <a:endParaRPr lang="ko-KR" altLang="en-US" dirty="0">
              <a:latin typeface="Bahnschrift Light" panose="020B0502040204020203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F5D566-C25C-43E8-A9EA-C44F9DE495A2}"/>
              </a:ext>
            </a:extLst>
          </p:cNvPr>
          <p:cNvSpPr/>
          <p:nvPr/>
        </p:nvSpPr>
        <p:spPr>
          <a:xfrm>
            <a:off x="5737829" y="4419544"/>
            <a:ext cx="26825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Bahnschrift Light" panose="020B0502040204020203" pitchFamily="34" charset="0"/>
              </a:rPr>
              <a:t>divide</a:t>
            </a:r>
            <a:r>
              <a:rPr lang="ko-KR" altLang="en-US" dirty="0">
                <a:latin typeface="Bahnschrift Light" panose="020B0502040204020203" pitchFamily="34" charset="0"/>
              </a:rPr>
              <a:t> </a:t>
            </a:r>
            <a:r>
              <a:rPr lang="ko-KR" altLang="en-US" dirty="0" err="1">
                <a:latin typeface="Bahnschrift Light" panose="020B0502040204020203" pitchFamily="34" charset="0"/>
              </a:rPr>
              <a:t>into</a:t>
            </a:r>
            <a:r>
              <a:rPr lang="ko-KR" altLang="en-US" dirty="0">
                <a:latin typeface="Bahnschrift Light" panose="020B0502040204020203" pitchFamily="34" charset="0"/>
              </a:rPr>
              <a:t> </a:t>
            </a:r>
            <a:r>
              <a:rPr lang="ko-KR" altLang="en-US" dirty="0" err="1">
                <a:latin typeface="Bahnschrift Light" panose="020B0502040204020203" pitchFamily="34" charset="0"/>
              </a:rPr>
              <a:t>triangle</a:t>
            </a:r>
            <a:r>
              <a:rPr lang="ko-KR" altLang="en-US" dirty="0">
                <a:latin typeface="Bahnschrift Light" panose="020B0502040204020203" pitchFamily="34" charset="0"/>
              </a:rPr>
              <a:t> </a:t>
            </a:r>
            <a:r>
              <a:rPr lang="ko-KR" altLang="en-US" dirty="0" err="1">
                <a:latin typeface="Bahnschrift Light" panose="020B0502040204020203" pitchFamily="34" charset="0"/>
              </a:rPr>
              <a:t>on</a:t>
            </a:r>
            <a:r>
              <a:rPr lang="ko-KR" altLang="en-US" dirty="0">
                <a:latin typeface="Bahnschrift Light" panose="020B0502040204020203" pitchFamily="34" charset="0"/>
              </a:rPr>
              <a:t> </a:t>
            </a:r>
            <a:r>
              <a:rPr lang="ko-KR" altLang="en-US" dirty="0" err="1">
                <a:latin typeface="Bahnschrift Light" panose="020B0502040204020203" pitchFamily="34" charset="0"/>
              </a:rPr>
              <a:t>every</a:t>
            </a:r>
            <a:r>
              <a:rPr lang="ko-KR" altLang="en-US" dirty="0">
                <a:latin typeface="Bahnschrift Light" panose="020B0502040204020203" pitchFamily="34" charset="0"/>
              </a:rPr>
              <a:t> </a:t>
            </a:r>
            <a:r>
              <a:rPr lang="ko-KR" altLang="en-US" dirty="0" err="1">
                <a:latin typeface="Bahnschrift Light" panose="020B0502040204020203" pitchFamily="34" charset="0"/>
              </a:rPr>
              <a:t>side</a:t>
            </a:r>
            <a:r>
              <a:rPr lang="ko-KR" altLang="en-US" dirty="0">
                <a:latin typeface="Bahnschrift Light" panose="020B0502040204020203" pitchFamily="34" charset="0"/>
              </a:rPr>
              <a:t> of </a:t>
            </a:r>
            <a:r>
              <a:rPr lang="ko-KR" altLang="en-US" dirty="0" err="1">
                <a:latin typeface="Bahnschrift Light" panose="020B0502040204020203" pitchFamily="34" charset="0"/>
              </a:rPr>
              <a:t>a</a:t>
            </a:r>
            <a:r>
              <a:rPr lang="ko-KR" altLang="en-US" dirty="0">
                <a:latin typeface="Bahnschrift Light" panose="020B0502040204020203" pitchFamily="34" charset="0"/>
              </a:rPr>
              <a:t> </a:t>
            </a:r>
            <a:r>
              <a:rPr lang="ko-KR" altLang="en-US" dirty="0" err="1">
                <a:latin typeface="Bahnschrift Light" panose="020B0502040204020203" pitchFamily="34" charset="0"/>
              </a:rPr>
              <a:t>rectangular</a:t>
            </a:r>
            <a:endParaRPr lang="ko-KR" altLang="en-US" dirty="0">
              <a:latin typeface="Bahnschrift Light" panose="020B0502040204020203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B0C7B80-96B3-42FB-A5F6-3F0FA05AD151}"/>
              </a:ext>
            </a:extLst>
          </p:cNvPr>
          <p:cNvSpPr/>
          <p:nvPr/>
        </p:nvSpPr>
        <p:spPr>
          <a:xfrm>
            <a:off x="8291210" y="4432821"/>
            <a:ext cx="3318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Bahnschrift Light" panose="020B0502040204020203" pitchFamily="34" charset="0"/>
              </a:rPr>
              <a:t>Positioning</a:t>
            </a:r>
            <a:r>
              <a:rPr lang="ko-KR" altLang="en-US" dirty="0">
                <a:latin typeface="Bahnschrift Light" panose="020B0502040204020203" pitchFamily="34" charset="0"/>
              </a:rPr>
              <a:t> </a:t>
            </a:r>
            <a:r>
              <a:rPr lang="ko-KR" altLang="en-US" dirty="0" err="1">
                <a:latin typeface="Bahnschrift Light" panose="020B0502040204020203" pitchFamily="34" charset="0"/>
              </a:rPr>
              <a:t>in</a:t>
            </a:r>
            <a:r>
              <a:rPr lang="ko-KR" altLang="en-US" dirty="0">
                <a:latin typeface="Bahnschrift Light" panose="020B0502040204020203" pitchFamily="34" charset="0"/>
              </a:rPr>
              <a:t> </a:t>
            </a:r>
            <a:r>
              <a:rPr lang="ko-KR" altLang="en-US" dirty="0" err="1">
                <a:latin typeface="Bahnschrift Light" panose="020B0502040204020203" pitchFamily="34" charset="0"/>
              </a:rPr>
              <a:t>counterclockwise</a:t>
            </a:r>
            <a:r>
              <a:rPr lang="ko-KR" altLang="en-US" dirty="0">
                <a:latin typeface="Bahnschrift Light" panose="020B0502040204020203" pitchFamily="34" charset="0"/>
              </a:rPr>
              <a:t> </a:t>
            </a:r>
            <a:r>
              <a:rPr lang="ko-KR" altLang="en-US" dirty="0" err="1">
                <a:latin typeface="Bahnschrift Light" panose="020B0502040204020203" pitchFamily="34" charset="0"/>
              </a:rPr>
              <a:t>direction</a:t>
            </a:r>
            <a:endParaRPr lang="ko-KR" altLang="en-US" dirty="0">
              <a:latin typeface="Bahnschrift Light" panose="020B0502040204020203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87871B-22E3-45C9-91BD-F25BAA55BD03}"/>
              </a:ext>
            </a:extLst>
          </p:cNvPr>
          <p:cNvSpPr/>
          <p:nvPr/>
        </p:nvSpPr>
        <p:spPr>
          <a:xfrm>
            <a:off x="2002651" y="5669189"/>
            <a:ext cx="80409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Bahnschrift SemiLight" panose="020B0502040204020203" pitchFamily="34" charset="0"/>
                <a:cs typeface="Calibri" panose="020F0502020204030204" pitchFamily="34" charset="0"/>
              </a:rPr>
              <a:t>Create character using vertex that make up duck</a:t>
            </a:r>
            <a:endParaRPr lang="ko-KR" altLang="en-US" sz="2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37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구름, 어두운, 평면, 구름낀이(가) 표시된 사진&#10;&#10;자동 생성된 설명">
            <a:extLst>
              <a:ext uri="{FF2B5EF4-FFF2-40B4-BE49-F238E27FC236}">
                <a16:creationId xmlns:a16="http://schemas.microsoft.com/office/drawing/2014/main" id="{9F322FD8-F2AB-453E-99A0-D1E65C8814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7"/>
          <a:stretch/>
        </p:blipFill>
        <p:spPr>
          <a:xfrm>
            <a:off x="0" y="-144379"/>
            <a:ext cx="12192000" cy="70854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3D6DABD-1584-4A4B-BDE9-A49DC6600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096" y="5699740"/>
            <a:ext cx="7431081" cy="4572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43B98F-6EBE-4DD3-A20D-174205013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7862" y="4576763"/>
            <a:ext cx="2431724" cy="2452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02A3E8-902B-478E-8956-8A8C27C158D5}"/>
              </a:ext>
            </a:extLst>
          </p:cNvPr>
          <p:cNvSpPr txBox="1"/>
          <p:nvPr/>
        </p:nvSpPr>
        <p:spPr>
          <a:xfrm>
            <a:off x="282507" y="126747"/>
            <a:ext cx="4920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</a:rPr>
              <a:t>03</a:t>
            </a:r>
          </a:p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Implementation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703ED1-66C0-4179-992A-1070B55D2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5198" y="1769016"/>
            <a:ext cx="4812898" cy="373801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FEB455-059D-4D1C-92C1-BB6A5BE37F12}"/>
              </a:ext>
            </a:extLst>
          </p:cNvPr>
          <p:cNvSpPr/>
          <p:nvPr/>
        </p:nvSpPr>
        <p:spPr>
          <a:xfrm>
            <a:off x="3769094" y="2103166"/>
            <a:ext cx="4436122" cy="21964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19BE6-C7E4-48A6-818B-C4119C1DE474}"/>
              </a:ext>
            </a:extLst>
          </p:cNvPr>
          <p:cNvSpPr/>
          <p:nvPr/>
        </p:nvSpPr>
        <p:spPr>
          <a:xfrm>
            <a:off x="3803027" y="4432462"/>
            <a:ext cx="2176236" cy="4128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A74AC5-F659-43C6-8E8D-DCBD2B90C425}"/>
              </a:ext>
            </a:extLst>
          </p:cNvPr>
          <p:cNvSpPr/>
          <p:nvPr/>
        </p:nvSpPr>
        <p:spPr>
          <a:xfrm>
            <a:off x="3802086" y="4875524"/>
            <a:ext cx="2176236" cy="4128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66DD40-2F65-489C-97AD-98D980D8B891}"/>
              </a:ext>
            </a:extLst>
          </p:cNvPr>
          <p:cNvSpPr/>
          <p:nvPr/>
        </p:nvSpPr>
        <p:spPr>
          <a:xfrm>
            <a:off x="6016120" y="4435294"/>
            <a:ext cx="2176236" cy="4128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7E592E-008B-4441-B434-F84482ABF541}"/>
              </a:ext>
            </a:extLst>
          </p:cNvPr>
          <p:cNvSpPr/>
          <p:nvPr/>
        </p:nvSpPr>
        <p:spPr>
          <a:xfrm>
            <a:off x="6012342" y="4877414"/>
            <a:ext cx="2176236" cy="4128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218660-6B76-4402-B7FF-E3A26650EA1E}"/>
              </a:ext>
            </a:extLst>
          </p:cNvPr>
          <p:cNvSpPr/>
          <p:nvPr/>
        </p:nvSpPr>
        <p:spPr>
          <a:xfrm>
            <a:off x="2432247" y="5669189"/>
            <a:ext cx="7181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Bahnschrift SemiLight" panose="020B0502040204020203" pitchFamily="34" charset="0"/>
                <a:cs typeface="Calibri" panose="020F0502020204030204" pitchFamily="34" charset="0"/>
              </a:rPr>
              <a:t>Insert and position game logo and button UI</a:t>
            </a:r>
            <a:endParaRPr lang="ko-KR" altLang="en-US" sz="2800" dirty="0">
              <a:latin typeface="Bahnschrift SemiLigh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8C47C-E0C2-475F-A0E3-D2BF02F5B79B}"/>
              </a:ext>
            </a:extLst>
          </p:cNvPr>
          <p:cNvSpPr txBox="1"/>
          <p:nvPr/>
        </p:nvSpPr>
        <p:spPr>
          <a:xfrm>
            <a:off x="5510999" y="586291"/>
            <a:ext cx="1024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GUI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6A77D1-A6F2-4A1C-ABB3-9010FE3813C2}"/>
              </a:ext>
            </a:extLst>
          </p:cNvPr>
          <p:cNvSpPr/>
          <p:nvPr/>
        </p:nvSpPr>
        <p:spPr>
          <a:xfrm>
            <a:off x="5010863" y="1220211"/>
            <a:ext cx="252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Bahnschrift Light" panose="020B0502040204020203" pitchFamily="34" charset="0"/>
              </a:rPr>
              <a:t>“</a:t>
            </a:r>
            <a:r>
              <a:rPr lang="ko-KR" altLang="en-US" sz="2400" dirty="0" err="1">
                <a:latin typeface="Bahnschrift Light" panose="020B0502040204020203" pitchFamily="34" charset="0"/>
              </a:rPr>
              <a:t>dear</a:t>
            </a:r>
            <a:r>
              <a:rPr lang="ko-KR" altLang="en-US" sz="2400" dirty="0">
                <a:latin typeface="Bahnschrift Light" panose="020B0502040204020203" pitchFamily="34" charset="0"/>
              </a:rPr>
              <a:t> </a:t>
            </a:r>
            <a:r>
              <a:rPr lang="ko-KR" altLang="en-US" sz="2400" dirty="0" err="1">
                <a:latin typeface="Bahnschrift Light" panose="020B0502040204020203" pitchFamily="34" charset="0"/>
              </a:rPr>
              <a:t>imgui</a:t>
            </a:r>
            <a:r>
              <a:rPr lang="ko-KR" altLang="en-US" sz="2400" dirty="0">
                <a:latin typeface="Bahnschrift Light" panose="020B05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06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구름, 어두운, 평면, 구름낀이(가) 표시된 사진&#10;&#10;자동 생성된 설명">
            <a:extLst>
              <a:ext uri="{FF2B5EF4-FFF2-40B4-BE49-F238E27FC236}">
                <a16:creationId xmlns:a16="http://schemas.microsoft.com/office/drawing/2014/main" id="{9F322FD8-F2AB-453E-99A0-D1E65C8814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7"/>
          <a:stretch/>
        </p:blipFill>
        <p:spPr>
          <a:xfrm>
            <a:off x="0" y="-144379"/>
            <a:ext cx="12192000" cy="70854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A77AE40-A76C-4D1F-AEC9-DAFE47256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976" y="5699740"/>
            <a:ext cx="8124340" cy="4572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43B98F-6EBE-4DD3-A20D-174205013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7862" y="4576763"/>
            <a:ext cx="2431724" cy="2452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02A3E8-902B-478E-8956-8A8C27C158D5}"/>
              </a:ext>
            </a:extLst>
          </p:cNvPr>
          <p:cNvSpPr txBox="1"/>
          <p:nvPr/>
        </p:nvSpPr>
        <p:spPr>
          <a:xfrm>
            <a:off x="282507" y="126747"/>
            <a:ext cx="4920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</a:rPr>
              <a:t>03</a:t>
            </a:r>
          </a:p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E427C3-F9F5-49E9-B8FF-869FA10B9546}"/>
              </a:ext>
            </a:extLst>
          </p:cNvPr>
          <p:cNvSpPr/>
          <p:nvPr/>
        </p:nvSpPr>
        <p:spPr>
          <a:xfrm>
            <a:off x="1960976" y="5669189"/>
            <a:ext cx="8124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Bahnschrift SemiLight" panose="020B0502040204020203" pitchFamily="34" charset="0"/>
                <a:cs typeface="Calibri" panose="020F0502020204030204" pitchFamily="34" charset="0"/>
              </a:rPr>
              <a:t>Insert an invisible button over the game button UI</a:t>
            </a:r>
            <a:endParaRPr lang="ko-KR" altLang="en-US" sz="2800" dirty="0">
              <a:latin typeface="Bahnschrift SemiLight" panose="020B0502040204020203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2EE4B3-C131-4632-9174-0CE2AD4E33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5198" y="1769016"/>
            <a:ext cx="4812898" cy="373801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5C3DA3-A738-46A3-9188-1471D42F8E06}"/>
              </a:ext>
            </a:extLst>
          </p:cNvPr>
          <p:cNvSpPr/>
          <p:nvPr/>
        </p:nvSpPr>
        <p:spPr>
          <a:xfrm>
            <a:off x="3803027" y="4432462"/>
            <a:ext cx="2176236" cy="4128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204029-BEAC-4513-B82D-D852F1028E15}"/>
              </a:ext>
            </a:extLst>
          </p:cNvPr>
          <p:cNvSpPr/>
          <p:nvPr/>
        </p:nvSpPr>
        <p:spPr>
          <a:xfrm>
            <a:off x="3802086" y="4875524"/>
            <a:ext cx="2176236" cy="4128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F1D31-6E39-4180-8162-7DC00A679F16}"/>
              </a:ext>
            </a:extLst>
          </p:cNvPr>
          <p:cNvSpPr/>
          <p:nvPr/>
        </p:nvSpPr>
        <p:spPr>
          <a:xfrm>
            <a:off x="6016120" y="4435294"/>
            <a:ext cx="2176236" cy="4128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2B304F-6987-4425-81FD-BF654E46095A}"/>
              </a:ext>
            </a:extLst>
          </p:cNvPr>
          <p:cNvSpPr/>
          <p:nvPr/>
        </p:nvSpPr>
        <p:spPr>
          <a:xfrm>
            <a:off x="6012342" y="4877414"/>
            <a:ext cx="2176236" cy="4128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0D27EA-07C9-4E76-9BFB-DBF517978F7E}"/>
              </a:ext>
            </a:extLst>
          </p:cNvPr>
          <p:cNvSpPr txBox="1"/>
          <p:nvPr/>
        </p:nvSpPr>
        <p:spPr>
          <a:xfrm>
            <a:off x="5510999" y="586291"/>
            <a:ext cx="1024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GUI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49AF84-3B95-48B8-85F6-675AFF20780F}"/>
              </a:ext>
            </a:extLst>
          </p:cNvPr>
          <p:cNvSpPr/>
          <p:nvPr/>
        </p:nvSpPr>
        <p:spPr>
          <a:xfrm>
            <a:off x="5010863" y="1220211"/>
            <a:ext cx="252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Bahnschrift Light" panose="020B0502040204020203" pitchFamily="34" charset="0"/>
              </a:rPr>
              <a:t>“</a:t>
            </a:r>
            <a:r>
              <a:rPr lang="ko-KR" altLang="en-US" sz="2400" dirty="0" err="1">
                <a:latin typeface="Bahnschrift Light" panose="020B0502040204020203" pitchFamily="34" charset="0"/>
              </a:rPr>
              <a:t>dear</a:t>
            </a:r>
            <a:r>
              <a:rPr lang="ko-KR" altLang="en-US" sz="2400" dirty="0">
                <a:latin typeface="Bahnschrift Light" panose="020B0502040204020203" pitchFamily="34" charset="0"/>
              </a:rPr>
              <a:t> </a:t>
            </a:r>
            <a:r>
              <a:rPr lang="ko-KR" altLang="en-US" sz="2400" dirty="0" err="1">
                <a:latin typeface="Bahnschrift Light" panose="020B0502040204020203" pitchFamily="34" charset="0"/>
              </a:rPr>
              <a:t>imgui</a:t>
            </a:r>
            <a:r>
              <a:rPr lang="ko-KR" altLang="en-US" sz="2400" dirty="0">
                <a:latin typeface="Bahnschrift Light" panose="020B05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054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구름, 어두운, 평면, 구름낀이(가) 표시된 사진&#10;&#10;자동 생성된 설명">
            <a:extLst>
              <a:ext uri="{FF2B5EF4-FFF2-40B4-BE49-F238E27FC236}">
                <a16:creationId xmlns:a16="http://schemas.microsoft.com/office/drawing/2014/main" id="{9F322FD8-F2AB-453E-99A0-D1E65C88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379"/>
            <a:ext cx="12192000" cy="98418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2EA2AA-A702-43E8-8B91-AEDE1271A783}"/>
              </a:ext>
            </a:extLst>
          </p:cNvPr>
          <p:cNvSpPr txBox="1"/>
          <p:nvPr/>
        </p:nvSpPr>
        <p:spPr>
          <a:xfrm>
            <a:off x="3224310" y="5703236"/>
            <a:ext cx="5743380" cy="461665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ffectLst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400" dirty="0">
              <a:latin typeface="Bahnschrift Light SemiCondensed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43B98F-6EBE-4DD3-A20D-174205013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7862" y="4576763"/>
            <a:ext cx="2431724" cy="2452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02A3E8-902B-478E-8956-8A8C27C158D5}"/>
              </a:ext>
            </a:extLst>
          </p:cNvPr>
          <p:cNvSpPr txBox="1"/>
          <p:nvPr/>
        </p:nvSpPr>
        <p:spPr>
          <a:xfrm>
            <a:off x="282507" y="126747"/>
            <a:ext cx="4920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</a:rPr>
              <a:t>03</a:t>
            </a:r>
          </a:p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37212C-707F-4B92-A1E1-859997889000}"/>
              </a:ext>
            </a:extLst>
          </p:cNvPr>
          <p:cNvSpPr txBox="1"/>
          <p:nvPr/>
        </p:nvSpPr>
        <p:spPr>
          <a:xfrm>
            <a:off x="5510999" y="586291"/>
            <a:ext cx="1024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ahnschrift Light Condensed" panose="020B0502040204020203" pitchFamily="34" charset="0"/>
                <a:cs typeface="Calibri" panose="020F0502020204030204" pitchFamily="34" charset="0"/>
              </a:rPr>
              <a:t>GUI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EE0890-F534-473C-9791-A92AD0F576D8}"/>
              </a:ext>
            </a:extLst>
          </p:cNvPr>
          <p:cNvSpPr/>
          <p:nvPr/>
        </p:nvSpPr>
        <p:spPr>
          <a:xfrm>
            <a:off x="5010863" y="1220211"/>
            <a:ext cx="252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Bahnschrift Light" panose="020B0502040204020203" pitchFamily="34" charset="0"/>
              </a:rPr>
              <a:t>“</a:t>
            </a:r>
            <a:r>
              <a:rPr lang="ko-KR" altLang="en-US" sz="2400" dirty="0" err="1">
                <a:latin typeface="Bahnschrift Light" panose="020B0502040204020203" pitchFamily="34" charset="0"/>
              </a:rPr>
              <a:t>dear</a:t>
            </a:r>
            <a:r>
              <a:rPr lang="ko-KR" altLang="en-US" sz="2400" dirty="0">
                <a:latin typeface="Bahnschrift Light" panose="020B0502040204020203" pitchFamily="34" charset="0"/>
              </a:rPr>
              <a:t> </a:t>
            </a:r>
            <a:r>
              <a:rPr lang="ko-KR" altLang="en-US" sz="2400" dirty="0" err="1">
                <a:latin typeface="Bahnschrift Light" panose="020B0502040204020203" pitchFamily="34" charset="0"/>
              </a:rPr>
              <a:t>imgui</a:t>
            </a:r>
            <a:r>
              <a:rPr lang="ko-KR" altLang="en-US" sz="2400" dirty="0">
                <a:latin typeface="Bahnschrift Light" panose="020B0502040204020203" pitchFamily="34" charset="0"/>
              </a:rPr>
              <a:t>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CC99C9-FB5E-40DF-8A4C-1E1A12A0F3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9460"/>
          <a:stretch/>
        </p:blipFill>
        <p:spPr>
          <a:xfrm>
            <a:off x="3733775" y="1931612"/>
            <a:ext cx="2191626" cy="35273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586502-9F11-442B-A501-4F9DB1BD6A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540"/>
          <a:stretch/>
        </p:blipFill>
        <p:spPr>
          <a:xfrm>
            <a:off x="6006082" y="1968044"/>
            <a:ext cx="2191626" cy="34519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C519BE6-C7E4-48A6-818B-C4119C1DE474}"/>
              </a:ext>
            </a:extLst>
          </p:cNvPr>
          <p:cNvSpPr/>
          <p:nvPr/>
        </p:nvSpPr>
        <p:spPr>
          <a:xfrm>
            <a:off x="3609476" y="2126770"/>
            <a:ext cx="2378174" cy="18863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FEB455-059D-4D1C-92C1-BB6A5BE37F12}"/>
              </a:ext>
            </a:extLst>
          </p:cNvPr>
          <p:cNvSpPr/>
          <p:nvPr/>
        </p:nvSpPr>
        <p:spPr>
          <a:xfrm>
            <a:off x="5926311" y="3145520"/>
            <a:ext cx="2378174" cy="18863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85237C-BE8A-4AF8-8508-D88AD8E11EAA}"/>
              </a:ext>
            </a:extLst>
          </p:cNvPr>
          <p:cNvSpPr/>
          <p:nvPr/>
        </p:nvSpPr>
        <p:spPr>
          <a:xfrm>
            <a:off x="3361187" y="5669189"/>
            <a:ext cx="532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Bahnschrift SemiLight" panose="020B0502040204020203" pitchFamily="34" charset="0"/>
                <a:cs typeface="Calibri" panose="020F0502020204030204" pitchFamily="34" charset="0"/>
              </a:rPr>
              <a:t>Create Collapsing Header Effect</a:t>
            </a:r>
            <a:endParaRPr lang="ko-KR" altLang="en-US" sz="2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36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305</Words>
  <Application>Microsoft Office PowerPoint</Application>
  <PresentationFormat>와이드스크린</PresentationFormat>
  <Paragraphs>114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210 하얀바람 L</vt:lpstr>
      <vt:lpstr>맑은 고딕</vt:lpstr>
      <vt:lpstr>Arial</vt:lpstr>
      <vt:lpstr>Bahnschrift Light</vt:lpstr>
      <vt:lpstr>Bahnschrift Light Condensed</vt:lpstr>
      <vt:lpstr>Bahnschrift Light SemiCondensed</vt:lpstr>
      <vt:lpstr>Bahnschrift SemiBold</vt:lpstr>
      <vt:lpstr>Bahnschrift SemiLight</vt:lpstr>
      <vt:lpstr>Calibri</vt:lpstr>
      <vt:lpstr>Curlz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소희 윤</dc:creator>
  <cp:lastModifiedBy>윤혜진</cp:lastModifiedBy>
  <cp:revision>34</cp:revision>
  <dcterms:created xsi:type="dcterms:W3CDTF">2019-12-01T06:55:29Z</dcterms:created>
  <dcterms:modified xsi:type="dcterms:W3CDTF">2019-12-08T23:24:16Z</dcterms:modified>
</cp:coreProperties>
</file>