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75" d="100"/>
          <a:sy n="75" d="100"/>
        </p:scale>
        <p:origin x="66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1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3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5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5580-BA26-4730-AF34-F2BA7A88C5A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A4B-1FB3-4A76-B439-874ED68F6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526367"/>
                  </p:ext>
                </p:extLst>
              </p:nvPr>
            </p:nvGraphicFramePr>
            <p:xfrm>
              <a:off x="194732" y="466876"/>
              <a:ext cx="11541194" cy="620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oos</m:t>
                                    </m:r>
                                  </m:sub>
                                  <m:sup>
                                    <m: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3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(10 components)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-58.1%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-42.5%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-38.9%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-33.7%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-26.9%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-59.1%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-50.8%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-40.5%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-38.3%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42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-26.0%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-22.1%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-18.5%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01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-43.1%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-39.2%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-32.4%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-51.0%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-45.7%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-41.2%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125015"/>
                      </a:ext>
                    </a:extLst>
                  </a:tr>
                  <a:tr h="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-32.1%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-30.2%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-27.0%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17769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0.013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0.016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0.015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0.014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(5,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5)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526367"/>
                  </p:ext>
                </p:extLst>
              </p:nvPr>
            </p:nvGraphicFramePr>
            <p:xfrm>
              <a:off x="194732" y="466876"/>
              <a:ext cx="11541194" cy="620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80" r="-100137" b="-15721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3279" t="-100000" r="-11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3279" t="-100000" r="-10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3279" t="-100000" r="-9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3279" t="-100000" r="-8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279" t="-100000" r="-7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3279" t="-100000" r="-6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3279" t="-100000" r="-5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3279" t="-100000" r="-4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53279" t="-100000" r="-3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3279" t="-100000" r="-2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53279" t="-100000" r="-1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3279" t="-100000" r="-820" b="-14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(10 components)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-58.1%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-42.5%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-38.9%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-33.7%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-26.9%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-59.1%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-50.8%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-40.5%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-38.3%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42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-26.0%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-22.1%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-18.5%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01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-43.1%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-39.2%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-32.4%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-51.0%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-45.7%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-41.2%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125015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-32.1%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-30.2%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-27.0%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-15.1%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0.013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0.016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0.015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0.014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0.010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(5,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5)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직사각형 15"/>
          <p:cNvSpPr/>
          <p:nvPr/>
        </p:nvSpPr>
        <p:spPr>
          <a:xfrm>
            <a:off x="191429" y="59273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1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Forecasting annual holding period returns with forward rates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191429" y="6705604"/>
                <a:ext cx="11544497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: Campbell and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Tompson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(2007)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P-value : Clark and West (2007), null hypothesis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,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" y="6705604"/>
                <a:ext cx="11544497" cy="4572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83467" y="-1109133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9217526" y="556260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53926" y="556260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00051" y="556260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62251" y="556260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82626" y="591858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19026" y="591858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5151" y="591858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27351" y="591858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435750" y="591858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5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1429" y="82974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3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Pairwise tests of predictive accuracy 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 only with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 + macroeconomic variables)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1429" y="5227297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tx1"/>
                </a:solidFill>
              </a:rPr>
              <a:t>Same Machine learning model, tests of predictive accuracy Forward rate only model with Forward &amp; macro model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tx1"/>
                </a:solidFill>
              </a:rPr>
              <a:t>P-value : Diebold and Mariano(1995</a:t>
            </a:r>
            <a:r>
              <a:rPr lang="en-US" altLang="ko-KR" sz="1000" dirty="0" smtClean="0">
                <a:solidFill>
                  <a:schemeClr val="tx1"/>
                </a:solidFill>
              </a:rPr>
              <a:t>) extended by Harvey et al.(1997), (Null </a:t>
            </a:r>
            <a:r>
              <a:rPr lang="en-US" altLang="ko-KR" sz="1000" dirty="0">
                <a:solidFill>
                  <a:schemeClr val="tx1"/>
                </a:solidFill>
              </a:rPr>
              <a:t>hypothesis </a:t>
            </a:r>
            <a:r>
              <a:rPr lang="en-US" altLang="ko-KR" sz="1000" dirty="0" smtClean="0">
                <a:solidFill>
                  <a:schemeClr val="tx1"/>
                </a:solidFill>
              </a:rPr>
              <a:t>: the </a:t>
            </a:r>
            <a:r>
              <a:rPr lang="en-US" altLang="ko-KR" sz="1000" dirty="0">
                <a:solidFill>
                  <a:schemeClr val="tx1"/>
                </a:solidFill>
              </a:rPr>
              <a:t>pairs have the same </a:t>
            </a:r>
            <a:r>
              <a:rPr lang="en-US" altLang="ko-KR" sz="1000" dirty="0" smtClean="0">
                <a:solidFill>
                  <a:schemeClr val="tx1"/>
                </a:solidFill>
              </a:rPr>
              <a:t>performance)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87960"/>
              </p:ext>
            </p:extLst>
          </p:nvPr>
        </p:nvGraphicFramePr>
        <p:xfrm>
          <a:off x="194732" y="1258283"/>
          <a:ext cx="1154119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9">
                  <a:extLst>
                    <a:ext uri="{9D8B030D-6E8A-4147-A177-3AD203B41FA5}">
                      <a16:colId xmlns:a16="http://schemas.microsoft.com/office/drawing/2014/main" val="2477463651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050019613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141190498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33844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6641357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317085882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2382672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6888760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354374709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65315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PCA 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 components)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PLS </a:t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components)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Elastic-net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Gradient boosted tree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Random Forest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hidden layer (3)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0.085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0.034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(5, 5)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0.74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121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3272" y="245816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339898" y="28560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435782" y="320504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594488" y="357499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746213" y="395890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8883978" y="433582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1547" y="20184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43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1429" y="82974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4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Pairwise tests of predictive accuracy (Forecast with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rates)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1429" y="4885270"/>
            <a:ext cx="11544497" cy="304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</a:rPr>
              <a:t>P-value </a:t>
            </a:r>
            <a:r>
              <a:rPr lang="en-US" altLang="ko-KR" sz="1000" dirty="0">
                <a:solidFill>
                  <a:schemeClr val="tx1"/>
                </a:solidFill>
              </a:rPr>
              <a:t>: Diebold and Mariano(1995</a:t>
            </a:r>
            <a:r>
              <a:rPr lang="en-US" altLang="ko-KR" sz="1000" dirty="0" smtClean="0">
                <a:solidFill>
                  <a:schemeClr val="tx1"/>
                </a:solidFill>
              </a:rPr>
              <a:t>) extended by Harvey et al.(1997), (Null </a:t>
            </a:r>
            <a:r>
              <a:rPr lang="en-US" altLang="ko-KR" sz="1000" dirty="0">
                <a:solidFill>
                  <a:schemeClr val="tx1"/>
                </a:solidFill>
              </a:rPr>
              <a:t>hypothesis </a:t>
            </a:r>
            <a:r>
              <a:rPr lang="en-US" altLang="ko-KR" sz="1000" dirty="0" smtClean="0">
                <a:solidFill>
                  <a:schemeClr val="tx1"/>
                </a:solidFill>
              </a:rPr>
              <a:t>: the </a:t>
            </a:r>
            <a:r>
              <a:rPr lang="en-US" altLang="ko-KR" sz="1000" dirty="0">
                <a:solidFill>
                  <a:schemeClr val="tx1"/>
                </a:solidFill>
              </a:rPr>
              <a:t>pairs have the same </a:t>
            </a:r>
            <a:r>
              <a:rPr lang="en-US" altLang="ko-KR" sz="1000" dirty="0" smtClean="0">
                <a:solidFill>
                  <a:schemeClr val="tx1"/>
                </a:solidFill>
              </a:rPr>
              <a:t>performance)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56861"/>
              </p:ext>
            </p:extLst>
          </p:nvPr>
        </p:nvGraphicFramePr>
        <p:xfrm>
          <a:off x="194732" y="1237343"/>
          <a:ext cx="10387071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9">
                  <a:extLst>
                    <a:ext uri="{9D8B030D-6E8A-4147-A177-3AD203B41FA5}">
                      <a16:colId xmlns:a16="http://schemas.microsoft.com/office/drawing/2014/main" val="2477463651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050019613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141190498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33844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6641357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317085882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2382672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6888760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35437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(5, 5)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0.445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0.628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0.072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0.876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0.154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0.107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0.710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0.186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0.161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0.182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0.133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0.087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0.183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0.156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0.546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0.693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0.705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8979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96774" y="208007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896774" y="284789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8889794" y="167522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55479" y="167522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772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1429" y="82974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5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Pairwise tests of predictive accuracy (Forecast with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rates + macroeconomic variables)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78664"/>
              </p:ext>
            </p:extLst>
          </p:nvPr>
        </p:nvGraphicFramePr>
        <p:xfrm>
          <a:off x="194732" y="1237343"/>
          <a:ext cx="1154119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9">
                  <a:extLst>
                    <a:ext uri="{9D8B030D-6E8A-4147-A177-3AD203B41FA5}">
                      <a16:colId xmlns:a16="http://schemas.microsoft.com/office/drawing/2014/main" val="2477463651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050019613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141190498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33844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6641357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317085882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2382672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6888760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354374709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65315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PCA 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 components)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PLS </a:t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components)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Lasso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Ridge 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Elastic-net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Gradient boosted tree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Random Forest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hidden l(3)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0.588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0.084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0.984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0.988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0.485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0.954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0.253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0.072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0.396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1216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91429" y="5377823"/>
            <a:ext cx="11544497" cy="304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</a:rPr>
              <a:t>P-value </a:t>
            </a:r>
            <a:r>
              <a:rPr lang="en-US" altLang="ko-KR" sz="1000" dirty="0">
                <a:solidFill>
                  <a:schemeClr val="tx1"/>
                </a:solidFill>
              </a:rPr>
              <a:t>: Diebold and Mariano(1995</a:t>
            </a:r>
            <a:r>
              <a:rPr lang="en-US" altLang="ko-KR" sz="1000" dirty="0" smtClean="0">
                <a:solidFill>
                  <a:schemeClr val="tx1"/>
                </a:solidFill>
              </a:rPr>
              <a:t>) extended by Harvey et al.(1997), (Null </a:t>
            </a:r>
            <a:r>
              <a:rPr lang="en-US" altLang="ko-KR" sz="1000" dirty="0">
                <a:solidFill>
                  <a:schemeClr val="tx1"/>
                </a:solidFill>
              </a:rPr>
              <a:t>hypothesis </a:t>
            </a:r>
            <a:r>
              <a:rPr lang="en-US" altLang="ko-KR" sz="1000" dirty="0" smtClean="0">
                <a:solidFill>
                  <a:schemeClr val="tx1"/>
                </a:solidFill>
              </a:rPr>
              <a:t>: the </a:t>
            </a:r>
            <a:r>
              <a:rPr lang="en-US" altLang="ko-KR" sz="1000" dirty="0">
                <a:solidFill>
                  <a:schemeClr val="tx1"/>
                </a:solidFill>
              </a:rPr>
              <a:t>pairs have the same </a:t>
            </a:r>
            <a:r>
              <a:rPr lang="en-US" altLang="ko-KR" sz="1000" dirty="0" smtClean="0">
                <a:solidFill>
                  <a:schemeClr val="tx1"/>
                </a:solidFill>
              </a:rPr>
              <a:t>performance)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1113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781113" y="284207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81113" y="358895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97938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97938" y="284207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9742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6291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9742" y="28211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94487" y="281415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690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1934723"/>
                  </p:ext>
                </p:extLst>
              </p:nvPr>
            </p:nvGraphicFramePr>
            <p:xfrm>
              <a:off x="194732" y="-388257"/>
              <a:ext cx="11541194" cy="557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oos</m:t>
                                    </m:r>
                                  </m:sub>
                                  <m:sup>
                                    <m: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3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(8 components)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(8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0.006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0.014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0.014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46.5%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17769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73.0%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64.4%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62.6%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direct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-8.6%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 hidden layer (3)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318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1934723"/>
                  </p:ext>
                </p:extLst>
              </p:nvPr>
            </p:nvGraphicFramePr>
            <p:xfrm>
              <a:off x="194732" y="-388257"/>
              <a:ext cx="11541194" cy="557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80" t="-1639" r="-100137" b="-14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3279" t="-101639" r="-11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3279" t="-101639" r="-10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3279" t="-101639" r="-9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3279" t="-101639" r="-8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279" t="-101639" r="-7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3279" t="-101639" r="-6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3279" t="-101639" r="-5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3279" t="-101639" r="-4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53279" t="-101639" r="-3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3279" t="-101639" r="-2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53279" t="-101639" r="-1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3279" t="-101639" r="-820" b="-1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(8 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components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(8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0.006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0.014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0.014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46.5%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73.0%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64.4%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62.6%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direct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-8.6%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 hidden layer (3)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318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직사각형 15"/>
          <p:cNvSpPr/>
          <p:nvPr/>
        </p:nvSpPr>
        <p:spPr>
          <a:xfrm>
            <a:off x="191429" y="-79586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2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Forecasting annual holding period returns with forward rates &amp; macroeconomic variables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91429" y="5207586"/>
                <a:ext cx="11544497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: Campbell and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Tompson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(2007)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P-value : Clark and West (2007), null hypothesis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,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" y="5207586"/>
                <a:ext cx="11544497" cy="457200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23287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9191104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9931000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0691836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1403812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686209" y="19416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8433085" y="19416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9166001" y="19416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26838" y="19416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9551" y="19416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23408" y="19416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49955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69431" y="23185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8416307" y="231158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9223" y="231158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10060" y="231158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1389852" y="231158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9431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416307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49223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910060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35995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89852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669431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8416307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149223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910060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635995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389852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669431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8416307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49223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910060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635995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1389852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924020" y="432885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1429" y="82974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3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Pairwise tests of predictive accuracy 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 only with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 + macroeconomic variables)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1429" y="5227297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tx1"/>
                </a:solidFill>
              </a:rPr>
              <a:t>Same Machine learning model, tests of predictive accuracy Forward rate only model with Forward &amp; macro model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tx1"/>
                </a:solidFill>
              </a:rPr>
              <a:t>P-value : Diebold and Mariano(1995</a:t>
            </a:r>
            <a:r>
              <a:rPr lang="en-US" altLang="ko-KR" sz="1000" dirty="0" smtClean="0">
                <a:solidFill>
                  <a:schemeClr val="tx1"/>
                </a:solidFill>
              </a:rPr>
              <a:t>) extended by Harvey et al.(1997), (Null </a:t>
            </a:r>
            <a:r>
              <a:rPr lang="en-US" altLang="ko-KR" sz="1000" dirty="0">
                <a:solidFill>
                  <a:schemeClr val="tx1"/>
                </a:solidFill>
              </a:rPr>
              <a:t>hypothesis </a:t>
            </a:r>
            <a:r>
              <a:rPr lang="en-US" altLang="ko-KR" sz="1000" dirty="0" smtClean="0">
                <a:solidFill>
                  <a:schemeClr val="tx1"/>
                </a:solidFill>
              </a:rPr>
              <a:t>: the </a:t>
            </a:r>
            <a:r>
              <a:rPr lang="en-US" altLang="ko-KR" sz="1000" dirty="0">
                <a:solidFill>
                  <a:schemeClr val="tx1"/>
                </a:solidFill>
              </a:rPr>
              <a:t>pairs have the same </a:t>
            </a:r>
            <a:r>
              <a:rPr lang="en-US" altLang="ko-KR" sz="1000" dirty="0" smtClean="0">
                <a:solidFill>
                  <a:schemeClr val="tx1"/>
                </a:solidFill>
              </a:rPr>
              <a:t>performance)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30970"/>
              </p:ext>
            </p:extLst>
          </p:nvPr>
        </p:nvGraphicFramePr>
        <p:xfrm>
          <a:off x="194732" y="1258283"/>
          <a:ext cx="1154119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9">
                  <a:extLst>
                    <a:ext uri="{9D8B030D-6E8A-4147-A177-3AD203B41FA5}">
                      <a16:colId xmlns:a16="http://schemas.microsoft.com/office/drawing/2014/main" val="2477463651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050019613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141190498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33844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6641357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317085882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2382672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6888760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354374709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65315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PCA 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 components)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PLS </a:t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components)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Elastic-net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Gradient boosted tree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Random Forest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hidden layer (3)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0.525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0.049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0.0424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(5, 5)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121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3272" y="245816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339898" y="28560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435782" y="320504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594488" y="357499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746213" y="395890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8883978" y="433582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044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1429" y="82974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4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Pairwise tests of predictive accuracy (Forecast with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rates)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1429" y="4478868"/>
            <a:ext cx="11544497" cy="304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</a:rPr>
              <a:t>P-value </a:t>
            </a:r>
            <a:r>
              <a:rPr lang="en-US" altLang="ko-KR" sz="1000" dirty="0">
                <a:solidFill>
                  <a:schemeClr val="tx1"/>
                </a:solidFill>
              </a:rPr>
              <a:t>: Diebold and Mariano(1995</a:t>
            </a:r>
            <a:r>
              <a:rPr lang="en-US" altLang="ko-KR" sz="1000" dirty="0" smtClean="0">
                <a:solidFill>
                  <a:schemeClr val="tx1"/>
                </a:solidFill>
              </a:rPr>
              <a:t>) extended by Harvey et al.(1997), (Null </a:t>
            </a:r>
            <a:r>
              <a:rPr lang="en-US" altLang="ko-KR" sz="1000" dirty="0">
                <a:solidFill>
                  <a:schemeClr val="tx1"/>
                </a:solidFill>
              </a:rPr>
              <a:t>hypothesis </a:t>
            </a:r>
            <a:r>
              <a:rPr lang="en-US" altLang="ko-KR" sz="1000" dirty="0" smtClean="0">
                <a:solidFill>
                  <a:schemeClr val="tx1"/>
                </a:solidFill>
              </a:rPr>
              <a:t>: the </a:t>
            </a:r>
            <a:r>
              <a:rPr lang="en-US" altLang="ko-KR" sz="1000" dirty="0">
                <a:solidFill>
                  <a:schemeClr val="tx1"/>
                </a:solidFill>
              </a:rPr>
              <a:t>pairs have the same </a:t>
            </a:r>
            <a:r>
              <a:rPr lang="en-US" altLang="ko-KR" sz="1000" dirty="0" smtClean="0">
                <a:solidFill>
                  <a:schemeClr val="tx1"/>
                </a:solidFill>
              </a:rPr>
              <a:t>performance)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32703"/>
              </p:ext>
            </p:extLst>
          </p:nvPr>
        </p:nvGraphicFramePr>
        <p:xfrm>
          <a:off x="194732" y="1237343"/>
          <a:ext cx="10387071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9">
                  <a:extLst>
                    <a:ext uri="{9D8B030D-6E8A-4147-A177-3AD203B41FA5}">
                      <a16:colId xmlns:a16="http://schemas.microsoft.com/office/drawing/2014/main" val="2477463651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050019613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141190498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33844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6641357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317085882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2382672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6888760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35437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(5, 5)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0.436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0.577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0.369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0.013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(3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0.150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0.187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0.648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0.064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0.054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0.033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0.368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0.552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897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2762" y="20882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566566" y="247212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781113" y="166941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81113" y="212312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1113" y="250703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7781113" y="286999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7781113" y="32329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8896774" y="208007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8905163" y="247794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896774" y="284789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896774" y="321784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10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1429" y="82974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5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Pairwise tests of predictive accuracy (Forecast with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fwd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rates + macroeconomic variables)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67141"/>
              </p:ext>
            </p:extLst>
          </p:nvPr>
        </p:nvGraphicFramePr>
        <p:xfrm>
          <a:off x="194732" y="1237343"/>
          <a:ext cx="1154119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9">
                  <a:extLst>
                    <a:ext uri="{9D8B030D-6E8A-4147-A177-3AD203B41FA5}">
                      <a16:colId xmlns:a16="http://schemas.microsoft.com/office/drawing/2014/main" val="2477463651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050019613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141190498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33844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486641357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317085882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22382672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1688876074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354374709"/>
                    </a:ext>
                  </a:extLst>
                </a:gridCol>
                <a:gridCol w="1154119">
                  <a:extLst>
                    <a:ext uri="{9D8B030D-6E8A-4147-A177-3AD203B41FA5}">
                      <a16:colId xmlns:a16="http://schemas.microsoft.com/office/drawing/2014/main" val="365315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PCA 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 components)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PLS </a:t>
                      </a:r>
                      <a:b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components)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Elastic-net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Gradient boosted tree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Random Forest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hidden l(3)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3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0.043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PLS </a:t>
                      </a:r>
                      <a:b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 components)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`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0.648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Elastic-net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boosted tree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0.989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0.999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NN – 2 hidden layer (32,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16), </a:t>
                      </a:r>
                      <a:b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fwd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direct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0.845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1216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91429" y="5377823"/>
            <a:ext cx="11544497" cy="304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</a:rPr>
              <a:t>P-value </a:t>
            </a:r>
            <a:r>
              <a:rPr lang="en-US" altLang="ko-KR" sz="1000" dirty="0">
                <a:solidFill>
                  <a:schemeClr val="tx1"/>
                </a:solidFill>
              </a:rPr>
              <a:t>: Diebold and Mariano(1995</a:t>
            </a:r>
            <a:r>
              <a:rPr lang="en-US" altLang="ko-KR" sz="1000" dirty="0" smtClean="0">
                <a:solidFill>
                  <a:schemeClr val="tx1"/>
                </a:solidFill>
              </a:rPr>
              <a:t>) extended by Harvey et al.(1997), (Null </a:t>
            </a:r>
            <a:r>
              <a:rPr lang="en-US" altLang="ko-KR" sz="1000" dirty="0">
                <a:solidFill>
                  <a:schemeClr val="tx1"/>
                </a:solidFill>
              </a:rPr>
              <a:t>hypothesis </a:t>
            </a:r>
            <a:r>
              <a:rPr lang="en-US" altLang="ko-KR" sz="1000" dirty="0" smtClean="0">
                <a:solidFill>
                  <a:schemeClr val="tx1"/>
                </a:solidFill>
              </a:rPr>
              <a:t>: the </a:t>
            </a:r>
            <a:r>
              <a:rPr lang="en-US" altLang="ko-KR" sz="1000" dirty="0">
                <a:solidFill>
                  <a:schemeClr val="tx1"/>
                </a:solidFill>
              </a:rPr>
              <a:t>pairs have the same </a:t>
            </a:r>
            <a:r>
              <a:rPr lang="en-US" altLang="ko-KR" sz="1000" dirty="0" smtClean="0">
                <a:solidFill>
                  <a:schemeClr val="tx1"/>
                </a:solidFill>
              </a:rPr>
              <a:t>performance)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1113" y="200164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7781113" y="242743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781113" y="282529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781113" y="31882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81113" y="357217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97938" y="200164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8897938" y="242743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97938" y="282529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8897938" y="31882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97938" y="357217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6622407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9742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4325937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6291" y="201841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449742" y="242326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9742" y="282113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22407" y="280019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42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8546" t="35705" r="10874" b="24249"/>
          <a:stretch/>
        </p:blipFill>
        <p:spPr>
          <a:xfrm>
            <a:off x="1485900" y="1447801"/>
            <a:ext cx="130175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8476" y="2159542"/>
            <a:ext cx="2716180" cy="252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</a:rPr>
              <a:t>한쿡</a:t>
            </a:r>
            <a:endParaRPr lang="en-US" altLang="ko-KR" sz="3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603076"/>
                  </p:ext>
                </p:extLst>
              </p:nvPr>
            </p:nvGraphicFramePr>
            <p:xfrm>
              <a:off x="194732" y="-388257"/>
              <a:ext cx="11541194" cy="620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oos</m:t>
                                    </m:r>
                                  </m:sub>
                                  <m:sup>
                                    <m: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3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(10 components)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-.79.1%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0.006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-60.9%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-28.2%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0.009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42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-81.5%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-28.3%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0.018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01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-21.6%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0.008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125015"/>
                      </a:ext>
                    </a:extLst>
                  </a:tr>
                  <a:tr h="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0.015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17769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0.031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(7,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7)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0.035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603076"/>
                  </p:ext>
                </p:extLst>
              </p:nvPr>
            </p:nvGraphicFramePr>
            <p:xfrm>
              <a:off x="194732" y="-388257"/>
              <a:ext cx="11541194" cy="620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80" t="-1639" r="-100137" b="-15721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3279" t="-101639" r="-11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3279" t="-101639" r="-10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3279" t="-101639" r="-9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3279" t="-101639" r="-8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279" t="-101639" r="-7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3279" t="-101639" r="-6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3279" t="-101639" r="-5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3279" t="-101639" r="-4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53279" t="-101639" r="-3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3279" t="-101639" r="-2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53279" t="-101639" r="-100820" b="-1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3279" t="-101639" r="-820" b="-14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(10 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components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-.79.1%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-23.8%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0.006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-60.9%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-28.2%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0.009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422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-81.5%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-28.3%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0.018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01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(5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-21.6%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(3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0.008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125015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en-US" altLang="ko-KR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0.015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0.015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0.007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0.031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0.003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(7,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7)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-48.8%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0.029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0.035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0.025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직사각형 15"/>
          <p:cNvSpPr/>
          <p:nvPr/>
        </p:nvSpPr>
        <p:spPr>
          <a:xfrm>
            <a:off x="191429" y="-79586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1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Forecasting annual holding period returns with forward rates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91429" y="5850471"/>
                <a:ext cx="11544497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: Campbell and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Tompson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(2007)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P-value : Clark and West (2007), null hypothesis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,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" y="5850471"/>
                <a:ext cx="11544497" cy="4572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83467" y="-1109133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01926" y="67733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01926" y="106124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01926" y="1431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01926" y="179415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01926" y="21780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62029" y="1431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936094" y="1431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696931" y="21780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915154" y="2178066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1401926" y="304360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62029" y="304360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887232" y="304360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40356" y="304360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00460" y="304360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7653583" y="3043604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1401926" y="379048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662029" y="379048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887232" y="379048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140356" y="379048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400460" y="379048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681503" y="379048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1401926" y="467696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662029" y="467696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887232" y="467696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140356" y="467696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8400460" y="467696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7653583" y="467696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401926" y="504690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662029" y="504690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887232" y="504690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140356" y="504690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8414420" y="504690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7653583" y="504690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1401926" y="540987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662029" y="540987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887232" y="540987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9140356" y="540987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01926" y="341355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62029" y="341355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147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454593"/>
                  </p:ext>
                </p:extLst>
              </p:nvPr>
            </p:nvGraphicFramePr>
            <p:xfrm>
              <a:off x="194732" y="-388257"/>
              <a:ext cx="11541194" cy="557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oos</m:t>
                                    </m:r>
                                  </m:sub>
                                  <m:sup>
                                    <m:r>
                                      <a:rPr kumimoji="0" lang="en-US" altLang="ko-KR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3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(8 components)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(8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47.3%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0.014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0.009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55.5%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17769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73.3%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direct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-1039%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-206.0%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0.036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 hidden layer (3)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-771.4%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-260.7%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318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454593"/>
                  </p:ext>
                </p:extLst>
              </p:nvPr>
            </p:nvGraphicFramePr>
            <p:xfrm>
              <a:off x="194732" y="-388257"/>
              <a:ext cx="11541194" cy="557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6934">
                      <a:extLst>
                        <a:ext uri="{9D8B030D-6E8A-4147-A177-3AD203B41FA5}">
                          <a16:colId xmlns:a16="http://schemas.microsoft.com/office/drawing/2014/main" val="1321363766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477463651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050019613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141190498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33844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8664135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317085882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2382672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168887607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354374709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3653158794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2694997607"/>
                        </a:ext>
                      </a:extLst>
                    </a:gridCol>
                    <a:gridCol w="742855">
                      <a:extLst>
                        <a:ext uri="{9D8B030D-6E8A-4147-A177-3AD203B41FA5}">
                          <a16:colId xmlns:a16="http://schemas.microsoft.com/office/drawing/2014/main" val="44393587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80" t="-1639" r="-100137" b="-1411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P-value</a:t>
                          </a:r>
                          <a:endParaRPr lang="ko-KR" altLang="en-US" sz="1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63823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3279" t="-101639" r="-11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3279" t="-101639" r="-10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3279" t="-101639" r="-9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3279" t="-101639" r="-8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279" t="-101639" r="-7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3279" t="-101639" r="-6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3279" t="-101639" r="-5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3279" t="-101639" r="-4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53279" t="-101639" r="-3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3279" t="-101639" r="-2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53279" t="-101639" r="-100820" b="-1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3279" t="-101639" r="-820" b="-1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645420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PCA &amp; PLS</a:t>
                          </a:r>
                          <a:endParaRPr lang="ko-KR" altLang="en-US" sz="11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Lucida Console" panose="020B0609040504020204" pitchFamily="49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02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PCA (8 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components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18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PLS (8 components)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47.3%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07454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3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018176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Penalized linear regression</a:t>
                          </a:r>
                          <a:endParaRPr lang="ko-KR" altLang="en-US" sz="1100" b="1" i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7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Lasso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0.014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0.009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3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Ridge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55.5%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53.2%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9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Elastic-net (using </a:t>
                          </a:r>
                          <a:r>
                            <a:rPr lang="en-US" altLang="ko-KR" sz="1100" b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fwd</a:t>
                          </a: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rate directly)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37.1%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261746"/>
                      </a:ext>
                    </a:extLst>
                  </a:tr>
                  <a:tr h="13716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3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060847"/>
                      </a:ext>
                    </a:extLst>
                  </a:tr>
                  <a:tr h="370840">
                    <a:tc gridSpan="13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i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Regression trees &amp; Neural networks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1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8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Gradient boosted tree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73.3%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28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Random Forest</a:t>
                          </a:r>
                          <a:endParaRPr lang="ko-KR" altLang="en-US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57.9%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56.3%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51.5%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51.8%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55.0%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5569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direct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-1039%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-206.0%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12.0%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0.031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0.036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0.005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39333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NN – 2 hidden layer (32,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16), </a:t>
                          </a:r>
                          <a:b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100" b="0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fwd</a:t>
                          </a:r>
                          <a:r>
                            <a:rPr lang="en-US" altLang="ko-KR" sz="11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 hidden layer (3)</a:t>
                          </a:r>
                          <a:endParaRPr lang="ko-KR" altLang="en-US" sz="11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-771.4%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-260.7%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-12.4%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10.7%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16.6%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1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ko-KR" altLang="en-US" sz="11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318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직사각형 15"/>
          <p:cNvSpPr/>
          <p:nvPr/>
        </p:nvSpPr>
        <p:spPr>
          <a:xfrm>
            <a:off x="191429" y="-795860"/>
            <a:ext cx="1154449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Table 2</a:t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Forecasting annual holding period returns with forward rates &amp; macroeconomic variables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91429" y="5207586"/>
                <a:ext cx="11544497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: Campbell and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Tompson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(2007)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P-value : Clark and West (2007), null hypothesis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𝑜𝑜𝑠</m:t>
                        </m:r>
                      </m:sub>
                      <m:sup>
                        <m:r>
                          <a:rPr lang="en-US" altLang="ko-KR" sz="1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,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" y="5207586"/>
                <a:ext cx="11544497" cy="457200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23287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9191104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9931000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0691836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1403812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669431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8416307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9223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10060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35995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89852" y="2318565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69431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416307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49223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910060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35995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89852" y="268153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669431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8416307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149223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910060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635995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389852" y="3568013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669431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8416307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49223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910060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635995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1389852" y="3930982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7669431" y="1069118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423287" y="692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191104" y="692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931000" y="692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691836" y="692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1403812" y="692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669431" y="692190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910060" y="433583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635995" y="433583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1389852" y="4335831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49223" y="474765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635995" y="474765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1389852" y="4747659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8416307" y="194861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49223" y="194861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910060" y="194861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89852" y="1948617"/>
            <a:ext cx="35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**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889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2186</Words>
  <Application>Microsoft Office PowerPoint</Application>
  <PresentationFormat>와이드스크린</PresentationFormat>
  <Paragraphs>942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YoungHae Kim</dc:creator>
  <cp:lastModifiedBy>YoungHae Kim</cp:lastModifiedBy>
  <cp:revision>33</cp:revision>
  <dcterms:created xsi:type="dcterms:W3CDTF">2021-06-06T04:56:43Z</dcterms:created>
  <dcterms:modified xsi:type="dcterms:W3CDTF">2021-06-07T06:45:07Z</dcterms:modified>
</cp:coreProperties>
</file>