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8" r:id="rId3"/>
    <p:sldId id="257" r:id="rId4"/>
    <p:sldId id="268" r:id="rId5"/>
    <p:sldId id="309" r:id="rId6"/>
    <p:sldId id="269" r:id="rId7"/>
    <p:sldId id="270" r:id="rId8"/>
    <p:sldId id="271" r:id="rId9"/>
    <p:sldId id="300" r:id="rId10"/>
    <p:sldId id="301" r:id="rId11"/>
    <p:sldId id="319" r:id="rId12"/>
    <p:sldId id="283" r:id="rId13"/>
    <p:sldId id="284" r:id="rId14"/>
    <p:sldId id="286" r:id="rId15"/>
    <p:sldId id="320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18" r:id="rId30"/>
    <p:sldId id="321" r:id="rId31"/>
    <p:sldId id="302" r:id="rId32"/>
    <p:sldId id="303" r:id="rId33"/>
    <p:sldId id="277" r:id="rId34"/>
    <p:sldId id="274" r:id="rId35"/>
    <p:sldId id="322" r:id="rId36"/>
    <p:sldId id="276" r:id="rId37"/>
    <p:sldId id="310" r:id="rId38"/>
    <p:sldId id="311" r:id="rId39"/>
    <p:sldId id="312" r:id="rId40"/>
    <p:sldId id="323" r:id="rId41"/>
    <p:sldId id="275" r:id="rId42"/>
    <p:sldId id="278" r:id="rId43"/>
    <p:sldId id="316" r:id="rId44"/>
    <p:sldId id="317" r:id="rId45"/>
    <p:sldId id="314" r:id="rId46"/>
    <p:sldId id="313" r:id="rId47"/>
    <p:sldId id="279" r:id="rId48"/>
    <p:sldId id="30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935564-3B1A-4A98-BBDA-7C9182A7F5B2}">
          <p14:sldIdLst>
            <p14:sldId id="256"/>
          </p14:sldIdLst>
        </p14:section>
        <p14:section name="파트1 생각해보기" id="{9BDAFC46-24B1-4B87-B478-F13767CA4FE5}">
          <p14:sldIdLst>
            <p14:sldId id="308"/>
            <p14:sldId id="257"/>
            <p14:sldId id="268"/>
            <p14:sldId id="309"/>
            <p14:sldId id="269"/>
            <p14:sldId id="270"/>
            <p14:sldId id="271"/>
          </p14:sldIdLst>
        </p14:section>
        <p14:section name="파트2 C++ 기본, 변화" id="{F175350B-8A7B-4881-BFDC-2E69E32A4A5D}">
          <p14:sldIdLst>
            <p14:sldId id="300"/>
            <p14:sldId id="301"/>
            <p14:sldId id="319"/>
            <p14:sldId id="283"/>
            <p14:sldId id="284"/>
            <p14:sldId id="286"/>
          </p14:sldIdLst>
        </p14:section>
        <p14:section name="VS 2010 실습 환경, 교재내용" id="{BBF3B6FF-EB51-4DDD-ABD7-24366035B1AD}">
          <p14:sldIdLst>
            <p14:sldId id="320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8"/>
            <p14:sldId id="321"/>
            <p14:sldId id="302"/>
            <p14:sldId id="303"/>
            <p14:sldId id="277"/>
            <p14:sldId id="274"/>
            <p14:sldId id="322"/>
            <p14:sldId id="276"/>
            <p14:sldId id="310"/>
            <p14:sldId id="311"/>
            <p14:sldId id="312"/>
          </p14:sldIdLst>
        </p14:section>
        <p14:section name="파트3 다시 생각해보기" id="{5EAC1E62-5C7D-47B1-A18F-45BD1BB076B4}">
          <p14:sldIdLst>
            <p14:sldId id="323"/>
            <p14:sldId id="275"/>
            <p14:sldId id="278"/>
            <p14:sldId id="316"/>
            <p14:sldId id="317"/>
          </p14:sldIdLst>
        </p14:section>
        <p14:section name="최종 파트 : 객체지향 내용이 없는 관계로..." id="{DC62490B-9CE1-4499-BC95-EEDABCE998B9}">
          <p14:sldIdLst>
            <p14:sldId id="314"/>
            <p14:sldId id="313"/>
          </p14:sldIdLst>
        </p14:section>
        <p14:section name="전체 정리" id="{A77AE7E7-B9B4-4989-B264-F2A2CC32C50C}">
          <p14:sldIdLst>
            <p14:sldId id="279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2" autoAdjust="0"/>
    <p:restoredTop sz="93902" autoAdjust="0"/>
  </p:normalViewPr>
  <p:slideViewPr>
    <p:cSldViewPr snapToGrid="0">
      <p:cViewPr>
        <p:scale>
          <a:sx n="117" d="100"/>
          <a:sy n="117" d="100"/>
        </p:scale>
        <p:origin x="-52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169D2-045D-4EAB-867D-5BD8EA14190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7CA2F-1620-4495-8161-7A0BF2DCD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slideshow/90954#csidxf9c66b0b2258a9180ae1c6c0fc64bc3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7CA2F-1620-4495-8161-7A0BF2DCDF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C++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참고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특징 : C의 확장으로 개발된 중간 수준 언어로, 객체 지향 프로그래밍을 지원한다. 지금도 가장 인기 있는 언어 중 하나이며 광범위한 시스템과 애플리케이션에 사용된다.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공통적인 불만 : 지나치게 많은 기능, 수동 메모리 관리, 느린 컴파일 속도, 프로그래머가 같은 프로그램 내에서 객체 지향과 절차적 코드 사이를 전환할 수 있다는 점.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평가 : “C++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사용하는 모든 조직은 C++의 하위 집합만 사용한다. 제정신을 가진 사람이라면 C++의 모든 부분을 허용하는 코딩 기준을 둔다는 것은 상상할 수 없기 때문이다.”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cletus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피하는 방법: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어도비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구글, 또는 게임 업계에서 일하지 않는다.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원문보기: 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  <a:hlinkClick r:id="rId3"/>
              </a:rPr>
              <a:t>http://www.itworld.co.kr/slideshow/90954#csidxf9c66b0b2258a9180ae1c6c0fc64bc3 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7CA2F-1620-4495-8161-7A0BF2DCDFD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8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o.wikipedia.org/wiki/C%EC%99%80_C++%EC%9D%98_%EC%97%B0%EC%82%B0%EC%9E%9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ad.org/" TargetMode="External"/><Relationship Id="rId2" Type="http://schemas.openxmlformats.org/officeDocument/2006/relationships/hyperlink" Target="https://ideon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gif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600" dirty="0"/>
              <a:t>윈도우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</a:p>
        </p:txBody>
      </p:sp>
    </p:spTree>
    <p:extLst>
      <p:ext uri="{BB962C8B-B14F-4D97-AF65-F5344CB8AC3E}">
        <p14:creationId xmlns:p14="http://schemas.microsoft.com/office/powerpoint/2010/main" val="42436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구성에 있어서 </a:t>
            </a:r>
            <a:r>
              <a:rPr lang="en-US" altLang="ko-KR"/>
              <a:t>C/C++ </a:t>
            </a:r>
            <a:r>
              <a:rPr lang="ko-KR" altLang="en-US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en-US" altLang="ko-KR" dirty="0"/>
              <a:t>#include </a:t>
            </a:r>
            <a:r>
              <a:rPr lang="ko-KR" altLang="en-US" dirty="0"/>
              <a:t>사용 </a:t>
            </a:r>
            <a:r>
              <a:rPr lang="en-US" altLang="ko-KR" dirty="0"/>
              <a:t>- </a:t>
            </a:r>
            <a:r>
              <a:rPr lang="ko-KR" altLang="en-US" dirty="0"/>
              <a:t>헤더 파일 첨부</a:t>
            </a:r>
          </a:p>
          <a:p>
            <a:pPr lvl="1"/>
            <a:r>
              <a:rPr lang="ko-KR" altLang="en-US" dirty="0"/>
              <a:t>변수와 변수 선언 </a:t>
            </a:r>
            <a:r>
              <a:rPr lang="en-US" altLang="ko-KR" dirty="0"/>
              <a:t>- </a:t>
            </a:r>
            <a:r>
              <a:rPr lang="ko-KR" altLang="en-US" dirty="0"/>
              <a:t>변수 타입과 선언 방법 동일</a:t>
            </a:r>
          </a:p>
          <a:p>
            <a:pPr lvl="1"/>
            <a:r>
              <a:rPr lang="ko-KR" altLang="en-US" dirty="0"/>
              <a:t>함수 구성 및 함수 호출 </a:t>
            </a:r>
            <a:r>
              <a:rPr lang="en-US" altLang="ko-KR" dirty="0"/>
              <a:t>- </a:t>
            </a:r>
            <a:r>
              <a:rPr lang="ko-KR" altLang="en-US" dirty="0"/>
              <a:t>함수 작성과 호출 방법 동일</a:t>
            </a:r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프로그램 실행 시작</a:t>
            </a:r>
            <a:r>
              <a:rPr lang="en-US" altLang="ko-KR" dirty="0"/>
              <a:t>. main() </a:t>
            </a:r>
            <a:r>
              <a:rPr lang="ko-KR" altLang="en-US" dirty="0"/>
              <a:t>함수의 원형 동일</a:t>
            </a:r>
          </a:p>
          <a:p>
            <a:pPr lvl="1"/>
            <a:r>
              <a:rPr lang="ko-KR" altLang="en-US" dirty="0"/>
              <a:t>연산자 </a:t>
            </a:r>
            <a:r>
              <a:rPr lang="en-US" altLang="ko-KR" dirty="0"/>
              <a:t>- 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연산자를 그대로 수용</a:t>
            </a:r>
          </a:p>
          <a:p>
            <a:pPr lvl="1"/>
            <a:r>
              <a:rPr lang="ko-KR" altLang="en-US" dirty="0"/>
              <a:t>전역 변수와 지역 변수 </a:t>
            </a:r>
            <a:r>
              <a:rPr lang="en-US" altLang="ko-KR" dirty="0"/>
              <a:t>- C/C++ </a:t>
            </a:r>
            <a:r>
              <a:rPr lang="ko-KR" altLang="en-US" dirty="0"/>
              <a:t>동일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변경 추가</a:t>
            </a:r>
            <a:endParaRPr lang="en-US" altLang="ko-KR" dirty="0"/>
          </a:p>
          <a:p>
            <a:pPr lvl="1"/>
            <a:r>
              <a:rPr lang="ko-KR" altLang="en-US" dirty="0" err="1"/>
              <a:t>주석문</a:t>
            </a:r>
            <a:r>
              <a:rPr lang="ko-KR" altLang="en-US" dirty="0"/>
              <a:t> </a:t>
            </a:r>
            <a:r>
              <a:rPr lang="en-US" altLang="ko-KR" dirty="0"/>
              <a:t>- /</a:t>
            </a:r>
            <a:r>
              <a:rPr lang="ko-KR" altLang="en-US" dirty="0"/>
              <a:t>* *</a:t>
            </a:r>
            <a:r>
              <a:rPr lang="en-US" altLang="ko-KR" dirty="0"/>
              <a:t>/</a:t>
            </a:r>
            <a:r>
              <a:rPr lang="ko-KR" altLang="en-US" dirty="0"/>
              <a:t>에 한 줄짜리 주석</a:t>
            </a:r>
            <a:r>
              <a:rPr lang="en-US" altLang="ko-KR" dirty="0"/>
              <a:t>(//)</a:t>
            </a:r>
            <a:r>
              <a:rPr lang="ko-KR" altLang="en-US" dirty="0"/>
              <a:t> 추가</a:t>
            </a:r>
          </a:p>
          <a:p>
            <a:pPr lvl="1"/>
            <a:r>
              <a:rPr lang="ko-KR" altLang="en-US" dirty="0"/>
              <a:t>표준 입출력 헤더 파일 </a:t>
            </a:r>
            <a:r>
              <a:rPr lang="en-US" altLang="ko-KR" dirty="0"/>
              <a:t>-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에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추가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에서는 </a:t>
            </a:r>
            <a:r>
              <a:rPr lang="en-US" altLang="ko-KR" dirty="0"/>
              <a:t>2003</a:t>
            </a:r>
            <a:r>
              <a:rPr lang="ko-KR" altLang="en-US" dirty="0"/>
              <a:t>년부터 헤더 파일에 </a:t>
            </a:r>
            <a:r>
              <a:rPr lang="en-US" altLang="ko-KR" dirty="0"/>
              <a:t>.h </a:t>
            </a:r>
            <a:r>
              <a:rPr lang="ko-KR" altLang="en-US" dirty="0"/>
              <a:t>사용하기 않음</a:t>
            </a:r>
            <a:endParaRPr lang="en-US" altLang="ko-KR" dirty="0"/>
          </a:p>
          <a:p>
            <a:pPr lvl="1"/>
            <a:r>
              <a:rPr lang="ko-KR" altLang="en-US" dirty="0"/>
              <a:t>표준 입출력 방법 </a:t>
            </a:r>
            <a:r>
              <a:rPr lang="en-US" altLang="ko-KR" dirty="0"/>
              <a:t>– C </a:t>
            </a:r>
            <a:r>
              <a:rPr lang="ko-KR" altLang="en-US" dirty="0"/>
              <a:t>표준입출력 함수 </a:t>
            </a:r>
            <a:r>
              <a:rPr lang="en-US" altLang="ko-KR" dirty="0" err="1"/>
              <a:t>scanf</a:t>
            </a:r>
            <a:r>
              <a:rPr lang="en-US" altLang="ko-KR" dirty="0"/>
              <a:t>/</a:t>
            </a:r>
            <a:r>
              <a:rPr lang="en-US" altLang="ko-KR" dirty="0" err="1"/>
              <a:t>printf</a:t>
            </a:r>
            <a:r>
              <a:rPr lang="ko-KR" altLang="en-US" dirty="0"/>
              <a:t>에 </a:t>
            </a:r>
            <a:r>
              <a:rPr lang="en-US" altLang="ko-KR" dirty="0" err="1"/>
              <a:t>cin</a:t>
            </a:r>
            <a:r>
              <a:rPr lang="en-US" altLang="ko-KR" dirty="0"/>
              <a:t>/</a:t>
            </a:r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객체 추가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데이터 타입 </a:t>
            </a:r>
            <a:r>
              <a:rPr lang="en-US" altLang="ko-KR" dirty="0"/>
              <a:t>– </a:t>
            </a:r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void, char, </a:t>
            </a:r>
            <a:r>
              <a:rPr lang="en-US" altLang="ko-KR" dirty="0" err="1"/>
              <a:t>int</a:t>
            </a:r>
            <a:r>
              <a:rPr lang="en-US" altLang="ko-KR" dirty="0"/>
              <a:t>, short </a:t>
            </a:r>
            <a:r>
              <a:rPr lang="en-US" altLang="ko-KR" dirty="0" err="1"/>
              <a:t>int</a:t>
            </a:r>
            <a:r>
              <a:rPr lang="en-US" altLang="ko-KR" dirty="0"/>
              <a:t>, long, float, double, </a:t>
            </a:r>
            <a:r>
              <a:rPr lang="en-US" altLang="ko-KR" dirty="0" err="1"/>
              <a:t>bool</a:t>
            </a:r>
            <a:endParaRPr lang="en-US" altLang="ko-KR" dirty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ko-KR" altLang="en-US" dirty="0"/>
              <a:t>타입 추가</a:t>
            </a:r>
            <a:endParaRPr lang="en-US" altLang="ko-KR" dirty="0"/>
          </a:p>
          <a:p>
            <a:pPr lvl="2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ko-KR" altLang="en-US" dirty="0"/>
              <a:t>타입의 상수 </a:t>
            </a:r>
            <a:r>
              <a:rPr lang="en-US" altLang="ko-KR" dirty="0"/>
              <a:t>true, false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BE435E3-65D9-4DC4-8DC5-35C7C6FDF31E}"/>
              </a:ext>
            </a:extLst>
          </p:cNvPr>
          <p:cNvSpPr/>
          <p:nvPr/>
        </p:nvSpPr>
        <p:spPr>
          <a:xfrm>
            <a:off x="8610600" y="52638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문법들만 비교해서 보면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>
                <a:hlinkClick r:id="rId2"/>
              </a:rPr>
              <a:t>위키 링크 </a:t>
            </a:r>
            <a:r>
              <a:rPr lang="en-US" altLang="ko-KR" dirty="0">
                <a:hlinkClick r:id="rId2"/>
              </a:rPr>
              <a:t>C</a:t>
            </a:r>
            <a:r>
              <a:rPr lang="ko-KR" altLang="en-US" dirty="0">
                <a:hlinkClick r:id="rId2"/>
              </a:rPr>
              <a:t>와 </a:t>
            </a:r>
            <a:r>
              <a:rPr lang="en-US" altLang="ko-KR" dirty="0">
                <a:hlinkClick r:id="rId2"/>
              </a:rPr>
              <a:t>C++ </a:t>
            </a:r>
            <a:r>
              <a:rPr lang="ko-KR" altLang="en-US" dirty="0">
                <a:hlinkClick r:id="rId2"/>
              </a:rPr>
              <a:t>비교</a:t>
            </a:r>
            <a:endParaRPr lang="ko-KR" altLang="en-US" dirty="0"/>
          </a:p>
        </p:txBody>
      </p:sp>
      <p:pic>
        <p:nvPicPr>
          <p:cNvPr id="4098" name="Picture 2" descr="돋보기에 대한 이미지 검색결과">
            <a:extLst>
              <a:ext uri="{FF2B5EF4-FFF2-40B4-BE49-F238E27FC236}">
                <a16:creationId xmlns:a16="http://schemas.microsoft.com/office/drawing/2014/main" xmlns="" id="{637F0D46-C7EF-4772-BF5E-BDDD8773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34" y="21159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호환성을 제공하지만 같은 언어는 아니다</a:t>
            </a:r>
            <a:r>
              <a:rPr lang="en-US" altLang="ko-KR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668A377-8399-4858-A3F4-09AC1498E96C}"/>
              </a:ext>
            </a:extLst>
          </p:cNvPr>
          <p:cNvSpPr/>
          <p:nvPr/>
        </p:nvSpPr>
        <p:spPr>
          <a:xfrm>
            <a:off x="1072896" y="3865425"/>
            <a:ext cx="6205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잘 짜인 </a:t>
            </a:r>
            <a:r>
              <a:rPr lang="en-US" altLang="ko-KR" dirty="0"/>
              <a:t>C </a:t>
            </a:r>
            <a:r>
              <a:rPr lang="ko-KR" altLang="en-US" dirty="0"/>
              <a:t>프로그램은 </a:t>
            </a:r>
            <a:r>
              <a:rPr lang="en-US" altLang="ko-KR" dirty="0"/>
              <a:t>C++ </a:t>
            </a:r>
            <a:r>
              <a:rPr lang="ko-KR" altLang="en-US" dirty="0"/>
              <a:t>프로그램이다</a:t>
            </a:r>
            <a:r>
              <a:rPr lang="en-US" altLang="ko-KR" dirty="0"/>
              <a:t>. </a:t>
            </a:r>
            <a:r>
              <a:rPr lang="ko-KR" altLang="en-US" dirty="0"/>
              <a:t>따라서 잘 짜인 </a:t>
            </a:r>
            <a:r>
              <a:rPr lang="en-US" altLang="ko-KR" dirty="0"/>
              <a:t>C </a:t>
            </a:r>
            <a:r>
              <a:rPr lang="ko-KR" altLang="en-US" dirty="0"/>
              <a:t>프로그램은 </a:t>
            </a:r>
            <a:r>
              <a:rPr lang="en-US" altLang="ko-KR" dirty="0"/>
              <a:t>C++ </a:t>
            </a:r>
            <a:r>
              <a:rPr lang="ko-KR" altLang="en-US" dirty="0"/>
              <a:t>컴파일러로 컴파일할 수 있어야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개발자 </a:t>
            </a:r>
            <a:r>
              <a:rPr lang="en-US" altLang="ko-KR" dirty="0"/>
              <a:t>- </a:t>
            </a:r>
            <a:r>
              <a:rPr lang="ko-KR" altLang="en-US" dirty="0" err="1"/>
              <a:t>비야네</a:t>
            </a:r>
            <a:r>
              <a:rPr lang="ko-KR" altLang="en-US" dirty="0"/>
              <a:t> </a:t>
            </a:r>
            <a:r>
              <a:rPr lang="ko-KR" altLang="en-US" dirty="0" err="1"/>
              <a:t>스트롭스트룹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현재</a:t>
            </a:r>
            <a:r>
              <a:rPr lang="en-US" altLang="ko-KR" b="1" dirty="0"/>
              <a:t> : </a:t>
            </a:r>
            <a:r>
              <a:rPr lang="ko-KR" altLang="en-US" b="1" dirty="0"/>
              <a:t>최근에는 잘 안되는데요</a:t>
            </a:r>
            <a:r>
              <a:rPr lang="en-US" altLang="ko-KR" b="1" dirty="0"/>
              <a:t>…</a:t>
            </a:r>
            <a:r>
              <a:rPr lang="ko-KR" altLang="en-US" b="1" dirty="0"/>
              <a:t>컴파일이 </a:t>
            </a:r>
            <a:r>
              <a:rPr lang="ko-KR" altLang="en-US" b="1" dirty="0" err="1"/>
              <a:t>ㅎㅎ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단순하게 </a:t>
            </a:r>
            <a:r>
              <a:rPr lang="en-US" altLang="ko-KR" dirty="0"/>
              <a:t>OOP</a:t>
            </a:r>
            <a:r>
              <a:rPr lang="ko-KR" altLang="en-US" dirty="0"/>
              <a:t>의 유무의 차이로 구분하여 생각합시다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074" name="Picture 2" descr="http://cfs13.tistory.com/image/28/tistory/2008/12/06/22/06/493a78d723a98">
            <a:extLst>
              <a:ext uri="{FF2B5EF4-FFF2-40B4-BE49-F238E27FC236}">
                <a16:creationId xmlns:a16="http://schemas.microsoft.com/office/drawing/2014/main" xmlns="" id="{D5692621-35BA-4317-9A2C-2961C6A7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81" y="3795713"/>
            <a:ext cx="3538826" cy="273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11" y="5373507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183230" y="1724663"/>
            <a:ext cx="1728192" cy="1047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개발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7769" y="3557504"/>
            <a:ext cx="1145984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컴파일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2181" y="4355268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소스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(hello.cpp)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7928" y="4250953"/>
            <a:ext cx="9683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목적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(hello.obj)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762868" y="2272831"/>
            <a:ext cx="284459" cy="12877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68088" y="1439684"/>
            <a:ext cx="15492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C++ </a:t>
            </a:r>
            <a:r>
              <a:rPr lang="ko-KR" altLang="en-US" sz="1400" dirty="0">
                <a:solidFill>
                  <a:srgbClr val="0070C0"/>
                </a:solidFill>
              </a:rPr>
              <a:t>라이브러리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53548" y="2498106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3548" y="2618072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C++ </a:t>
            </a:r>
            <a:r>
              <a:rPr lang="ko-KR" altLang="en-US" sz="1400" dirty="0">
                <a:solidFill>
                  <a:srgbClr val="0070C0"/>
                </a:solidFill>
              </a:rPr>
              <a:t>소스 프로그램 작성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94180" y="3185718"/>
            <a:ext cx="211840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/>
            <a:r>
              <a:rPr lang="en-US" altLang="ko-KR" sz="1400" dirty="0"/>
              <a:t>	return 0;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08634" y="3296847"/>
            <a:ext cx="10474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_main,12#</a:t>
            </a:r>
          </a:p>
          <a:p>
            <a:r>
              <a:rPr lang="en-US" altLang="ko-KR" sz="1400" dirty="0"/>
              <a:t>$&lt;&lt;01010</a:t>
            </a:r>
          </a:p>
          <a:p>
            <a:r>
              <a:rPr lang="en-US" altLang="ko-KR" sz="1400" dirty="0"/>
              <a:t>00000111</a:t>
            </a:r>
          </a:p>
          <a:p>
            <a:r>
              <a:rPr lang="en-US" altLang="ko-KR" sz="1400" dirty="0"/>
              <a:t>_Hello001</a:t>
            </a:r>
          </a:p>
        </p:txBody>
      </p:sp>
      <p:sp>
        <p:nvSpPr>
          <p:cNvPr id="73" name="타원 72"/>
          <p:cNvSpPr/>
          <p:nvPr/>
        </p:nvSpPr>
        <p:spPr>
          <a:xfrm>
            <a:off x="6341828" y="1807113"/>
            <a:ext cx="842081" cy="4598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183908" y="1988791"/>
            <a:ext cx="633454" cy="449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6941" y="2232900"/>
            <a:ext cx="69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.........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56" idx="3"/>
            <a:endCxn id="7" idx="2"/>
          </p:cNvCxnSpPr>
          <p:nvPr/>
        </p:nvCxnSpPr>
        <p:spPr>
          <a:xfrm>
            <a:off x="3712587" y="3770494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6"/>
            <a:endCxn id="72" idx="1"/>
          </p:cNvCxnSpPr>
          <p:nvPr/>
        </p:nvCxnSpPr>
        <p:spPr>
          <a:xfrm>
            <a:off x="5153754" y="3773900"/>
            <a:ext cx="25488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51224" y="3560575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링킹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endCxn id="86" idx="2"/>
          </p:cNvCxnSpPr>
          <p:nvPr/>
        </p:nvCxnSpPr>
        <p:spPr>
          <a:xfrm>
            <a:off x="6456041" y="3773565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6"/>
            <a:endCxn id="94" idx="1"/>
          </p:cNvCxnSpPr>
          <p:nvPr/>
        </p:nvCxnSpPr>
        <p:spPr>
          <a:xfrm flipV="1">
            <a:off x="7680177" y="3773565"/>
            <a:ext cx="358501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6" idx="0"/>
          </p:cNvCxnSpPr>
          <p:nvPr/>
        </p:nvCxnSpPr>
        <p:spPr>
          <a:xfrm flipH="1">
            <a:off x="7215701" y="2456535"/>
            <a:ext cx="172597" cy="11040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38677" y="3081067"/>
            <a:ext cx="101460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010100000100010101001111010110101010010111010101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040216" y="4475634"/>
            <a:ext cx="10146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실행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(hello.exe)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381875" y="3558871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실행</a:t>
            </a:r>
          </a:p>
        </p:txBody>
      </p:sp>
      <p:cxnSp>
        <p:nvCxnSpPr>
          <p:cNvPr id="115" name="직선 화살표 연결선 114"/>
          <p:cNvCxnSpPr>
            <a:stCxn id="94" idx="3"/>
            <a:endCxn id="114" idx="2"/>
          </p:cNvCxnSpPr>
          <p:nvPr/>
        </p:nvCxnSpPr>
        <p:spPr>
          <a:xfrm>
            <a:off x="9053280" y="3773565"/>
            <a:ext cx="328595" cy="17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3" descr="C:\Users\secthk\Pictures\Microsoft Clip Organizer\j042606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2851" y="1394229"/>
            <a:ext cx="1006999" cy="1157900"/>
          </a:xfrm>
          <a:prstGeom prst="rect">
            <a:avLst/>
          </a:prstGeom>
          <a:noFill/>
        </p:spPr>
      </p:pic>
      <p:cxnSp>
        <p:nvCxnSpPr>
          <p:cNvPr id="122" name="직선 화살표 연결선 121"/>
          <p:cNvCxnSpPr>
            <a:stCxn id="114" idx="0"/>
            <a:endCxn id="118" idx="2"/>
          </p:cNvCxnSpPr>
          <p:nvPr/>
        </p:nvCxnSpPr>
        <p:spPr>
          <a:xfrm flipH="1" flipV="1">
            <a:off x="9846351" y="2552129"/>
            <a:ext cx="1" cy="10067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86309" y="1557206"/>
            <a:ext cx="720080" cy="580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16725" y="5157109"/>
            <a:ext cx="1213731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디버깅</a:t>
            </a:r>
            <a:endParaRPr lang="ko-KR" altLang="en-US" sz="1400" dirty="0"/>
          </a:p>
        </p:txBody>
      </p:sp>
      <p:cxnSp>
        <p:nvCxnSpPr>
          <p:cNvPr id="5" name="꺾인 연결선 4"/>
          <p:cNvCxnSpPr>
            <a:stCxn id="114" idx="4"/>
            <a:endCxn id="34" idx="6"/>
          </p:cNvCxnSpPr>
          <p:nvPr/>
        </p:nvCxnSpPr>
        <p:spPr>
          <a:xfrm rot="5400000">
            <a:off x="8147482" y="3674636"/>
            <a:ext cx="1381842" cy="201589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79029" y="411245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오류 발생</a:t>
            </a:r>
          </a:p>
        </p:txBody>
      </p:sp>
      <p:cxnSp>
        <p:nvCxnSpPr>
          <p:cNvPr id="9" name="꺾인 연결선 8"/>
          <p:cNvCxnSpPr>
            <a:stCxn id="34" idx="2"/>
            <a:endCxn id="7" idx="4"/>
          </p:cNvCxnSpPr>
          <p:nvPr/>
        </p:nvCxnSpPr>
        <p:spPr>
          <a:xfrm rot="10800000">
            <a:off x="4580763" y="3990298"/>
            <a:ext cx="2035963" cy="138320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7710" y="537350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오류 수정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79" y="1418294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작성 및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편집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프로그램은 텍스트 파일</a:t>
            </a:r>
            <a:endParaRPr lang="en-US" altLang="ko-KR" dirty="0"/>
          </a:p>
          <a:p>
            <a:pPr lvl="2"/>
            <a:r>
              <a:rPr lang="ko-KR" altLang="en-US" dirty="0"/>
              <a:t>아무 텍스트 편집기로 편집 가능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프로그램의 표준 </a:t>
            </a:r>
            <a:r>
              <a:rPr lang="ko-KR" altLang="en-US" dirty="0" err="1"/>
              <a:t>확장자는</a:t>
            </a:r>
            <a:r>
              <a:rPr lang="en-US" altLang="ko-KR" dirty="0"/>
              <a:t> .</a:t>
            </a:r>
            <a:r>
              <a:rPr lang="en-US" altLang="ko-KR" dirty="0" err="1"/>
              <a:t>cpp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통합 개발 소프트웨어</a:t>
            </a:r>
            <a:endParaRPr lang="en-US" altLang="ko-KR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소스 편집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 err="1"/>
              <a:t>링킹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디버깅 등 기능</a:t>
            </a:r>
            <a:endParaRPr lang="en-US" altLang="ko-KR" dirty="0"/>
          </a:p>
          <a:p>
            <a:pPr lvl="2"/>
            <a:r>
              <a:rPr lang="ko-KR" altLang="en-US" dirty="0"/>
              <a:t>대표적인 소프트웨어</a:t>
            </a:r>
            <a:endParaRPr lang="en-US" altLang="ko-KR" dirty="0"/>
          </a:p>
          <a:p>
            <a:pPr lvl="3"/>
            <a:r>
              <a:rPr lang="en-US" altLang="ko-KR" dirty="0"/>
              <a:t>Visual Studio, </a:t>
            </a:r>
            <a:r>
              <a:rPr lang="ko-KR" altLang="en-US" dirty="0"/>
              <a:t>리눅스 기반 </a:t>
            </a:r>
            <a:r>
              <a:rPr lang="en-US" altLang="ko-KR" dirty="0"/>
              <a:t>GCC, </a:t>
            </a:r>
            <a:r>
              <a:rPr lang="ko-KR" altLang="en-US" dirty="0"/>
              <a:t>이클립스 등 </a:t>
            </a:r>
            <a:r>
              <a:rPr lang="en-US" altLang="ko-KR" dirty="0"/>
              <a:t>IDE</a:t>
            </a:r>
          </a:p>
          <a:p>
            <a:endParaRPr lang="en-US" altLang="ko-KR" dirty="0"/>
          </a:p>
          <a:p>
            <a:r>
              <a:rPr lang="ko-KR" altLang="en-US" dirty="0"/>
              <a:t>컴파일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프로그램을 기계어를 가진 목적 파일로 변환</a:t>
            </a:r>
            <a:endParaRPr lang="en-US" altLang="ko-KR" dirty="0"/>
          </a:p>
          <a:p>
            <a:pPr lvl="2"/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ko-KR" altLang="en-US" dirty="0"/>
              <a:t>파일로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124" name="Picture 4" descr="리눅스 GCC에 대한 이미지 검색결과">
            <a:extLst>
              <a:ext uri="{FF2B5EF4-FFF2-40B4-BE49-F238E27FC236}">
                <a16:creationId xmlns:a16="http://schemas.microsoft.com/office/drawing/2014/main" xmlns="" id="{F664C766-B329-41C9-9194-1F8CB94E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647" y="1646238"/>
            <a:ext cx="3695306" cy="26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이클립스에 대한 이미지 검색결과">
            <a:extLst>
              <a:ext uri="{FF2B5EF4-FFF2-40B4-BE49-F238E27FC236}">
                <a16:creationId xmlns:a16="http://schemas.microsoft.com/office/drawing/2014/main" xmlns="" id="{12D15073-63FF-444E-B4F5-E3ECF632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29" y="2764250"/>
            <a:ext cx="4514141" cy="256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9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45922" y="4075283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링킹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8153400" cy="148065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링킹</a:t>
            </a:r>
            <a:endParaRPr lang="en-US" altLang="ko-KR" dirty="0"/>
          </a:p>
          <a:p>
            <a:pPr lvl="1"/>
            <a:r>
              <a:rPr lang="ko-KR" altLang="en-US" dirty="0"/>
              <a:t>목적 파일끼리 합쳐 실행 파일을 만드는 과정</a:t>
            </a:r>
            <a:endParaRPr lang="en-US" altLang="ko-KR" dirty="0"/>
          </a:p>
          <a:p>
            <a:pPr lvl="2"/>
            <a:r>
              <a:rPr lang="ko-KR" altLang="en-US" dirty="0"/>
              <a:t>목적 파일은 바로 실행할 수 없음</a:t>
            </a:r>
            <a:endParaRPr lang="en-US" altLang="ko-KR" dirty="0"/>
          </a:p>
          <a:p>
            <a:pPr lvl="1"/>
            <a:r>
              <a:rPr lang="ko-KR" altLang="en-US" dirty="0"/>
              <a:t>목적 파일과 </a:t>
            </a:r>
            <a:r>
              <a:rPr lang="en-US" altLang="ko-KR" dirty="0"/>
              <a:t>C++ </a:t>
            </a:r>
            <a:r>
              <a:rPr lang="ko-KR" altLang="en-US" dirty="0"/>
              <a:t>표준 라이브러리의 함수 연결</a:t>
            </a:r>
            <a:r>
              <a:rPr lang="en-US" altLang="ko-KR" dirty="0"/>
              <a:t>, </a:t>
            </a:r>
            <a:r>
              <a:rPr lang="ko-KR" altLang="en-US" dirty="0"/>
              <a:t>실행 파일을 만드는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03513" y="4075283"/>
            <a:ext cx="2476091" cy="2493504"/>
            <a:chOff x="3491880" y="-171400"/>
            <a:chExt cx="4298402" cy="5616624"/>
          </a:xfrm>
        </p:grpSpPr>
        <p:sp>
          <p:nvSpPr>
            <p:cNvPr id="11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604527" y="374278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hello.obj</a:t>
            </a:r>
            <a:endParaRPr lang="ko-KR" altLang="en-US" sz="1400" dirty="0"/>
          </a:p>
        </p:txBody>
      </p:sp>
      <p:sp>
        <p:nvSpPr>
          <p:cNvPr id="42" name="타원 41"/>
          <p:cNvSpPr/>
          <p:nvPr/>
        </p:nvSpPr>
        <p:spPr>
          <a:xfrm>
            <a:off x="4943872" y="4134126"/>
            <a:ext cx="2394156" cy="2211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C:\Users\Kitae\AppData\Local\Microsoft\Windows\Temporary Internet Files\Content.IE5\CVGUGV28\MC9002404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35" y="4454915"/>
            <a:ext cx="1820438" cy="16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5458612" y="5479918"/>
            <a:ext cx="668773" cy="771146"/>
            <a:chOff x="7423252" y="4216908"/>
            <a:chExt cx="717530" cy="836783"/>
          </a:xfrm>
        </p:grpSpPr>
        <p:sp>
          <p:nvSpPr>
            <p:cNvPr id="41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3252" y="4424809"/>
              <a:ext cx="717530" cy="40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214749" y="4314037"/>
            <a:ext cx="912221" cy="535320"/>
            <a:chOff x="6747386" y="2550231"/>
            <a:chExt cx="978727" cy="580884"/>
          </a:xfrm>
        </p:grpSpPr>
        <p:sp>
          <p:nvSpPr>
            <p:cNvPr id="47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02362" y="2667450"/>
              <a:ext cx="555863" cy="40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214749" y="3756790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표준 </a:t>
            </a:r>
            <a:r>
              <a:rPr lang="en-US" altLang="ko-KR" sz="1400" dirty="0"/>
              <a:t>C++ </a:t>
            </a:r>
            <a:r>
              <a:rPr lang="ko-KR" altLang="en-US" sz="1400" dirty="0"/>
              <a:t>라이브러리</a:t>
            </a:r>
            <a:endParaRPr lang="en-US" altLang="ko-KR" sz="1400" dirty="0"/>
          </a:p>
        </p:txBody>
      </p:sp>
      <p:sp>
        <p:nvSpPr>
          <p:cNvPr id="49" name="덧셈 기호 48"/>
          <p:cNvSpPr/>
          <p:nvPr/>
        </p:nvSpPr>
        <p:spPr>
          <a:xfrm>
            <a:off x="4295800" y="5089126"/>
            <a:ext cx="582014" cy="522951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304530" y="48267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링킹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8040216" y="4103848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7997807" y="4103848"/>
            <a:ext cx="2476091" cy="2493504"/>
            <a:chOff x="3491880" y="-171400"/>
            <a:chExt cx="4298402" cy="5616624"/>
          </a:xfrm>
        </p:grpSpPr>
        <p:sp>
          <p:nvSpPr>
            <p:cNvPr id="59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" name="오른쪽 화살표 49"/>
          <p:cNvSpPr/>
          <p:nvPr/>
        </p:nvSpPr>
        <p:spPr>
          <a:xfrm>
            <a:off x="7493969" y="5176133"/>
            <a:ext cx="374882" cy="3570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9042455" y="4332347"/>
            <a:ext cx="912221" cy="535320"/>
            <a:chOff x="6747386" y="2550231"/>
            <a:chExt cx="978727" cy="580884"/>
          </a:xfrm>
        </p:grpSpPr>
        <p:sp>
          <p:nvSpPr>
            <p:cNvPr id="75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02362" y="2667450"/>
              <a:ext cx="555863" cy="40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9747058" y="5124184"/>
            <a:ext cx="668773" cy="771146"/>
            <a:chOff x="7423252" y="4216908"/>
            <a:chExt cx="717530" cy="836783"/>
          </a:xfrm>
        </p:grpSpPr>
        <p:sp>
          <p:nvSpPr>
            <p:cNvPr id="78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3252" y="4424809"/>
              <a:ext cx="717530" cy="40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831543" y="3741226"/>
            <a:ext cx="89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hello.exe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3201972" y="3722003"/>
            <a:ext cx="2196445" cy="801278"/>
          </a:xfrm>
          <a:custGeom>
            <a:avLst/>
            <a:gdLst>
              <a:gd name="connsiteX0" fmla="*/ 2196445 w 2196445"/>
              <a:gd name="connsiteY0" fmla="*/ 801278 h 801278"/>
              <a:gd name="connsiteX1" fmla="*/ 2149311 w 2196445"/>
              <a:gd name="connsiteY1" fmla="*/ 697583 h 801278"/>
              <a:gd name="connsiteX2" fmla="*/ 2111604 w 2196445"/>
              <a:gd name="connsiteY2" fmla="*/ 641022 h 801278"/>
              <a:gd name="connsiteX3" fmla="*/ 2073897 w 2196445"/>
              <a:gd name="connsiteY3" fmla="*/ 584461 h 801278"/>
              <a:gd name="connsiteX4" fmla="*/ 2026763 w 2196445"/>
              <a:gd name="connsiteY4" fmla="*/ 527901 h 801278"/>
              <a:gd name="connsiteX5" fmla="*/ 1989056 w 2196445"/>
              <a:gd name="connsiteY5" fmla="*/ 490193 h 801278"/>
              <a:gd name="connsiteX6" fmla="*/ 1941922 w 2196445"/>
              <a:gd name="connsiteY6" fmla="*/ 433633 h 801278"/>
              <a:gd name="connsiteX7" fmla="*/ 1932495 w 2196445"/>
              <a:gd name="connsiteY7" fmla="*/ 405352 h 801278"/>
              <a:gd name="connsiteX8" fmla="*/ 1838227 w 2196445"/>
              <a:gd name="connsiteY8" fmla="*/ 301657 h 801278"/>
              <a:gd name="connsiteX9" fmla="*/ 1809947 w 2196445"/>
              <a:gd name="connsiteY9" fmla="*/ 282804 h 801278"/>
              <a:gd name="connsiteX10" fmla="*/ 1781666 w 2196445"/>
              <a:gd name="connsiteY10" fmla="*/ 254523 h 801278"/>
              <a:gd name="connsiteX11" fmla="*/ 1706252 w 2196445"/>
              <a:gd name="connsiteY11" fmla="*/ 216816 h 801278"/>
              <a:gd name="connsiteX12" fmla="*/ 1621410 w 2196445"/>
              <a:gd name="connsiteY12" fmla="*/ 169682 h 801278"/>
              <a:gd name="connsiteX13" fmla="*/ 1574276 w 2196445"/>
              <a:gd name="connsiteY13" fmla="*/ 150829 h 801278"/>
              <a:gd name="connsiteX14" fmla="*/ 1536569 w 2196445"/>
              <a:gd name="connsiteY14" fmla="*/ 131975 h 801278"/>
              <a:gd name="connsiteX15" fmla="*/ 1498862 w 2196445"/>
              <a:gd name="connsiteY15" fmla="*/ 122548 h 801278"/>
              <a:gd name="connsiteX16" fmla="*/ 1414021 w 2196445"/>
              <a:gd name="connsiteY16" fmla="*/ 94268 h 801278"/>
              <a:gd name="connsiteX17" fmla="*/ 1385740 w 2196445"/>
              <a:gd name="connsiteY17" fmla="*/ 84841 h 801278"/>
              <a:gd name="connsiteX18" fmla="*/ 1348033 w 2196445"/>
              <a:gd name="connsiteY18" fmla="*/ 65987 h 801278"/>
              <a:gd name="connsiteX19" fmla="*/ 1310326 w 2196445"/>
              <a:gd name="connsiteY19" fmla="*/ 56560 h 801278"/>
              <a:gd name="connsiteX20" fmla="*/ 1216058 w 2196445"/>
              <a:gd name="connsiteY20" fmla="*/ 18853 h 801278"/>
              <a:gd name="connsiteX21" fmla="*/ 1027522 w 2196445"/>
              <a:gd name="connsiteY21" fmla="*/ 0 h 801278"/>
              <a:gd name="connsiteX22" fmla="*/ 791852 w 2196445"/>
              <a:gd name="connsiteY22" fmla="*/ 9426 h 801278"/>
              <a:gd name="connsiteX23" fmla="*/ 763571 w 2196445"/>
              <a:gd name="connsiteY23" fmla="*/ 18853 h 801278"/>
              <a:gd name="connsiteX24" fmla="*/ 707010 w 2196445"/>
              <a:gd name="connsiteY24" fmla="*/ 28280 h 801278"/>
              <a:gd name="connsiteX25" fmla="*/ 631596 w 2196445"/>
              <a:gd name="connsiteY25" fmla="*/ 56560 h 801278"/>
              <a:gd name="connsiteX26" fmla="*/ 584462 w 2196445"/>
              <a:gd name="connsiteY26" fmla="*/ 75414 h 801278"/>
              <a:gd name="connsiteX27" fmla="*/ 471340 w 2196445"/>
              <a:gd name="connsiteY27" fmla="*/ 113121 h 801278"/>
              <a:gd name="connsiteX28" fmla="*/ 424206 w 2196445"/>
              <a:gd name="connsiteY28" fmla="*/ 131975 h 801278"/>
              <a:gd name="connsiteX29" fmla="*/ 367645 w 2196445"/>
              <a:gd name="connsiteY29" fmla="*/ 150829 h 801278"/>
              <a:gd name="connsiteX30" fmla="*/ 348792 w 2196445"/>
              <a:gd name="connsiteY30" fmla="*/ 179109 h 801278"/>
              <a:gd name="connsiteX31" fmla="*/ 292231 w 2196445"/>
              <a:gd name="connsiteY31" fmla="*/ 235670 h 801278"/>
              <a:gd name="connsiteX32" fmla="*/ 226243 w 2196445"/>
              <a:gd name="connsiteY32" fmla="*/ 311084 h 801278"/>
              <a:gd name="connsiteX33" fmla="*/ 179109 w 2196445"/>
              <a:gd name="connsiteY33" fmla="*/ 377072 h 801278"/>
              <a:gd name="connsiteX34" fmla="*/ 113122 w 2196445"/>
              <a:gd name="connsiteY34" fmla="*/ 461913 h 801278"/>
              <a:gd name="connsiteX35" fmla="*/ 94268 w 2196445"/>
              <a:gd name="connsiteY35" fmla="*/ 509047 h 801278"/>
              <a:gd name="connsiteX36" fmla="*/ 75415 w 2196445"/>
              <a:gd name="connsiteY36" fmla="*/ 537327 h 801278"/>
              <a:gd name="connsiteX37" fmla="*/ 65988 w 2196445"/>
              <a:gd name="connsiteY37" fmla="*/ 565608 h 801278"/>
              <a:gd name="connsiteX38" fmla="*/ 28281 w 2196445"/>
              <a:gd name="connsiteY38" fmla="*/ 622169 h 801278"/>
              <a:gd name="connsiteX39" fmla="*/ 9427 w 2196445"/>
              <a:gd name="connsiteY39" fmla="*/ 678730 h 801278"/>
              <a:gd name="connsiteX40" fmla="*/ 0 w 2196445"/>
              <a:gd name="connsiteY40" fmla="*/ 707010 h 801278"/>
              <a:gd name="connsiteX41" fmla="*/ 28281 w 2196445"/>
              <a:gd name="connsiteY41" fmla="*/ 716437 h 80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96445" h="801278">
                <a:moveTo>
                  <a:pt x="2196445" y="801278"/>
                </a:moveTo>
                <a:cubicBezTo>
                  <a:pt x="2180226" y="760729"/>
                  <a:pt x="2172127" y="736695"/>
                  <a:pt x="2149311" y="697583"/>
                </a:cubicBezTo>
                <a:cubicBezTo>
                  <a:pt x="2137894" y="678010"/>
                  <a:pt x="2124173" y="659876"/>
                  <a:pt x="2111604" y="641022"/>
                </a:cubicBezTo>
                <a:cubicBezTo>
                  <a:pt x="2111602" y="641020"/>
                  <a:pt x="2073898" y="584462"/>
                  <a:pt x="2073897" y="584461"/>
                </a:cubicBezTo>
                <a:cubicBezTo>
                  <a:pt x="1975844" y="486408"/>
                  <a:pt x="2105500" y="619762"/>
                  <a:pt x="2026763" y="527901"/>
                </a:cubicBezTo>
                <a:cubicBezTo>
                  <a:pt x="2015195" y="514405"/>
                  <a:pt x="2000624" y="503689"/>
                  <a:pt x="1989056" y="490193"/>
                </a:cubicBezTo>
                <a:cubicBezTo>
                  <a:pt x="1910319" y="398332"/>
                  <a:pt x="2039975" y="531686"/>
                  <a:pt x="1941922" y="433633"/>
                </a:cubicBezTo>
                <a:cubicBezTo>
                  <a:pt x="1938780" y="424206"/>
                  <a:pt x="1937425" y="413980"/>
                  <a:pt x="1932495" y="405352"/>
                </a:cubicBezTo>
                <a:cubicBezTo>
                  <a:pt x="1915588" y="375764"/>
                  <a:pt x="1855854" y="313408"/>
                  <a:pt x="1838227" y="301657"/>
                </a:cubicBezTo>
                <a:cubicBezTo>
                  <a:pt x="1828800" y="295373"/>
                  <a:pt x="1818650" y="290057"/>
                  <a:pt x="1809947" y="282804"/>
                </a:cubicBezTo>
                <a:cubicBezTo>
                  <a:pt x="1799705" y="274269"/>
                  <a:pt x="1792914" y="261681"/>
                  <a:pt x="1781666" y="254523"/>
                </a:cubicBezTo>
                <a:cubicBezTo>
                  <a:pt x="1757955" y="239434"/>
                  <a:pt x="1729637" y="232405"/>
                  <a:pt x="1706252" y="216816"/>
                </a:cubicBezTo>
                <a:cubicBezTo>
                  <a:pt x="1668116" y="191394"/>
                  <a:pt x="1673807" y="193499"/>
                  <a:pt x="1621410" y="169682"/>
                </a:cubicBezTo>
                <a:cubicBezTo>
                  <a:pt x="1606005" y="162680"/>
                  <a:pt x="1589739" y="157701"/>
                  <a:pt x="1574276" y="150829"/>
                </a:cubicBezTo>
                <a:cubicBezTo>
                  <a:pt x="1561435" y="145122"/>
                  <a:pt x="1549727" y="136909"/>
                  <a:pt x="1536569" y="131975"/>
                </a:cubicBezTo>
                <a:cubicBezTo>
                  <a:pt x="1524438" y="127426"/>
                  <a:pt x="1511245" y="126358"/>
                  <a:pt x="1498862" y="122548"/>
                </a:cubicBezTo>
                <a:cubicBezTo>
                  <a:pt x="1470370" y="113781"/>
                  <a:pt x="1442301" y="103695"/>
                  <a:pt x="1414021" y="94268"/>
                </a:cubicBezTo>
                <a:cubicBezTo>
                  <a:pt x="1404594" y="91126"/>
                  <a:pt x="1394628" y="89285"/>
                  <a:pt x="1385740" y="84841"/>
                </a:cubicBezTo>
                <a:cubicBezTo>
                  <a:pt x="1373171" y="78556"/>
                  <a:pt x="1361191" y="70921"/>
                  <a:pt x="1348033" y="65987"/>
                </a:cubicBezTo>
                <a:cubicBezTo>
                  <a:pt x="1335902" y="61438"/>
                  <a:pt x="1322527" y="60918"/>
                  <a:pt x="1310326" y="56560"/>
                </a:cubicBezTo>
                <a:cubicBezTo>
                  <a:pt x="1278454" y="45177"/>
                  <a:pt x="1249694" y="22590"/>
                  <a:pt x="1216058" y="18853"/>
                </a:cubicBezTo>
                <a:cubicBezTo>
                  <a:pt x="1096722" y="5593"/>
                  <a:pt x="1159555" y="12002"/>
                  <a:pt x="1027522" y="0"/>
                </a:cubicBezTo>
                <a:cubicBezTo>
                  <a:pt x="948965" y="3142"/>
                  <a:pt x="870272" y="3825"/>
                  <a:pt x="791852" y="9426"/>
                </a:cubicBezTo>
                <a:cubicBezTo>
                  <a:pt x="781940" y="10134"/>
                  <a:pt x="773271" y="16697"/>
                  <a:pt x="763571" y="18853"/>
                </a:cubicBezTo>
                <a:cubicBezTo>
                  <a:pt x="744912" y="22999"/>
                  <a:pt x="725864" y="25138"/>
                  <a:pt x="707010" y="28280"/>
                </a:cubicBezTo>
                <a:cubicBezTo>
                  <a:pt x="654166" y="63511"/>
                  <a:pt x="705725" y="34322"/>
                  <a:pt x="631596" y="56560"/>
                </a:cubicBezTo>
                <a:cubicBezTo>
                  <a:pt x="615388" y="61422"/>
                  <a:pt x="600419" y="69782"/>
                  <a:pt x="584462" y="75414"/>
                </a:cubicBezTo>
                <a:cubicBezTo>
                  <a:pt x="546981" y="88643"/>
                  <a:pt x="508244" y="98359"/>
                  <a:pt x="471340" y="113121"/>
                </a:cubicBezTo>
                <a:cubicBezTo>
                  <a:pt x="455629" y="119406"/>
                  <a:pt x="440109" y="126192"/>
                  <a:pt x="424206" y="131975"/>
                </a:cubicBezTo>
                <a:cubicBezTo>
                  <a:pt x="405529" y="138767"/>
                  <a:pt x="367645" y="150829"/>
                  <a:pt x="367645" y="150829"/>
                </a:cubicBezTo>
                <a:cubicBezTo>
                  <a:pt x="361361" y="160256"/>
                  <a:pt x="356319" y="170641"/>
                  <a:pt x="348792" y="179109"/>
                </a:cubicBezTo>
                <a:cubicBezTo>
                  <a:pt x="331078" y="199037"/>
                  <a:pt x="307021" y="213485"/>
                  <a:pt x="292231" y="235670"/>
                </a:cubicBezTo>
                <a:cubicBezTo>
                  <a:pt x="251677" y="296499"/>
                  <a:pt x="299773" y="228362"/>
                  <a:pt x="226243" y="311084"/>
                </a:cubicBezTo>
                <a:cubicBezTo>
                  <a:pt x="195662" y="345488"/>
                  <a:pt x="203435" y="344637"/>
                  <a:pt x="179109" y="377072"/>
                </a:cubicBezTo>
                <a:cubicBezTo>
                  <a:pt x="157613" y="405734"/>
                  <a:pt x="126428" y="428648"/>
                  <a:pt x="113122" y="461913"/>
                </a:cubicBezTo>
                <a:cubicBezTo>
                  <a:pt x="106837" y="477624"/>
                  <a:pt x="101836" y="493912"/>
                  <a:pt x="94268" y="509047"/>
                </a:cubicBezTo>
                <a:cubicBezTo>
                  <a:pt x="89201" y="519180"/>
                  <a:pt x="80482" y="527194"/>
                  <a:pt x="75415" y="537327"/>
                </a:cubicBezTo>
                <a:cubicBezTo>
                  <a:pt x="70971" y="546215"/>
                  <a:pt x="70814" y="556922"/>
                  <a:pt x="65988" y="565608"/>
                </a:cubicBezTo>
                <a:cubicBezTo>
                  <a:pt x="54984" y="585416"/>
                  <a:pt x="35447" y="600673"/>
                  <a:pt x="28281" y="622169"/>
                </a:cubicBezTo>
                <a:lnTo>
                  <a:pt x="9427" y="678730"/>
                </a:lnTo>
                <a:lnTo>
                  <a:pt x="0" y="707010"/>
                </a:lnTo>
                <a:lnTo>
                  <a:pt x="28281" y="716437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852421" y="5522494"/>
            <a:ext cx="1640264" cy="556210"/>
          </a:xfrm>
          <a:custGeom>
            <a:avLst/>
            <a:gdLst>
              <a:gd name="connsiteX0" fmla="*/ 1640264 w 1640264"/>
              <a:gd name="connsiteY0" fmla="*/ 367674 h 556210"/>
              <a:gd name="connsiteX1" fmla="*/ 1593130 w 1640264"/>
              <a:gd name="connsiteY1" fmla="*/ 386527 h 556210"/>
              <a:gd name="connsiteX2" fmla="*/ 1489435 w 1640264"/>
              <a:gd name="connsiteY2" fmla="*/ 443088 h 556210"/>
              <a:gd name="connsiteX3" fmla="*/ 1461154 w 1640264"/>
              <a:gd name="connsiteY3" fmla="*/ 452515 h 556210"/>
              <a:gd name="connsiteX4" fmla="*/ 1423447 w 1640264"/>
              <a:gd name="connsiteY4" fmla="*/ 461942 h 556210"/>
              <a:gd name="connsiteX5" fmla="*/ 1319752 w 1640264"/>
              <a:gd name="connsiteY5" fmla="*/ 509076 h 556210"/>
              <a:gd name="connsiteX6" fmla="*/ 1263191 w 1640264"/>
              <a:gd name="connsiteY6" fmla="*/ 518502 h 556210"/>
              <a:gd name="connsiteX7" fmla="*/ 1234911 w 1640264"/>
              <a:gd name="connsiteY7" fmla="*/ 527929 h 556210"/>
              <a:gd name="connsiteX8" fmla="*/ 1084082 w 1640264"/>
              <a:gd name="connsiteY8" fmla="*/ 556210 h 556210"/>
              <a:gd name="connsiteX9" fmla="*/ 895546 w 1640264"/>
              <a:gd name="connsiteY9" fmla="*/ 546783 h 556210"/>
              <a:gd name="connsiteX10" fmla="*/ 820132 w 1640264"/>
              <a:gd name="connsiteY10" fmla="*/ 509076 h 556210"/>
              <a:gd name="connsiteX11" fmla="*/ 782424 w 1640264"/>
              <a:gd name="connsiteY11" fmla="*/ 499649 h 556210"/>
              <a:gd name="connsiteX12" fmla="*/ 744717 w 1640264"/>
              <a:gd name="connsiteY12" fmla="*/ 480795 h 556210"/>
              <a:gd name="connsiteX13" fmla="*/ 688156 w 1640264"/>
              <a:gd name="connsiteY13" fmla="*/ 461942 h 556210"/>
              <a:gd name="connsiteX14" fmla="*/ 669303 w 1640264"/>
              <a:gd name="connsiteY14" fmla="*/ 433661 h 556210"/>
              <a:gd name="connsiteX15" fmla="*/ 631595 w 1640264"/>
              <a:gd name="connsiteY15" fmla="*/ 414808 h 556210"/>
              <a:gd name="connsiteX16" fmla="*/ 603315 w 1640264"/>
              <a:gd name="connsiteY16" fmla="*/ 395954 h 556210"/>
              <a:gd name="connsiteX17" fmla="*/ 565608 w 1640264"/>
              <a:gd name="connsiteY17" fmla="*/ 339393 h 556210"/>
              <a:gd name="connsiteX18" fmla="*/ 546754 w 1640264"/>
              <a:gd name="connsiteY18" fmla="*/ 311113 h 556210"/>
              <a:gd name="connsiteX19" fmla="*/ 537327 w 1640264"/>
              <a:gd name="connsiteY19" fmla="*/ 263979 h 556210"/>
              <a:gd name="connsiteX20" fmla="*/ 424206 w 1640264"/>
              <a:gd name="connsiteY20" fmla="*/ 132003 h 556210"/>
              <a:gd name="connsiteX21" fmla="*/ 395925 w 1640264"/>
              <a:gd name="connsiteY21" fmla="*/ 113150 h 556210"/>
              <a:gd name="connsiteX22" fmla="*/ 311084 w 1640264"/>
              <a:gd name="connsiteY22" fmla="*/ 84869 h 556210"/>
              <a:gd name="connsiteX23" fmla="*/ 273377 w 1640264"/>
              <a:gd name="connsiteY23" fmla="*/ 66016 h 556210"/>
              <a:gd name="connsiteX24" fmla="*/ 226243 w 1640264"/>
              <a:gd name="connsiteY24" fmla="*/ 56589 h 556210"/>
              <a:gd name="connsiteX25" fmla="*/ 197963 w 1640264"/>
              <a:gd name="connsiteY25" fmla="*/ 47162 h 556210"/>
              <a:gd name="connsiteX26" fmla="*/ 160255 w 1640264"/>
              <a:gd name="connsiteY26" fmla="*/ 37735 h 556210"/>
              <a:gd name="connsiteX27" fmla="*/ 113121 w 1640264"/>
              <a:gd name="connsiteY27" fmla="*/ 18882 h 556210"/>
              <a:gd name="connsiteX28" fmla="*/ 75414 w 1640264"/>
              <a:gd name="connsiteY28" fmla="*/ 9455 h 556210"/>
              <a:gd name="connsiteX29" fmla="*/ 0 w 1640264"/>
              <a:gd name="connsiteY29" fmla="*/ 28 h 5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40264" h="556210">
                <a:moveTo>
                  <a:pt x="1640264" y="367674"/>
                </a:moveTo>
                <a:cubicBezTo>
                  <a:pt x="1624553" y="373958"/>
                  <a:pt x="1608265" y="378960"/>
                  <a:pt x="1593130" y="386527"/>
                </a:cubicBezTo>
                <a:cubicBezTo>
                  <a:pt x="1545593" y="410295"/>
                  <a:pt x="1532798" y="424503"/>
                  <a:pt x="1489435" y="443088"/>
                </a:cubicBezTo>
                <a:cubicBezTo>
                  <a:pt x="1480302" y="447002"/>
                  <a:pt x="1470709" y="449785"/>
                  <a:pt x="1461154" y="452515"/>
                </a:cubicBezTo>
                <a:cubicBezTo>
                  <a:pt x="1448697" y="456074"/>
                  <a:pt x="1435406" y="456959"/>
                  <a:pt x="1423447" y="461942"/>
                </a:cubicBezTo>
                <a:cubicBezTo>
                  <a:pt x="1391821" y="475119"/>
                  <a:pt x="1356072" y="501005"/>
                  <a:pt x="1319752" y="509076"/>
                </a:cubicBezTo>
                <a:cubicBezTo>
                  <a:pt x="1301093" y="513222"/>
                  <a:pt x="1282045" y="515360"/>
                  <a:pt x="1263191" y="518502"/>
                </a:cubicBezTo>
                <a:cubicBezTo>
                  <a:pt x="1253764" y="521644"/>
                  <a:pt x="1244593" y="525695"/>
                  <a:pt x="1234911" y="527929"/>
                </a:cubicBezTo>
                <a:cubicBezTo>
                  <a:pt x="1176146" y="541491"/>
                  <a:pt x="1139897" y="546907"/>
                  <a:pt x="1084082" y="556210"/>
                </a:cubicBezTo>
                <a:cubicBezTo>
                  <a:pt x="1021237" y="553068"/>
                  <a:pt x="958022" y="554280"/>
                  <a:pt x="895546" y="546783"/>
                </a:cubicBezTo>
                <a:cubicBezTo>
                  <a:pt x="841391" y="540284"/>
                  <a:pt x="860150" y="526226"/>
                  <a:pt x="820132" y="509076"/>
                </a:cubicBezTo>
                <a:cubicBezTo>
                  <a:pt x="808223" y="503972"/>
                  <a:pt x="794993" y="502791"/>
                  <a:pt x="782424" y="499649"/>
                </a:cubicBezTo>
                <a:cubicBezTo>
                  <a:pt x="769855" y="493364"/>
                  <a:pt x="757765" y="486014"/>
                  <a:pt x="744717" y="480795"/>
                </a:cubicBezTo>
                <a:cubicBezTo>
                  <a:pt x="726265" y="473414"/>
                  <a:pt x="688156" y="461942"/>
                  <a:pt x="688156" y="461942"/>
                </a:cubicBezTo>
                <a:cubicBezTo>
                  <a:pt x="681872" y="452515"/>
                  <a:pt x="678007" y="440914"/>
                  <a:pt x="669303" y="433661"/>
                </a:cubicBezTo>
                <a:cubicBezTo>
                  <a:pt x="658507" y="424665"/>
                  <a:pt x="643796" y="421780"/>
                  <a:pt x="631595" y="414808"/>
                </a:cubicBezTo>
                <a:cubicBezTo>
                  <a:pt x="621758" y="409187"/>
                  <a:pt x="612742" y="402239"/>
                  <a:pt x="603315" y="395954"/>
                </a:cubicBezTo>
                <a:lnTo>
                  <a:pt x="565608" y="339393"/>
                </a:lnTo>
                <a:lnTo>
                  <a:pt x="546754" y="311113"/>
                </a:lnTo>
                <a:cubicBezTo>
                  <a:pt x="543612" y="295402"/>
                  <a:pt x="543957" y="278565"/>
                  <a:pt x="537327" y="263979"/>
                </a:cubicBezTo>
                <a:cubicBezTo>
                  <a:pt x="518787" y="223190"/>
                  <a:pt x="454632" y="152286"/>
                  <a:pt x="424206" y="132003"/>
                </a:cubicBezTo>
                <a:cubicBezTo>
                  <a:pt x="414779" y="125719"/>
                  <a:pt x="406383" y="117508"/>
                  <a:pt x="395925" y="113150"/>
                </a:cubicBezTo>
                <a:cubicBezTo>
                  <a:pt x="368408" y="101685"/>
                  <a:pt x="337747" y="98200"/>
                  <a:pt x="311084" y="84869"/>
                </a:cubicBezTo>
                <a:cubicBezTo>
                  <a:pt x="298515" y="78585"/>
                  <a:pt x="286708" y="70460"/>
                  <a:pt x="273377" y="66016"/>
                </a:cubicBezTo>
                <a:cubicBezTo>
                  <a:pt x="258177" y="60949"/>
                  <a:pt x="241787" y="60475"/>
                  <a:pt x="226243" y="56589"/>
                </a:cubicBezTo>
                <a:cubicBezTo>
                  <a:pt x="216603" y="54179"/>
                  <a:pt x="207517" y="49892"/>
                  <a:pt x="197963" y="47162"/>
                </a:cubicBezTo>
                <a:cubicBezTo>
                  <a:pt x="185505" y="43603"/>
                  <a:pt x="172546" y="41832"/>
                  <a:pt x="160255" y="37735"/>
                </a:cubicBezTo>
                <a:cubicBezTo>
                  <a:pt x="144202" y="32384"/>
                  <a:pt x="129174" y="24233"/>
                  <a:pt x="113121" y="18882"/>
                </a:cubicBezTo>
                <a:cubicBezTo>
                  <a:pt x="100830" y="14785"/>
                  <a:pt x="88118" y="11996"/>
                  <a:pt x="75414" y="9455"/>
                </a:cubicBezTo>
                <a:cubicBezTo>
                  <a:pt x="23114" y="-1005"/>
                  <a:pt x="34528" y="28"/>
                  <a:pt x="0" y="28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11090" y="3199404"/>
            <a:ext cx="670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dirty="0">
                <a:solidFill>
                  <a:srgbClr val="0070C0"/>
                </a:solidFill>
              </a:rPr>
              <a:t>hello.obj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cout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객체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>
                <a:solidFill>
                  <a:srgbClr val="0070C0"/>
                </a:solidFill>
              </a:rPr>
              <a:t> &lt;&lt; </a:t>
            </a:r>
            <a:r>
              <a:rPr lang="ko-KR" altLang="en-US" dirty="0">
                <a:solidFill>
                  <a:srgbClr val="0070C0"/>
                </a:solidFill>
              </a:rPr>
              <a:t>연산자 함수 </a:t>
            </a:r>
            <a:r>
              <a:rPr lang="en-US" altLang="ko-KR" dirty="0">
                <a:solidFill>
                  <a:srgbClr val="FF0000"/>
                </a:solidFill>
              </a:rPr>
              <a:t>=&gt;</a:t>
            </a:r>
            <a:r>
              <a:rPr lang="en-US" altLang="ko-KR" dirty="0">
                <a:solidFill>
                  <a:srgbClr val="0070C0"/>
                </a:solidFill>
              </a:rPr>
              <a:t> hello.exe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ko-KR" altLang="en-US" dirty="0" err="1">
                <a:solidFill>
                  <a:srgbClr val="0070C0"/>
                </a:solidFill>
              </a:rPr>
              <a:t>만듬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5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VS</a:t>
            </a:r>
            <a:r>
              <a:rPr lang="ko-KR" altLang="en-US" sz="4400" dirty="0">
                <a:solidFill>
                  <a:srgbClr val="FF0000"/>
                </a:solidFill>
              </a:rPr>
              <a:t> </a:t>
            </a:r>
            <a:r>
              <a:rPr lang="en-US" altLang="ko-KR" sz="4400" dirty="0">
                <a:solidFill>
                  <a:srgbClr val="FF0000"/>
                </a:solidFill>
              </a:rPr>
              <a:t>2010</a:t>
            </a:r>
            <a:r>
              <a:rPr lang="ko-KR" altLang="en-US" sz="4400" dirty="0">
                <a:solidFill>
                  <a:srgbClr val="FF0000"/>
                </a:solidFill>
              </a:rPr>
              <a:t> 실행하고 살펴봅시다</a:t>
            </a:r>
            <a:r>
              <a:rPr lang="en-US" altLang="ko-KR" sz="4400" dirty="0">
                <a:solidFill>
                  <a:srgbClr val="FF0000"/>
                </a:solidFill>
              </a:rPr>
              <a:t>.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8EA304-7D6C-410D-89C0-EEBF4E851975}"/>
              </a:ext>
            </a:extLst>
          </p:cNvPr>
          <p:cNvSpPr/>
          <p:nvPr/>
        </p:nvSpPr>
        <p:spPr>
          <a:xfrm>
            <a:off x="1072896" y="3865425"/>
            <a:ext cx="6205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최신 버전은 </a:t>
            </a:r>
            <a:r>
              <a:rPr lang="en-US" altLang="ko-KR" dirty="0"/>
              <a:t>2017….</a:t>
            </a:r>
            <a:r>
              <a:rPr lang="ko-KR" altLang="en-US" dirty="0"/>
              <a:t>많이 바뀌었습니다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변화에 대한 이미지 검색결과">
            <a:extLst>
              <a:ext uri="{FF2B5EF4-FFF2-40B4-BE49-F238E27FC236}">
                <a16:creationId xmlns:a16="http://schemas.microsoft.com/office/drawing/2014/main" xmlns="" id="{1726F3EB-2905-4670-9D86-549BD063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40" y="3704273"/>
            <a:ext cx="5105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75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시작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980728"/>
            <a:ext cx="63246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9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495600" y="1443210"/>
            <a:ext cx="7620000" cy="4345995"/>
            <a:chOff x="914400" y="1438275"/>
            <a:chExt cx="7620000" cy="43459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438275"/>
              <a:ext cx="7620000" cy="428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모서리가 둥근 사각형 설명선 6"/>
            <p:cNvSpPr/>
            <p:nvPr/>
          </p:nvSpPr>
          <p:spPr>
            <a:xfrm>
              <a:off x="1691680" y="4031706"/>
              <a:ext cx="768718" cy="341317"/>
            </a:xfrm>
            <a:prstGeom prst="wedgeRoundRectCallout">
              <a:avLst>
                <a:gd name="adj1" fmla="val 33753"/>
                <a:gd name="adj2" fmla="val 11125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프로젝트 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5104656" y="5439037"/>
              <a:ext cx="1296144" cy="345233"/>
            </a:xfrm>
            <a:prstGeom prst="wedgeRoundRectCallout">
              <a:avLst>
                <a:gd name="adj1" fmla="val 24778"/>
                <a:gd name="adj2" fmla="val -11091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C:\C++\chap1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폴더를 생성한다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3131840" y="4044362"/>
              <a:ext cx="1592560" cy="316003"/>
            </a:xfrm>
            <a:prstGeom prst="wedgeRoundRectCallout">
              <a:avLst>
                <a:gd name="adj1" fmla="val -79030"/>
                <a:gd name="adj2" fmla="val 12857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C:\C++\chap1\Hello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폴더가 생긴다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모서리가 둥근 사각형 설명선 9"/>
          <p:cNvSpPr/>
          <p:nvPr/>
        </p:nvSpPr>
        <p:spPr>
          <a:xfrm>
            <a:off x="4634261" y="4725144"/>
            <a:ext cx="902372" cy="288032"/>
          </a:xfrm>
          <a:prstGeom prst="wedgeRoundRectCallout">
            <a:avLst>
              <a:gd name="adj1" fmla="val -76418"/>
              <a:gd name="adj2" fmla="val 133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솔루션 위치</a:t>
            </a:r>
          </a:p>
        </p:txBody>
      </p:sp>
    </p:spTree>
    <p:extLst>
      <p:ext uri="{BB962C8B-B14F-4D97-AF65-F5344CB8AC3E}">
        <p14:creationId xmlns:p14="http://schemas.microsoft.com/office/powerpoint/2010/main" val="425168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생성된 프로젝트에 대한 확인 창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76350"/>
            <a:ext cx="69342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40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Win32 </a:t>
            </a:r>
            <a:r>
              <a:rPr lang="ko-KR" altLang="en-US" dirty="0"/>
              <a:t>응용프로그램 마법사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571972"/>
            <a:ext cx="69342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3071664" y="4372695"/>
            <a:ext cx="1005782" cy="341317"/>
          </a:xfrm>
          <a:prstGeom prst="wedgeRoundRectCallout">
            <a:avLst>
              <a:gd name="adj1" fmla="val 104749"/>
              <a:gd name="adj2" fmla="val -95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체크해야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어떠한 로봇을 </a:t>
            </a:r>
            <a:r>
              <a:rPr lang="ko-KR" altLang="en-US" sz="4400" dirty="0" err="1">
                <a:solidFill>
                  <a:srgbClr val="FF0000"/>
                </a:solidFill>
              </a:rPr>
              <a:t>만들것인가</a:t>
            </a:r>
            <a:r>
              <a:rPr lang="en-US" altLang="ko-KR" sz="4400" dirty="0">
                <a:solidFill>
                  <a:srgbClr val="FF0000"/>
                </a:solidFill>
              </a:rPr>
              <a:t>?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513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핵심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pic>
        <p:nvPicPr>
          <p:cNvPr id="6" name="Picture 2" descr="이미지 검색결과">
            <a:extLst>
              <a:ext uri="{FF2B5EF4-FFF2-40B4-BE49-F238E27FC236}">
                <a16:creationId xmlns:a16="http://schemas.microsoft.com/office/drawing/2014/main" xmlns="" id="{E66AB820-BD56-4429-B276-A547321D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264" y="3145607"/>
            <a:ext cx="2912914" cy="36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DFCBACA-E6A6-4514-AB34-7FBEAEA35E08}"/>
              </a:ext>
            </a:extLst>
          </p:cNvPr>
          <p:cNvSpPr/>
          <p:nvPr/>
        </p:nvSpPr>
        <p:spPr>
          <a:xfrm>
            <a:off x="799288" y="3808908"/>
            <a:ext cx="74302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여러분이 제작하고 싶은 로봇은</a:t>
            </a:r>
            <a:r>
              <a:rPr lang="en-US" altLang="ko-KR" sz="2800" b="1" dirty="0"/>
              <a:t>?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(     </a:t>
            </a:r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전투 로봇</a:t>
            </a:r>
            <a:r>
              <a:rPr lang="en-US" altLang="ko-KR" sz="2800" b="1" dirty="0" smtClean="0"/>
              <a:t>               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20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 생성 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556793"/>
            <a:ext cx="72485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46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새 항목 만드는 메뉴 선택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8" y="1343025"/>
            <a:ext cx="7248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1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675901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hello.cpp </a:t>
            </a:r>
            <a:r>
              <a:rPr lang="ko-KR" altLang="en-US" dirty="0"/>
              <a:t>소스 파일 생성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277962" y="4423342"/>
            <a:ext cx="1171407" cy="341317"/>
          </a:xfrm>
          <a:prstGeom prst="wedgeRoundRectCallout">
            <a:avLst>
              <a:gd name="adj1" fmla="val 23985"/>
              <a:gd name="adj2" fmla="val 1471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C++ </a:t>
            </a:r>
            <a:r>
              <a:rPr lang="ko-KR" altLang="en-US" sz="1000" dirty="0">
                <a:solidFill>
                  <a:schemeClr val="tx1"/>
                </a:solidFill>
              </a:rPr>
              <a:t>소스 파일 이름 입력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863752" y="2335110"/>
            <a:ext cx="585704" cy="341317"/>
          </a:xfrm>
          <a:prstGeom prst="wedgeRoundRectCallout">
            <a:avLst>
              <a:gd name="adj1" fmla="val -142596"/>
              <a:gd name="adj2" fmla="val 615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코드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231906" y="4426686"/>
            <a:ext cx="936103" cy="341317"/>
          </a:xfrm>
          <a:prstGeom prst="wedgeRoundRectCallout">
            <a:avLst>
              <a:gd name="adj1" fmla="val -71780"/>
              <a:gd name="adj2" fmla="val 2189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hello.cpp</a:t>
            </a:r>
            <a:r>
              <a:rPr lang="ko-KR" altLang="en-US" sz="1000" dirty="0">
                <a:solidFill>
                  <a:schemeClr val="tx1"/>
                </a:solidFill>
              </a:rPr>
              <a:t>가 생기는 폴더</a:t>
            </a:r>
          </a:p>
        </p:txBody>
      </p:sp>
    </p:spTree>
    <p:extLst>
      <p:ext uri="{BB962C8B-B14F-4D97-AF65-F5344CB8AC3E}">
        <p14:creationId xmlns:p14="http://schemas.microsoft.com/office/powerpoint/2010/main" val="3575940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92" y="949028"/>
            <a:ext cx="72485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hello.cpp </a:t>
            </a:r>
            <a:r>
              <a:rPr lang="ko-KR" altLang="en-US" dirty="0"/>
              <a:t>파일이 생성된 초기 모습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51657" y="2909094"/>
            <a:ext cx="1008112" cy="341317"/>
          </a:xfrm>
          <a:prstGeom prst="wedgeRoundRectCallout">
            <a:avLst>
              <a:gd name="adj1" fmla="val 112031"/>
              <a:gd name="adj2" fmla="val 39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</a:t>
            </a:r>
            <a:r>
              <a:rPr lang="en-US" altLang="ko-KR" sz="1000" dirty="0">
                <a:solidFill>
                  <a:schemeClr val="tx1"/>
                </a:solidFill>
              </a:rPr>
              <a:t>hello.cpp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190757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53" y="1412777"/>
            <a:ext cx="64293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hello.cpp </a:t>
            </a:r>
            <a:r>
              <a:rPr lang="ko-KR" altLang="en-US" dirty="0"/>
              <a:t>작성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9328029" y="3162723"/>
            <a:ext cx="1171407" cy="341317"/>
          </a:xfrm>
          <a:prstGeom prst="wedgeRoundRectCallout">
            <a:avLst>
              <a:gd name="adj1" fmla="val -166349"/>
              <a:gd name="adj2" fmla="val 225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프로그램 작성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9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4" y="1128714"/>
            <a:ext cx="64293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솔루션 탐색기에서 컴파일 메뉴 선택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135561" y="3861048"/>
            <a:ext cx="1253054" cy="504056"/>
          </a:xfrm>
          <a:prstGeom prst="wedgeRoundRectCallout">
            <a:avLst>
              <a:gd name="adj1" fmla="val 125383"/>
              <a:gd name="adj2" fmla="val 132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hello.cpp </a:t>
            </a:r>
            <a:r>
              <a:rPr lang="ko-KR" altLang="en-US" sz="1000" dirty="0">
                <a:solidFill>
                  <a:schemeClr val="tx1"/>
                </a:solidFill>
              </a:rPr>
              <a:t>컴파일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컴파일만 수행</a:t>
            </a:r>
          </a:p>
        </p:txBody>
      </p:sp>
    </p:spTree>
    <p:extLst>
      <p:ext uri="{BB962C8B-B14F-4D97-AF65-F5344CB8AC3E}">
        <p14:creationId xmlns:p14="http://schemas.microsoft.com/office/powerpoint/2010/main" val="1480443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2514600" y="228601"/>
            <a:ext cx="8153400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프로젝트의 </a:t>
            </a:r>
            <a:r>
              <a:rPr lang="ko-KR" altLang="en-US" dirty="0" err="1"/>
              <a:t>빌드로</a:t>
            </a:r>
            <a:r>
              <a:rPr lang="ko-KR" altLang="en-US" dirty="0"/>
              <a:t> </a:t>
            </a:r>
            <a:r>
              <a:rPr lang="en-US" altLang="ko-KR" dirty="0"/>
              <a:t>Hello.exe </a:t>
            </a:r>
            <a:r>
              <a:rPr lang="ko-KR" altLang="en-US" dirty="0"/>
              <a:t>생성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95" y="969420"/>
            <a:ext cx="6448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7032104" y="5589240"/>
            <a:ext cx="1872208" cy="420814"/>
          </a:xfrm>
          <a:prstGeom prst="wedgeRoundRectCallout">
            <a:avLst>
              <a:gd name="adj1" fmla="val 37765"/>
              <a:gd name="adj2" fmla="val -1350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빌드</a:t>
            </a:r>
            <a:r>
              <a:rPr lang="ko-KR" altLang="en-US" sz="1000" dirty="0">
                <a:solidFill>
                  <a:schemeClr val="tx1"/>
                </a:solidFill>
              </a:rPr>
              <a:t> 메뉴를 선택하면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컴파일과 링크 후 </a:t>
            </a:r>
            <a:r>
              <a:rPr lang="en-US" altLang="ko-KR" sz="1000" dirty="0">
                <a:solidFill>
                  <a:schemeClr val="tx1"/>
                </a:solidFill>
              </a:rPr>
              <a:t>Hello.exe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71178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91544" y="332656"/>
            <a:ext cx="8153400" cy="8241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Ctrl+F5(</a:t>
            </a:r>
            <a:r>
              <a:rPr lang="ko-KR" altLang="en-US" dirty="0"/>
              <a:t>디버깅하지 않고 실행하기 메뉴</a:t>
            </a:r>
            <a:r>
              <a:rPr lang="en-US" altLang="ko-KR" dirty="0"/>
              <a:t>)</a:t>
            </a:r>
            <a:r>
              <a:rPr lang="ko-KR" altLang="en-US" dirty="0"/>
              <a:t>로 실행할 때 </a:t>
            </a:r>
            <a:r>
              <a:rPr lang="ko-KR" altLang="en-US" dirty="0" err="1"/>
              <a:t>빌드를</a:t>
            </a:r>
            <a:r>
              <a:rPr lang="ko-KR" altLang="en-US" dirty="0"/>
              <a:t> 묻는 창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74" y="1817340"/>
            <a:ext cx="33432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2912195" y="3343250"/>
            <a:ext cx="1747471" cy="720080"/>
          </a:xfrm>
          <a:prstGeom prst="wedgeRoundRectCallout">
            <a:avLst>
              <a:gd name="adj1" fmla="val 78274"/>
              <a:gd name="adj2" fmla="val -78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소스가 수정되어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빌드</a:t>
            </a:r>
            <a:r>
              <a:rPr lang="ko-KR" altLang="en-US" sz="1000" dirty="0">
                <a:solidFill>
                  <a:schemeClr val="tx1"/>
                </a:solidFill>
              </a:rPr>
              <a:t> 되지  않은 상태에서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실행을 요청하는 경우에 출력되는 창</a:t>
            </a:r>
          </a:p>
        </p:txBody>
      </p:sp>
    </p:spTree>
    <p:extLst>
      <p:ext uri="{BB962C8B-B14F-4D97-AF65-F5344CB8AC3E}">
        <p14:creationId xmlns:p14="http://schemas.microsoft.com/office/powerpoint/2010/main" val="3262534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69" y="1027709"/>
            <a:ext cx="64960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프로젝트가 실행되는 화면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75721" y="4412084"/>
            <a:ext cx="1171407" cy="576064"/>
          </a:xfrm>
          <a:prstGeom prst="wedgeRoundRectCallout">
            <a:avLst>
              <a:gd name="adj1" fmla="val 85145"/>
              <a:gd name="adj2" fmla="val -198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Hello </a:t>
            </a:r>
            <a:r>
              <a:rPr lang="ko-KR" altLang="en-US" sz="1000" dirty="0">
                <a:solidFill>
                  <a:schemeClr val="tx1"/>
                </a:solidFill>
              </a:rPr>
              <a:t>프로젝트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빌드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Hello.exe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9" y="5137746"/>
            <a:ext cx="5381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140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D1AC2FB-BFE7-402E-B64F-F539CD3464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기타 </a:t>
            </a:r>
            <a:r>
              <a:rPr lang="en-US" altLang="ko-KR" dirty="0"/>
              <a:t>C++ </a:t>
            </a:r>
            <a:r>
              <a:rPr lang="ko-KR" altLang="en-US" dirty="0"/>
              <a:t>실행가능한 </a:t>
            </a:r>
            <a:r>
              <a:rPr lang="en-US" altLang="ko-KR" dirty="0"/>
              <a:t>IDE </a:t>
            </a:r>
            <a:r>
              <a:rPr lang="ko-KR" altLang="en-US" dirty="0"/>
              <a:t>소개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63B1BDE9-E519-414C-B626-077EAB4B66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무료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https://ideone.com/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http://codepad.org/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관리 가능한 상용 웹</a:t>
            </a:r>
            <a:endParaRPr lang="en-US" altLang="ko-KR" dirty="0"/>
          </a:p>
          <a:p>
            <a:pPr lvl="1"/>
            <a:r>
              <a:rPr lang="ko-KR" altLang="en-US" dirty="0" err="1"/>
              <a:t>엔터프라이즈급</a:t>
            </a:r>
            <a:r>
              <a:rPr lang="ko-KR" altLang="en-US" dirty="0"/>
              <a:t> 기능 제공</a:t>
            </a:r>
            <a:endParaRPr lang="en-US" altLang="ko-KR" dirty="0"/>
          </a:p>
          <a:p>
            <a:pPr lvl="1"/>
            <a:r>
              <a:rPr lang="ko-KR" altLang="en-US" dirty="0"/>
              <a:t>클라우드 기반으로 저장</a:t>
            </a:r>
            <a:endParaRPr lang="en-US" altLang="ko-KR" dirty="0"/>
          </a:p>
          <a:p>
            <a:pPr lvl="1"/>
            <a:r>
              <a:rPr lang="ko-KR" altLang="en-US" dirty="0"/>
              <a:t>다양한 프로그래밍 언어 제공</a:t>
            </a:r>
            <a:endParaRPr lang="en-US" altLang="ko-KR" dirty="0"/>
          </a:p>
          <a:p>
            <a:pPr lvl="1"/>
            <a:r>
              <a:rPr lang="ko-KR" altLang="en-US" dirty="0"/>
              <a:t>상세한 </a:t>
            </a:r>
            <a:endParaRPr lang="en-US" altLang="ko-KR" dirty="0"/>
          </a:p>
        </p:txBody>
      </p:sp>
      <p:pic>
        <p:nvPicPr>
          <p:cNvPr id="2050" name="Picture 2" descr="http://cfile29.uf.tistory.com/image/2402143C56FC9A6103BADC">
            <a:extLst>
              <a:ext uri="{FF2B5EF4-FFF2-40B4-BE49-F238E27FC236}">
                <a16:creationId xmlns:a16="http://schemas.microsoft.com/office/drawing/2014/main" xmlns="" id="{373D09C3-C315-4726-93C7-3810B0E7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3291840"/>
            <a:ext cx="4657344" cy="349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9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어디서 </a:t>
            </a:r>
            <a:r>
              <a:rPr lang="ko-KR" altLang="en-US" sz="4400" dirty="0" err="1">
                <a:solidFill>
                  <a:srgbClr val="FF0000"/>
                </a:solidFill>
              </a:rPr>
              <a:t>부터</a:t>
            </a:r>
            <a:r>
              <a:rPr lang="ko-KR" altLang="en-US" sz="4400" dirty="0">
                <a:solidFill>
                  <a:srgbClr val="FF0000"/>
                </a:solidFill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</a:rPr>
              <a:t>만들것인가</a:t>
            </a:r>
            <a:r>
              <a:rPr lang="en-US" altLang="ko-KR" sz="4400" dirty="0">
                <a:solidFill>
                  <a:srgbClr val="FF0000"/>
                </a:solidFill>
              </a:rPr>
              <a:t>?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1000" y="3808908"/>
            <a:ext cx="74302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스타크래프트 가장 불쌍한 유닛 </a:t>
            </a:r>
            <a:r>
              <a:rPr lang="en-US" altLang="ko-KR" b="1" dirty="0">
                <a:solidFill>
                  <a:srgbClr val="FF0000"/>
                </a:solidFill>
              </a:rPr>
              <a:t>SCV….</a:t>
            </a:r>
            <a:r>
              <a:rPr lang="ko-KR" altLang="en-US" b="1" dirty="0">
                <a:solidFill>
                  <a:srgbClr val="FF0000"/>
                </a:solidFill>
              </a:rPr>
              <a:t>제작해 봅시다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나이먹은 개발자 </a:t>
            </a:r>
            <a:r>
              <a:rPr lang="en-US" altLang="ko-KR" b="1" dirty="0"/>
              <a:t>A : </a:t>
            </a:r>
            <a:r>
              <a:rPr lang="ko-KR" altLang="en-US" b="1" dirty="0"/>
              <a:t>일단 운전석부터</a:t>
            </a:r>
            <a:r>
              <a:rPr lang="en-US" altLang="ko-KR" b="1" dirty="0"/>
              <a:t>…?? </a:t>
            </a:r>
            <a:r>
              <a:rPr lang="ko-KR" altLang="en-US" b="1" dirty="0"/>
              <a:t>머리부터 만들어야 하나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b="1" dirty="0"/>
              <a:t>젊은 개발자 </a:t>
            </a:r>
            <a:r>
              <a:rPr lang="en-US" altLang="ko-KR" b="1" dirty="0"/>
              <a:t>B : </a:t>
            </a:r>
            <a:r>
              <a:rPr lang="ko-KR" altLang="en-US" b="1" dirty="0"/>
              <a:t>머리</a:t>
            </a:r>
            <a:r>
              <a:rPr lang="en-US" altLang="ko-KR" b="1" dirty="0"/>
              <a:t>, </a:t>
            </a:r>
            <a:r>
              <a:rPr lang="ko-KR" altLang="en-US" b="1" dirty="0"/>
              <a:t>운전석</a:t>
            </a:r>
            <a:r>
              <a:rPr lang="en-US" altLang="ko-KR" b="1" dirty="0"/>
              <a:t>, </a:t>
            </a:r>
            <a:r>
              <a:rPr lang="ko-KR" altLang="en-US" b="1" dirty="0"/>
              <a:t>팔</a:t>
            </a:r>
            <a:r>
              <a:rPr lang="en-US" altLang="ko-KR" b="1" dirty="0"/>
              <a:t>, </a:t>
            </a:r>
            <a:r>
              <a:rPr lang="ko-KR" altLang="en-US" b="1" dirty="0"/>
              <a:t>다리</a:t>
            </a:r>
            <a:r>
              <a:rPr lang="en-US" altLang="ko-KR" b="1" dirty="0"/>
              <a:t> </a:t>
            </a:r>
            <a:r>
              <a:rPr lang="ko-KR" altLang="en-US" b="1" dirty="0"/>
              <a:t>각자 만들면 되지</a:t>
            </a:r>
            <a:r>
              <a:rPr lang="en-US" altLang="ko-KR" b="1" dirty="0"/>
              <a:t>….</a:t>
            </a:r>
          </a:p>
          <a:p>
            <a:endParaRPr lang="en-US" altLang="ko-KR" b="1" dirty="0"/>
          </a:p>
          <a:p>
            <a:r>
              <a:rPr lang="ko-KR" altLang="en-US" b="1" dirty="0"/>
              <a:t>똑똑한 개발자 </a:t>
            </a:r>
            <a:r>
              <a:rPr lang="en-US" altLang="ko-KR" b="1" dirty="0"/>
              <a:t>C : ^^(A, B</a:t>
            </a:r>
            <a:r>
              <a:rPr lang="ko-KR" altLang="en-US" b="1" dirty="0"/>
              <a:t>가 개발 완료되면 결합해볼까</a:t>
            </a:r>
            <a:r>
              <a:rPr lang="en-US" altLang="ko-KR" b="1" dirty="0"/>
              <a:t>…)</a:t>
            </a:r>
          </a:p>
          <a:p>
            <a:endParaRPr lang="en-US" altLang="ko-KR" b="1" dirty="0"/>
          </a:p>
          <a:p>
            <a:r>
              <a:rPr lang="ko-KR" altLang="en-US" b="1" dirty="0"/>
              <a:t>생각 없는 개발자 </a:t>
            </a:r>
            <a:r>
              <a:rPr lang="en-US" altLang="ko-KR" b="1" dirty="0"/>
              <a:t>D : </a:t>
            </a:r>
            <a:r>
              <a:rPr lang="ko-KR" altLang="en-US" b="1" dirty="0"/>
              <a:t>그냥 만들고 보자</a:t>
            </a:r>
            <a:r>
              <a:rPr lang="en-US" altLang="ko-KR" b="1" dirty="0"/>
              <a:t>…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513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핵심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pic>
        <p:nvPicPr>
          <p:cNvPr id="1026" name="Picture 2" descr="SCV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39" y="3647399"/>
            <a:ext cx="3085305" cy="302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예제코딩과 빌드 및 실행해봅시다</a:t>
            </a:r>
            <a:r>
              <a:rPr lang="en-US" altLang="ko-KR" sz="4400" dirty="0">
                <a:solidFill>
                  <a:srgbClr val="FF0000"/>
                </a:solidFill>
              </a:rPr>
              <a:t>.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8EA304-7D6C-410D-89C0-EEBF4E851975}"/>
              </a:ext>
            </a:extLst>
          </p:cNvPr>
          <p:cNvSpPr/>
          <p:nvPr/>
        </p:nvSpPr>
        <p:spPr>
          <a:xfrm>
            <a:off x="1072896" y="3865425"/>
            <a:ext cx="6205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배열과 함수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1028" name="Picture 4" descr="변화에 대한 이미지 검색결과">
            <a:extLst>
              <a:ext uri="{FF2B5EF4-FFF2-40B4-BE49-F238E27FC236}">
                <a16:creationId xmlns:a16="http://schemas.microsoft.com/office/drawing/2014/main" xmlns="" id="{1726F3EB-2905-4670-9D86-549BD063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40" y="3704273"/>
            <a:ext cx="5105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1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예제 실행해보기 </a:t>
            </a:r>
            <a:r>
              <a:rPr lang="en-US" altLang="ko-KR" dirty="0"/>
              <a:t>- </a:t>
            </a:r>
            <a:r>
              <a:rPr lang="ko-KR" altLang="en-US" dirty="0"/>
              <a:t>배열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배열 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5-1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9522" y="1648545"/>
            <a:ext cx="669674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n[10];</a:t>
            </a:r>
            <a:r>
              <a:rPr lang="en-US" altLang="ko-KR" sz="1400" dirty="0"/>
              <a:t> // </a:t>
            </a:r>
            <a:r>
              <a:rPr lang="ko-KR" altLang="en-US" sz="1400" dirty="0"/>
              <a:t>정수 </a:t>
            </a:r>
            <a:r>
              <a:rPr lang="en-US" altLang="ko-KR" sz="1400" dirty="0"/>
              <a:t>10</a:t>
            </a:r>
            <a:r>
              <a:rPr lang="ko-KR" altLang="en-US" sz="1400" dirty="0"/>
              <a:t>개짜리 빈 메모리 공간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double d[] = {0.1, 0.2, 0.5, 3.9}; </a:t>
            </a:r>
            <a:r>
              <a:rPr lang="en-US" altLang="ko-KR" sz="1400" dirty="0"/>
              <a:t>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에 </a:t>
            </a:r>
            <a:r>
              <a:rPr lang="en-US" altLang="ko-KR" sz="1400" dirty="0"/>
              <a:t>0.1, 0.2, 0.5, 3.9</a:t>
            </a:r>
            <a:r>
              <a:rPr lang="ko-KR" altLang="en-US" sz="1400" dirty="0"/>
              <a:t>로 초기화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n[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*2; // 2</a:t>
            </a:r>
            <a:r>
              <a:rPr lang="ko-KR" altLang="en-US" sz="1400" dirty="0"/>
              <a:t>의 배수로 </a:t>
            </a:r>
            <a:r>
              <a:rPr lang="en-US" altLang="ko-KR" sz="1400" dirty="0"/>
              <a:t>n</a:t>
            </a:r>
            <a:r>
              <a:rPr lang="ko-KR" altLang="en-US" sz="1400" dirty="0"/>
              <a:t>에 값을 채움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n[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&lt;&lt; ' ';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n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"\n"; // </a:t>
            </a:r>
            <a:r>
              <a:rPr lang="ko-KR" altLang="en-US" sz="1400" dirty="0"/>
              <a:t>한 줄 띈다</a:t>
            </a:r>
            <a:r>
              <a:rPr lang="en-US" altLang="ko-KR" sz="1400" dirty="0"/>
              <a:t>.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double sum = 0; </a:t>
            </a:r>
            <a:r>
              <a:rPr lang="en-US" altLang="ko-KR" sz="1400" dirty="0"/>
              <a:t>// C++</a:t>
            </a:r>
            <a:r>
              <a:rPr lang="ko-KR" altLang="en-US" sz="1400" dirty="0"/>
              <a:t>에서는 필요할 때 변수를 아무 곳이나 선언 가능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&lt;4;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 계산</a:t>
            </a:r>
          </a:p>
          <a:p>
            <a:pPr defTabSz="180000"/>
            <a:r>
              <a:rPr lang="en-US" altLang="ko-KR" sz="1400" dirty="0"/>
              <a:t>		sum += 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sum;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 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82007" y="5949280"/>
            <a:ext cx="668425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0 2 4 6 8 10 12 14 16 18</a:t>
            </a:r>
          </a:p>
          <a:p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4.7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2320" y="1690688"/>
            <a:ext cx="4283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배열 이란</a:t>
            </a:r>
            <a:endParaRPr lang="en-US" altLang="ko-KR" dirty="0"/>
          </a:p>
          <a:p>
            <a:pPr lvl="1"/>
            <a:r>
              <a:rPr lang="ko-KR" altLang="en-US" dirty="0"/>
              <a:t>동일 타입의 데이터를 하나의 단위로 다루기 위해 연결된 메모리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배열 그대로 사용</a:t>
            </a:r>
            <a:endParaRPr lang="en-US" altLang="ko-K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334" y="4274855"/>
            <a:ext cx="4252733" cy="138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868334" y="3147375"/>
            <a:ext cx="41964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n[10]; // </a:t>
            </a:r>
            <a:r>
              <a:rPr lang="ko-KR" altLang="en-US" sz="1400" dirty="0"/>
              <a:t>정수 </a:t>
            </a:r>
            <a:r>
              <a:rPr lang="en-US" altLang="ko-KR" sz="1400" dirty="0"/>
              <a:t>10</a:t>
            </a:r>
            <a:r>
              <a:rPr lang="ko-KR" altLang="en-US" sz="1400" dirty="0"/>
              <a:t>개짜리 빈 메모리 공간</a:t>
            </a:r>
          </a:p>
          <a:p>
            <a:r>
              <a:rPr lang="en-US" altLang="ko-KR" sz="1400" dirty="0"/>
              <a:t>double d[] = {0.1, 0.2, 0.5, 3.9}; // d</a:t>
            </a:r>
            <a:r>
              <a:rPr lang="ko-KR" altLang="en-US" sz="1400" dirty="0"/>
              <a:t>의 크기는 자동으로 </a:t>
            </a:r>
            <a:r>
              <a:rPr lang="en-US" altLang="ko-KR" sz="1400" dirty="0"/>
              <a:t>3</a:t>
            </a:r>
            <a:r>
              <a:rPr lang="ko-KR" altLang="en-US" sz="1400" dirty="0"/>
              <a:t>으로 설정</a:t>
            </a:r>
            <a:r>
              <a:rPr lang="en-US" altLang="ko-KR" sz="1400" dirty="0"/>
              <a:t>.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에 순서대로 </a:t>
            </a:r>
            <a:r>
              <a:rPr lang="en-US" altLang="ko-KR" sz="1400" dirty="0"/>
              <a:t>0.1, 0.2, 0.5, 3.9</a:t>
            </a:r>
            <a:r>
              <a:rPr lang="ko-KR" altLang="en-US" sz="1400" dirty="0"/>
              <a:t>로 초기화</a:t>
            </a:r>
          </a:p>
        </p:txBody>
      </p:sp>
    </p:spTree>
    <p:extLst>
      <p:ext uri="{BB962C8B-B14F-4D97-AF65-F5344CB8AC3E}">
        <p14:creationId xmlns:p14="http://schemas.microsoft.com/office/powerpoint/2010/main" val="167962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예제 실행해보기 </a:t>
            </a:r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3468" y="1268760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함수예제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6-1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601617"/>
            <a:ext cx="691276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두 개의 정수를 받아 합을 구하고 결과를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 </a:t>
            </a:r>
            <a:r>
              <a:rPr lang="en-US" altLang="ko-KR" sz="1400" dirty="0"/>
              <a:t>adder</a:t>
            </a:r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adder(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sum;</a:t>
            </a:r>
          </a:p>
          <a:p>
            <a:pPr defTabSz="180000"/>
            <a:r>
              <a:rPr lang="en-US" altLang="ko-KR" sz="1400" b="1" dirty="0"/>
              <a:t>	sum = a + b;</a:t>
            </a:r>
          </a:p>
          <a:p>
            <a:pPr defTabSz="180000"/>
            <a:r>
              <a:rPr lang="en-US" altLang="ko-KR" sz="1400" b="1" dirty="0"/>
              <a:t>	return sum;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adder(24567, 98374);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"24567</a:t>
            </a:r>
            <a:r>
              <a:rPr lang="ko-KR" altLang="en-US" sz="1400" dirty="0"/>
              <a:t>과 </a:t>
            </a:r>
            <a:r>
              <a:rPr lang="en-US" altLang="ko-KR" sz="1400" dirty="0"/>
              <a:t>98374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n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두 개의 정수를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n = adder(a, b);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</a:t>
            </a:r>
            <a:r>
              <a:rPr lang="ko-KR" altLang="en-US" sz="1400" dirty="0"/>
              <a:t>와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n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83568" y="6049750"/>
            <a:ext cx="691276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24567</a:t>
            </a:r>
            <a:r>
              <a:rPr lang="ko-KR" altLang="en-US" sz="1400" dirty="0"/>
              <a:t>과 </a:t>
            </a:r>
            <a:r>
              <a:rPr lang="en-US" altLang="ko-KR" sz="1400" dirty="0"/>
              <a:t>98374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122941</a:t>
            </a:r>
            <a:r>
              <a:rPr lang="ko-KR" altLang="en-US" sz="1400" dirty="0"/>
              <a:t>입니다</a:t>
            </a:r>
          </a:p>
          <a:p>
            <a:r>
              <a:rPr lang="ko-KR" altLang="en-US" sz="1400" dirty="0"/>
              <a:t>두 개의 정수를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2342 158619</a:t>
            </a:r>
          </a:p>
          <a:p>
            <a:r>
              <a:rPr lang="en-US" altLang="ko-KR" sz="1400" dirty="0"/>
              <a:t>2342</a:t>
            </a:r>
            <a:r>
              <a:rPr lang="ko-KR" altLang="en-US" sz="1400" dirty="0"/>
              <a:t>와 </a:t>
            </a:r>
            <a:r>
              <a:rPr lang="en-US" altLang="ko-KR" sz="1400" dirty="0"/>
              <a:t>158619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160961</a:t>
            </a:r>
            <a:r>
              <a:rPr lang="ko-KR" altLang="en-US" sz="1400" dirty="0"/>
              <a:t>입니다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76988" y="1703496"/>
            <a:ext cx="3906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함수 기법 그대로 계승 하였습니다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017" y="2500138"/>
            <a:ext cx="3913972" cy="30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어떻게 바뀌었나요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살펴본 예제만 살펴보면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2350" y="2613647"/>
            <a:ext cx="784704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#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include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iostream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&gt;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main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()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Arial Unicode MS"/>
              </a:rPr>
              <a:t>	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std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::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cout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&lt;&lt; "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Hello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World! ";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	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std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::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cout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&lt;&lt; "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I'm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C++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program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";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}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121" y="2698393"/>
            <a:ext cx="483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84860" y="2828989"/>
            <a:ext cx="4681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헤더 선언과 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r>
              <a:rPr lang="ko-KR" altLang="en-US" sz="4000" b="1" dirty="0">
                <a:solidFill>
                  <a:srgbClr val="FF0000"/>
                </a:solidFill>
              </a:rPr>
              <a:t>입출력 방법</a:t>
            </a:r>
            <a:r>
              <a:rPr lang="en-US" altLang="ko-KR" sz="4000" b="1" dirty="0">
                <a:solidFill>
                  <a:srgbClr val="FF0000"/>
                </a:solidFill>
              </a:rPr>
              <a:t>…</a:t>
            </a:r>
            <a:r>
              <a:rPr lang="ko-KR" altLang="en-US" sz="4000" b="1" dirty="0">
                <a:solidFill>
                  <a:srgbClr val="FF0000"/>
                </a:solidFill>
              </a:rPr>
              <a:t>정도</a:t>
            </a:r>
            <a:r>
              <a:rPr lang="en-US" altLang="ko-KR" sz="4000" b="1" dirty="0">
                <a:solidFill>
                  <a:srgbClr val="FF0000"/>
                </a:solidFill>
              </a:rPr>
              <a:t>?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8244" y="6387102"/>
            <a:ext cx="9983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</a:rPr>
              <a:t>객체지향적인</a:t>
            </a:r>
            <a:r>
              <a:rPr lang="ko-KR" altLang="en-US" sz="2400" dirty="0">
                <a:solidFill>
                  <a:srgbClr val="FF0000"/>
                </a:solidFill>
              </a:rPr>
              <a:t> 부분은 아직 보이지 않네요</a:t>
            </a:r>
            <a:r>
              <a:rPr lang="en-US" altLang="ko-KR" sz="2400" dirty="0">
                <a:solidFill>
                  <a:srgbClr val="FF0000"/>
                </a:solidFill>
              </a:rPr>
              <a:t>..</a:t>
            </a:r>
            <a:r>
              <a:rPr lang="ko-KR" altLang="en-US" sz="2400" dirty="0">
                <a:solidFill>
                  <a:srgbClr val="FF0000"/>
                </a:solidFill>
              </a:rPr>
              <a:t>앞으로 천천히 </a:t>
            </a:r>
            <a:r>
              <a:rPr lang="ko-KR" altLang="en-US" sz="2400" dirty="0" err="1">
                <a:solidFill>
                  <a:srgbClr val="FF0000"/>
                </a:solidFill>
              </a:rPr>
              <a:t>살펴볼겁니다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7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언어에서 추가된 사항들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에서 향상된 </a:t>
            </a:r>
            <a:r>
              <a:rPr lang="en-US" altLang="ko-KR" dirty="0"/>
              <a:t>C++</a:t>
            </a:r>
            <a:r>
              <a:rPr lang="ko-KR" altLang="en-US" dirty="0"/>
              <a:t>의 변화를 다시 살펴봅시다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세부적으로는 많은 규칙들과 새로운 개념들이 많이 추가 되었지만 가장 큰 변화는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77176" y="3332984"/>
            <a:ext cx="96766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객체지향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객체중심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기존 함수의 활용성이 용이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다형성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000" dirty="0"/>
              <a:t>접근방향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하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상향식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양방향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 접근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기능의 연결성 유지하면서 독립성 제공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모듈화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가 요구됨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에러처리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예외처리 방법 도입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유지보수성 용이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기타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이 시기에 표준 디자인 패턴</a:t>
            </a:r>
            <a:r>
              <a:rPr lang="en-US" altLang="ko-KR" sz="2000" dirty="0">
                <a:sym typeface="Wingdings" panose="05000000000000000000" pitchFamily="2" charset="2"/>
              </a:rPr>
              <a:t>(GOF </a:t>
            </a:r>
            <a:r>
              <a:rPr lang="ko-KR" altLang="en-US" sz="2000" dirty="0">
                <a:sym typeface="Wingdings" panose="05000000000000000000" pitchFamily="2" charset="2"/>
              </a:rPr>
              <a:t>등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에 대한 연구가 활성화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5892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프로그래밍 복습하기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8EA304-7D6C-410D-89C0-EEBF4E851975}"/>
              </a:ext>
            </a:extLst>
          </p:cNvPr>
          <p:cNvSpPr/>
          <p:nvPr/>
        </p:nvSpPr>
        <p:spPr>
          <a:xfrm>
            <a:off x="1072896" y="3865425"/>
            <a:ext cx="6205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장 실습문제 포함</a:t>
            </a:r>
          </a:p>
        </p:txBody>
      </p:sp>
      <p:pic>
        <p:nvPicPr>
          <p:cNvPr id="1028" name="Picture 4" descr="변화에 대한 이미지 검색결과">
            <a:extLst>
              <a:ext uri="{FF2B5EF4-FFF2-40B4-BE49-F238E27FC236}">
                <a16:creationId xmlns:a16="http://schemas.microsoft.com/office/drawing/2014/main" xmlns="" id="{1726F3EB-2905-4670-9D86-549BD063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40" y="3704273"/>
            <a:ext cx="5105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3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1</a:t>
            </a:r>
            <a:r>
              <a:rPr lang="ko-KR" altLang="en-US" dirty="0"/>
              <a:t>장 실습문제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964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기초 예제 프로그래밍 </a:t>
            </a:r>
            <a:r>
              <a:rPr lang="en-US" altLang="ko-KR" dirty="0"/>
              <a:t>!!</a:t>
            </a:r>
          </a:p>
          <a:p>
            <a:pPr lvl="1"/>
            <a:r>
              <a:rPr lang="en-US" altLang="ko-KR" dirty="0"/>
              <a:t>1~4</a:t>
            </a:r>
            <a:r>
              <a:rPr lang="ko-KR" altLang="en-US" dirty="0"/>
              <a:t>번 예제 실습 </a:t>
            </a:r>
            <a:r>
              <a:rPr lang="en-US" altLang="ko-KR" dirty="0"/>
              <a:t>C++ </a:t>
            </a:r>
            <a:r>
              <a:rPr lang="ko-KR" altLang="en-US" dirty="0"/>
              <a:t>형태로</a:t>
            </a:r>
            <a:r>
              <a:rPr lang="en-US" altLang="ko-KR" dirty="0"/>
              <a:t>…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내 이름은 홍길동입니다</a:t>
            </a:r>
            <a:r>
              <a:rPr lang="en-US" altLang="ko-KR" dirty="0"/>
              <a:t>.</a:t>
            </a:r>
            <a:r>
              <a:rPr lang="ko-KR" altLang="en-US" dirty="0"/>
              <a:t> 출력하기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희망직업 출력하기</a:t>
            </a:r>
            <a:r>
              <a:rPr lang="en-US" altLang="ko-KR" dirty="0"/>
              <a:t>. (</a:t>
            </a:r>
            <a:r>
              <a:rPr lang="ko-KR" altLang="en-US" dirty="0" err="1"/>
              <a:t>줄바꿈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더한 결과 출력하기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숫자를 입력 받아 이름과</a:t>
            </a:r>
            <a:r>
              <a:rPr lang="en-US" altLang="ko-KR" dirty="0"/>
              <a:t> 1</a:t>
            </a:r>
            <a:r>
              <a:rPr lang="ko-KR" altLang="en-US" dirty="0"/>
              <a:t>부터 입력 받은 숫자 합 출력하기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도전</a:t>
            </a:r>
            <a:r>
              <a:rPr lang="en-US" altLang="ko-KR" b="1" dirty="0">
                <a:solidFill>
                  <a:srgbClr val="FF0000"/>
                </a:solidFill>
              </a:rPr>
              <a:t>!!)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힌트</a:t>
            </a:r>
            <a:r>
              <a:rPr lang="en-US" altLang="ko-KR" dirty="0"/>
              <a:t>(</a:t>
            </a:r>
            <a:r>
              <a:rPr lang="ko-KR" altLang="en-US" dirty="0"/>
              <a:t>입력과 출력</a:t>
            </a:r>
            <a:r>
              <a:rPr lang="en-US" altLang="ko-KR" dirty="0"/>
              <a:t>, </a:t>
            </a:r>
            <a:r>
              <a:rPr lang="ko-KR" altLang="en-US" dirty="0" err="1"/>
              <a:t>개행</a:t>
            </a:r>
            <a:r>
              <a:rPr lang="en-US" altLang="ko-KR" dirty="0"/>
              <a:t>), </a:t>
            </a:r>
            <a:r>
              <a:rPr lang="ko-KR" altLang="en-US" dirty="0"/>
              <a:t>이름은 배열로 받기</a:t>
            </a:r>
            <a:endParaRPr lang="en-US" altLang="ko-KR" dirty="0"/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cin</a:t>
            </a:r>
            <a:r>
              <a:rPr lang="en-US" altLang="ko-KR" dirty="0"/>
              <a:t> &gt;&gt; name; // </a:t>
            </a:r>
            <a:r>
              <a:rPr lang="ko-KR" altLang="en-US" dirty="0"/>
              <a:t>변수 입력</a:t>
            </a:r>
            <a:endParaRPr lang="en-US" altLang="ko-KR" dirty="0"/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“”</a:t>
            </a:r>
            <a:r>
              <a:rPr lang="ko-KR" altLang="en-US" dirty="0"/>
              <a:t>문자열출력</a:t>
            </a:r>
            <a:r>
              <a:rPr lang="en-US" altLang="ko-KR" dirty="0"/>
              <a:t>” &lt;&lt; 246 &lt;&lt; “</a:t>
            </a:r>
            <a:r>
              <a:rPr lang="ko-KR" altLang="en-US" dirty="0"/>
              <a:t>입니다</a:t>
            </a:r>
            <a:r>
              <a:rPr lang="en-US" altLang="ko-KR" dirty="0"/>
              <a:t>”; // </a:t>
            </a:r>
            <a:r>
              <a:rPr lang="ko-KR" altLang="en-US" dirty="0"/>
              <a:t>자바 처럼 출력 연결 가능</a:t>
            </a:r>
            <a:endParaRPr lang="en-US" altLang="ko-KR" dirty="0"/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ko-KR" altLang="en-US" dirty="0"/>
              <a:t> </a:t>
            </a:r>
            <a:r>
              <a:rPr lang="en-US" altLang="ko-KR" dirty="0"/>
              <a:t>&lt;&lt; “</a:t>
            </a:r>
            <a:r>
              <a:rPr lang="ko-KR" altLang="en-US" dirty="0"/>
              <a:t>홍길동</a:t>
            </a:r>
            <a:r>
              <a:rPr lang="en-US" altLang="ko-KR" dirty="0"/>
              <a:t>\n”; // </a:t>
            </a:r>
            <a:r>
              <a:rPr lang="ko-KR" altLang="en-US" dirty="0" err="1"/>
              <a:t>개행</a:t>
            </a:r>
            <a:endParaRPr lang="en-US" altLang="ko-KR" dirty="0"/>
          </a:p>
          <a:p>
            <a:pPr lvl="2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 // </a:t>
            </a:r>
            <a:r>
              <a:rPr lang="en-US" altLang="ko-KR" dirty="0" err="1"/>
              <a:t>std</a:t>
            </a:r>
            <a:r>
              <a:rPr lang="en-US" altLang="ko-KR" dirty="0"/>
              <a:t>:: </a:t>
            </a:r>
            <a:r>
              <a:rPr lang="ko-KR" altLang="en-US" dirty="0"/>
              <a:t>을 생략할 수 있어요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 이상 다중 입력은 </a:t>
            </a:r>
            <a:r>
              <a:rPr lang="ko-KR" altLang="en-US" dirty="0" err="1"/>
              <a:t>앤터</a:t>
            </a:r>
            <a:r>
              <a:rPr lang="ko-KR" altLang="en-US" dirty="0"/>
              <a:t> 또는 스페이스로 구분 받습니다</a:t>
            </a:r>
            <a:r>
              <a:rPr lang="en-US" altLang="ko-KR" dirty="0"/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F5539C8-E3E6-4EDB-B038-E2A8541120CE}"/>
              </a:ext>
            </a:extLst>
          </p:cNvPr>
          <p:cNvSpPr/>
          <p:nvPr/>
        </p:nvSpPr>
        <p:spPr>
          <a:xfrm>
            <a:off x="7427276" y="1471682"/>
            <a:ext cx="4681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입출력</a:t>
            </a:r>
            <a:r>
              <a:rPr lang="en-US" altLang="ko-KR" sz="4000" b="1" dirty="0">
                <a:solidFill>
                  <a:srgbClr val="FF0000"/>
                </a:solidFill>
              </a:rPr>
              <a:t> </a:t>
            </a:r>
            <a:r>
              <a:rPr lang="ko-KR" altLang="en-US" sz="4000" b="1" dirty="0">
                <a:solidFill>
                  <a:srgbClr val="FF0000"/>
                </a:solidFill>
              </a:rPr>
              <a:t>기본</a:t>
            </a:r>
            <a:r>
              <a:rPr lang="en-US" altLang="ko-KR" sz="4000" b="1" dirty="0">
                <a:solidFill>
                  <a:srgbClr val="FF0000"/>
                </a:solidFill>
              </a:rPr>
              <a:t>!!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5500457-9379-4B80-8BC1-D141EBCB32E8}"/>
              </a:ext>
            </a:extLst>
          </p:cNvPr>
          <p:cNvSpPr/>
          <p:nvPr/>
        </p:nvSpPr>
        <p:spPr>
          <a:xfrm>
            <a:off x="5472652" y="6396335"/>
            <a:ext cx="6880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잘 기억이 안 날 경우 </a:t>
            </a:r>
            <a:r>
              <a:rPr lang="en-US" altLang="ko-KR" sz="2400" dirty="0">
                <a:solidFill>
                  <a:srgbClr val="FF0000"/>
                </a:solidFill>
              </a:rPr>
              <a:t>PPT 27, 28 </a:t>
            </a:r>
            <a:r>
              <a:rPr lang="ko-KR" altLang="en-US" sz="2400" dirty="0">
                <a:solidFill>
                  <a:srgbClr val="FF0000"/>
                </a:solidFill>
              </a:rPr>
              <a:t>소스 참고하기</a:t>
            </a:r>
          </a:p>
        </p:txBody>
      </p:sp>
    </p:spTree>
    <p:extLst>
      <p:ext uri="{BB962C8B-B14F-4D97-AF65-F5344CB8AC3E}">
        <p14:creationId xmlns:p14="http://schemas.microsoft.com/office/powerpoint/2010/main" val="1316147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8" y="499277"/>
            <a:ext cx="3381375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8" y="1879547"/>
            <a:ext cx="3381375" cy="1047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8" y="3411071"/>
            <a:ext cx="438150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8" y="4809245"/>
            <a:ext cx="4629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90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2</a:t>
            </a:r>
            <a:r>
              <a:rPr lang="ko-KR" altLang="en-US" dirty="0"/>
              <a:t>장 실습문제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736" y="1809296"/>
            <a:ext cx="10515600" cy="4351338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경험을 살려 프로그래밍 실습 </a:t>
            </a:r>
            <a:r>
              <a:rPr lang="en-US" altLang="ko-KR" dirty="0"/>
              <a:t>GO!</a:t>
            </a:r>
          </a:p>
          <a:p>
            <a:pPr lvl="1"/>
            <a:r>
              <a:rPr lang="ko-KR" altLang="en-US" dirty="0"/>
              <a:t>초급 예제 실습 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: 1</a:t>
            </a:r>
            <a:r>
              <a:rPr lang="ko-KR" altLang="en-US" dirty="0"/>
              <a:t>단 </a:t>
            </a:r>
            <a:r>
              <a:rPr lang="en-US" altLang="ko-KR" dirty="0"/>
              <a:t>~ 9</a:t>
            </a:r>
            <a:r>
              <a:rPr lang="ko-KR" altLang="en-US" dirty="0"/>
              <a:t>단 구구단 출력하기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두개의 수를 입력 받아 큰 수를 화면에 출력하기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:</a:t>
            </a:r>
            <a:r>
              <a:rPr lang="ko-KR" altLang="en-US" dirty="0"/>
              <a:t> 문자열 두개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같은지</a:t>
            </a:r>
            <a:r>
              <a:rPr lang="ko-KR" altLang="en-US" dirty="0"/>
              <a:t> 검사하기</a:t>
            </a:r>
            <a:endParaRPr lang="en-US" altLang="ko-KR" dirty="0"/>
          </a:p>
          <a:p>
            <a:pPr lvl="3"/>
            <a:r>
              <a:rPr lang="ko-KR" altLang="en-US" dirty="0"/>
              <a:t>힌트 </a:t>
            </a:r>
            <a:r>
              <a:rPr lang="en-US" altLang="ko-KR" dirty="0"/>
              <a:t>: char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en-US" altLang="ko-KR" dirty="0" err="1"/>
              <a:t>strcmp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r>
              <a:rPr lang="en-US" altLang="ko-KR" dirty="0"/>
              <a:t>(</a:t>
            </a:r>
            <a:r>
              <a:rPr lang="ko-KR" altLang="en-US" dirty="0"/>
              <a:t>비교해서 </a:t>
            </a:r>
            <a:r>
              <a:rPr lang="en-US" altLang="ko-KR" dirty="0"/>
              <a:t>0</a:t>
            </a:r>
            <a:r>
              <a:rPr lang="ko-KR" altLang="en-US" dirty="0"/>
              <a:t>인 경우 같음</a:t>
            </a:r>
            <a:r>
              <a:rPr lang="en-US" altLang="ko-KR" dirty="0"/>
              <a:t>), </a:t>
            </a:r>
            <a:r>
              <a:rPr lang="ko-KR" altLang="en-US" dirty="0" err="1"/>
              <a:t>조건문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: C </a:t>
            </a:r>
            <a:r>
              <a:rPr lang="ko-KR" altLang="en-US" dirty="0"/>
              <a:t>소스를 </a:t>
            </a:r>
            <a:r>
              <a:rPr lang="en-US" altLang="ko-KR" dirty="0"/>
              <a:t>C++ </a:t>
            </a:r>
            <a:r>
              <a:rPr lang="ko-KR" altLang="en-US" dirty="0"/>
              <a:t>소스로 수정하기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67269" y="4533232"/>
            <a:ext cx="1040167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sum(); </a:t>
            </a:r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원형 선언</a:t>
            </a:r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main_C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n=0;</a:t>
            </a:r>
          </a:p>
          <a:p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끝수를 입력하세요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&gt;&gt;"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&amp;n);</a:t>
            </a:r>
          </a:p>
          <a:p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까지의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합은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n, sum(1, n));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sum(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 {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k, res=0;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(k=a; k&lt;=b; k++) {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 += k;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CF3B124-ACC6-4E95-8119-6A735466FA36}"/>
              </a:ext>
            </a:extLst>
          </p:cNvPr>
          <p:cNvSpPr/>
          <p:nvPr/>
        </p:nvSpPr>
        <p:spPr>
          <a:xfrm>
            <a:off x="7966772" y="898367"/>
            <a:ext cx="4681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여기까지는</a:t>
            </a:r>
            <a:r>
              <a:rPr lang="en-US" altLang="ko-KR" sz="4000" b="1" dirty="0">
                <a:solidFill>
                  <a:srgbClr val="FF0000"/>
                </a:solidFill>
              </a:rPr>
              <a:t>…..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7CD8ACE-94B0-42F5-8EA3-E98AEAEFAAE2}"/>
              </a:ext>
            </a:extLst>
          </p:cNvPr>
          <p:cNvSpPr/>
          <p:nvPr/>
        </p:nvSpPr>
        <p:spPr>
          <a:xfrm>
            <a:off x="5472652" y="6396335"/>
            <a:ext cx="6880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잘 기억이 안 날 경우 </a:t>
            </a:r>
            <a:r>
              <a:rPr lang="en-US" altLang="ko-KR" sz="2400" dirty="0">
                <a:solidFill>
                  <a:srgbClr val="FF0000"/>
                </a:solidFill>
              </a:rPr>
              <a:t>PPT 27, 28 </a:t>
            </a:r>
            <a:r>
              <a:rPr lang="ko-KR" altLang="en-US" sz="2400" dirty="0">
                <a:solidFill>
                  <a:srgbClr val="FF0000"/>
                </a:solidFill>
              </a:rPr>
              <a:t>소스 참고하기</a:t>
            </a:r>
          </a:p>
        </p:txBody>
      </p:sp>
    </p:spTree>
    <p:extLst>
      <p:ext uri="{BB962C8B-B14F-4D97-AF65-F5344CB8AC3E}">
        <p14:creationId xmlns:p14="http://schemas.microsoft.com/office/powerpoint/2010/main" val="331617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5" y="3743865"/>
            <a:ext cx="481965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5" y="354738"/>
            <a:ext cx="5800725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5" y="2577939"/>
            <a:ext cx="3962400" cy="8477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55" y="5202032"/>
            <a:ext cx="4162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8022" y="114252"/>
            <a:ext cx="2513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핵심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pic>
        <p:nvPicPr>
          <p:cNvPr id="1026" name="Picture 2" descr="SCV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78" y="1478604"/>
            <a:ext cx="4845348" cy="50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4096" y="979557"/>
            <a:ext cx="4455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SCV 01</a:t>
            </a:r>
          </a:p>
          <a:p>
            <a:r>
              <a:rPr lang="ko-KR" altLang="en-US" dirty="0">
                <a:solidFill>
                  <a:srgbClr val="7030A0"/>
                </a:solidFill>
              </a:rPr>
              <a:t>최상위 모듈 </a:t>
            </a:r>
            <a:r>
              <a:rPr lang="en-US" altLang="ko-KR" dirty="0">
                <a:solidFill>
                  <a:srgbClr val="7030A0"/>
                </a:solidFill>
              </a:rPr>
              <a:t>: </a:t>
            </a:r>
            <a:r>
              <a:rPr lang="ko-KR" altLang="en-US" dirty="0">
                <a:solidFill>
                  <a:srgbClr val="7030A0"/>
                </a:solidFill>
              </a:rPr>
              <a:t>머리 </a:t>
            </a:r>
            <a:r>
              <a:rPr lang="en-US" altLang="ko-KR" dirty="0">
                <a:solidFill>
                  <a:srgbClr val="7030A0"/>
                </a:solidFill>
              </a:rPr>
              <a:t>-&gt; </a:t>
            </a:r>
            <a:r>
              <a:rPr lang="ko-KR" altLang="en-US" dirty="0">
                <a:solidFill>
                  <a:srgbClr val="7030A0"/>
                </a:solidFill>
              </a:rPr>
              <a:t>조정석 </a:t>
            </a:r>
            <a:r>
              <a:rPr lang="en-US" altLang="ko-KR" dirty="0">
                <a:solidFill>
                  <a:srgbClr val="7030A0"/>
                </a:solidFill>
              </a:rPr>
              <a:t>-&gt; </a:t>
            </a:r>
            <a:r>
              <a:rPr lang="ko-KR" altLang="en-US" dirty="0">
                <a:solidFill>
                  <a:srgbClr val="7030A0"/>
                </a:solidFill>
              </a:rPr>
              <a:t>팔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다리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93428" y="2200117"/>
            <a:ext cx="5527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나이먹은 개발자가 생각한 </a:t>
            </a:r>
            <a:r>
              <a:rPr lang="en-US" altLang="ko-KR" b="1" dirty="0">
                <a:solidFill>
                  <a:srgbClr val="7030A0"/>
                </a:solidFill>
              </a:rPr>
              <a:t>SCV 01 </a:t>
            </a:r>
            <a:r>
              <a:rPr lang="ko-KR" altLang="en-US" b="1" dirty="0">
                <a:solidFill>
                  <a:srgbClr val="7030A0"/>
                </a:solidFill>
              </a:rPr>
              <a:t>설계도 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머리  </a:t>
            </a:r>
            <a:r>
              <a:rPr lang="en-US" altLang="ko-KR" b="1" dirty="0">
                <a:solidFill>
                  <a:srgbClr val="FF0000"/>
                </a:solidFill>
              </a:rPr>
              <a:t>---- </a:t>
            </a:r>
            <a:r>
              <a:rPr lang="ko-KR" altLang="en-US" b="1" dirty="0">
                <a:solidFill>
                  <a:srgbClr val="FF0000"/>
                </a:solidFill>
              </a:rPr>
              <a:t>센서 및 인공지능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조정석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몸통</a:t>
            </a:r>
            <a:r>
              <a:rPr lang="en-US" altLang="ko-KR" b="1" dirty="0">
                <a:solidFill>
                  <a:srgbClr val="FF0000"/>
                </a:solidFill>
              </a:rPr>
              <a:t>) ---- </a:t>
            </a:r>
            <a:r>
              <a:rPr lang="ko-KR" altLang="en-US" b="1" dirty="0">
                <a:solidFill>
                  <a:srgbClr val="FF0000"/>
                </a:solidFill>
              </a:rPr>
              <a:t>로봇 제어 및 배터리 수납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   </a:t>
            </a:r>
            <a:r>
              <a:rPr lang="ko-KR" altLang="en-US" b="1" dirty="0">
                <a:solidFill>
                  <a:srgbClr val="FF0000"/>
                </a:solidFill>
              </a:rPr>
              <a:t>팔 </a:t>
            </a:r>
            <a:r>
              <a:rPr lang="en-US" altLang="ko-KR" b="1" dirty="0">
                <a:solidFill>
                  <a:srgbClr val="FF0000"/>
                </a:solidFill>
              </a:rPr>
              <a:t>---- </a:t>
            </a:r>
            <a:r>
              <a:rPr lang="ko-KR" altLang="en-US" b="1" dirty="0">
                <a:solidFill>
                  <a:srgbClr val="FF0000"/>
                </a:solidFill>
              </a:rPr>
              <a:t>드릴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오른쪽</a:t>
            </a:r>
            <a:r>
              <a:rPr lang="en-US" altLang="ko-KR" b="1" dirty="0">
                <a:solidFill>
                  <a:srgbClr val="FF0000"/>
                </a:solidFill>
              </a:rPr>
              <a:t>), </a:t>
            </a:r>
            <a:r>
              <a:rPr lang="ko-KR" altLang="en-US" b="1" dirty="0">
                <a:solidFill>
                  <a:srgbClr val="FF0000"/>
                </a:solidFill>
              </a:rPr>
              <a:t>집게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왼쪽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ko-KR" altLang="en-US" b="1" dirty="0">
                <a:solidFill>
                  <a:srgbClr val="FF0000"/>
                </a:solidFill>
              </a:rPr>
              <a:t>다리 </a:t>
            </a:r>
            <a:r>
              <a:rPr lang="en-US" altLang="ko-KR" b="1" dirty="0">
                <a:solidFill>
                  <a:srgbClr val="FF0000"/>
                </a:solidFill>
              </a:rPr>
              <a:t>---- </a:t>
            </a:r>
            <a:r>
              <a:rPr lang="ko-KR" altLang="en-US" b="1" dirty="0">
                <a:solidFill>
                  <a:srgbClr val="FF0000"/>
                </a:solidFill>
              </a:rPr>
              <a:t>걷기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뛰기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/>
              <a:t>머리에 자동 조정 기능을 시작으로 사용자가 직접 팔</a:t>
            </a:r>
            <a:r>
              <a:rPr lang="en-US" altLang="ko-KR" b="1" dirty="0"/>
              <a:t>, </a:t>
            </a:r>
            <a:r>
              <a:rPr lang="ko-KR" altLang="en-US" b="1" dirty="0"/>
              <a:t>다리를 제어하여 작업을 수행한다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" name="직사각형 10"/>
          <p:cNvSpPr/>
          <p:nvPr/>
        </p:nvSpPr>
        <p:spPr>
          <a:xfrm>
            <a:off x="6193428" y="4501277"/>
            <a:ext cx="5527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젊은 개발자가 생각한 </a:t>
            </a:r>
            <a:r>
              <a:rPr lang="en-US" altLang="ko-KR" b="1" dirty="0">
                <a:solidFill>
                  <a:srgbClr val="0070C0"/>
                </a:solidFill>
              </a:rPr>
              <a:t>SCV 02 </a:t>
            </a:r>
            <a:r>
              <a:rPr lang="ko-KR" altLang="en-US" b="1" dirty="0">
                <a:solidFill>
                  <a:srgbClr val="0070C0"/>
                </a:solidFill>
              </a:rPr>
              <a:t>설계도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머리 </a:t>
            </a:r>
            <a:r>
              <a:rPr lang="en-US" altLang="ko-KR" b="1" dirty="0">
                <a:solidFill>
                  <a:srgbClr val="FF0000"/>
                </a:solidFill>
              </a:rPr>
              <a:t>--- </a:t>
            </a:r>
            <a:r>
              <a:rPr lang="ko-KR" altLang="en-US" b="1" dirty="0">
                <a:solidFill>
                  <a:srgbClr val="FF0000"/>
                </a:solidFill>
              </a:rPr>
              <a:t>센서 및 인공지능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조정석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몸통</a:t>
            </a:r>
            <a:r>
              <a:rPr lang="en-US" altLang="ko-KR" b="1" dirty="0">
                <a:solidFill>
                  <a:srgbClr val="FF0000"/>
                </a:solidFill>
              </a:rPr>
              <a:t>) ---- </a:t>
            </a:r>
            <a:r>
              <a:rPr lang="ko-KR" altLang="en-US" b="1" dirty="0">
                <a:solidFill>
                  <a:srgbClr val="FF0000"/>
                </a:solidFill>
              </a:rPr>
              <a:t>로봇 제어 및 배터리 수납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팔 </a:t>
            </a:r>
            <a:r>
              <a:rPr lang="en-US" altLang="ko-KR" b="1" dirty="0">
                <a:solidFill>
                  <a:srgbClr val="FF0000"/>
                </a:solidFill>
              </a:rPr>
              <a:t>---- </a:t>
            </a:r>
            <a:r>
              <a:rPr lang="ko-KR" altLang="en-US" b="1" dirty="0">
                <a:solidFill>
                  <a:srgbClr val="FF0000"/>
                </a:solidFill>
              </a:rPr>
              <a:t>드릴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집게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다리 </a:t>
            </a:r>
            <a:r>
              <a:rPr lang="en-US" altLang="ko-KR" b="1" dirty="0">
                <a:solidFill>
                  <a:srgbClr val="FF0000"/>
                </a:solidFill>
              </a:rPr>
              <a:t>---- </a:t>
            </a:r>
            <a:r>
              <a:rPr lang="ko-KR" altLang="en-US" b="1" dirty="0">
                <a:solidFill>
                  <a:srgbClr val="FF0000"/>
                </a:solidFill>
              </a:rPr>
              <a:t>걷기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뛰기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/>
              <a:t>조정석을 중심으로 사용자 팔</a:t>
            </a:r>
            <a:r>
              <a:rPr lang="en-US" altLang="ko-KR" b="1" dirty="0"/>
              <a:t>, </a:t>
            </a:r>
            <a:r>
              <a:rPr lang="ko-KR" altLang="en-US" b="1" dirty="0"/>
              <a:t>다리의 자동 제어 조정 기능을 수행한다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2" name="직사각형 11"/>
          <p:cNvSpPr/>
          <p:nvPr/>
        </p:nvSpPr>
        <p:spPr>
          <a:xfrm>
            <a:off x="5296020" y="993914"/>
            <a:ext cx="4820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SCV 02</a:t>
            </a:r>
            <a:br>
              <a:rPr lang="en-US" altLang="ko-KR" b="1" dirty="0">
                <a:solidFill>
                  <a:srgbClr val="00B0F0"/>
                </a:solidFill>
              </a:rPr>
            </a:br>
            <a:r>
              <a:rPr lang="ko-KR" altLang="en-US" b="1" dirty="0">
                <a:solidFill>
                  <a:srgbClr val="00B0F0"/>
                </a:solidFill>
              </a:rPr>
              <a:t>최상위 모듈 </a:t>
            </a:r>
            <a:r>
              <a:rPr lang="en-US" altLang="ko-KR" b="1" dirty="0">
                <a:solidFill>
                  <a:srgbClr val="00B0F0"/>
                </a:solidFill>
              </a:rPr>
              <a:t>: </a:t>
            </a:r>
            <a:r>
              <a:rPr lang="ko-KR" altLang="en-US" b="1" dirty="0">
                <a:solidFill>
                  <a:srgbClr val="00B0F0"/>
                </a:solidFill>
              </a:rPr>
              <a:t>머리 </a:t>
            </a:r>
            <a:r>
              <a:rPr lang="en-US" altLang="ko-KR" b="1" dirty="0">
                <a:solidFill>
                  <a:srgbClr val="00B0F0"/>
                </a:solidFill>
              </a:rPr>
              <a:t>&lt;-&gt; </a:t>
            </a:r>
            <a:r>
              <a:rPr lang="ko-KR" altLang="en-US" b="1" dirty="0">
                <a:solidFill>
                  <a:srgbClr val="00B0F0"/>
                </a:solidFill>
              </a:rPr>
              <a:t>조정석 </a:t>
            </a:r>
            <a:r>
              <a:rPr lang="en-US" altLang="ko-KR" b="1" dirty="0">
                <a:solidFill>
                  <a:srgbClr val="00B0F0"/>
                </a:solidFill>
              </a:rPr>
              <a:t>&lt;-&gt; </a:t>
            </a:r>
            <a:r>
              <a:rPr lang="ko-KR" altLang="en-US" b="1" dirty="0">
                <a:solidFill>
                  <a:srgbClr val="00B0F0"/>
                </a:solidFill>
              </a:rPr>
              <a:t>팔</a:t>
            </a:r>
            <a:r>
              <a:rPr lang="en-US" altLang="ko-KR" b="1" dirty="0">
                <a:solidFill>
                  <a:srgbClr val="00B0F0"/>
                </a:solidFill>
              </a:rPr>
              <a:t>, </a:t>
            </a:r>
            <a:r>
              <a:rPr lang="ko-KR" altLang="en-US" b="1" dirty="0">
                <a:solidFill>
                  <a:srgbClr val="00B0F0"/>
                </a:solidFill>
              </a:rPr>
              <a:t>다리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486070" y="1640865"/>
            <a:ext cx="16850" cy="4588080"/>
          </a:xfrm>
          <a:prstGeom prst="straightConnector1">
            <a:avLst/>
          </a:prstGeom>
          <a:ln w="57150" cmpd="sng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5501183" y="1640864"/>
            <a:ext cx="18943" cy="4714216"/>
          </a:xfrm>
          <a:prstGeom prst="straightConnector1">
            <a:avLst/>
          </a:prstGeom>
          <a:ln w="57150" cmpd="sng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위로 구부러짐 23"/>
          <p:cNvSpPr/>
          <p:nvPr/>
        </p:nvSpPr>
        <p:spPr>
          <a:xfrm>
            <a:off x="7406640" y="1616756"/>
            <a:ext cx="1524000" cy="340352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/>
          <p:cNvSpPr/>
          <p:nvPr/>
        </p:nvSpPr>
        <p:spPr>
          <a:xfrm rot="10800000" flipV="1">
            <a:off x="7328134" y="887991"/>
            <a:ext cx="1629293" cy="384863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오른쪽 26"/>
          <p:cNvSpPr/>
          <p:nvPr/>
        </p:nvSpPr>
        <p:spPr>
          <a:xfrm>
            <a:off x="2192919" y="1046456"/>
            <a:ext cx="1584960" cy="18980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/>
          <p:cNvSpPr/>
          <p:nvPr/>
        </p:nvSpPr>
        <p:spPr>
          <a:xfrm rot="10800000">
            <a:off x="2192919" y="835424"/>
            <a:ext cx="1584960" cy="18980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22705" y="1616756"/>
            <a:ext cx="326730" cy="3403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0470" y="1642349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중심과 의존성</a:t>
            </a:r>
          </a:p>
        </p:txBody>
      </p:sp>
      <p:cxnSp>
        <p:nvCxnSpPr>
          <p:cNvPr id="41" name="직선 연결선 40"/>
          <p:cNvCxnSpPr>
            <a:cxnSpLocks/>
          </p:cNvCxnSpPr>
          <p:nvPr/>
        </p:nvCxnSpPr>
        <p:spPr>
          <a:xfrm>
            <a:off x="502920" y="2346960"/>
            <a:ext cx="528880" cy="406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502920" y="2682240"/>
            <a:ext cx="748159" cy="8812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 flipV="1">
            <a:off x="480319" y="3789680"/>
            <a:ext cx="1541521" cy="1016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</p:cNvCxnSpPr>
          <p:nvPr/>
        </p:nvCxnSpPr>
        <p:spPr>
          <a:xfrm>
            <a:off x="502920" y="5242559"/>
            <a:ext cx="2482479" cy="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</p:cNvCxnSpPr>
          <p:nvPr/>
        </p:nvCxnSpPr>
        <p:spPr>
          <a:xfrm flipV="1">
            <a:off x="528263" y="5940904"/>
            <a:ext cx="2758673" cy="11364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</p:cNvCxnSpPr>
          <p:nvPr/>
        </p:nvCxnSpPr>
        <p:spPr>
          <a:xfrm>
            <a:off x="741374" y="1957108"/>
            <a:ext cx="2759278" cy="4098252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675476" y="393940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중심과 의존성</a:t>
            </a:r>
          </a:p>
        </p:txBody>
      </p:sp>
      <p:cxnSp>
        <p:nvCxnSpPr>
          <p:cNvPr id="74" name="직선 연결선 73"/>
          <p:cNvCxnSpPr>
            <a:cxnSpLocks/>
          </p:cNvCxnSpPr>
          <p:nvPr/>
        </p:nvCxnSpPr>
        <p:spPr>
          <a:xfrm>
            <a:off x="4521200" y="2348990"/>
            <a:ext cx="908558" cy="4060"/>
          </a:xfrm>
          <a:prstGeom prst="line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4899046" y="2684616"/>
            <a:ext cx="528880" cy="4060"/>
          </a:xfrm>
          <a:prstGeom prst="line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4869722" y="3764729"/>
            <a:ext cx="528880" cy="4060"/>
          </a:xfrm>
          <a:prstGeom prst="line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5337818" y="3594553"/>
            <a:ext cx="326730" cy="3403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>
            <a:cxnSpLocks/>
          </p:cNvCxnSpPr>
          <p:nvPr/>
        </p:nvCxnSpPr>
        <p:spPr>
          <a:xfrm flipV="1">
            <a:off x="4521200" y="5241883"/>
            <a:ext cx="952829" cy="676"/>
          </a:xfrm>
          <a:prstGeom prst="line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cxnSpLocks/>
          </p:cNvCxnSpPr>
          <p:nvPr/>
        </p:nvCxnSpPr>
        <p:spPr>
          <a:xfrm flipV="1">
            <a:off x="4521200" y="5952268"/>
            <a:ext cx="952829" cy="676"/>
          </a:xfrm>
          <a:prstGeom prst="line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원호 1039"/>
          <p:cNvSpPr/>
          <p:nvPr/>
        </p:nvSpPr>
        <p:spPr>
          <a:xfrm>
            <a:off x="3859006" y="2507638"/>
            <a:ext cx="905020" cy="3444630"/>
          </a:xfrm>
          <a:prstGeom prst="arc">
            <a:avLst>
              <a:gd name="adj1" fmla="val 16200000"/>
              <a:gd name="adj2" fmla="val 5497678"/>
            </a:avLst>
          </a:prstGeom>
          <a:ln w="539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마지막으로 다시 생각해 봅시다</a:t>
            </a:r>
            <a:r>
              <a:rPr lang="en-US" altLang="ko-KR" sz="4400" dirty="0">
                <a:solidFill>
                  <a:srgbClr val="FF0000"/>
                </a:solidFill>
              </a:rPr>
              <a:t>.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변화에 대한 이미지 검색결과">
            <a:extLst>
              <a:ext uri="{FF2B5EF4-FFF2-40B4-BE49-F238E27FC236}">
                <a16:creationId xmlns:a16="http://schemas.microsoft.com/office/drawing/2014/main" xmlns="" id="{1726F3EB-2905-4670-9D86-549BD063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40" y="3704273"/>
            <a:ext cx="5105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70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생각</a:t>
            </a:r>
            <a:r>
              <a:rPr lang="en-US" altLang="ko-KR" dirty="0"/>
              <a:t>…</a:t>
            </a:r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오늘은 객체지향에 기본 정의에 대해서만 잘 이해합시다</a:t>
            </a:r>
            <a:r>
              <a:rPr lang="en-US" altLang="ko-KR" dirty="0"/>
              <a:t>. SCV</a:t>
            </a:r>
            <a:r>
              <a:rPr lang="ko-KR" altLang="en-US" dirty="0"/>
              <a:t>를 좀 더 객체지향적으로 생각해보겠습니다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64510" y="3119145"/>
            <a:ext cx="3144417" cy="26884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solidFill>
                  <a:schemeClr val="tx1"/>
                </a:solidFill>
              </a:rPr>
              <a:t>SCV</a:t>
            </a:r>
            <a:endParaRPr lang="ko-KR" altLang="en-US" sz="7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95139" y="6270871"/>
            <a:ext cx="788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기존 절차지향 </a:t>
            </a:r>
            <a:r>
              <a:rPr lang="en-US" altLang="ko-KR" dirty="0"/>
              <a:t>C</a:t>
            </a:r>
            <a:r>
              <a:rPr lang="ko-KR" altLang="en-US" dirty="0"/>
              <a:t>언어의 데이터 중심이 아닌 </a:t>
            </a:r>
            <a:r>
              <a:rPr lang="en-US" altLang="ko-KR" dirty="0">
                <a:solidFill>
                  <a:srgbClr val="FF0000"/>
                </a:solidFill>
              </a:rPr>
              <a:t>????</a:t>
            </a:r>
            <a:r>
              <a:rPr lang="en-US" altLang="ko-KR" dirty="0"/>
              <a:t> </a:t>
            </a:r>
            <a:r>
              <a:rPr lang="ko-KR" altLang="en-US" dirty="0"/>
              <a:t>중심의 설계 구조로 변화</a:t>
            </a:r>
          </a:p>
        </p:txBody>
      </p:sp>
      <p:sp>
        <p:nvSpPr>
          <p:cNvPr id="7" name="화살표: 오른쪽 6"/>
          <p:cNvSpPr/>
          <p:nvPr/>
        </p:nvSpPr>
        <p:spPr>
          <a:xfrm>
            <a:off x="5147969" y="4162693"/>
            <a:ext cx="1324947" cy="7184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7259" y="339584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큰 객체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50554" y="497505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분리합시다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53" y="3107998"/>
            <a:ext cx="1786592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38" y="2871883"/>
            <a:ext cx="1786592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67" y="3859087"/>
            <a:ext cx="1786592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602" y="4151514"/>
            <a:ext cx="1786592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95" y="4198468"/>
            <a:ext cx="1786592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425" y="2854679"/>
            <a:ext cx="1786592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05" y="2601360"/>
            <a:ext cx="1786592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물음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11" y="3781917"/>
            <a:ext cx="1786592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0152817" y="547979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작은 객체들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85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생각</a:t>
            </a:r>
            <a:r>
              <a:rPr lang="en-US" altLang="ko-KR" dirty="0"/>
              <a:t>…</a:t>
            </a:r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여러분이 선정한 로봇이 추구하는 프로그램 구조적 목표를 한가지 설정합시다</a:t>
            </a:r>
            <a:r>
              <a:rPr lang="en-US" altLang="ko-KR" dirty="0"/>
              <a:t>. (</a:t>
            </a:r>
            <a:r>
              <a:rPr lang="ko-KR" altLang="en-US" dirty="0"/>
              <a:t>학번 </a:t>
            </a:r>
            <a:r>
              <a:rPr lang="en-US" altLang="ko-KR" dirty="0"/>
              <a:t>: </a:t>
            </a:r>
            <a:r>
              <a:rPr lang="en-US" altLang="ko-KR" dirty="0" smtClean="0"/>
              <a:t>20141105          </a:t>
            </a:r>
            <a:r>
              <a:rPr lang="ko-KR" altLang="en-US" dirty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유재석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04673" y="3382607"/>
            <a:ext cx="3144417" cy="26884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SCV</a:t>
            </a:r>
          </a:p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01, 02, 03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5563" y="3141801"/>
            <a:ext cx="75457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rgbClr val="FF0000"/>
                </a:solidFill>
              </a:rPr>
              <a:t>01 </a:t>
            </a:r>
            <a:r>
              <a:rPr lang="ko-KR" altLang="en-US" sz="3200" b="1" dirty="0">
                <a:solidFill>
                  <a:srgbClr val="FF0000"/>
                </a:solidFill>
              </a:rPr>
              <a:t>빠른 처리속도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rgbClr val="FF0000"/>
                </a:solidFill>
              </a:rPr>
              <a:t>02 </a:t>
            </a:r>
            <a:r>
              <a:rPr lang="ko-KR" altLang="en-US" sz="2800" b="1" dirty="0">
                <a:solidFill>
                  <a:srgbClr val="FF0000"/>
                </a:solidFill>
              </a:rPr>
              <a:t>불타도 문제없음</a:t>
            </a:r>
            <a:r>
              <a:rPr lang="en-US" altLang="ko-KR" sz="2800" b="1" dirty="0">
                <a:solidFill>
                  <a:srgbClr val="FF0000"/>
                </a:solidFill>
              </a:rPr>
              <a:t>? </a:t>
            </a:r>
            <a:r>
              <a:rPr lang="ko-KR" altLang="en-US" sz="2800" b="1" dirty="0">
                <a:solidFill>
                  <a:srgbClr val="FF0000"/>
                </a:solidFill>
              </a:rPr>
              <a:t>모듈화 및 재사용성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rgbClr val="FF0000"/>
                </a:solidFill>
              </a:rPr>
              <a:t>03 </a:t>
            </a:r>
            <a:r>
              <a:rPr lang="ko-KR" altLang="en-US" sz="3200" b="1" dirty="0">
                <a:solidFill>
                  <a:srgbClr val="FF0000"/>
                </a:solidFill>
              </a:rPr>
              <a:t>속도와 모듈화 모두 도전</a:t>
            </a:r>
            <a:r>
              <a:rPr lang="en-US" altLang="ko-KR" sz="3200" b="1" dirty="0">
                <a:solidFill>
                  <a:srgbClr val="FF0000"/>
                </a:solidFill>
              </a:rPr>
              <a:t>!!!!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173" y="3013275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분리하기 전에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먼저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347C779-ED36-4010-9905-21A372326099}"/>
              </a:ext>
            </a:extLst>
          </p:cNvPr>
          <p:cNvSpPr/>
          <p:nvPr/>
        </p:nvSpPr>
        <p:spPr>
          <a:xfrm>
            <a:off x="4148704" y="5590210"/>
            <a:ext cx="650690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내가 정한 목표 </a:t>
            </a:r>
            <a:r>
              <a:rPr lang="en-US" altLang="ko-KR" sz="3200" b="1" dirty="0"/>
              <a:t>: </a:t>
            </a:r>
            <a:r>
              <a:rPr lang="en-US" altLang="ko-KR" sz="3200" b="1" dirty="0" smtClean="0"/>
              <a:t>3</a:t>
            </a:r>
            <a:r>
              <a:rPr lang="ko-KR" altLang="en-US" sz="3200" b="1" dirty="0"/>
              <a:t>번</a:t>
            </a:r>
            <a:r>
              <a:rPr lang="en-US" altLang="ko-KR" sz="3200" b="1" dirty="0" smtClean="0"/>
              <a:t>     </a:t>
            </a:r>
          </a:p>
          <a:p>
            <a:r>
              <a:rPr lang="ko-KR" altLang="en-US" sz="3200" b="1" dirty="0" smtClean="0"/>
              <a:t>정한 이유 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전투 로봇은 빠르</a:t>
            </a:r>
            <a:r>
              <a:rPr lang="ko-KR" altLang="en-US" sz="3200" b="1" dirty="0"/>
              <a:t>고</a:t>
            </a:r>
            <a:r>
              <a:rPr lang="ko-KR" altLang="en-US" sz="3200" b="1" dirty="0" smtClean="0"/>
              <a:t> </a:t>
            </a:r>
            <a:endParaRPr lang="en-US" altLang="ko-KR" sz="3200" b="1" dirty="0"/>
          </a:p>
          <a:p>
            <a:r>
              <a:rPr lang="ko-KR" altLang="en-US" sz="3200" b="1" dirty="0" smtClean="0"/>
              <a:t>상황에 따라 사용했던</a:t>
            </a:r>
            <a:r>
              <a:rPr lang="ko-KR" altLang="en-US" sz="3200" b="1" dirty="0" smtClean="0"/>
              <a:t> 기술들을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재사용 할 필요성이 </a:t>
            </a:r>
            <a:r>
              <a:rPr lang="ko-KR" altLang="en-US" sz="3200" b="1" dirty="0" err="1" smtClean="0"/>
              <a:t>많을꺼</a:t>
            </a:r>
            <a:r>
              <a:rPr lang="ko-KR" altLang="en-US" sz="3200" b="1" dirty="0" smtClean="0"/>
              <a:t> 같아서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784766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생각</a:t>
            </a:r>
            <a:r>
              <a:rPr lang="en-US" altLang="ko-KR" dirty="0"/>
              <a:t>…</a:t>
            </a:r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최소한으로 필요한 객체조각에는 뭐가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4959" y="2878565"/>
            <a:ext cx="4778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아래 객체요소보기를 참고합시다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7170" name="Picture 2" descr="로봇 부품에 대한 이미지 검색결과">
            <a:extLst>
              <a:ext uri="{FF2B5EF4-FFF2-40B4-BE49-F238E27FC236}">
                <a16:creationId xmlns:a16="http://schemas.microsoft.com/office/drawing/2014/main" xmlns="" id="{2E40E709-2EE5-4425-B8BF-8CE5F77E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3" y="3389727"/>
            <a:ext cx="4925631" cy="31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21CB9E9-26ED-4750-AFE0-394E0EB924D6}"/>
              </a:ext>
            </a:extLst>
          </p:cNvPr>
          <p:cNvSpPr/>
          <p:nvPr/>
        </p:nvSpPr>
        <p:spPr>
          <a:xfrm>
            <a:off x="5763831" y="3176866"/>
            <a:ext cx="75457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무선 장난감 로봇 구성요소 예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공통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엑충에이터</a:t>
            </a:r>
            <a:r>
              <a:rPr lang="ko-KR" altLang="en-US" sz="2000" b="1" dirty="0"/>
              <a:t> 모듈 연동으로 인해 관절 제어 가능</a:t>
            </a: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머리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거리인식 센서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리모컨 제어 센서</a:t>
            </a:r>
            <a:r>
              <a:rPr lang="en-US" altLang="ko-KR" sz="20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팔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앞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회전 가능</a:t>
            </a: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몸체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가속도 센서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블루투스 모듈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소리인식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센서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스피커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연결 단자</a:t>
            </a: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다리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앞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우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이동 가능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76518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생각</a:t>
            </a:r>
            <a:r>
              <a:rPr lang="en-US" altLang="ko-KR" dirty="0"/>
              <a:t>…</a:t>
            </a:r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최소한으로 필요한 객체조각에는 뭐가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4959" y="2878565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내가 생각한 로봇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21CB9E9-26ED-4750-AFE0-394E0EB924D6}"/>
              </a:ext>
            </a:extLst>
          </p:cNvPr>
          <p:cNvSpPr/>
          <p:nvPr/>
        </p:nvSpPr>
        <p:spPr>
          <a:xfrm>
            <a:off x="5763831" y="3176866"/>
            <a:ext cx="75457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필요한 구성요소 예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공통 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머리 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팔 </a:t>
            </a:r>
            <a:r>
              <a:rPr lang="en-US" altLang="ko-KR" sz="20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몸체 </a:t>
            </a:r>
            <a:r>
              <a:rPr lang="en-US" altLang="ko-KR" sz="2000" b="1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다리 </a:t>
            </a:r>
            <a:r>
              <a:rPr lang="en-US" altLang="ko-KR" sz="2000" b="1" dirty="0"/>
              <a:t>:</a:t>
            </a:r>
          </a:p>
        </p:txBody>
      </p:sp>
      <p:pic>
        <p:nvPicPr>
          <p:cNvPr id="8194" name="Picture 2" descr="물음표에 대한 이미지 검색결과">
            <a:extLst>
              <a:ext uri="{FF2B5EF4-FFF2-40B4-BE49-F238E27FC236}">
                <a16:creationId xmlns:a16="http://schemas.microsoft.com/office/drawing/2014/main" xmlns="" id="{6250D39C-64F8-4A23-B2DA-346CE4199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" y="3369671"/>
            <a:ext cx="2923445" cy="292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F0BCB9-9C64-402D-BCC2-BDDDB686D27E}"/>
              </a:ext>
            </a:extLst>
          </p:cNvPr>
          <p:cNvSpPr/>
          <p:nvPr/>
        </p:nvSpPr>
        <p:spPr>
          <a:xfrm>
            <a:off x="2719099" y="4296931"/>
            <a:ext cx="2177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필요 없는 부분은 과감하게 없애 버립시다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177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생각</a:t>
            </a:r>
            <a:r>
              <a:rPr lang="en-US" altLang="ko-KR" dirty="0"/>
              <a:t>…</a:t>
            </a:r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빠른 처리속도를 기본 프로그램 구조 메커니즘</a:t>
            </a:r>
          </a:p>
        </p:txBody>
      </p:sp>
      <p:pic>
        <p:nvPicPr>
          <p:cNvPr id="2052" name="Picture 4" descr="C++ 디자인 패턴 성능에 대한 이미지 검색결과">
            <a:extLst>
              <a:ext uri="{FF2B5EF4-FFF2-40B4-BE49-F238E27FC236}">
                <a16:creationId xmlns:a16="http://schemas.microsoft.com/office/drawing/2014/main" xmlns="" id="{AFFF223E-E707-4014-A707-E7372B1D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63" y="2588515"/>
            <a:ext cx="2693721" cy="33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+에 대한 이미지 검색결과">
            <a:extLst>
              <a:ext uri="{FF2B5EF4-FFF2-40B4-BE49-F238E27FC236}">
                <a16:creationId xmlns:a16="http://schemas.microsoft.com/office/drawing/2014/main" xmlns="" id="{7EFCCE93-48A2-46AA-816D-AE58AF2D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2" y="327732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17EC03A-34E7-4FC7-B3A2-A244A6973AD9}"/>
              </a:ext>
            </a:extLst>
          </p:cNvPr>
          <p:cNvSpPr/>
          <p:nvPr/>
        </p:nvSpPr>
        <p:spPr>
          <a:xfrm>
            <a:off x="1520952" y="60268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이놈은 천천히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3EE432-1721-4CFE-965B-43831E634A76}"/>
              </a:ext>
            </a:extLst>
          </p:cNvPr>
          <p:cNvSpPr/>
          <p:nvPr/>
        </p:nvSpPr>
        <p:spPr>
          <a:xfrm>
            <a:off x="5063035" y="2588515"/>
            <a:ext cx="693389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지켜야할 것들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변수명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함수명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지역변수 </a:t>
            </a:r>
            <a:r>
              <a:rPr lang="en-US" altLang="ko-KR" sz="2000" b="1" dirty="0"/>
              <a:t>&lt; </a:t>
            </a:r>
            <a:r>
              <a:rPr lang="ko-KR" altLang="en-US" sz="2000" b="1" dirty="0"/>
              <a:t>전역변수 개수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지역변수의 선언의 시작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내부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외부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값 복사 전달의 파라미터 개수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제한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리턴 값이 없는 경우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애매만 연산자보다 </a:t>
            </a:r>
            <a:r>
              <a:rPr lang="en-US" altLang="ko-KR" sz="2000" b="1" dirty="0"/>
              <a:t>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생성자는 가볍게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대입이 아닌 초기화 지향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가상함수의 사용 제한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인라인 함수 사용 제한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등</a:t>
            </a:r>
            <a:r>
              <a:rPr lang="en-US" altLang="ko-KR" sz="2000" b="1" dirty="0"/>
              <a:t>…..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24A430FE-0436-42AA-A857-B5D07060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http://linkback.itworld.co.kr/images/onebyone.gif?action_id=f9c66b0b2258a9180ae1c6c0fc64bc3">
            <a:extLst>
              <a:ext uri="{FF2B5EF4-FFF2-40B4-BE49-F238E27FC236}">
                <a16:creationId xmlns:a16="http://schemas.microsoft.com/office/drawing/2014/main" xmlns="" id="{65D78AA4-B81F-451F-8557-EC93DEE8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7477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9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생각</a:t>
            </a:r>
            <a:r>
              <a:rPr lang="en-US" altLang="ko-KR" dirty="0"/>
              <a:t>…</a:t>
            </a:r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모듈화 및 재사용성을 위한 독립적인 모듈의 분리</a:t>
            </a:r>
          </a:p>
        </p:txBody>
      </p:sp>
      <p:pic>
        <p:nvPicPr>
          <p:cNvPr id="5122" name="Picture 2" descr="기능 모듈화ㅓ에 대한 이미지 검색결과">
            <a:extLst>
              <a:ext uri="{FF2B5EF4-FFF2-40B4-BE49-F238E27FC236}">
                <a16:creationId xmlns:a16="http://schemas.microsoft.com/office/drawing/2014/main" xmlns="" id="{1F65AD12-4189-4543-89D7-72670636B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5" y="2841624"/>
            <a:ext cx="6076887" cy="311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AEA73F-DE5F-4B84-A5CA-D3933B519CFB}"/>
              </a:ext>
            </a:extLst>
          </p:cNvPr>
          <p:cNvSpPr/>
          <p:nvPr/>
        </p:nvSpPr>
        <p:spPr>
          <a:xfrm>
            <a:off x="6580939" y="2658743"/>
            <a:ext cx="5370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유지보수와 관련성이 높음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기본 캡슐화와 정보은닉 충족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해당 모듈의 기능만을 수행하는가</a:t>
            </a:r>
            <a:r>
              <a:rPr lang="en-US" altLang="ko-KR" sz="2000" b="1" dirty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동일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하위 모듈의 넓이와 깊이 확인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단일 모듈의 결합도 체크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단일 모듈의 응집도 체크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1384706-FC0D-4E08-96DA-98901F0C8E70}"/>
              </a:ext>
            </a:extLst>
          </p:cNvPr>
          <p:cNvSpPr/>
          <p:nvPr/>
        </p:nvSpPr>
        <p:spPr>
          <a:xfrm>
            <a:off x="1929268" y="6164655"/>
            <a:ext cx="357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객체지향적인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개념을 중심으로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204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학습정리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언어규칙</a:t>
            </a:r>
            <a:endParaRPr lang="en-US" altLang="ko-KR" dirty="0"/>
          </a:p>
          <a:p>
            <a:pPr lvl="1"/>
            <a:r>
              <a:rPr lang="ko-KR" altLang="en-US" dirty="0"/>
              <a:t>표준 </a:t>
            </a:r>
            <a:r>
              <a:rPr lang="en-US" altLang="ko-KR" dirty="0"/>
              <a:t>lib</a:t>
            </a:r>
            <a:r>
              <a:rPr lang="ko-KR" altLang="en-US" dirty="0"/>
              <a:t>선언</a:t>
            </a:r>
            <a:r>
              <a:rPr lang="en-US" altLang="ko-KR" dirty="0"/>
              <a:t>,</a:t>
            </a:r>
            <a:r>
              <a:rPr lang="ko-KR" altLang="en-US" dirty="0"/>
              <a:t> 주석</a:t>
            </a:r>
            <a:r>
              <a:rPr lang="en-US" altLang="ko-KR" dirty="0"/>
              <a:t>(//), </a:t>
            </a:r>
            <a:r>
              <a:rPr lang="ko-KR" altLang="en-US" dirty="0"/>
              <a:t>입</a:t>
            </a:r>
            <a:r>
              <a:rPr lang="en-US" altLang="ko-KR" dirty="0"/>
              <a:t>(</a:t>
            </a:r>
            <a:r>
              <a:rPr lang="en-US" altLang="ko-KR" dirty="0" err="1"/>
              <a:t>cin</a:t>
            </a:r>
            <a:r>
              <a:rPr lang="en-US" altLang="ko-KR" dirty="0"/>
              <a:t> &gt;&gt;), 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err="1"/>
              <a:t>cout</a:t>
            </a:r>
            <a:r>
              <a:rPr lang="en-US" altLang="ko-KR" dirty="0"/>
              <a:t> &lt;&lt;), </a:t>
            </a:r>
            <a:r>
              <a:rPr lang="ko-KR" altLang="en-US" dirty="0" err="1"/>
              <a:t>개행</a:t>
            </a:r>
            <a:r>
              <a:rPr lang="en-US" altLang="ko-KR" dirty="0"/>
              <a:t>(\n,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네임 스페이스 </a:t>
            </a:r>
            <a:r>
              <a:rPr lang="en-US" altLang="ko-KR" dirty="0" err="1"/>
              <a:t>Std</a:t>
            </a:r>
            <a:r>
              <a:rPr lang="en-US" altLang="ko-KR" dirty="0"/>
              <a:t>::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생략가능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무엇을 </a:t>
            </a:r>
            <a:r>
              <a:rPr lang="ko-KR" altLang="en-US" dirty="0" err="1"/>
              <a:t>만들것인가</a:t>
            </a:r>
            <a:r>
              <a:rPr lang="en-US" altLang="ko-KR" dirty="0"/>
              <a:t>, </a:t>
            </a:r>
            <a:r>
              <a:rPr lang="ko-KR" altLang="en-US" dirty="0"/>
              <a:t>어떻게 </a:t>
            </a:r>
            <a:r>
              <a:rPr lang="ko-KR" altLang="en-US" dirty="0" err="1"/>
              <a:t>만들것인가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고민하는 시간을 더 들이자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26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큰 그림은 지속적으로 그려야 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최종 목표 </a:t>
            </a:r>
            <a:r>
              <a:rPr lang="en-US" altLang="ko-KR" sz="3200" dirty="0"/>
              <a:t>: XXXXXXXX </a:t>
            </a:r>
            <a:r>
              <a:rPr lang="ko-KR" altLang="en-US" sz="3200" dirty="0"/>
              <a:t>로봇</a:t>
            </a:r>
            <a:r>
              <a:rPr lang="en-US" altLang="ko-KR" sz="3200" dirty="0"/>
              <a:t> </a:t>
            </a:r>
            <a:r>
              <a:rPr lang="ko-KR" altLang="en-US" sz="3200" dirty="0"/>
              <a:t>개발 </a:t>
            </a:r>
            <a:r>
              <a:rPr lang="en-US" altLang="ko-KR" sz="3200" dirty="0"/>
              <a:t>– </a:t>
            </a:r>
            <a:r>
              <a:rPr lang="ko-KR" altLang="en-US" sz="3200" dirty="0"/>
              <a:t>학생 </a:t>
            </a:r>
            <a:r>
              <a:rPr lang="en-US" altLang="ko-KR" sz="3200" dirty="0"/>
              <a:t>1</a:t>
            </a:r>
            <a:r>
              <a:rPr lang="ko-KR" altLang="en-US" sz="3200" dirty="0"/>
              <a:t>인</a:t>
            </a:r>
            <a:endParaRPr lang="en-US" altLang="ko-KR" sz="2800" dirty="0"/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3764131"/>
            <a:ext cx="10515600" cy="256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중간</a:t>
            </a:r>
            <a:r>
              <a:rPr lang="en-US" altLang="ko-KR" sz="3200" dirty="0"/>
              <a:t>, </a:t>
            </a:r>
            <a:r>
              <a:rPr lang="ko-KR" altLang="en-US" sz="3200" dirty="0"/>
              <a:t>기말 최종 산출물</a:t>
            </a:r>
            <a:endParaRPr lang="en-US" altLang="ko-KR" sz="3200" dirty="0"/>
          </a:p>
          <a:p>
            <a:pPr lvl="1"/>
            <a:r>
              <a:rPr lang="ko-KR" altLang="en-US" sz="2800" dirty="0"/>
              <a:t>중간 </a:t>
            </a:r>
            <a:r>
              <a:rPr lang="en-US" altLang="ko-KR" sz="2800" dirty="0"/>
              <a:t>: SCV </a:t>
            </a:r>
            <a:r>
              <a:rPr lang="ko-KR" altLang="en-US" sz="2800" dirty="0"/>
              <a:t>상세 명세서</a:t>
            </a:r>
            <a:r>
              <a:rPr lang="en-US" altLang="ko-KR" sz="2800" dirty="0"/>
              <a:t>(</a:t>
            </a:r>
            <a:r>
              <a:rPr lang="ko-KR" altLang="en-US" sz="2800" dirty="0"/>
              <a:t>수도 코드 포함</a:t>
            </a:r>
            <a:r>
              <a:rPr lang="en-US" altLang="ko-KR" sz="2800" dirty="0"/>
              <a:t>)</a:t>
            </a:r>
          </a:p>
          <a:p>
            <a:pPr lvl="1"/>
            <a:endParaRPr lang="en-US" altLang="ko-KR" sz="2800" dirty="0"/>
          </a:p>
          <a:p>
            <a:pPr lvl="1"/>
            <a:r>
              <a:rPr lang="ko-KR" altLang="en-US" sz="2800" dirty="0"/>
              <a:t>기말 </a:t>
            </a:r>
            <a:r>
              <a:rPr lang="en-US" altLang="ko-KR" sz="2800" dirty="0"/>
              <a:t>: </a:t>
            </a:r>
            <a:r>
              <a:rPr lang="ko-KR" altLang="en-US" sz="2800" dirty="0"/>
              <a:t>실행은 안되지만 객체지향기법이 적용된 전체 코드 </a:t>
            </a:r>
            <a:endParaRPr lang="en-US" altLang="ko-KR" sz="2800" dirty="0"/>
          </a:p>
          <a:p>
            <a:pPr lvl="2"/>
            <a:r>
              <a:rPr lang="ko-KR" altLang="en-US" sz="2400" dirty="0" err="1"/>
              <a:t>많은것</a:t>
            </a:r>
            <a:r>
              <a:rPr lang="ko-KR" altLang="en-US" sz="2400" dirty="0"/>
              <a:t> 바라지 않습니다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581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순차적 </a:t>
            </a:r>
            <a:r>
              <a:rPr lang="en-US" altLang="ko-KR" sz="4400" dirty="0">
                <a:solidFill>
                  <a:srgbClr val="FF0000"/>
                </a:solidFill>
              </a:rPr>
              <a:t>+ </a:t>
            </a:r>
            <a:r>
              <a:rPr lang="ko-KR" altLang="en-US" sz="4400" dirty="0">
                <a:solidFill>
                  <a:srgbClr val="FF0000"/>
                </a:solidFill>
              </a:rPr>
              <a:t>독립적 </a:t>
            </a:r>
            <a:r>
              <a:rPr lang="en-US" altLang="ko-KR" sz="4400" dirty="0">
                <a:solidFill>
                  <a:srgbClr val="FF0000"/>
                </a:solidFill>
              </a:rPr>
              <a:t>= ?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513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핵심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pic>
        <p:nvPicPr>
          <p:cNvPr id="6" name="Picture 2" descr="이미지 검색결과">
            <a:extLst>
              <a:ext uri="{FF2B5EF4-FFF2-40B4-BE49-F238E27FC236}">
                <a16:creationId xmlns:a16="http://schemas.microsoft.com/office/drawing/2014/main" xmlns="" id="{E66AB820-BD56-4429-B276-A547321D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264" y="3145607"/>
            <a:ext cx="2912914" cy="36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DFCBACA-E6A6-4514-AB34-7FBEAEA35E08}"/>
              </a:ext>
            </a:extLst>
          </p:cNvPr>
          <p:cNvSpPr/>
          <p:nvPr/>
        </p:nvSpPr>
        <p:spPr>
          <a:xfrm>
            <a:off x="799288" y="3808908"/>
            <a:ext cx="74302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오늘날의 모든 프로그래밍 방법은</a:t>
            </a:r>
            <a:r>
              <a:rPr lang="en-US" altLang="ko-KR" sz="2800" b="1" dirty="0"/>
              <a:t>….</a:t>
            </a:r>
            <a:r>
              <a:rPr lang="ko-KR" altLang="en-US" sz="2800" b="1" dirty="0"/>
              <a:t>사실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(        </a:t>
            </a:r>
            <a:r>
              <a:rPr lang="en-US" altLang="ko-KR" sz="2800" b="1" dirty="0" smtClean="0"/>
              <a:t>  </a:t>
            </a:r>
            <a:r>
              <a:rPr lang="ko-KR" altLang="en-US" sz="2800" b="1" dirty="0" smtClean="0"/>
              <a:t>두 요소를 적절하게 조합</a:t>
            </a:r>
            <a:r>
              <a:rPr lang="en-US" altLang="ko-KR" sz="2800" b="1" dirty="0" smtClean="0"/>
              <a:t>            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개발완료 이후</a:t>
            </a:r>
            <a:r>
              <a:rPr lang="en-US" altLang="ko-KR" sz="4000" dirty="0">
                <a:solidFill>
                  <a:srgbClr val="FF0000"/>
                </a:solidFill>
              </a:rPr>
              <a:t>….</a:t>
            </a:r>
            <a:r>
              <a:rPr lang="ko-KR" altLang="en-US" sz="4000" dirty="0">
                <a:solidFill>
                  <a:srgbClr val="FF0000"/>
                </a:solidFill>
              </a:rPr>
              <a:t>문제점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9288" y="3808908"/>
            <a:ext cx="8771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적에 의해 </a:t>
            </a:r>
            <a:r>
              <a:rPr lang="en-US" altLang="ko-KR" b="1" dirty="0">
                <a:solidFill>
                  <a:srgbClr val="FF0000"/>
                </a:solidFill>
              </a:rPr>
              <a:t>SCV </a:t>
            </a:r>
            <a:r>
              <a:rPr lang="ko-KR" altLang="en-US" b="1" dirty="0">
                <a:solidFill>
                  <a:srgbClr val="FF0000"/>
                </a:solidFill>
              </a:rPr>
              <a:t>머리가 불타고 있습니다</a:t>
            </a:r>
            <a:r>
              <a:rPr lang="en-US" altLang="ko-KR" b="1" dirty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/>
          </a:p>
          <a:p>
            <a:r>
              <a:rPr lang="ko-KR" altLang="en-US" b="1" dirty="0"/>
              <a:t>나이먹은 개발자 </a:t>
            </a:r>
            <a:r>
              <a:rPr lang="en-US" altLang="ko-KR" b="1" dirty="0"/>
              <a:t>A : </a:t>
            </a:r>
            <a:r>
              <a:rPr lang="ko-KR" altLang="en-US" b="1" dirty="0"/>
              <a:t>일단 팔</a:t>
            </a:r>
            <a:r>
              <a:rPr lang="en-US" altLang="ko-KR" b="1" dirty="0"/>
              <a:t>, </a:t>
            </a:r>
            <a:r>
              <a:rPr lang="ko-KR" altLang="en-US" b="1" dirty="0"/>
              <a:t>다리부터 분해해</a:t>
            </a:r>
            <a:r>
              <a:rPr lang="en-US" altLang="ko-KR" b="1" dirty="0"/>
              <a:t>!!</a:t>
            </a:r>
          </a:p>
          <a:p>
            <a:endParaRPr lang="en-US" altLang="ko-KR" b="1" dirty="0"/>
          </a:p>
          <a:p>
            <a:r>
              <a:rPr lang="ko-KR" altLang="en-US" b="1" dirty="0"/>
              <a:t>젊은 개발자 </a:t>
            </a:r>
            <a:r>
              <a:rPr lang="en-US" altLang="ko-KR" b="1" dirty="0"/>
              <a:t>B : </a:t>
            </a:r>
            <a:r>
              <a:rPr lang="ko-KR" altLang="en-US" b="1" dirty="0"/>
              <a:t>머리를 교체해야 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똑똑한 개발자 </a:t>
            </a:r>
            <a:r>
              <a:rPr lang="en-US" altLang="ko-KR" b="1" dirty="0"/>
              <a:t>C : </a:t>
            </a:r>
            <a:r>
              <a:rPr lang="ko-KR" altLang="en-US" b="1" dirty="0"/>
              <a:t>머리 특정 기능은 조정석에서 제어 가능 합니다</a:t>
            </a:r>
            <a:r>
              <a:rPr lang="en-US" altLang="ko-KR" b="1" dirty="0"/>
              <a:t>. </a:t>
            </a:r>
            <a:r>
              <a:rPr lang="ko-KR" altLang="en-US" b="1" dirty="0"/>
              <a:t>지켜봅시다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/>
              <a:t>생각없는</a:t>
            </a:r>
            <a:r>
              <a:rPr lang="ko-KR" altLang="en-US" b="1" dirty="0"/>
              <a:t> 개발자 </a:t>
            </a:r>
            <a:r>
              <a:rPr lang="en-US" altLang="ko-KR" b="1" dirty="0"/>
              <a:t>D : </a:t>
            </a:r>
            <a:r>
              <a:rPr lang="ko-KR" altLang="en-US" b="1" dirty="0"/>
              <a:t>왜 팔이 안 움직이지</a:t>
            </a:r>
            <a:r>
              <a:rPr lang="en-US" altLang="ko-KR" b="1" dirty="0"/>
              <a:t>…</a:t>
            </a:r>
            <a:r>
              <a:rPr lang="ko-KR" altLang="en-US" b="1" dirty="0"/>
              <a:t>원인이 </a:t>
            </a:r>
            <a:r>
              <a:rPr lang="en-US" altLang="ko-KR" b="1" dirty="0"/>
              <a:t>???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513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핵심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핵실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23" y="599025"/>
            <a:ext cx="5072190" cy="340226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44472" y="6509641"/>
            <a:ext cx="384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문제가 가장 </a:t>
            </a:r>
            <a:r>
              <a:rPr lang="ko-KR" altLang="en-US" b="1">
                <a:solidFill>
                  <a:srgbClr val="FF0000"/>
                </a:solidFill>
              </a:rPr>
              <a:t>심각한 개발자는 누구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SCV</a:t>
            </a:r>
            <a:r>
              <a:rPr lang="ko-KR" altLang="en-US" sz="4000" dirty="0">
                <a:solidFill>
                  <a:srgbClr val="FF0000"/>
                </a:solidFill>
              </a:rPr>
              <a:t>와 객체지향 꼭 기억해 둡시다</a:t>
            </a:r>
            <a:r>
              <a:rPr lang="en-US" altLang="ko-KR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9288" y="3808908"/>
            <a:ext cx="99906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머리</a:t>
            </a:r>
            <a:r>
              <a:rPr lang="en-US" altLang="ko-KR" b="1" dirty="0"/>
              <a:t>, </a:t>
            </a:r>
            <a:r>
              <a:rPr lang="ko-KR" altLang="en-US" b="1" dirty="0"/>
              <a:t>팔 </a:t>
            </a:r>
            <a:r>
              <a:rPr lang="en-US" altLang="ko-KR" b="1" dirty="0"/>
              <a:t>,</a:t>
            </a:r>
            <a:r>
              <a:rPr lang="ko-KR" altLang="en-US" b="1" dirty="0"/>
              <a:t>다리 등 부품 전체부터 하나까지 모두 </a:t>
            </a:r>
            <a:r>
              <a:rPr lang="en-US" altLang="ko-KR" b="1" dirty="0">
                <a:solidFill>
                  <a:srgbClr val="FF0000"/>
                </a:solidFill>
              </a:rPr>
              <a:t>(     </a:t>
            </a:r>
            <a:r>
              <a:rPr lang="ko-KR" altLang="en-US" b="1" dirty="0" smtClean="0">
                <a:solidFill>
                  <a:srgbClr val="FF0000"/>
                </a:solidFill>
              </a:rPr>
              <a:t>객</a:t>
            </a:r>
            <a:r>
              <a:rPr lang="ko-KR" altLang="en-US" b="1" dirty="0">
                <a:solidFill>
                  <a:srgbClr val="FF0000"/>
                </a:solidFill>
              </a:rPr>
              <a:t>체</a:t>
            </a:r>
            <a:r>
              <a:rPr lang="en-US" altLang="ko-KR" b="1" dirty="0" smtClean="0">
                <a:solidFill>
                  <a:srgbClr val="FF0000"/>
                </a:solidFill>
              </a:rPr>
              <a:t>     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/>
              <a:t>로 인식하자</a:t>
            </a:r>
            <a:r>
              <a:rPr lang="en-US" altLang="ko-KR" b="1" dirty="0"/>
              <a:t>!</a:t>
            </a:r>
          </a:p>
          <a:p>
            <a:endParaRPr lang="en-US" altLang="ko-KR" b="1" dirty="0"/>
          </a:p>
          <a:p>
            <a:r>
              <a:rPr lang="ko-KR" altLang="en-US" b="1" dirty="0"/>
              <a:t>부품간 의존성</a:t>
            </a:r>
            <a:r>
              <a:rPr lang="en-US" altLang="ko-KR" b="1" dirty="0"/>
              <a:t>(</a:t>
            </a:r>
            <a:r>
              <a:rPr lang="ko-KR" altLang="en-US" b="1" dirty="0"/>
              <a:t>설계</a:t>
            </a:r>
            <a:r>
              <a:rPr lang="en-US" altLang="ko-KR" b="1" dirty="0"/>
              <a:t>) </a:t>
            </a:r>
            <a:r>
              <a:rPr lang="ko-KR" altLang="en-US" b="1" dirty="0"/>
              <a:t>문제를 해결하기 위해 </a:t>
            </a:r>
            <a:r>
              <a:rPr lang="ko-KR" altLang="en-US" b="1" dirty="0">
                <a:solidFill>
                  <a:srgbClr val="FF0000"/>
                </a:solidFill>
              </a:rPr>
              <a:t>모듈화</a:t>
            </a:r>
            <a:r>
              <a:rPr lang="ko-KR" altLang="en-US" b="1" dirty="0"/>
              <a:t>가 답은 아니다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불타버려도 언제든지 빠르게 교체한다</a:t>
            </a:r>
            <a:r>
              <a:rPr lang="en-US" altLang="ko-KR" b="1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재활용성</a:t>
            </a:r>
            <a:r>
              <a:rPr lang="en-US" altLang="ko-KR" b="1" dirty="0"/>
              <a:t>!</a:t>
            </a:r>
          </a:p>
          <a:p>
            <a:endParaRPr lang="en-US" altLang="ko-KR" b="1" u="sng" dirty="0">
              <a:solidFill>
                <a:srgbClr val="7030A0"/>
              </a:solidFill>
            </a:endParaRPr>
          </a:p>
          <a:p>
            <a:r>
              <a:rPr lang="ko-KR" altLang="en-US" b="1" u="sng" dirty="0">
                <a:solidFill>
                  <a:srgbClr val="7030A0"/>
                </a:solidFill>
              </a:rPr>
              <a:t>도대체 왜 기억해야 하나요</a:t>
            </a:r>
            <a:r>
              <a:rPr lang="en-US" altLang="ko-KR" b="1" u="sng" dirty="0">
                <a:solidFill>
                  <a:srgbClr val="7030A0"/>
                </a:solidFill>
              </a:rPr>
              <a:t>? </a:t>
            </a:r>
            <a:r>
              <a:rPr lang="ko-KR" altLang="en-US" b="1" u="sng" dirty="0">
                <a:solidFill>
                  <a:srgbClr val="7030A0"/>
                </a:solidFill>
              </a:rPr>
              <a:t>다시 생각해봅시다</a:t>
            </a:r>
            <a:r>
              <a:rPr lang="en-US" altLang="ko-KR" b="1" u="sng" dirty="0">
                <a:solidFill>
                  <a:srgbClr val="7030A0"/>
                </a:solidFill>
              </a:rPr>
              <a:t>.</a:t>
            </a:r>
          </a:p>
          <a:p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</a:rPr>
              <a:t>실무에서 개발 시간 </a:t>
            </a:r>
            <a:r>
              <a:rPr lang="en-US" altLang="ko-KR" b="1" dirty="0">
                <a:solidFill>
                  <a:srgbClr val="7030A0"/>
                </a:solidFill>
              </a:rPr>
              <a:t>VS</a:t>
            </a:r>
            <a:r>
              <a:rPr lang="ko-KR" altLang="en-US" b="1" dirty="0">
                <a:solidFill>
                  <a:srgbClr val="7030A0"/>
                </a:solidFill>
              </a:rPr>
              <a:t> 유지보수 비용 </a:t>
            </a:r>
            <a:r>
              <a:rPr lang="en-US" altLang="ko-KR" b="1" dirty="0">
                <a:solidFill>
                  <a:srgbClr val="7030A0"/>
                </a:solidFill>
              </a:rPr>
              <a:t>= </a:t>
            </a:r>
            <a:r>
              <a:rPr lang="en-US" altLang="ko-KR" b="1" dirty="0" smtClean="0">
                <a:solidFill>
                  <a:srgbClr val="7030A0"/>
                </a:solidFill>
              </a:rPr>
              <a:t>? </a:t>
            </a:r>
            <a:r>
              <a:rPr lang="ko-KR" altLang="en-US" b="1" dirty="0" smtClean="0">
                <a:solidFill>
                  <a:srgbClr val="7030A0"/>
                </a:solidFill>
              </a:rPr>
              <a:t>유지보수 비용이 더 큼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513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핵심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pic>
        <p:nvPicPr>
          <p:cNvPr id="4098" name="Picture 2" descr="개발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208" y="3899971"/>
            <a:ext cx="3315511" cy="27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 </a:t>
            </a:r>
            <a:r>
              <a:rPr lang="ko-KR" altLang="en-US" dirty="0" err="1"/>
              <a:t>살펴볼것들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0290" y="3571005"/>
            <a:ext cx="600997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개요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b="1" dirty="0" err="1">
                <a:solidFill>
                  <a:srgbClr val="FF0000"/>
                </a:solidFill>
              </a:rPr>
              <a:t>Visulal</a:t>
            </a:r>
            <a:r>
              <a:rPr lang="en-US" altLang="ko-KR" b="1" dirty="0">
                <a:solidFill>
                  <a:srgbClr val="FF0000"/>
                </a:solidFill>
              </a:rPr>
              <a:t> Studio </a:t>
            </a:r>
            <a:r>
              <a:rPr lang="ko-KR" altLang="en-US" b="1" dirty="0">
                <a:solidFill>
                  <a:srgbClr val="FF0000"/>
                </a:solidFill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</a:rPr>
              <a:t>C++ </a:t>
            </a:r>
            <a:r>
              <a:rPr lang="ko-KR" altLang="en-US" b="1" dirty="0">
                <a:solidFill>
                  <a:srgbClr val="FF0000"/>
                </a:solidFill>
              </a:rPr>
              <a:t>프로그램 작성 및 실행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3. C++</a:t>
            </a:r>
            <a:r>
              <a:rPr lang="ko-KR" altLang="en-US" b="1" dirty="0">
                <a:solidFill>
                  <a:srgbClr val="FF0000"/>
                </a:solidFill>
              </a:rPr>
              <a:t>언어에서 추가된 사항들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교재 </a:t>
            </a:r>
            <a:r>
              <a:rPr lang="en-US" altLang="ko-KR" b="1" dirty="0">
                <a:solidFill>
                  <a:srgbClr val="FF0000"/>
                </a:solidFill>
              </a:rPr>
              <a:t>1,2</a:t>
            </a:r>
            <a:r>
              <a:rPr lang="ko-KR" altLang="en-US" b="1" dirty="0">
                <a:solidFill>
                  <a:srgbClr val="FF0000"/>
                </a:solidFill>
              </a:rPr>
              <a:t>장 실습문제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7424" y="2174899"/>
            <a:ext cx="32312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FF0000"/>
                </a:solidFill>
              </a:rPr>
              <a:t>stdio.h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g=20; /* </a:t>
            </a:r>
            <a:r>
              <a:rPr lang="ko-KR" altLang="en-US" sz="1400" dirty="0"/>
              <a:t>전역 변수 *</a:t>
            </a:r>
            <a:r>
              <a:rPr lang="en-US" altLang="ko-KR" sz="1400" dirty="0"/>
              <a:t>/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/* </a:t>
            </a:r>
            <a:r>
              <a:rPr lang="ko-KR" altLang="en-US" sz="1400" dirty="0"/>
              <a:t>전역 함수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/>
              <a:t>	return x + y;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/* </a:t>
            </a:r>
            <a:r>
              <a:rPr lang="ko-KR" altLang="en-US" sz="1400" dirty="0"/>
              <a:t>지역 변수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scanf</a:t>
            </a:r>
            <a:r>
              <a:rPr lang="en-US" altLang="ko-KR" sz="1400" dirty="0">
                <a:solidFill>
                  <a:srgbClr val="FF0000"/>
                </a:solidFill>
              </a:rPr>
              <a:t>("%d", &amp;a, &amp;b); </a:t>
            </a:r>
            <a:r>
              <a:rPr lang="en-US" altLang="ko-KR" sz="1400" dirty="0"/>
              <a:t>/* </a:t>
            </a:r>
            <a:r>
              <a:rPr lang="ko-KR" altLang="en-US" sz="1400" dirty="0"/>
              <a:t>입력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</a:rPr>
              <a:t>("%d", sum); </a:t>
            </a:r>
            <a:r>
              <a:rPr lang="en-US" altLang="ko-KR" sz="1400" dirty="0"/>
              <a:t>/* </a:t>
            </a:r>
            <a:r>
              <a:rPr lang="ko-KR" altLang="en-US" sz="1400" dirty="0"/>
              <a:t>출력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/>
              <a:t>	return 0;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047424" y="5833130"/>
            <a:ext cx="32312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89016" y="2174899"/>
            <a:ext cx="32312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FF0000"/>
                </a:solidFill>
              </a:rPr>
              <a:t>iostream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using namespace </a:t>
            </a:r>
            <a:r>
              <a:rPr lang="en-US" altLang="ko-KR" sz="1400" dirty="0" err="1">
                <a:solidFill>
                  <a:srgbClr val="FF0000"/>
                </a:solidFill>
              </a:rPr>
              <a:t>std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g=20; /* </a:t>
            </a:r>
            <a:r>
              <a:rPr lang="ko-KR" altLang="en-US" sz="1400" dirty="0"/>
              <a:t>전역 변수 *</a:t>
            </a:r>
            <a:r>
              <a:rPr lang="en-US" altLang="ko-KR" sz="1400" dirty="0"/>
              <a:t>/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// </a:t>
            </a:r>
            <a:r>
              <a:rPr lang="ko-KR" altLang="en-US" sz="1400" dirty="0"/>
              <a:t>전역 함수</a:t>
            </a:r>
          </a:p>
          <a:p>
            <a:pPr defTabSz="180000"/>
            <a:r>
              <a:rPr lang="en-US" altLang="ko-KR" sz="1400" dirty="0"/>
              <a:t>	return x + y;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// </a:t>
            </a:r>
            <a:r>
              <a:rPr lang="ko-KR" altLang="en-US" sz="1400" dirty="0"/>
              <a:t>지역 변수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cin</a:t>
            </a:r>
            <a:r>
              <a:rPr lang="en-US" altLang="ko-KR" sz="1400" dirty="0">
                <a:solidFill>
                  <a:srgbClr val="FF0000"/>
                </a:solidFill>
              </a:rPr>
              <a:t> &gt;&gt; a &gt;&gt; b; </a:t>
            </a:r>
            <a:r>
              <a:rPr lang="en-US" altLang="ko-KR" sz="1400" dirty="0"/>
              <a:t>// </a:t>
            </a:r>
            <a:r>
              <a:rPr lang="ko-KR" altLang="en-US" sz="1400" dirty="0"/>
              <a:t>입력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cout</a:t>
            </a:r>
            <a:r>
              <a:rPr lang="en-US" altLang="ko-KR" sz="1400" dirty="0">
                <a:solidFill>
                  <a:srgbClr val="FF0000"/>
                </a:solidFill>
              </a:rPr>
              <a:t> &lt;&lt; sum; </a:t>
            </a:r>
            <a:r>
              <a:rPr lang="en-US" altLang="ko-KR" sz="1400" dirty="0"/>
              <a:t>//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	return 0;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089016" y="5833130"/>
            <a:ext cx="32312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230894" y="1805567"/>
            <a:ext cx="87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basic</a:t>
            </a:r>
            <a:r>
              <a:rPr lang="en-US" altLang="ko-KR" b="1" dirty="0" err="1"/>
              <a:t>.c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6087804" y="1810554"/>
            <a:ext cx="116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basic</a:t>
            </a:r>
            <a:r>
              <a:rPr lang="en-US" altLang="ko-KR" b="1" dirty="0"/>
              <a:t>.cpp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40639" y="1782293"/>
            <a:ext cx="742611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 </a:t>
            </a:r>
            <a:r>
              <a:rPr lang="ko-KR" altLang="en-US" sz="1050" dirty="0"/>
              <a:t>컴파일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4169" y="1810554"/>
            <a:ext cx="937253" cy="280928"/>
          </a:xfrm>
          <a:prstGeom prst="wedgeRoundRectCallout">
            <a:avLst>
              <a:gd name="adj1" fmla="val -105513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C++ </a:t>
            </a:r>
            <a:r>
              <a:rPr lang="ko-KR" altLang="en-US" sz="1050" dirty="0"/>
              <a:t>컴파일</a:t>
            </a:r>
          </a:p>
        </p:txBody>
      </p:sp>
      <p:pic>
        <p:nvPicPr>
          <p:cNvPr id="1026" name="Picture 2" descr="차이점에 대한 이미지 검색결과">
            <a:extLst>
              <a:ext uri="{FF2B5EF4-FFF2-40B4-BE49-F238E27FC236}">
                <a16:creationId xmlns:a16="http://schemas.microsoft.com/office/drawing/2014/main" xmlns="" id="{8E2196CB-3912-4CB3-80AD-17EFE2650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84" y="3667993"/>
            <a:ext cx="3522102" cy="21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AE4C69-6944-4969-8B8F-3253FBB32669}"/>
              </a:ext>
            </a:extLst>
          </p:cNvPr>
          <p:cNvSpPr/>
          <p:nvPr/>
        </p:nvSpPr>
        <p:spPr>
          <a:xfrm>
            <a:off x="8875967" y="3667993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C++</a:t>
            </a:r>
            <a:r>
              <a:rPr lang="ko-KR" altLang="en-US" b="1" dirty="0">
                <a:solidFill>
                  <a:srgbClr val="FF0000"/>
                </a:solidFill>
              </a:rPr>
              <a:t> 과 </a:t>
            </a:r>
            <a:r>
              <a:rPr lang="en-US" altLang="ko-KR" b="1" dirty="0">
                <a:solidFill>
                  <a:srgbClr val="FF0000"/>
                </a:solidFill>
              </a:rPr>
              <a:t>C </a:t>
            </a:r>
            <a:r>
              <a:rPr lang="ko-KR" altLang="en-US" b="1" dirty="0">
                <a:solidFill>
                  <a:srgbClr val="FF0000"/>
                </a:solidFill>
              </a:rPr>
              <a:t>언어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1E694D5-FAD1-473B-BDA3-6372251ECE0F}"/>
              </a:ext>
            </a:extLst>
          </p:cNvPr>
          <p:cNvSpPr/>
          <p:nvPr/>
        </p:nvSpPr>
        <p:spPr>
          <a:xfrm>
            <a:off x="8082611" y="3179860"/>
            <a:ext cx="392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b="1" dirty="0">
                <a:solidFill>
                  <a:srgbClr val="FF0000"/>
                </a:solidFill>
              </a:rPr>
              <a:t> 호환성이 </a:t>
            </a:r>
            <a:r>
              <a:rPr lang="ko-KR" altLang="en-US" b="1" dirty="0" err="1">
                <a:solidFill>
                  <a:srgbClr val="FF0000"/>
                </a:solidFill>
              </a:rPr>
              <a:t>있는건</a:t>
            </a:r>
            <a:r>
              <a:rPr lang="ko-KR" altLang="en-US" b="1" dirty="0">
                <a:solidFill>
                  <a:srgbClr val="FF0000"/>
                </a:solidFill>
              </a:rPr>
              <a:t> 사실이지만</a:t>
            </a:r>
            <a:r>
              <a:rPr lang="en-US" altLang="ko-KR" b="1" dirty="0">
                <a:solidFill>
                  <a:srgbClr val="FF0000"/>
                </a:solidFill>
              </a:rPr>
              <a:t>…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2023</Words>
  <Application>Microsoft Office PowerPoint</Application>
  <PresentationFormat>사용자 지정</PresentationFormat>
  <Paragraphs>485</Paragraphs>
  <Slides>48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2주차 강의 윈도우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교재 내용</vt:lpstr>
      <vt:lpstr>C++ 프로그램 구성</vt:lpstr>
      <vt:lpstr>기본적인 구성에 있어서 C/C++ 비교</vt:lpstr>
      <vt:lpstr>PowerPoint 프레젠테이션</vt:lpstr>
      <vt:lpstr>C++ 프로그램 개발 과정</vt:lpstr>
      <vt:lpstr>C++ 프로그램 작성 및 컴파일</vt:lpstr>
      <vt:lpstr>링킹</vt:lpstr>
      <vt:lpstr>PowerPoint 프레젠테이션</vt:lpstr>
      <vt:lpstr>Visual Studio 시작</vt:lpstr>
      <vt:lpstr>프로젝트 만들기</vt:lpstr>
      <vt:lpstr>생성된 프로젝트에 대한 확인 창</vt:lpstr>
      <vt:lpstr>Win32 응용프로그램 마법사</vt:lpstr>
      <vt:lpstr>Hello 프로젝트 생성 후</vt:lpstr>
      <vt:lpstr>새 항목 만드는 메뉴 선택</vt:lpstr>
      <vt:lpstr>hello.cpp 소스 파일 생성</vt:lpstr>
      <vt:lpstr>hello.cpp 파일이 생성된 초기 모습</vt:lpstr>
      <vt:lpstr>hello.cpp 작성</vt:lpstr>
      <vt:lpstr>솔루션 탐색기에서 컴파일 메뉴 선택</vt:lpstr>
      <vt:lpstr>Hello 프로젝트의 빌드로 Hello.exe 생성</vt:lpstr>
      <vt:lpstr>Ctrl+F5(디버깅하지 않고 실행하기 메뉴)로 실행할 때 빌드를 묻는 창</vt:lpstr>
      <vt:lpstr>Hello 프로젝트가 실행되는 화면</vt:lpstr>
      <vt:lpstr>PowerPoint 프레젠테이션</vt:lpstr>
      <vt:lpstr>PowerPoint 프레젠테이션</vt:lpstr>
      <vt:lpstr>PowerPoint 프레젠테이션</vt:lpstr>
      <vt:lpstr>PowerPoint 프레젠테이션</vt:lpstr>
      <vt:lpstr>그래서 어떻게 바뀌었나요?</vt:lpstr>
      <vt:lpstr>C++언어에서 추가된 사항들 </vt:lpstr>
      <vt:lpstr>PowerPoint 프레젠테이션</vt:lpstr>
      <vt:lpstr>교재 1장 실습문제</vt:lpstr>
      <vt:lpstr>PowerPoint 프레젠테이션</vt:lpstr>
      <vt:lpstr>교재 2장 실습문제</vt:lpstr>
      <vt:lpstr>PowerPoint 프레젠테이션</vt:lpstr>
      <vt:lpstr>PowerPoint 프레젠테이션</vt:lpstr>
      <vt:lpstr>또 생각…생각해보기</vt:lpstr>
      <vt:lpstr>또 생각…생각해보기</vt:lpstr>
      <vt:lpstr>또 생각…생각해보기</vt:lpstr>
      <vt:lpstr>또 생각…생각해보기</vt:lpstr>
      <vt:lpstr>또 생각…생각해보기</vt:lpstr>
      <vt:lpstr>또 생각…생각해보기</vt:lpstr>
      <vt:lpstr>오늘의 학습정리</vt:lpstr>
      <vt:lpstr>큰 그림은 지속적으로 그려야 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Windows User</cp:lastModifiedBy>
  <cp:revision>438</cp:revision>
  <dcterms:created xsi:type="dcterms:W3CDTF">2017-03-02T04:47:37Z</dcterms:created>
  <dcterms:modified xsi:type="dcterms:W3CDTF">2018-03-12T05:23:41Z</dcterms:modified>
</cp:coreProperties>
</file>