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5"/>
  </p:notesMasterIdLst>
  <p:handoutMasterIdLst>
    <p:handoutMasterId r:id="rId186"/>
  </p:handoutMasterIdLst>
  <p:sldIdLst>
    <p:sldId id="746" r:id="rId2"/>
    <p:sldId id="600" r:id="rId3"/>
    <p:sldId id="957" r:id="rId4"/>
    <p:sldId id="653" r:id="rId5"/>
    <p:sldId id="655" r:id="rId6"/>
    <p:sldId id="748" r:id="rId7"/>
    <p:sldId id="755" r:id="rId8"/>
    <p:sldId id="756" r:id="rId9"/>
    <p:sldId id="758" r:id="rId10"/>
    <p:sldId id="757" r:id="rId11"/>
    <p:sldId id="759" r:id="rId12"/>
    <p:sldId id="760" r:id="rId13"/>
    <p:sldId id="761" r:id="rId14"/>
    <p:sldId id="762" r:id="rId15"/>
    <p:sldId id="763" r:id="rId16"/>
    <p:sldId id="764" r:id="rId17"/>
    <p:sldId id="765" r:id="rId18"/>
    <p:sldId id="766" r:id="rId19"/>
    <p:sldId id="767" r:id="rId20"/>
    <p:sldId id="768" r:id="rId21"/>
    <p:sldId id="769" r:id="rId22"/>
    <p:sldId id="770" r:id="rId23"/>
    <p:sldId id="771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2" r:id="rId35"/>
    <p:sldId id="783" r:id="rId36"/>
    <p:sldId id="784" r:id="rId37"/>
    <p:sldId id="654" r:id="rId38"/>
    <p:sldId id="951" r:id="rId39"/>
    <p:sldId id="656" r:id="rId40"/>
    <p:sldId id="657" r:id="rId41"/>
    <p:sldId id="658" r:id="rId42"/>
    <p:sldId id="659" r:id="rId43"/>
    <p:sldId id="660" r:id="rId44"/>
    <p:sldId id="958" r:id="rId45"/>
    <p:sldId id="953" r:id="rId46"/>
    <p:sldId id="954" r:id="rId47"/>
    <p:sldId id="955" r:id="rId48"/>
    <p:sldId id="956" r:id="rId49"/>
    <p:sldId id="959" r:id="rId50"/>
    <p:sldId id="793" r:id="rId51"/>
    <p:sldId id="794" r:id="rId52"/>
    <p:sldId id="719" r:id="rId53"/>
    <p:sldId id="720" r:id="rId54"/>
    <p:sldId id="795" r:id="rId55"/>
    <p:sldId id="721" r:id="rId56"/>
    <p:sldId id="722" r:id="rId57"/>
    <p:sldId id="723" r:id="rId58"/>
    <p:sldId id="724" r:id="rId59"/>
    <p:sldId id="796" r:id="rId60"/>
    <p:sldId id="725" r:id="rId61"/>
    <p:sldId id="726" r:id="rId62"/>
    <p:sldId id="727" r:id="rId63"/>
    <p:sldId id="728" r:id="rId64"/>
    <p:sldId id="729" r:id="rId65"/>
    <p:sldId id="730" r:id="rId66"/>
    <p:sldId id="966" r:id="rId67"/>
    <p:sldId id="967" r:id="rId68"/>
    <p:sldId id="968" r:id="rId69"/>
    <p:sldId id="969" r:id="rId70"/>
    <p:sldId id="970" r:id="rId71"/>
    <p:sldId id="974" r:id="rId72"/>
    <p:sldId id="971" r:id="rId73"/>
    <p:sldId id="972" r:id="rId74"/>
    <p:sldId id="960" r:id="rId75"/>
    <p:sldId id="666" r:id="rId76"/>
    <p:sldId id="667" r:id="rId77"/>
    <p:sldId id="952" r:id="rId78"/>
    <p:sldId id="668" r:id="rId79"/>
    <p:sldId id="669" r:id="rId80"/>
    <p:sldId id="670" r:id="rId81"/>
    <p:sldId id="671" r:id="rId82"/>
    <p:sldId id="672" r:id="rId83"/>
    <p:sldId id="673" r:id="rId84"/>
    <p:sldId id="674" r:id="rId85"/>
    <p:sldId id="675" r:id="rId86"/>
    <p:sldId id="676" r:id="rId87"/>
    <p:sldId id="677" r:id="rId88"/>
    <p:sldId id="678" r:id="rId89"/>
    <p:sldId id="679" r:id="rId90"/>
    <p:sldId id="961" r:id="rId91"/>
    <p:sldId id="962" r:id="rId92"/>
    <p:sldId id="963" r:id="rId93"/>
    <p:sldId id="964" r:id="rId94"/>
    <p:sldId id="965" r:id="rId95"/>
    <p:sldId id="982" r:id="rId96"/>
    <p:sldId id="975" r:id="rId97"/>
    <p:sldId id="976" r:id="rId98"/>
    <p:sldId id="977" r:id="rId99"/>
    <p:sldId id="978" r:id="rId100"/>
    <p:sldId id="979" r:id="rId101"/>
    <p:sldId id="980" r:id="rId102"/>
    <p:sldId id="981" r:id="rId103"/>
    <p:sldId id="1006" r:id="rId104"/>
    <p:sldId id="983" r:id="rId105"/>
    <p:sldId id="984" r:id="rId106"/>
    <p:sldId id="985" r:id="rId107"/>
    <p:sldId id="986" r:id="rId108"/>
    <p:sldId id="987" r:id="rId109"/>
    <p:sldId id="988" r:id="rId110"/>
    <p:sldId id="989" r:id="rId111"/>
    <p:sldId id="990" r:id="rId112"/>
    <p:sldId id="991" r:id="rId113"/>
    <p:sldId id="992" r:id="rId114"/>
    <p:sldId id="993" r:id="rId115"/>
    <p:sldId id="994" r:id="rId116"/>
    <p:sldId id="995" r:id="rId117"/>
    <p:sldId id="996" r:id="rId118"/>
    <p:sldId id="997" r:id="rId119"/>
    <p:sldId id="998" r:id="rId120"/>
    <p:sldId id="999" r:id="rId121"/>
    <p:sldId id="1000" r:id="rId122"/>
    <p:sldId id="1001" r:id="rId123"/>
    <p:sldId id="1002" r:id="rId124"/>
    <p:sldId id="1003" r:id="rId125"/>
    <p:sldId id="1004" r:id="rId126"/>
    <p:sldId id="1005" r:id="rId127"/>
    <p:sldId id="566" r:id="rId128"/>
    <p:sldId id="797" r:id="rId129"/>
    <p:sldId id="798" r:id="rId130"/>
    <p:sldId id="799" r:id="rId131"/>
    <p:sldId id="800" r:id="rId132"/>
    <p:sldId id="801" r:id="rId133"/>
    <p:sldId id="802" r:id="rId134"/>
    <p:sldId id="803" r:id="rId135"/>
    <p:sldId id="804" r:id="rId136"/>
    <p:sldId id="805" r:id="rId137"/>
    <p:sldId id="806" r:id="rId138"/>
    <p:sldId id="807" r:id="rId139"/>
    <p:sldId id="808" r:id="rId140"/>
    <p:sldId id="809" r:id="rId141"/>
    <p:sldId id="810" r:id="rId142"/>
    <p:sldId id="811" r:id="rId143"/>
    <p:sldId id="812" r:id="rId144"/>
    <p:sldId id="813" r:id="rId145"/>
    <p:sldId id="814" r:id="rId146"/>
    <p:sldId id="816" r:id="rId147"/>
    <p:sldId id="944" r:id="rId148"/>
    <p:sldId id="945" r:id="rId149"/>
    <p:sldId id="946" r:id="rId150"/>
    <p:sldId id="947" r:id="rId151"/>
    <p:sldId id="948" r:id="rId152"/>
    <p:sldId id="949" r:id="rId153"/>
    <p:sldId id="950" r:id="rId154"/>
    <p:sldId id="1007" r:id="rId155"/>
    <p:sldId id="1008" r:id="rId156"/>
    <p:sldId id="1009" r:id="rId157"/>
    <p:sldId id="1010" r:id="rId158"/>
    <p:sldId id="1011" r:id="rId159"/>
    <p:sldId id="1012" r:id="rId160"/>
    <p:sldId id="1013" r:id="rId161"/>
    <p:sldId id="1014" r:id="rId162"/>
    <p:sldId id="1015" r:id="rId163"/>
    <p:sldId id="1016" r:id="rId164"/>
    <p:sldId id="1017" r:id="rId165"/>
    <p:sldId id="1018" r:id="rId166"/>
    <p:sldId id="1019" r:id="rId167"/>
    <p:sldId id="1020" r:id="rId168"/>
    <p:sldId id="1021" r:id="rId169"/>
    <p:sldId id="1022" r:id="rId170"/>
    <p:sldId id="1023" r:id="rId171"/>
    <p:sldId id="1024" r:id="rId172"/>
    <p:sldId id="1025" r:id="rId173"/>
    <p:sldId id="1026" r:id="rId174"/>
    <p:sldId id="1027" r:id="rId175"/>
    <p:sldId id="1028" r:id="rId176"/>
    <p:sldId id="1029" r:id="rId177"/>
    <p:sldId id="1030" r:id="rId178"/>
    <p:sldId id="1031" r:id="rId179"/>
    <p:sldId id="1032" r:id="rId180"/>
    <p:sldId id="1033" r:id="rId181"/>
    <p:sldId id="1034" r:id="rId182"/>
    <p:sldId id="1036" r:id="rId183"/>
    <p:sldId id="1035" r:id="rId184"/>
  </p:sldIdLst>
  <p:sldSz cx="9144000" cy="6858000" type="letter"/>
  <p:notesSz cx="7099300" cy="10234613"/>
  <p:custDataLst>
    <p:tags r:id="rId18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00000"/>
    <a:srgbClr val="C2EBC7"/>
    <a:srgbClr val="9CDC57"/>
    <a:srgbClr val="FF0000"/>
    <a:srgbClr val="DCE6F2"/>
    <a:srgbClr val="FF6600"/>
    <a:srgbClr val="FFD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6"/>
    <p:restoredTop sz="91407"/>
  </p:normalViewPr>
  <p:slideViewPr>
    <p:cSldViewPr snapToGrid="0">
      <p:cViewPr varScale="1">
        <p:scale>
          <a:sx n="89" d="100"/>
          <a:sy n="89" d="100"/>
        </p:scale>
        <p:origin x="1218" y="42"/>
      </p:cViewPr>
      <p:guideLst>
        <p:guide orient="horz" pos="2115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ags" Target="tags/tag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0D0B806-C133-D867-EAEF-98E0932948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B6DA9B1-9D30-79B8-086F-E7DDB8481A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/>
          <a:lstStyle>
            <a:lvl1pPr algn="r" defTabSz="952500" eaLnBrk="1" hangingPunct="1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6390F74-2CDC-EB59-00CD-08D6949B7FC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b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77E8F95-2A39-612F-E697-1D30EE9E30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200" b="0"/>
            </a:lvl1pPr>
          </a:lstStyle>
          <a:p>
            <a:pPr>
              <a:defRPr/>
            </a:pPr>
            <a:fld id="{3BF5FDAC-39AD-46C9-9EF7-69A468F4C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D31748D3-273F-AB8B-E2B0-76AF99BFCB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EDF8D078-1C13-372C-CAD9-E4CDEAEAA7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/>
          <a:lstStyle>
            <a:lvl1pPr algn="r" defTabSz="952500" eaLnBrk="1" hangingPunct="1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260A311-660E-0B1B-6112-0F6991CE06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78BF6EBD-567F-5A37-E63B-88F7E1E6D3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7507EA45-5F4F-DF77-A445-57222E311C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b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14983587-EDC2-9473-EE47-F5CFCEFAB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200" b="0"/>
            </a:lvl1pPr>
          </a:lstStyle>
          <a:p>
            <a:pPr>
              <a:defRPr/>
            </a:pPr>
            <a:fld id="{15CBA37E-1A0B-4BD2-84F7-D1C74FACA2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8CFD34FA-DA55-66A9-32D1-E52098030C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3BF639E8-097F-52BC-015E-A7C798E5B0B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614C0B86-A559-A128-E561-0D2125B2A2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59F29B-3367-4B33-A82B-BC4BBD4B2D5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A8B1A225-43EC-0AB8-B53E-DB86B8AD9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31E8E34A-8ECB-2AF6-8C5E-942E0D8E45A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5A66371A-9033-D9F2-9775-EF1F36A67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47B706-0F3B-451D-9629-CD843BE5D82F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BE4520E6-8711-426B-5235-07B53637EF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252CF985-794D-7477-E2EE-5487C1FF042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EF14F33-B1B5-4C64-F2DD-FD90A447E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07E381-0C24-4BB0-B5D6-E7AC6023722F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C981E337-F429-FDB6-500B-A155015AE6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3D447A0-A09A-D960-9706-A6665ED4898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16B85C72-AFE9-E80C-7B52-9BD5A7DF2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B9D2CF-38F5-4374-A60E-9F6E821B51E2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3C38FB44-0EA7-42B9-416F-6273E8D715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42FC1F00-5FFE-B8E4-6A31-894A29FED9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8956DB73-6118-62D8-BAEC-0DE3E04D9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DABD19-C4A4-463A-B3A4-5768A400100F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7238EC66-44FC-8CEA-8C6D-F0E2009616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EC739946-817C-5C38-6167-DF9B2E021FB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218A1C24-527B-9686-28F8-27E791F77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08C3A3-418D-4B1F-9C70-86B64B7E2D8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16144C6F-24E9-BE12-1060-B0CB5EB974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C967A8FB-4D52-8E83-6392-50AF457F35D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CAED0655-1F8D-1F13-D678-22C490F6B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B38814-A3A6-40AE-A17B-D48174A9BE5E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9A2030B-B9AD-02C0-5ACA-F372919D08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B1834190-B7A4-BF7B-E85D-1C7020E8AA1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ADEBB566-D6ED-B098-DA39-D3808238A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31E584-286F-436F-BF6D-AFF0873A7D78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E76E49AD-6CBB-76AA-8A34-8EA15EEB8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59F4AEFE-53D2-D79D-B8F0-E52E8FA14A4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D33967D-1013-1651-F965-7F29C8E9B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696C0F-067D-44CB-A7D8-AFCA0A0D3B9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52EE4B11-2699-5A2A-A398-C173411187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714F5A3A-C23F-2BEA-BBB9-75195763C19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8D93DBCB-9B9F-3954-324E-ED5F0A75E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A91DC3-992D-44D7-B50E-3AD6B2B553B4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6366FBCE-0E71-5EE8-596D-C4854E3727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3CFA0E68-741B-AF57-530A-50000201545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3F3B4B91-3AA3-69D4-5817-1813283B3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E022CC-56E6-494A-85A3-257CC5E57454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D63D464-3FF5-171A-D5EE-C5F6BA12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0915A8-ACDB-4BD2-99B0-58A9F8A59E69}" type="slidenum">
              <a:rPr lang="en-US" altLang="zh-CN" sz="1300" smtClean="0"/>
              <a:pPr/>
              <a:t>2</a:t>
            </a:fld>
            <a:endParaRPr lang="en-US" altLang="zh-CN" sz="13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804DD3A-F77E-CFED-008A-AB0D721286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D5011E4-4164-558C-9119-6D0F3D11D6F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z="19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82181E8-53F7-FDED-5388-A6DC0AEF7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8FD1620-C89A-33BB-6381-F125A24F076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B3FAC344-FC0C-9418-6B21-29A53B7F5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FFDCA1-309A-4C57-9078-8A6C328B6859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BF0F269B-83F4-ECC1-9259-A0EFC269DB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0F707E49-D755-8FA2-99C7-894B1E1D729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85271D6B-E9AC-6ED9-88E1-828BE553B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96436E-115F-43E9-96C9-706849D8FCF9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55999A5-6D71-5556-70D2-5A4577C89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0A395959-9563-FB1A-0EC1-048A19BC977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DB815DA8-9701-0338-8D1F-6143E7CAA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0DE199-F563-4DEC-9AF3-0AD9A8D6D486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9FC6B952-820F-9BC5-04EF-A77109F7B7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914B90A8-CE42-A07B-8762-AF27D41E754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0F25942-D9FF-3617-9687-2AF7B1A14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FAEDAC-8A9E-4265-A0D0-6DF92B50B2E2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C0F49F82-1C82-81CF-8ED2-126B55DF42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A7FB19A0-C341-3808-7E7C-AA4F52C2866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B78708CE-9BF7-389B-DF2A-328F2E527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D5927E-C650-4809-9AC5-18339FF7B19F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2053CE8A-D455-6149-0C9D-CD884ABEB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265F900A-C0E9-A91B-3FBD-DE2981B86C4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AB60AEE-2B60-F202-E14E-9D907110EB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DF454A-6877-4701-B5C5-86BB0F63390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863EBF65-EBD8-5C21-61AF-5C4629B453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866B5A2E-A735-7436-4B2F-ECA2665A27B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383E9623-8F4D-49FB-025D-402EF98C0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DCD729-6CCB-43EE-9501-9FD329BC342E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7B4BB733-4008-094F-A42A-94CD8A239A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82874F4D-84D5-A763-B63F-3E0926E4DE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8C09CB62-DB70-C13D-BD82-1AD5AB8DD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62B086-3716-4A55-82F4-6D5415A031A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081E3A1F-C09A-4AB5-ED58-BA4A746A41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338617D1-C1FB-3660-D81E-3A0985E4543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0689E22A-CF0E-D916-E640-A21264FA0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58F810-764C-4891-B586-880ABF06FB94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2CC6061E-7032-6D94-CBA5-E2DF55B940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DAF12D6A-5B95-5B0E-926F-7B6EA9539CA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EAAC9D56-F35F-AB54-15CE-896BC2013E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3647CE-0239-4995-95D9-853AAC589FDE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B059D959-769A-3FA8-CCF6-EC2B47840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CBBF1F-D514-4BEC-BACE-4324062A3F9B}" type="slidenum">
              <a:rPr lang="en-US" altLang="zh-CN" sz="1300" smtClean="0"/>
              <a:pPr/>
              <a:t>3</a:t>
            </a:fld>
            <a:endParaRPr lang="en-US" altLang="zh-CN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4053072-075C-4C57-9363-A34B0884F4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D55F248-D645-7D89-E0B8-0CBA1456A2A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z="19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5F3F36D7-7109-0202-9258-6CF84682A1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DDAF48D2-2400-ABDD-A382-F2F0D73625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6BC10A6B-5277-40E7-DB29-BC080DF0B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48D09E-8E10-4E45-812C-1520D042B82A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1848CCEC-FDD0-B2BD-CBE8-5346689A39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7965AF90-8AA4-EDA9-A8EA-16D8EE252E9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2081FE39-EC06-B17B-F2AB-153FC8373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0E89E4-BBB7-4200-994C-CE427EDDCA70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A09DA967-6C23-6FA8-0E1F-A076F00210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4E97D67F-FCC3-3017-7119-FFF12135CF5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38B8BCD3-A97C-7286-DF76-278E7B882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D07807-1F3E-4BCC-8A9C-6837CB77ED30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42F08455-C15E-12F5-B993-3650A05C58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C090201B-9824-B3C0-E9EE-D1EE7B2446F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119FC1B7-D4D2-EB44-FE7A-E3B83F7CB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7C2A1A-A449-4C35-8477-2EC39DD4B764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3F4C6210-F87B-839F-8A0A-02F10FBA81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7F5FDF39-020F-4062-9D9E-D54E1183B6E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F5E95BD8-DDF9-A696-4AA6-6D027F4E6A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B86825-E640-43DB-953F-3996DAB0279B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054DC38A-18BD-6B5A-FC44-9FDDEBE4F4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E1231BF-D5AE-AA3B-3C64-98BBA3805DB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E7FC6C7-8BB2-5C5E-5176-2408071D9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5DC567-EBE2-4470-88E4-7D13E0D7336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8F0FDB5D-DC18-AAE2-569F-53763264EB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654999C6-1289-6932-5F99-DE66A57814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727BA15B-4257-D32E-6559-FDEFD18C4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6C4744-C9A5-4C0D-B5EE-56CFC7C90C0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08D624F-BD10-E112-A334-766087600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C5F521-DB92-4560-87B3-33DE0456284C}" type="slidenum">
              <a:rPr lang="en-US" altLang="zh-CN" sz="1300" smtClean="0"/>
              <a:pPr/>
              <a:t>44</a:t>
            </a:fld>
            <a:endParaRPr lang="en-US" altLang="zh-CN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936634-1E39-E670-8A5B-77CAD17277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711333A-A87A-AE77-3FD0-C8AA0B65383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z="19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9FD985D9-A838-4879-CDCB-839EF215F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B0A607-215D-468C-8FD6-B620C7853C9D}" type="slidenum">
              <a:rPr lang="en-US" altLang="zh-CN" sz="1300" smtClean="0"/>
              <a:pPr/>
              <a:t>49</a:t>
            </a:fld>
            <a:endParaRPr lang="en-US" altLang="zh-CN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8BB8F4E-506D-B736-CA60-23EDCA7AD6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D05A587-4B4B-EBE3-7CDF-B4735FA39C9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z="19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>
            <a:extLst>
              <a:ext uri="{FF2B5EF4-FFF2-40B4-BE49-F238E27FC236}">
                <a16:creationId xmlns:a16="http://schemas.microsoft.com/office/drawing/2014/main" id="{60584C28-3862-EC57-0B55-7FC30C5701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>
            <a:extLst>
              <a:ext uri="{FF2B5EF4-FFF2-40B4-BE49-F238E27FC236}">
                <a16:creationId xmlns:a16="http://schemas.microsoft.com/office/drawing/2014/main" id="{1B2E9C61-C54C-3F37-E605-4A0CF2F4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8B6B0B6-CAB2-5510-B2A2-5F26FA075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A88AECC6-14BB-0804-86D9-F34497F5B31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3063880-A2EE-1291-5474-A0A2E1FBB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96AFA7-4892-4632-9A43-E4865EF0EFF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E93574F1-68A8-F6CB-29E6-906191225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5E88F9-84FA-4CAA-BD42-9447110A1DA7}" type="slidenum">
              <a:rPr lang="en-US" altLang="zh-CN" sz="1300" smtClean="0"/>
              <a:pPr/>
              <a:t>74</a:t>
            </a:fld>
            <a:endParaRPr lang="en-US" altLang="zh-CN" sz="13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1AB189F7-9CCF-1CE0-B744-DFB69B7C9C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20DC047A-C247-AF52-6766-F0286A8F015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z="19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8898F0D2-247D-7E34-3354-6CA51B61C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EDDDED-22B6-44EB-A805-EC347D6DC691}" type="slidenum">
              <a:rPr lang="en-US" altLang="zh-CN" sz="1300" smtClean="0"/>
              <a:pPr/>
              <a:t>90</a:t>
            </a:fld>
            <a:endParaRPr lang="en-US" altLang="zh-CN" sz="13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5E79F08D-4A7F-32F5-1E09-58B47FE7B6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2AC5D09C-68BE-CD70-B5BD-9B0C24602CE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z="19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6F98A7C1-C29B-BFE2-4DC7-CDAB5C9AF5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6FF16-5234-450A-A8D4-597BE0C19E72}" type="slidenum">
              <a:rPr lang="en-US" altLang="zh-CN" sz="1300" smtClean="0"/>
              <a:pPr/>
              <a:t>95</a:t>
            </a:fld>
            <a:endParaRPr lang="en-US" altLang="zh-CN" sz="13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BE9283F9-EC85-2DD5-81E5-FB34E02E4F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421A9026-B32E-2DAA-BF99-E9D6E36808B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z="19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E9576A06-E30A-C859-696B-DEF10DEBE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83A4DC-9AF1-4506-883F-8DB29E3E4A50}" type="slidenum">
              <a:rPr lang="en-US" altLang="zh-CN" sz="1300" smtClean="0"/>
              <a:pPr/>
              <a:t>103</a:t>
            </a:fld>
            <a:endParaRPr lang="en-US" altLang="zh-CN" sz="13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0EF60066-21F3-AFB3-DD47-FCA3B31854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BC218FA6-F453-0699-AB0A-5393A07A2EC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z="1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E0E84B0C-E98B-0B49-C7D9-0B70C414BF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50FF19FE-19CE-6DF6-1ED2-B28815D18AF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F267F0A6-1FD4-4A9F-2BC4-6AA74A5E5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22B957-68D7-4247-A85B-F92718931D9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3DDE2FE6-7404-AA05-94F0-6F0E71C09B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08049A0E-05F8-E344-3782-2C2A5A950E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951C3493-712B-D1B1-5441-54661C1B3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D14F82-AE26-4C33-9235-33EB82D5AB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25A121A4-1F3E-38A1-604A-85B5D2E26D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A7B41611-EBF5-88AD-EC9A-B693D19F9F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7674F2F0-71D6-ECCB-7511-46E2134FC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7E46F6-0067-4D8D-9CE7-0C8E45592E5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5242EA8-F150-D675-3AAC-4DD4CDBD07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490C5CA-B0B3-C199-0BFD-067DA52CF39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4E8DCFC-8317-00D7-CB1D-512EF4419D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874830-09FE-4F83-AAE8-1D03B0D2ADE2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AAC9AA62-70AC-804C-7387-9CCB24CA0E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69414813-3E84-DD1B-68F9-1191B614E08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B8413CE-6894-BD7C-1D3B-751D8C8E6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722156-C719-48B4-8186-142E508F55F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60350"/>
            <a:ext cx="7772400" cy="9366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8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4975" y="404813"/>
            <a:ext cx="2193925" cy="57213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3200" y="404813"/>
            <a:ext cx="6429375" cy="57213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484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404813"/>
            <a:ext cx="8775700" cy="50323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633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672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407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606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516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92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7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111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375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16ADB8B5-2367-D467-801C-D22BC7494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404813"/>
            <a:ext cx="8775700" cy="5032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1"/>
              <a:t>Click to edit Master title style</a:t>
            </a: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9CA9E6E2-D8AF-A79A-97E6-AC82786922C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203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23">
            <a:extLst>
              <a:ext uri="{FF2B5EF4-FFF2-40B4-BE49-F238E27FC236}">
                <a16:creationId xmlns:a16="http://schemas.microsoft.com/office/drawing/2014/main" id="{6EAD15BD-5DA3-4B4B-3461-61F343C7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9150350" cy="46037"/>
          </a:xfrm>
          <a:prstGeom prst="rect">
            <a:avLst/>
          </a:prstGeom>
          <a:gradFill rotWithShape="1">
            <a:gsLst>
              <a:gs pos="0">
                <a:srgbClr val="C8D1DA"/>
              </a:gs>
              <a:gs pos="100000">
                <a:srgbClr val="6A839C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22">
            <a:extLst>
              <a:ext uri="{FF2B5EF4-FFF2-40B4-BE49-F238E27FC236}">
                <a16:creationId xmlns:a16="http://schemas.microsoft.com/office/drawing/2014/main" id="{21D8E6EF-6BAD-3BCA-9B8C-2644B713E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679450"/>
            <a:ext cx="9150350" cy="26988"/>
          </a:xfrm>
          <a:prstGeom prst="rect">
            <a:avLst/>
          </a:prstGeom>
          <a:gradFill rotWithShape="1">
            <a:gsLst>
              <a:gs pos="0">
                <a:srgbClr val="C8D1DA"/>
              </a:gs>
              <a:gs pos="100000">
                <a:srgbClr val="6A839C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24">
            <a:extLst>
              <a:ext uri="{FF2B5EF4-FFF2-40B4-BE49-F238E27FC236}">
                <a16:creationId xmlns:a16="http://schemas.microsoft.com/office/drawing/2014/main" id="{1FB9B718-CA46-9E19-5869-462B88161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200"/>
            <a:ext cx="915035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8D1DA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" name="Rectangle 25">
            <a:extLst>
              <a:ext uri="{FF2B5EF4-FFF2-40B4-BE49-F238E27FC236}">
                <a16:creationId xmlns:a16="http://schemas.microsoft.com/office/drawing/2014/main" id="{9387750E-7258-5953-DBAB-797544E8B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654050"/>
            <a:ext cx="9150350" cy="26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8D1DA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2" name="Rectangle 40">
            <a:extLst>
              <a:ext uri="{FF2B5EF4-FFF2-40B4-BE49-F238E27FC236}">
                <a16:creationId xmlns:a16="http://schemas.microsoft.com/office/drawing/2014/main" id="{6286C538-BB82-0D71-7B91-C6CE5B636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6224588"/>
            <a:ext cx="9150350" cy="460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8D1DA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Rectangle 38">
            <a:extLst>
              <a:ext uri="{FF2B5EF4-FFF2-40B4-BE49-F238E27FC236}">
                <a16:creationId xmlns:a16="http://schemas.microsoft.com/office/drawing/2014/main" id="{1D37AC31-AD58-208B-6FE1-367853A16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6251575"/>
            <a:ext cx="9150350" cy="63500"/>
          </a:xfrm>
          <a:prstGeom prst="rect">
            <a:avLst/>
          </a:prstGeom>
          <a:gradFill rotWithShape="1">
            <a:gsLst>
              <a:gs pos="0">
                <a:srgbClr val="C8D1DA"/>
              </a:gs>
              <a:gs pos="100000">
                <a:srgbClr val="6A839C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DE1894F8-A061-691A-330E-F15CD5C5C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6448425"/>
            <a:ext cx="525463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200" b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Jerry</a:t>
            </a:r>
          </a:p>
        </p:txBody>
      </p:sp>
      <p:sp>
        <p:nvSpPr>
          <p:cNvPr id="1035" name="Text Box 65">
            <a:extLst>
              <a:ext uri="{FF2B5EF4-FFF2-40B4-BE49-F238E27FC236}">
                <a16:creationId xmlns:a16="http://schemas.microsoft.com/office/drawing/2014/main" id="{BE80DE5E-EE01-BFBB-2B60-FCDA4DE6A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6415088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FDB6D2AD-3416-4A18-8596-C221668C29B5}" type="slidenum">
              <a:rPr lang="en-US" altLang="zh-CN" sz="14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6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.com/s?q=%E6%9C%80%E7%9F%AD%E8%B7%AF%E5%BE%84&amp;ie=utf-8&amp;src=se_lighte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wmf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72.png"/><Relationship Id="rId4" Type="http://schemas.openxmlformats.org/officeDocument/2006/relationships/image" Target="../media/image4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9" Type="http://schemas.openxmlformats.org/officeDocument/2006/relationships/image" Target="../media/image16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>
            <a:extLst>
              <a:ext uri="{FF2B5EF4-FFF2-40B4-BE49-F238E27FC236}">
                <a16:creationId xmlns:a16="http://schemas.microsoft.com/office/drawing/2014/main" id="{E28CA10B-0BDC-59F4-6F40-7B5251FA0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1419225"/>
            <a:ext cx="6943725" cy="118903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ea typeface="宋体" panose="02010600030101010101" pitchFamily="2" charset="-122"/>
              </a:rPr>
              <a:t>软件技术基础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28005" name="Rectangle 5">
            <a:extLst>
              <a:ext uri="{FF2B5EF4-FFF2-40B4-BE49-F238E27FC236}">
                <a16:creationId xmlns:a16="http://schemas.microsoft.com/office/drawing/2014/main" id="{0177B2B9-BBD0-D730-C0DA-CAF2FE704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529" y="4987925"/>
            <a:ext cx="1467068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张    超</a:t>
            </a:r>
            <a:br>
              <a:rPr lang="en-US" altLang="zh-CN" dirty="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zh-CN" dirty="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dirty="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2023 10 09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>
            <a:extLst>
              <a:ext uri="{FF2B5EF4-FFF2-40B4-BE49-F238E27FC236}">
                <a16:creationId xmlns:a16="http://schemas.microsoft.com/office/drawing/2014/main" id="{2107664C-0C2A-D6CA-BB40-1523CC006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2531" name="TextBox 4">
            <a:extLst>
              <a:ext uri="{FF2B5EF4-FFF2-40B4-BE49-F238E27FC236}">
                <a16:creationId xmlns:a16="http://schemas.microsoft.com/office/drawing/2014/main" id="{79DB5028-AEBB-90E5-918D-1A6845658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2532" name="TextBox 6">
            <a:extLst>
              <a:ext uri="{FF2B5EF4-FFF2-40B4-BE49-F238E27FC236}">
                <a16:creationId xmlns:a16="http://schemas.microsoft.com/office/drawing/2014/main" id="{F14315F9-260D-6532-8431-985859BA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2533" name="TextBox 7">
            <a:extLst>
              <a:ext uri="{FF2B5EF4-FFF2-40B4-BE49-F238E27FC236}">
                <a16:creationId xmlns:a16="http://schemas.microsoft.com/office/drawing/2014/main" id="{3A48AA25-78D3-80C2-6D96-BDD47F200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2534" name="TextBox 8">
            <a:extLst>
              <a:ext uri="{FF2B5EF4-FFF2-40B4-BE49-F238E27FC236}">
                <a16:creationId xmlns:a16="http://schemas.microsoft.com/office/drawing/2014/main" id="{66D9987B-95DD-E37D-34E5-98822F1F0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2535" name="TextBox 9">
            <a:extLst>
              <a:ext uri="{FF2B5EF4-FFF2-40B4-BE49-F238E27FC236}">
                <a16:creationId xmlns:a16="http://schemas.microsoft.com/office/drawing/2014/main" id="{784270A9-88B7-A4EE-36E4-D1E3BC9D9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2536" name="TextBox 10">
            <a:extLst>
              <a:ext uri="{FF2B5EF4-FFF2-40B4-BE49-F238E27FC236}">
                <a16:creationId xmlns:a16="http://schemas.microsoft.com/office/drawing/2014/main" id="{7BEE4318-C595-1490-A46F-6D09A180A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2537" name="TextBox 11">
            <a:extLst>
              <a:ext uri="{FF2B5EF4-FFF2-40B4-BE49-F238E27FC236}">
                <a16:creationId xmlns:a16="http://schemas.microsoft.com/office/drawing/2014/main" id="{B603EA6A-8D39-7A46-A07A-7FA85AEB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2538" name="TextBox 12">
            <a:extLst>
              <a:ext uri="{FF2B5EF4-FFF2-40B4-BE49-F238E27FC236}">
                <a16:creationId xmlns:a16="http://schemas.microsoft.com/office/drawing/2014/main" id="{D5A26439-2E28-7B19-2D6F-398AFAB2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52DAED3-B881-1538-8FA7-ED11A1A69B46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F37F1784-246B-B592-BFFC-1E9AD07FE466}"/>
              </a:ext>
            </a:extLst>
          </p:cNvPr>
          <p:cNvCxnSpPr/>
          <p:nvPr/>
        </p:nvCxnSpPr>
        <p:spPr>
          <a:xfrm>
            <a:off x="6569075" y="3492500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6" name="TextBox 35">
            <a:extLst>
              <a:ext uri="{FF2B5EF4-FFF2-40B4-BE49-F238E27FC236}">
                <a16:creationId xmlns:a16="http://schemas.microsoft.com/office/drawing/2014/main" id="{C281BE7B-FD9F-7D9F-C677-C7CEA190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4326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22557" name="TextBox 25">
            <a:extLst>
              <a:ext uri="{FF2B5EF4-FFF2-40B4-BE49-F238E27FC236}">
                <a16:creationId xmlns:a16="http://schemas.microsoft.com/office/drawing/2014/main" id="{B9AAB854-BA2E-900E-2A80-4F8733BBD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949575"/>
            <a:ext cx="1543050" cy="3381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D766DD2-4AF9-2B62-E3EE-4A9692FFF766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>
            <a:extLst>
              <a:ext uri="{FF2B5EF4-FFF2-40B4-BE49-F238E27FC236}">
                <a16:creationId xmlns:a16="http://schemas.microsoft.com/office/drawing/2014/main" id="{0F72374C-A61A-FAFD-C31D-B9BC2719E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r>
              <a:rPr lang="en-US" altLang="zh-CN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门诊就诊排队系统</a:t>
            </a:r>
            <a:endParaRPr lang="zh-CN" altLang="en-US" b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531" name="文本框 3">
            <a:extLst>
              <a:ext uri="{FF2B5EF4-FFF2-40B4-BE49-F238E27FC236}">
                <a16:creationId xmlns:a16="http://schemas.microsoft.com/office/drawing/2014/main" id="{350F4CB3-8E22-09BD-A481-AFA766C5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1416050"/>
            <a:ext cx="66087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在医院门诊某诊室看病时,护士对每位病人进行编号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病人按编号排队就诊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一个病人就诊结束后，显示屏显示下一个就诊病人的编号可用队列作为数据结构。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BEFDCB-A592-3BEC-18DC-CC584E5DB7CC}"/>
              </a:ext>
            </a:extLst>
          </p:cNvPr>
          <p:cNvGraphicFramePr/>
          <p:nvPr/>
        </p:nvGraphicFramePr>
        <p:xfrm>
          <a:off x="879475" y="4383088"/>
          <a:ext cx="6396040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839" marB="458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病人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1445" marR="91445" marT="45839" marB="458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 marL="91445" marR="91445" marT="45839" marB="458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 marL="91445" marR="91445" marT="45839" marB="458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 marL="91445" marR="91445" marT="45839" marB="458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病人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5" marR="91445" marT="45839" marB="458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病人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5" marR="91445" marT="45839" marB="458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病人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5" marR="91445" marT="45839" marB="458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552" name="文本框 5">
            <a:extLst>
              <a:ext uri="{FF2B5EF4-FFF2-40B4-BE49-F238E27FC236}">
                <a16:creationId xmlns:a16="http://schemas.microsoft.com/office/drawing/2014/main" id="{A5E56E92-C31C-0435-54E7-8A949057F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3578225"/>
            <a:ext cx="1847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进队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挂号排队</a:t>
            </a:r>
          </a:p>
        </p:txBody>
      </p:sp>
      <p:sp>
        <p:nvSpPr>
          <p:cNvPr id="150553" name="文本框 6">
            <a:extLst>
              <a:ext uri="{FF2B5EF4-FFF2-40B4-BE49-F238E27FC236}">
                <a16:creationId xmlns:a16="http://schemas.microsoft.com/office/drawing/2014/main" id="{FAAC8BAA-0D25-4539-C4F2-76919A60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30613"/>
            <a:ext cx="19288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出队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医生就诊</a:t>
            </a:r>
          </a:p>
        </p:txBody>
      </p:sp>
      <p:pic>
        <p:nvPicPr>
          <p:cNvPr id="150554" name="图片 7" descr="303b32303039333135343bbcfdcdb7">
            <a:extLst>
              <a:ext uri="{FF2B5EF4-FFF2-40B4-BE49-F238E27FC236}">
                <a16:creationId xmlns:a16="http://schemas.microsoft.com/office/drawing/2014/main" id="{AA03196E-FE2F-AA2C-33CE-541A474A3C6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0000">
            <a:off x="1397000" y="3957638"/>
            <a:ext cx="495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55" name="图片 8" descr="303b32303039333135343bbcfdcdb7">
            <a:extLst>
              <a:ext uri="{FF2B5EF4-FFF2-40B4-BE49-F238E27FC236}">
                <a16:creationId xmlns:a16="http://schemas.microsoft.com/office/drawing/2014/main" id="{1509EED0-AACE-D1DE-6123-220AA26E224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60000">
            <a:off x="6888163" y="4065588"/>
            <a:ext cx="495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文本框 4">
            <a:extLst>
              <a:ext uri="{FF2B5EF4-FFF2-40B4-BE49-F238E27FC236}">
                <a16:creationId xmlns:a16="http://schemas.microsoft.com/office/drawing/2014/main" id="{7DCDA6BF-FA14-CFE5-9A10-5DA48A79E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211263"/>
            <a:ext cx="7377112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{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</a:t>
            </a:r>
            <a:r>
              <a:rPr lang="zh-CN" altLang="en-US" sz="2000"/>
              <a:t>linkqueue*fq;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int no=1;</a:t>
            </a:r>
            <a:r>
              <a:rPr lang="en-US" altLang="zh-CN" sz="2000"/>
              <a:t>        </a:t>
            </a:r>
            <a:r>
              <a:rPr lang="zh-CN" altLang="en-US" sz="2000">
                <a:solidFill>
                  <a:srgbClr val="00B0F0"/>
                </a:solidFill>
              </a:rPr>
              <a:t> //病人编号 </a:t>
            </a:r>
            <a:r>
              <a:rPr lang="en-US" altLang="zh-CN" sz="2000">
                <a:solidFill>
                  <a:srgbClr val="00B0F0"/>
                </a:solidFill>
              </a:rPr>
              <a:t> </a:t>
            </a:r>
            <a:endParaRPr lang="zh-CN" altLang="en-US" sz="200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int dno;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fq=initqueue();</a:t>
            </a:r>
            <a:r>
              <a:rPr lang="en-US" altLang="zh-CN" sz="2000"/>
              <a:t>    </a:t>
            </a:r>
            <a:r>
              <a:rPr lang="zh-CN" altLang="en-US" sz="2000">
                <a:solidFill>
                  <a:srgbClr val="00B0F0"/>
                </a:solidFill>
              </a:rPr>
              <a:t>//初始化病人队列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     int sel;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    while(1)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printf("_-------------------\n")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/>
              <a:t>         </a:t>
            </a:r>
            <a:r>
              <a:rPr lang="zh-CN" altLang="en-US" sz="2000"/>
              <a:t>printf("</a:t>
            </a:r>
            <a:r>
              <a:rPr lang="en-US" altLang="zh-CN" sz="2000"/>
              <a:t>      </a:t>
            </a:r>
            <a:r>
              <a:rPr lang="zh-CN" altLang="en-US" sz="2000"/>
              <a:t>1 新病人排队\n");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printf("</a:t>
            </a:r>
            <a:r>
              <a:rPr lang="en-US" altLang="zh-CN" sz="2000"/>
              <a:t>     </a:t>
            </a:r>
            <a:r>
              <a:rPr lang="zh-CN" altLang="en-US" sz="2000"/>
              <a:t> 2 报号\n");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printf(” </a:t>
            </a:r>
            <a:r>
              <a:rPr lang="en-US" altLang="zh-CN" sz="2000"/>
              <a:t>   </a:t>
            </a:r>
            <a:r>
              <a:rPr lang="zh-CN" altLang="en-US" sz="2000"/>
              <a:t>3 退出\n");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printf("_----- .-----------\n");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printf("请选择:");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/>
              <a:t>         </a:t>
            </a:r>
            <a:r>
              <a:rPr lang="zh-CN" altLang="en-US" sz="2000"/>
              <a:t>scanf("%d" &amp;sel); </a:t>
            </a:r>
          </a:p>
        </p:txBody>
      </p:sp>
      <p:sp>
        <p:nvSpPr>
          <p:cNvPr id="151555" name="文本框 5">
            <a:extLst>
              <a:ext uri="{FF2B5EF4-FFF2-40B4-BE49-F238E27FC236}">
                <a16:creationId xmlns:a16="http://schemas.microsoft.com/office/drawing/2014/main" id="{9DDA04E1-211E-096B-5A3C-7E593DE41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4306888"/>
            <a:ext cx="41338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B0F0"/>
                </a:solidFill>
              </a:rPr>
              <a:t>有新病人时就输入</a:t>
            </a:r>
            <a:r>
              <a:rPr lang="en-US" altLang="zh-CN" sz="2000">
                <a:solidFill>
                  <a:srgbClr val="00B0F0"/>
                </a:solidFill>
              </a:rPr>
              <a:t>1</a:t>
            </a:r>
            <a:r>
              <a:rPr lang="zh-CN" altLang="en-US" sz="2000">
                <a:solidFill>
                  <a:srgbClr val="00B0F0"/>
                </a:solidFill>
              </a:rPr>
              <a:t>排队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B0F0"/>
                </a:solidFill>
              </a:rPr>
              <a:t>看病时就输入</a:t>
            </a:r>
            <a:r>
              <a:rPr lang="en-US" altLang="zh-CN" sz="2000">
                <a:solidFill>
                  <a:srgbClr val="00B0F0"/>
                </a:solidFill>
              </a:rPr>
              <a:t>2</a:t>
            </a:r>
            <a:r>
              <a:rPr lang="zh-CN" altLang="en-US" sz="2000">
                <a:solidFill>
                  <a:srgbClr val="00B0F0"/>
                </a:solidFill>
              </a:rPr>
              <a:t>通知病人看病</a:t>
            </a:r>
          </a:p>
        </p:txBody>
      </p:sp>
      <p:sp>
        <p:nvSpPr>
          <p:cNvPr id="151556" name="标题 1">
            <a:extLst>
              <a:ext uri="{FF2B5EF4-FFF2-40B4-BE49-F238E27FC236}">
                <a16:creationId xmlns:a16="http://schemas.microsoft.com/office/drawing/2014/main" id="{CEC1FAFA-54B1-3261-0CD5-A946D0D99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r>
              <a:rPr lang="en-US" altLang="zh-CN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门诊就诊排队系统</a:t>
            </a:r>
            <a:endParaRPr lang="zh-CN" altLang="en-US" b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文本框 4">
            <a:extLst>
              <a:ext uri="{FF2B5EF4-FFF2-40B4-BE49-F238E27FC236}">
                <a16:creationId xmlns:a16="http://schemas.microsoft.com/office/drawing/2014/main" id="{E2597715-1236-C5E8-E116-CD59B1B17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1284288"/>
            <a:ext cx="7888287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switch(sel)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    </a:t>
            </a:r>
            <a:r>
              <a:rPr lang="zh-CN" altLang="en-US" sz="2000">
                <a:sym typeface="+mn-ea"/>
              </a:rPr>
              <a:t>case 1:enqueue(fq，no);no++; break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   </a:t>
            </a:r>
            <a:r>
              <a:rPr lang="zh-CN" altLang="en-US" sz="2000">
                <a:sym typeface="+mn-ea"/>
              </a:rPr>
              <a:t> case 2:dno=delqueue(fq);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        </a:t>
            </a:r>
            <a:r>
              <a:rPr lang="zh-CN" altLang="en-US" sz="2000">
                <a:sym typeface="+mn-ea"/>
              </a:rPr>
              <a:t>if(dno==-1)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              </a:t>
            </a:r>
            <a:r>
              <a:rPr lang="zh-CN" altLang="en-US" sz="2000">
                <a:sym typeface="+mn-ea"/>
              </a:rPr>
              <a:t>printf("无排队病人!\n");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 </a:t>
            </a:r>
            <a:r>
              <a:rPr lang="zh-CN" altLang="en-US" sz="2000">
                <a:sym typeface="+mn-ea"/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 {             </a:t>
            </a:r>
            <a:r>
              <a:rPr lang="zh-CN" altLang="en-US" sz="2000">
                <a:sym typeface="+mn-ea"/>
              </a:rPr>
              <a:t>printf("请第%d号病人速到诊室......\n",dno);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               </a:t>
            </a:r>
            <a:r>
              <a:rPr lang="zh-CN" altLang="en-US" sz="2000">
                <a:sym typeface="+mn-ea"/>
              </a:rPr>
              <a:t>printf("请第%d号病人速到诊室......\n"，dno);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              </a:t>
            </a:r>
            <a:r>
              <a:rPr lang="zh-CN" altLang="en-US" sz="2000">
                <a:sym typeface="+mn-ea"/>
              </a:rPr>
              <a:t>printf("请第%d号病人速到诊室......\n"，dno)；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  break</a:t>
            </a:r>
            <a:r>
              <a:rPr lang="zh-CN" altLang="en-US" sz="200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if (sel==3)break;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return 0;</a:t>
            </a:r>
          </a:p>
        </p:txBody>
      </p:sp>
      <p:sp>
        <p:nvSpPr>
          <p:cNvPr id="152579" name="标题 1">
            <a:extLst>
              <a:ext uri="{FF2B5EF4-FFF2-40B4-BE49-F238E27FC236}">
                <a16:creationId xmlns:a16="http://schemas.microsoft.com/office/drawing/2014/main" id="{16E4CC5D-F405-C384-471B-45E445BC8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r>
              <a:rPr lang="en-US" altLang="zh-CN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门诊就诊排队系统</a:t>
            </a:r>
            <a:endParaRPr lang="zh-CN" altLang="en-US" b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8B570893-E802-A5F1-C7DE-F1DEEBC1BF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6420DC-9958-1D77-C2A6-3809E519A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20988"/>
            <a:ext cx="7772400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栈与队列的综合应用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>
            <a:extLst>
              <a:ext uri="{FF2B5EF4-FFF2-40B4-BE49-F238E27FC236}">
                <a16:creationId xmlns:a16="http://schemas.microsoft.com/office/drawing/2014/main" id="{0F1687F6-57E6-8F0B-9C7A-4E3904C0C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  <p:sp>
        <p:nvSpPr>
          <p:cNvPr id="155651" name="文本框 3">
            <a:extLst>
              <a:ext uri="{FF2B5EF4-FFF2-40B4-BE49-F238E27FC236}">
                <a16:creationId xmlns:a16="http://schemas.microsoft.com/office/drawing/2014/main" id="{E5C0751E-98CD-D10C-42DE-8A50DBC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266825"/>
            <a:ext cx="7815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一个农夫带着一只狼、一只羊和一棵白菜过河。如果没有农夫看管，则狼要吃羊，羊要吃白菜。但是船很小，只够农夫带一样东西过河。问农夫该如何解此难题?</a:t>
            </a:r>
          </a:p>
        </p:txBody>
      </p:sp>
      <p:pic>
        <p:nvPicPr>
          <p:cNvPr id="155652" name="图片 4">
            <a:extLst>
              <a:ext uri="{FF2B5EF4-FFF2-40B4-BE49-F238E27FC236}">
                <a16:creationId xmlns:a16="http://schemas.microsoft.com/office/drawing/2014/main" id="{3F3BF417-A736-6CCD-E746-828A5BF1C1E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2836863"/>
            <a:ext cx="6810375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图片 2">
            <a:extLst>
              <a:ext uri="{FF2B5EF4-FFF2-40B4-BE49-F238E27FC236}">
                <a16:creationId xmlns:a16="http://schemas.microsoft.com/office/drawing/2014/main" id="{6543F0FB-55A2-DBCA-1E02-F77C3ACD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2847975"/>
            <a:ext cx="368935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5" name="文本框 5">
            <a:extLst>
              <a:ext uri="{FF2B5EF4-FFF2-40B4-BE49-F238E27FC236}">
                <a16:creationId xmlns:a16="http://schemas.microsoft.com/office/drawing/2014/main" id="{D6F11E23-8A4D-D86E-F04C-EA0D1C173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932113"/>
            <a:ext cx="23955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农夫带羊过去</a:t>
            </a:r>
          </a:p>
        </p:txBody>
      </p:sp>
      <p:sp>
        <p:nvSpPr>
          <p:cNvPr id="156676" name="标题 1">
            <a:extLst>
              <a:ext uri="{FF2B5EF4-FFF2-40B4-BE49-F238E27FC236}">
                <a16:creationId xmlns:a16="http://schemas.microsoft.com/office/drawing/2014/main" id="{72091B38-2DDA-2AAB-5F8A-C99D5A461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  <p:sp>
        <p:nvSpPr>
          <p:cNvPr id="156677" name="文本框 3">
            <a:extLst>
              <a:ext uri="{FF2B5EF4-FFF2-40B4-BE49-F238E27FC236}">
                <a16:creationId xmlns:a16="http://schemas.microsoft.com/office/drawing/2014/main" id="{AF995AC5-2FF8-39C9-E1C9-A116D77E6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266825"/>
            <a:ext cx="7815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一个农夫带着一只狼、一只羊和一棵白菜过河。如果没有农夫看管，则狼要吃羊，羊要吃白菜。但是船很小，只够农夫带一样东西过河。问农夫该如何解此难题?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文本框 5">
            <a:extLst>
              <a:ext uri="{FF2B5EF4-FFF2-40B4-BE49-F238E27FC236}">
                <a16:creationId xmlns:a16="http://schemas.microsoft.com/office/drawing/2014/main" id="{4840DCEA-D3D8-C148-5533-5D658F3BA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932113"/>
            <a:ext cx="23955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农夫带羊过去</a:t>
            </a:r>
          </a:p>
        </p:txBody>
      </p:sp>
      <p:pic>
        <p:nvPicPr>
          <p:cNvPr id="157699" name="图片 4">
            <a:extLst>
              <a:ext uri="{FF2B5EF4-FFF2-40B4-BE49-F238E27FC236}">
                <a16:creationId xmlns:a16="http://schemas.microsoft.com/office/drawing/2014/main" id="{07BBB7FD-630E-A155-00CF-4DC73484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932113"/>
            <a:ext cx="4830762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0" name="文本框 6">
            <a:extLst>
              <a:ext uri="{FF2B5EF4-FFF2-40B4-BE49-F238E27FC236}">
                <a16:creationId xmlns:a16="http://schemas.microsoft.com/office/drawing/2014/main" id="{ED85AD38-1D6B-6D16-BD66-BC2EC96B3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468688"/>
            <a:ext cx="211931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农夫单独回南岸</a:t>
            </a:r>
          </a:p>
        </p:txBody>
      </p:sp>
      <p:sp>
        <p:nvSpPr>
          <p:cNvPr id="157701" name="文本框 3">
            <a:extLst>
              <a:ext uri="{FF2B5EF4-FFF2-40B4-BE49-F238E27FC236}">
                <a16:creationId xmlns:a16="http://schemas.microsoft.com/office/drawing/2014/main" id="{BA5AE5D9-A128-C2EE-93CD-24DB7EAE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266825"/>
            <a:ext cx="7815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一个农夫带着一只狼、一只羊和一棵白菜过河。如果没有农夫看管，则狼要吃羊，羊要吃白菜。但是船很小，只够农夫带一样东西过河。问农夫该如何解此难题?</a:t>
            </a:r>
          </a:p>
        </p:txBody>
      </p:sp>
      <p:sp>
        <p:nvSpPr>
          <p:cNvPr id="157702" name="标题 1">
            <a:extLst>
              <a:ext uri="{FF2B5EF4-FFF2-40B4-BE49-F238E27FC236}">
                <a16:creationId xmlns:a16="http://schemas.microsoft.com/office/drawing/2014/main" id="{0E3E3B3D-6C30-B4E4-3DF6-C1AD11581099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文本框 5">
            <a:extLst>
              <a:ext uri="{FF2B5EF4-FFF2-40B4-BE49-F238E27FC236}">
                <a16:creationId xmlns:a16="http://schemas.microsoft.com/office/drawing/2014/main" id="{EE0F89FB-457C-5BAC-A09D-A8EB6CCB9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932113"/>
            <a:ext cx="23955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农夫带羊过去</a:t>
            </a:r>
          </a:p>
        </p:txBody>
      </p:sp>
      <p:sp>
        <p:nvSpPr>
          <p:cNvPr id="158723" name="文本框 6">
            <a:extLst>
              <a:ext uri="{FF2B5EF4-FFF2-40B4-BE49-F238E27FC236}">
                <a16:creationId xmlns:a16="http://schemas.microsoft.com/office/drawing/2014/main" id="{144A026A-CFEB-5EDF-E121-C0DCFAFC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468688"/>
            <a:ext cx="211931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农夫单独回南岸</a:t>
            </a:r>
          </a:p>
        </p:txBody>
      </p:sp>
      <p:pic>
        <p:nvPicPr>
          <p:cNvPr id="158724" name="图片 2">
            <a:extLst>
              <a:ext uri="{FF2B5EF4-FFF2-40B4-BE49-F238E27FC236}">
                <a16:creationId xmlns:a16="http://schemas.microsoft.com/office/drawing/2014/main" id="{0A737A5B-C165-2CB5-5235-4F9E748F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787650"/>
            <a:ext cx="39798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5" name="文本框 7">
            <a:extLst>
              <a:ext uri="{FF2B5EF4-FFF2-40B4-BE49-F238E27FC236}">
                <a16:creationId xmlns:a16="http://schemas.microsoft.com/office/drawing/2014/main" id="{CC5ABCCB-4A3D-58AA-CC4F-57DBEA28C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006850"/>
            <a:ext cx="21113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农夫带狼过去</a:t>
            </a:r>
          </a:p>
        </p:txBody>
      </p:sp>
      <p:sp>
        <p:nvSpPr>
          <p:cNvPr id="158726" name="标题 1">
            <a:extLst>
              <a:ext uri="{FF2B5EF4-FFF2-40B4-BE49-F238E27FC236}">
                <a16:creationId xmlns:a16="http://schemas.microsoft.com/office/drawing/2014/main" id="{DFA139A9-EA9D-8A57-4AEC-CD28CE7ED8B8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  <p:sp>
        <p:nvSpPr>
          <p:cNvPr id="158727" name="文本框 3">
            <a:extLst>
              <a:ext uri="{FF2B5EF4-FFF2-40B4-BE49-F238E27FC236}">
                <a16:creationId xmlns:a16="http://schemas.microsoft.com/office/drawing/2014/main" id="{8D88FC6E-6D49-077A-CCC2-3A8E1D585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266825"/>
            <a:ext cx="7815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一个农夫带着一只狼、一只羊和一棵白菜过河。如果没有农夫看管，则狼要吃羊，羊要吃白菜。但是船很小，只够农夫带一样东西过河。问农夫该如何解此难题?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文本框 5">
            <a:extLst>
              <a:ext uri="{FF2B5EF4-FFF2-40B4-BE49-F238E27FC236}">
                <a16:creationId xmlns:a16="http://schemas.microsoft.com/office/drawing/2014/main" id="{390F3130-BB25-D5A9-B1BD-4D84CA388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932113"/>
            <a:ext cx="23955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农夫带羊过去</a:t>
            </a:r>
          </a:p>
        </p:txBody>
      </p:sp>
      <p:sp>
        <p:nvSpPr>
          <p:cNvPr id="159747" name="文本框 6">
            <a:extLst>
              <a:ext uri="{FF2B5EF4-FFF2-40B4-BE49-F238E27FC236}">
                <a16:creationId xmlns:a16="http://schemas.microsoft.com/office/drawing/2014/main" id="{64372364-994D-681E-AD01-66A6CE7F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468688"/>
            <a:ext cx="211931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农夫单独回南岸</a:t>
            </a:r>
          </a:p>
        </p:txBody>
      </p:sp>
      <p:sp>
        <p:nvSpPr>
          <p:cNvPr id="159748" name="文本框 7">
            <a:extLst>
              <a:ext uri="{FF2B5EF4-FFF2-40B4-BE49-F238E27FC236}">
                <a16:creationId xmlns:a16="http://schemas.microsoft.com/office/drawing/2014/main" id="{52ADC11A-5C45-B9ED-C3E1-29055A167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006850"/>
            <a:ext cx="21113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农夫带狼过去</a:t>
            </a:r>
          </a:p>
        </p:txBody>
      </p:sp>
      <p:pic>
        <p:nvPicPr>
          <p:cNvPr id="159749" name="图片 8">
            <a:extLst>
              <a:ext uri="{FF2B5EF4-FFF2-40B4-BE49-F238E27FC236}">
                <a16:creationId xmlns:a16="http://schemas.microsoft.com/office/drawing/2014/main" id="{6D86A075-F6D4-A323-4B98-64744721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2827338"/>
            <a:ext cx="4221163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0" name="文本框 9">
            <a:extLst>
              <a:ext uri="{FF2B5EF4-FFF2-40B4-BE49-F238E27FC236}">
                <a16:creationId xmlns:a16="http://schemas.microsoft.com/office/drawing/2014/main" id="{22D6D842-2720-8C3C-E0A7-C81D18A16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543425"/>
            <a:ext cx="20129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农夫带羊回来</a:t>
            </a:r>
          </a:p>
        </p:txBody>
      </p:sp>
      <p:sp>
        <p:nvSpPr>
          <p:cNvPr id="159751" name="文本框 3">
            <a:extLst>
              <a:ext uri="{FF2B5EF4-FFF2-40B4-BE49-F238E27FC236}">
                <a16:creationId xmlns:a16="http://schemas.microsoft.com/office/drawing/2014/main" id="{41B62C5A-D6B7-9DD4-6DEE-D96D09186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266825"/>
            <a:ext cx="7815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一个农夫带着一只狼、一只羊和一棵白菜过河。如果没有农夫看管，则狼要吃羊，羊要吃白菜。但是船很小，只够农夫带一样东西过河。问农夫该如何解此难题?</a:t>
            </a:r>
          </a:p>
        </p:txBody>
      </p:sp>
      <p:sp>
        <p:nvSpPr>
          <p:cNvPr id="159752" name="标题 1">
            <a:extLst>
              <a:ext uri="{FF2B5EF4-FFF2-40B4-BE49-F238E27FC236}">
                <a16:creationId xmlns:a16="http://schemas.microsoft.com/office/drawing/2014/main" id="{8DC884FF-B0C4-E28E-5532-721510A701EC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文本框 5">
            <a:extLst>
              <a:ext uri="{FF2B5EF4-FFF2-40B4-BE49-F238E27FC236}">
                <a16:creationId xmlns:a16="http://schemas.microsoft.com/office/drawing/2014/main" id="{45F10E05-622A-3F9D-B5DB-50545C194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809875"/>
            <a:ext cx="23955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农夫带羊过去</a:t>
            </a:r>
          </a:p>
        </p:txBody>
      </p:sp>
      <p:sp>
        <p:nvSpPr>
          <p:cNvPr id="160771" name="文本框 6">
            <a:extLst>
              <a:ext uri="{FF2B5EF4-FFF2-40B4-BE49-F238E27FC236}">
                <a16:creationId xmlns:a16="http://schemas.microsoft.com/office/drawing/2014/main" id="{39D1AF40-8B30-9386-D7D5-20811AE82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365500"/>
            <a:ext cx="21209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农夫单独回南岸</a:t>
            </a:r>
          </a:p>
        </p:txBody>
      </p:sp>
      <p:sp>
        <p:nvSpPr>
          <p:cNvPr id="160772" name="文本框 7">
            <a:extLst>
              <a:ext uri="{FF2B5EF4-FFF2-40B4-BE49-F238E27FC236}">
                <a16:creationId xmlns:a16="http://schemas.microsoft.com/office/drawing/2014/main" id="{940668F9-2E30-9189-64A5-79C544ECA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897313"/>
            <a:ext cx="21129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农夫带狼过去</a:t>
            </a:r>
          </a:p>
        </p:txBody>
      </p:sp>
      <p:sp>
        <p:nvSpPr>
          <p:cNvPr id="160773" name="文本框 9">
            <a:extLst>
              <a:ext uri="{FF2B5EF4-FFF2-40B4-BE49-F238E27FC236}">
                <a16:creationId xmlns:a16="http://schemas.microsoft.com/office/drawing/2014/main" id="{A3423041-31C3-78FF-7E30-33114C943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430713"/>
            <a:ext cx="20129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农夫带羊回来</a:t>
            </a:r>
          </a:p>
        </p:txBody>
      </p:sp>
      <p:pic>
        <p:nvPicPr>
          <p:cNvPr id="160774" name="图片 2">
            <a:extLst>
              <a:ext uri="{FF2B5EF4-FFF2-40B4-BE49-F238E27FC236}">
                <a16:creationId xmlns:a16="http://schemas.microsoft.com/office/drawing/2014/main" id="{BB7B344F-9C73-F233-8104-B932D671E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63863"/>
            <a:ext cx="4037013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5" name="文本框 4">
            <a:extLst>
              <a:ext uri="{FF2B5EF4-FFF2-40B4-BE49-F238E27FC236}">
                <a16:creationId xmlns:a16="http://schemas.microsoft.com/office/drawing/2014/main" id="{D7F90106-C4E3-3230-03BD-1BA92FDF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962525"/>
            <a:ext cx="247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农夫带白菜过去</a:t>
            </a:r>
          </a:p>
        </p:txBody>
      </p:sp>
      <p:sp>
        <p:nvSpPr>
          <p:cNvPr id="160776" name="文本框 3">
            <a:extLst>
              <a:ext uri="{FF2B5EF4-FFF2-40B4-BE49-F238E27FC236}">
                <a16:creationId xmlns:a16="http://schemas.microsoft.com/office/drawing/2014/main" id="{D71D3133-E6F2-7082-460C-3A7006303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266825"/>
            <a:ext cx="7815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一个农夫带着一只狼、一只羊和一棵白菜过河。如果没有农夫看管，则狼要吃羊，羊要吃白菜。但是船很小，只够农夫带一样东西过河。问农夫该如何解此难题?</a:t>
            </a:r>
          </a:p>
        </p:txBody>
      </p:sp>
      <p:sp>
        <p:nvSpPr>
          <p:cNvPr id="160777" name="标题 1">
            <a:extLst>
              <a:ext uri="{FF2B5EF4-FFF2-40B4-BE49-F238E27FC236}">
                <a16:creationId xmlns:a16="http://schemas.microsoft.com/office/drawing/2014/main" id="{6FB61B9F-DFA4-42AD-1E10-4A65881BA06F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>
            <a:extLst>
              <a:ext uri="{FF2B5EF4-FFF2-40B4-BE49-F238E27FC236}">
                <a16:creationId xmlns:a16="http://schemas.microsoft.com/office/drawing/2014/main" id="{C242985A-3174-3313-5DD5-6B8E991D5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4579" name="TextBox 4">
            <a:extLst>
              <a:ext uri="{FF2B5EF4-FFF2-40B4-BE49-F238E27FC236}">
                <a16:creationId xmlns:a16="http://schemas.microsoft.com/office/drawing/2014/main" id="{AADE059A-5C50-56D8-BCCA-B8AC30FA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4580" name="TextBox 6">
            <a:extLst>
              <a:ext uri="{FF2B5EF4-FFF2-40B4-BE49-F238E27FC236}">
                <a16:creationId xmlns:a16="http://schemas.microsoft.com/office/drawing/2014/main" id="{372C85C5-776B-E3D1-96D5-D01277E89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4581" name="TextBox 7">
            <a:extLst>
              <a:ext uri="{FF2B5EF4-FFF2-40B4-BE49-F238E27FC236}">
                <a16:creationId xmlns:a16="http://schemas.microsoft.com/office/drawing/2014/main" id="{B1FA820C-0CC4-7824-9650-7ACE50E5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4582" name="TextBox 8">
            <a:extLst>
              <a:ext uri="{FF2B5EF4-FFF2-40B4-BE49-F238E27FC236}">
                <a16:creationId xmlns:a16="http://schemas.microsoft.com/office/drawing/2014/main" id="{F749E845-84D7-8F19-CB0D-A542AF83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4583" name="TextBox 9">
            <a:extLst>
              <a:ext uri="{FF2B5EF4-FFF2-40B4-BE49-F238E27FC236}">
                <a16:creationId xmlns:a16="http://schemas.microsoft.com/office/drawing/2014/main" id="{05D88E74-8043-E052-B9D0-EB2DACA0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4584" name="TextBox 10">
            <a:extLst>
              <a:ext uri="{FF2B5EF4-FFF2-40B4-BE49-F238E27FC236}">
                <a16:creationId xmlns:a16="http://schemas.microsoft.com/office/drawing/2014/main" id="{AF0193A0-76C0-13D7-ACE5-AB6218523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4585" name="TextBox 11">
            <a:extLst>
              <a:ext uri="{FF2B5EF4-FFF2-40B4-BE49-F238E27FC236}">
                <a16:creationId xmlns:a16="http://schemas.microsoft.com/office/drawing/2014/main" id="{C367B521-D971-EA3C-9246-A6D6D2EC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4586" name="TextBox 12">
            <a:extLst>
              <a:ext uri="{FF2B5EF4-FFF2-40B4-BE49-F238E27FC236}">
                <a16:creationId xmlns:a16="http://schemas.microsoft.com/office/drawing/2014/main" id="{7B3B0354-7B82-B08E-6A09-50954E74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12B865B-D8A4-3469-81E9-9268752B4097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47FAF246-150F-FBA3-AE55-348F045CEEB6}"/>
              </a:ext>
            </a:extLst>
          </p:cNvPr>
          <p:cNvCxnSpPr/>
          <p:nvPr/>
        </p:nvCxnSpPr>
        <p:spPr>
          <a:xfrm>
            <a:off x="6569075" y="3492500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4" name="TextBox 35">
            <a:extLst>
              <a:ext uri="{FF2B5EF4-FFF2-40B4-BE49-F238E27FC236}">
                <a16:creationId xmlns:a16="http://schemas.microsoft.com/office/drawing/2014/main" id="{65C418C3-4829-7E89-BD39-80421F459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4326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24605" name="TextBox 25">
            <a:extLst>
              <a:ext uri="{FF2B5EF4-FFF2-40B4-BE49-F238E27FC236}">
                <a16:creationId xmlns:a16="http://schemas.microsoft.com/office/drawing/2014/main" id="{FFF5D15E-BCA8-83F6-DE3C-A09D437C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3278188"/>
            <a:ext cx="1543050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29D53B99-9331-C99A-C561-7D8D97CE6E17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文本框 5">
            <a:extLst>
              <a:ext uri="{FF2B5EF4-FFF2-40B4-BE49-F238E27FC236}">
                <a16:creationId xmlns:a16="http://schemas.microsoft.com/office/drawing/2014/main" id="{98BB3495-749C-840A-0122-771424E21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728913"/>
            <a:ext cx="2395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农夫带羊过去</a:t>
            </a:r>
          </a:p>
        </p:txBody>
      </p:sp>
      <p:sp>
        <p:nvSpPr>
          <p:cNvPr id="161795" name="文本框 6">
            <a:extLst>
              <a:ext uri="{FF2B5EF4-FFF2-40B4-BE49-F238E27FC236}">
                <a16:creationId xmlns:a16="http://schemas.microsoft.com/office/drawing/2014/main" id="{3ADE118E-6225-BB4A-18A5-506213D06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3265488"/>
            <a:ext cx="21209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农夫单独回南岸</a:t>
            </a:r>
          </a:p>
        </p:txBody>
      </p:sp>
      <p:sp>
        <p:nvSpPr>
          <p:cNvPr id="161796" name="文本框 7">
            <a:extLst>
              <a:ext uri="{FF2B5EF4-FFF2-40B4-BE49-F238E27FC236}">
                <a16:creationId xmlns:a16="http://schemas.microsoft.com/office/drawing/2014/main" id="{C886157F-8CF2-EE1B-2BC1-33F26691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3803650"/>
            <a:ext cx="21129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农夫带狼过去</a:t>
            </a:r>
          </a:p>
        </p:txBody>
      </p:sp>
      <p:sp>
        <p:nvSpPr>
          <p:cNvPr id="161797" name="文本框 9">
            <a:extLst>
              <a:ext uri="{FF2B5EF4-FFF2-40B4-BE49-F238E27FC236}">
                <a16:creationId xmlns:a16="http://schemas.microsoft.com/office/drawing/2014/main" id="{34AA8A1E-8DB6-14DD-3189-AA52CF197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275138"/>
            <a:ext cx="20129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农夫带羊回来</a:t>
            </a:r>
          </a:p>
        </p:txBody>
      </p:sp>
      <p:sp>
        <p:nvSpPr>
          <p:cNvPr id="161798" name="文本框 4">
            <a:extLst>
              <a:ext uri="{FF2B5EF4-FFF2-40B4-BE49-F238E27FC236}">
                <a16:creationId xmlns:a16="http://schemas.microsoft.com/office/drawing/2014/main" id="{8554E2EC-D7A4-BAD8-C0FD-CE8C0DBC0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4748213"/>
            <a:ext cx="24765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农夫带白菜过去</a:t>
            </a:r>
          </a:p>
        </p:txBody>
      </p:sp>
      <p:pic>
        <p:nvPicPr>
          <p:cNvPr id="161799" name="图片 8">
            <a:extLst>
              <a:ext uri="{FF2B5EF4-FFF2-40B4-BE49-F238E27FC236}">
                <a16:creationId xmlns:a16="http://schemas.microsoft.com/office/drawing/2014/main" id="{D2177C14-8089-D216-BB1B-350D2AC1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148013"/>
            <a:ext cx="409416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0" name="文本框 10">
            <a:extLst>
              <a:ext uri="{FF2B5EF4-FFF2-40B4-BE49-F238E27FC236}">
                <a16:creationId xmlns:a16="http://schemas.microsoft.com/office/drawing/2014/main" id="{E47E2EF6-1793-12A3-8359-D07CD5080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5303838"/>
            <a:ext cx="33797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农夫单独回来</a:t>
            </a:r>
          </a:p>
        </p:txBody>
      </p:sp>
      <p:sp>
        <p:nvSpPr>
          <p:cNvPr id="161801" name="文本框 3">
            <a:extLst>
              <a:ext uri="{FF2B5EF4-FFF2-40B4-BE49-F238E27FC236}">
                <a16:creationId xmlns:a16="http://schemas.microsoft.com/office/drawing/2014/main" id="{117DC5F3-F580-7E6A-EFE8-B3850248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266825"/>
            <a:ext cx="7815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一个农夫带着一只狼、一只羊和一棵白菜过河。如果没有农夫看管，则狼要吃羊，羊要吃白菜。但是船很小，只够农夫带一样东西过河。问农夫该如何解此难题?</a:t>
            </a:r>
          </a:p>
        </p:txBody>
      </p:sp>
      <p:sp>
        <p:nvSpPr>
          <p:cNvPr id="161802" name="标题 1">
            <a:extLst>
              <a:ext uri="{FF2B5EF4-FFF2-40B4-BE49-F238E27FC236}">
                <a16:creationId xmlns:a16="http://schemas.microsoft.com/office/drawing/2014/main" id="{5F49D5BB-F1EB-2537-969A-3F83007C07FF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文本框 5">
            <a:extLst>
              <a:ext uri="{FF2B5EF4-FFF2-40B4-BE49-F238E27FC236}">
                <a16:creationId xmlns:a16="http://schemas.microsoft.com/office/drawing/2014/main" id="{78809D25-E1E5-3BE6-03FC-0711F1BA0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728913"/>
            <a:ext cx="2395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农夫带羊过去</a:t>
            </a:r>
          </a:p>
        </p:txBody>
      </p:sp>
      <p:sp>
        <p:nvSpPr>
          <p:cNvPr id="162819" name="文本框 6">
            <a:extLst>
              <a:ext uri="{FF2B5EF4-FFF2-40B4-BE49-F238E27FC236}">
                <a16:creationId xmlns:a16="http://schemas.microsoft.com/office/drawing/2014/main" id="{92364FC2-EEFB-4B5D-2032-7963537CC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3265488"/>
            <a:ext cx="21209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农夫单独回南岸</a:t>
            </a:r>
          </a:p>
        </p:txBody>
      </p:sp>
      <p:sp>
        <p:nvSpPr>
          <p:cNvPr id="162820" name="文本框 7">
            <a:extLst>
              <a:ext uri="{FF2B5EF4-FFF2-40B4-BE49-F238E27FC236}">
                <a16:creationId xmlns:a16="http://schemas.microsoft.com/office/drawing/2014/main" id="{9C8DAB2B-9D83-8E9E-3230-0D5CEBE9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3803650"/>
            <a:ext cx="21129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农夫带狼过去</a:t>
            </a:r>
          </a:p>
        </p:txBody>
      </p:sp>
      <p:sp>
        <p:nvSpPr>
          <p:cNvPr id="162821" name="文本框 9">
            <a:extLst>
              <a:ext uri="{FF2B5EF4-FFF2-40B4-BE49-F238E27FC236}">
                <a16:creationId xmlns:a16="http://schemas.microsoft.com/office/drawing/2014/main" id="{68D006E0-1D96-2558-20B2-0BDC4685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275138"/>
            <a:ext cx="20129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农夫带羊回来</a:t>
            </a:r>
          </a:p>
        </p:txBody>
      </p:sp>
      <p:sp>
        <p:nvSpPr>
          <p:cNvPr id="162822" name="文本框 4">
            <a:extLst>
              <a:ext uri="{FF2B5EF4-FFF2-40B4-BE49-F238E27FC236}">
                <a16:creationId xmlns:a16="http://schemas.microsoft.com/office/drawing/2014/main" id="{C9540B6B-8439-70F4-4F0D-D1AA1AA48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4748213"/>
            <a:ext cx="24765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农夫带白菜过去</a:t>
            </a:r>
          </a:p>
        </p:txBody>
      </p:sp>
      <p:sp>
        <p:nvSpPr>
          <p:cNvPr id="162823" name="文本框 10">
            <a:extLst>
              <a:ext uri="{FF2B5EF4-FFF2-40B4-BE49-F238E27FC236}">
                <a16:creationId xmlns:a16="http://schemas.microsoft.com/office/drawing/2014/main" id="{AE5F8A63-3249-23D2-556B-B14088271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5303838"/>
            <a:ext cx="33797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农夫单独回来</a:t>
            </a:r>
          </a:p>
        </p:txBody>
      </p:sp>
      <p:pic>
        <p:nvPicPr>
          <p:cNvPr id="162824" name="图片 2">
            <a:extLst>
              <a:ext uri="{FF2B5EF4-FFF2-40B4-BE49-F238E27FC236}">
                <a16:creationId xmlns:a16="http://schemas.microsoft.com/office/drawing/2014/main" id="{F292B8F4-50DE-213F-BD8D-6389D114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3105150"/>
            <a:ext cx="487045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5" name="文本框 11">
            <a:extLst>
              <a:ext uri="{FF2B5EF4-FFF2-40B4-BE49-F238E27FC236}">
                <a16:creationId xmlns:a16="http://schemas.microsoft.com/office/drawing/2014/main" id="{0FDAEFFC-31CC-AAD0-E6E5-CF78973B1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5822950"/>
            <a:ext cx="27416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农夫带羊过去</a:t>
            </a:r>
          </a:p>
        </p:txBody>
      </p:sp>
      <p:sp>
        <p:nvSpPr>
          <p:cNvPr id="162826" name="文本框 3">
            <a:extLst>
              <a:ext uri="{FF2B5EF4-FFF2-40B4-BE49-F238E27FC236}">
                <a16:creationId xmlns:a16="http://schemas.microsoft.com/office/drawing/2014/main" id="{9FD27829-9D5D-4898-B9F6-A8C44A0A8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266825"/>
            <a:ext cx="7815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一个农夫带着一只狼、一只羊和一棵白菜过河。如果没有农夫看管，则狼要吃羊，羊要吃白菜。但是船很小，只够农夫带一样东西过河。问农夫该如何解此难题?</a:t>
            </a:r>
          </a:p>
        </p:txBody>
      </p:sp>
      <p:sp>
        <p:nvSpPr>
          <p:cNvPr id="162827" name="标题 1">
            <a:extLst>
              <a:ext uri="{FF2B5EF4-FFF2-40B4-BE49-F238E27FC236}">
                <a16:creationId xmlns:a16="http://schemas.microsoft.com/office/drawing/2014/main" id="{D9D953FF-1D63-337B-4528-D641BB40276E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文本框 5">
            <a:extLst>
              <a:ext uri="{FF2B5EF4-FFF2-40B4-BE49-F238E27FC236}">
                <a16:creationId xmlns:a16="http://schemas.microsoft.com/office/drawing/2014/main" id="{AAFE4A2F-511D-5B03-574A-1456DDED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728913"/>
            <a:ext cx="2395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农夫带羊过去</a:t>
            </a:r>
          </a:p>
        </p:txBody>
      </p:sp>
      <p:sp>
        <p:nvSpPr>
          <p:cNvPr id="163843" name="文本框 6">
            <a:extLst>
              <a:ext uri="{FF2B5EF4-FFF2-40B4-BE49-F238E27FC236}">
                <a16:creationId xmlns:a16="http://schemas.microsoft.com/office/drawing/2014/main" id="{1FCF316D-7C6F-8167-CC67-CEE5AC38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3265488"/>
            <a:ext cx="21209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农夫单独回南岸</a:t>
            </a:r>
          </a:p>
        </p:txBody>
      </p:sp>
      <p:sp>
        <p:nvSpPr>
          <p:cNvPr id="163844" name="文本框 7">
            <a:extLst>
              <a:ext uri="{FF2B5EF4-FFF2-40B4-BE49-F238E27FC236}">
                <a16:creationId xmlns:a16="http://schemas.microsoft.com/office/drawing/2014/main" id="{107C12AE-DB78-A812-F0A6-379765AD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3803650"/>
            <a:ext cx="21129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农夫带狼过去</a:t>
            </a:r>
          </a:p>
        </p:txBody>
      </p:sp>
      <p:sp>
        <p:nvSpPr>
          <p:cNvPr id="163845" name="文本框 9">
            <a:extLst>
              <a:ext uri="{FF2B5EF4-FFF2-40B4-BE49-F238E27FC236}">
                <a16:creationId xmlns:a16="http://schemas.microsoft.com/office/drawing/2014/main" id="{046DC6C0-82F0-6B85-BC57-4E7CEE33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275138"/>
            <a:ext cx="20129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农夫带羊回来</a:t>
            </a:r>
          </a:p>
        </p:txBody>
      </p:sp>
      <p:sp>
        <p:nvSpPr>
          <p:cNvPr id="163846" name="文本框 4">
            <a:extLst>
              <a:ext uri="{FF2B5EF4-FFF2-40B4-BE49-F238E27FC236}">
                <a16:creationId xmlns:a16="http://schemas.microsoft.com/office/drawing/2014/main" id="{AFF212DF-149A-CBC2-6AF7-8CD7771C5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4748213"/>
            <a:ext cx="24765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农夫带白菜过去</a:t>
            </a:r>
          </a:p>
        </p:txBody>
      </p:sp>
      <p:sp>
        <p:nvSpPr>
          <p:cNvPr id="163847" name="文本框 10">
            <a:extLst>
              <a:ext uri="{FF2B5EF4-FFF2-40B4-BE49-F238E27FC236}">
                <a16:creationId xmlns:a16="http://schemas.microsoft.com/office/drawing/2014/main" id="{882FA34C-E0E5-668E-82A0-DD0BB31FA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5303838"/>
            <a:ext cx="33797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农夫单独回来</a:t>
            </a:r>
          </a:p>
        </p:txBody>
      </p:sp>
      <p:pic>
        <p:nvPicPr>
          <p:cNvPr id="163848" name="图片 2">
            <a:extLst>
              <a:ext uri="{FF2B5EF4-FFF2-40B4-BE49-F238E27FC236}">
                <a16:creationId xmlns:a16="http://schemas.microsoft.com/office/drawing/2014/main" id="{0D309995-B4FE-A94B-B3E0-FB405BDE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3105150"/>
            <a:ext cx="487045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9" name="文本框 11">
            <a:extLst>
              <a:ext uri="{FF2B5EF4-FFF2-40B4-BE49-F238E27FC236}">
                <a16:creationId xmlns:a16="http://schemas.microsoft.com/office/drawing/2014/main" id="{B623AB79-1D4A-DF8E-7893-B141FD5E0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5822950"/>
            <a:ext cx="27416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农夫带羊过去</a:t>
            </a:r>
          </a:p>
        </p:txBody>
      </p:sp>
      <p:sp>
        <p:nvSpPr>
          <p:cNvPr id="163850" name="文本框 3">
            <a:extLst>
              <a:ext uri="{FF2B5EF4-FFF2-40B4-BE49-F238E27FC236}">
                <a16:creationId xmlns:a16="http://schemas.microsoft.com/office/drawing/2014/main" id="{F84ECA95-5587-E480-F32A-B0A45F50D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266825"/>
            <a:ext cx="7815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一个农夫带着一只狼、一只羊和一棵白菜过河。如果没有农夫看管，则狼要吃羊，羊要吃白菜。但是船很小，只够农夫带一样东西过河。问农夫该如何解此难题?</a:t>
            </a:r>
          </a:p>
        </p:txBody>
      </p:sp>
      <p:sp>
        <p:nvSpPr>
          <p:cNvPr id="163851" name="标题 1">
            <a:extLst>
              <a:ext uri="{FF2B5EF4-FFF2-40B4-BE49-F238E27FC236}">
                <a16:creationId xmlns:a16="http://schemas.microsoft.com/office/drawing/2014/main" id="{BA53070E-82F8-99A0-8262-AF3FD768EF19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文本框 3">
            <a:extLst>
              <a:ext uri="{FF2B5EF4-FFF2-40B4-BE49-F238E27FC236}">
                <a16:creationId xmlns:a16="http://schemas.microsoft.com/office/drawing/2014/main" id="{BD0DE0D5-C2AA-D3CA-6480-BB7A987D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465263"/>
            <a:ext cx="64674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用四位二进制数表示物体在南岸还是在北岸</a:t>
            </a:r>
          </a:p>
        </p:txBody>
      </p:sp>
      <p:pic>
        <p:nvPicPr>
          <p:cNvPr id="164867" name="图片 4">
            <a:extLst>
              <a:ext uri="{FF2B5EF4-FFF2-40B4-BE49-F238E27FC236}">
                <a16:creationId xmlns:a16="http://schemas.microsoft.com/office/drawing/2014/main" id="{901992D3-B59A-7504-564F-DE34F4FB3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941513"/>
            <a:ext cx="4368800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8" name="文本框 5">
            <a:extLst>
              <a:ext uri="{FF2B5EF4-FFF2-40B4-BE49-F238E27FC236}">
                <a16:creationId xmlns:a16="http://schemas.microsoft.com/office/drawing/2014/main" id="{22CA9C61-C0B6-E744-9C4C-E84FF619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4879975"/>
            <a:ext cx="536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表示在南岸，用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表示在北岸。</a:t>
            </a:r>
          </a:p>
        </p:txBody>
      </p:sp>
      <p:sp>
        <p:nvSpPr>
          <p:cNvPr id="164869" name="标题 1">
            <a:extLst>
              <a:ext uri="{FF2B5EF4-FFF2-40B4-BE49-F238E27FC236}">
                <a16:creationId xmlns:a16="http://schemas.microsoft.com/office/drawing/2014/main" id="{7FB60BDE-69E2-B694-DA13-BEB2449BBB55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文本框 3">
            <a:extLst>
              <a:ext uri="{FF2B5EF4-FFF2-40B4-BE49-F238E27FC236}">
                <a16:creationId xmlns:a16="http://schemas.microsoft.com/office/drawing/2014/main" id="{EA8D90B2-B082-4DDD-1C7E-C0F3AAA2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165225"/>
            <a:ext cx="7902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从初始状态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0000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）出发搜索可能正确的安全状态过渡序列，直到最终状态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165891" name="图片 4">
            <a:extLst>
              <a:ext uri="{FF2B5EF4-FFF2-40B4-BE49-F238E27FC236}">
                <a16:creationId xmlns:a16="http://schemas.microsoft.com/office/drawing/2014/main" id="{936C6604-DA69-81E3-0C30-D63DA977F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492375"/>
            <a:ext cx="50990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2" name="文本框 5">
            <a:extLst>
              <a:ext uri="{FF2B5EF4-FFF2-40B4-BE49-F238E27FC236}">
                <a16:creationId xmlns:a16="http://schemas.microsoft.com/office/drawing/2014/main" id="{4AD8800E-640C-70BD-98D4-D92B40B5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908550"/>
            <a:ext cx="79883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将当前状态放入队列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里，然后在搜索过程中总是最先考虑当前状态的所有状态，再进一步考虑后面更多种情况。</a:t>
            </a:r>
          </a:p>
        </p:txBody>
      </p:sp>
      <p:sp>
        <p:nvSpPr>
          <p:cNvPr id="165893" name="标题 1">
            <a:extLst>
              <a:ext uri="{FF2B5EF4-FFF2-40B4-BE49-F238E27FC236}">
                <a16:creationId xmlns:a16="http://schemas.microsoft.com/office/drawing/2014/main" id="{16592A5B-579A-4660-B357-E7641EC0BD4A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81A0464-788C-C6A0-9663-581858087EC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39750" y="3559175"/>
          <a:ext cx="8064496" cy="113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902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0000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0001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0010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0011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0100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0101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0110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0111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1000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1001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1010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1011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1100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1101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1110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1111</a:t>
                      </a:r>
                    </a:p>
                  </a:txBody>
                  <a:tcPr marL="91446" marR="91446" marT="45694" marB="45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6" marR="91446" marT="45694" marB="4569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6982" name="文本框 4">
            <a:extLst>
              <a:ext uri="{FF2B5EF4-FFF2-40B4-BE49-F238E27FC236}">
                <a16:creationId xmlns:a16="http://schemas.microsoft.com/office/drawing/2014/main" id="{2F072E05-8CCB-F881-6399-B8FE2CDDC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1247775"/>
            <a:ext cx="7850188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顺序表route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[]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:状态i是否已被访问过，若已被访问过则记入其前驱状态值。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route[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]=-1,表示未访问过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则route[i]=pre表示状态i已经访问过，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且是从安全状态pre过渡来的。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最后可以利用route顺序表元素的值建立起正确的状态路径。</a:t>
            </a:r>
          </a:p>
        </p:txBody>
      </p:sp>
      <p:sp>
        <p:nvSpPr>
          <p:cNvPr id="166983" name="文本框 5">
            <a:extLst>
              <a:ext uri="{FF2B5EF4-FFF2-40B4-BE49-F238E27FC236}">
                <a16:creationId xmlns:a16="http://schemas.microsoft.com/office/drawing/2014/main" id="{5B433354-98C7-32E7-1DEA-26C23AB5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4918075"/>
            <a:ext cx="71405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整数队列moveTo:每个元素表示可以安全到达的状态</a:t>
            </a:r>
          </a:p>
        </p:txBody>
      </p:sp>
      <p:sp>
        <p:nvSpPr>
          <p:cNvPr id="166984" name="标题 1">
            <a:extLst>
              <a:ext uri="{FF2B5EF4-FFF2-40B4-BE49-F238E27FC236}">
                <a16:creationId xmlns:a16="http://schemas.microsoft.com/office/drawing/2014/main" id="{94D080E1-A25B-DE55-CC2E-458B5C5884C4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栈与队列的应用：农夫过河问题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图片 3">
            <a:extLst>
              <a:ext uri="{FF2B5EF4-FFF2-40B4-BE49-F238E27FC236}">
                <a16:creationId xmlns:a16="http://schemas.microsoft.com/office/drawing/2014/main" id="{73B290F1-74F2-5F7F-E259-41E005B2B91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333" r="9341" b="56442"/>
          <a:stretch>
            <a:fillRect/>
          </a:stretch>
        </p:blipFill>
        <p:spPr bwMode="auto">
          <a:xfrm>
            <a:off x="1028700" y="1209675"/>
            <a:ext cx="66167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EEFC60-5F4C-D8AC-E7C2-4EA4493E7FE1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558800" y="4405313"/>
          <a:ext cx="8064496" cy="113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2422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0000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6C7B0A-81C7-2C54-F36B-284BE4006491}"/>
              </a:ext>
            </a:extLst>
          </p:cNvPr>
          <p:cNvGraphicFramePr/>
          <p:nvPr/>
        </p:nvGraphicFramePr>
        <p:xfrm>
          <a:off x="1393825" y="3757613"/>
          <a:ext cx="4841874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D6581-5AD8-53A5-4EFD-EA130B4D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383F95-FA37-CF78-1082-948F4BF2C436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58800" y="4405313"/>
          <a:ext cx="8064496" cy="113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2422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0000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4EC4ABE7-1CCA-D3B4-4DDA-BC348A33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67" t="5643" r="13365" b="37749"/>
          <a:stretch>
            <a:fillRect/>
          </a:stretch>
        </p:blipFill>
        <p:spPr>
          <a:xfrm>
            <a:off x="2469515" y="1582420"/>
            <a:ext cx="4743450" cy="2148840"/>
          </a:xfrm>
          <a:prstGeom prst="snip2Diag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B147C84-110B-AE36-7697-1964084AEAEB}"/>
              </a:ext>
            </a:extLst>
          </p:cNvPr>
          <p:cNvGraphicFramePr/>
          <p:nvPr/>
        </p:nvGraphicFramePr>
        <p:xfrm>
          <a:off x="1311275" y="3813175"/>
          <a:ext cx="4841874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041" name="文本框 4">
            <a:extLst>
              <a:ext uri="{FF2B5EF4-FFF2-40B4-BE49-F238E27FC236}">
                <a16:creationId xmlns:a16="http://schemas.microsoft.com/office/drawing/2014/main" id="{8982D4B8-4AA7-0128-D8B6-AEC800F7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3851275"/>
            <a:ext cx="1922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0001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6E71D-EB6D-D509-77AC-445F5D61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0E63AB4-5E3C-6FDB-6930-E47392D014D0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58800" y="4405313"/>
          <a:ext cx="8064496" cy="113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2422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0000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9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0055" name="图片 2">
            <a:extLst>
              <a:ext uri="{FF2B5EF4-FFF2-40B4-BE49-F238E27FC236}">
                <a16:creationId xmlns:a16="http://schemas.microsoft.com/office/drawing/2014/main" id="{EC5357D9-B3FC-89EA-A224-CB85EF404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8" b="38246"/>
          <a:stretch>
            <a:fillRect/>
          </a:stretch>
        </p:blipFill>
        <p:spPr bwMode="auto">
          <a:xfrm>
            <a:off x="1925638" y="1104900"/>
            <a:ext cx="48593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E23C8B-233D-1CE4-3A08-B7AF0BAEE1EC}"/>
              </a:ext>
            </a:extLst>
          </p:cNvPr>
          <p:cNvGraphicFramePr/>
          <p:nvPr/>
        </p:nvGraphicFramePr>
        <p:xfrm>
          <a:off x="1393825" y="3757613"/>
          <a:ext cx="4841874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065" name="文本框 3">
            <a:extLst>
              <a:ext uri="{FF2B5EF4-FFF2-40B4-BE49-F238E27FC236}">
                <a16:creationId xmlns:a16="http://schemas.microsoft.com/office/drawing/2014/main" id="{FC191AF9-340B-3144-6531-90C1038A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3757613"/>
            <a:ext cx="1857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1101  1011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6E3D5-ABD5-9C09-8D77-B2EE50FC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D29D95-455E-40F8-349C-18B9B557B789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58800" y="4405313"/>
          <a:ext cx="8064496" cy="113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2422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0000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9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1079" name="图片 2">
            <a:extLst>
              <a:ext uri="{FF2B5EF4-FFF2-40B4-BE49-F238E27FC236}">
                <a16:creationId xmlns:a16="http://schemas.microsoft.com/office/drawing/2014/main" id="{EA1BFC85-E445-EBD6-E81E-3A845E63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8" b="38246"/>
          <a:stretch>
            <a:fillRect/>
          </a:stretch>
        </p:blipFill>
        <p:spPr bwMode="auto">
          <a:xfrm>
            <a:off x="1771650" y="1087438"/>
            <a:ext cx="4857750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EA276A9-F3C0-DE43-EB63-C6DD80EED40B}"/>
              </a:ext>
            </a:extLst>
          </p:cNvPr>
          <p:cNvGraphicFramePr/>
          <p:nvPr/>
        </p:nvGraphicFramePr>
        <p:xfrm>
          <a:off x="1393825" y="3757613"/>
          <a:ext cx="4841874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28" marR="91428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089" name="文本框 3">
            <a:extLst>
              <a:ext uri="{FF2B5EF4-FFF2-40B4-BE49-F238E27FC236}">
                <a16:creationId xmlns:a16="http://schemas.microsoft.com/office/drawing/2014/main" id="{547952EA-9CD9-A323-E2D0-8A56AB14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3740150"/>
            <a:ext cx="22034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0100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>
            <a:extLst>
              <a:ext uri="{FF2B5EF4-FFF2-40B4-BE49-F238E27FC236}">
                <a16:creationId xmlns:a16="http://schemas.microsoft.com/office/drawing/2014/main" id="{C36F615C-7CB1-F05A-804B-0C88DABA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6627" name="TextBox 4">
            <a:extLst>
              <a:ext uri="{FF2B5EF4-FFF2-40B4-BE49-F238E27FC236}">
                <a16:creationId xmlns:a16="http://schemas.microsoft.com/office/drawing/2014/main" id="{DF6E3ADD-9887-EB02-686F-93112E557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6628" name="TextBox 6">
            <a:extLst>
              <a:ext uri="{FF2B5EF4-FFF2-40B4-BE49-F238E27FC236}">
                <a16:creationId xmlns:a16="http://schemas.microsoft.com/office/drawing/2014/main" id="{23F87462-E88D-D3FB-6095-8E506150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6629" name="TextBox 7">
            <a:extLst>
              <a:ext uri="{FF2B5EF4-FFF2-40B4-BE49-F238E27FC236}">
                <a16:creationId xmlns:a16="http://schemas.microsoft.com/office/drawing/2014/main" id="{723E130A-FCE4-CA26-9AA6-8EB808395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6630" name="TextBox 8">
            <a:extLst>
              <a:ext uri="{FF2B5EF4-FFF2-40B4-BE49-F238E27FC236}">
                <a16:creationId xmlns:a16="http://schemas.microsoft.com/office/drawing/2014/main" id="{3A36BB2D-46A9-6F8E-5B09-0339B9E60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6631" name="TextBox 9">
            <a:extLst>
              <a:ext uri="{FF2B5EF4-FFF2-40B4-BE49-F238E27FC236}">
                <a16:creationId xmlns:a16="http://schemas.microsoft.com/office/drawing/2014/main" id="{EB07208E-3172-23D5-0B8F-D200D6D0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6632" name="TextBox 10">
            <a:extLst>
              <a:ext uri="{FF2B5EF4-FFF2-40B4-BE49-F238E27FC236}">
                <a16:creationId xmlns:a16="http://schemas.microsoft.com/office/drawing/2014/main" id="{21EBC622-5605-2D2E-DF01-7FE20920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6633" name="TextBox 11">
            <a:extLst>
              <a:ext uri="{FF2B5EF4-FFF2-40B4-BE49-F238E27FC236}">
                <a16:creationId xmlns:a16="http://schemas.microsoft.com/office/drawing/2014/main" id="{6BD530B9-7E19-0E04-F3A3-74FA10621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6634" name="TextBox 12">
            <a:extLst>
              <a:ext uri="{FF2B5EF4-FFF2-40B4-BE49-F238E27FC236}">
                <a16:creationId xmlns:a16="http://schemas.microsoft.com/office/drawing/2014/main" id="{5C2DFBE6-87C8-0D00-A0DD-1EA3216CF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6EF5E1F-89E1-374F-67C0-A6B3D2BC0BAE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416C768A-1543-90A4-943D-CA681A85B977}"/>
              </a:ext>
            </a:extLst>
          </p:cNvPr>
          <p:cNvCxnSpPr/>
          <p:nvPr/>
        </p:nvCxnSpPr>
        <p:spPr>
          <a:xfrm>
            <a:off x="6569075" y="3492500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2" name="TextBox 35">
            <a:extLst>
              <a:ext uri="{FF2B5EF4-FFF2-40B4-BE49-F238E27FC236}">
                <a16:creationId xmlns:a16="http://schemas.microsoft.com/office/drawing/2014/main" id="{607624A1-DD6D-11C5-FC3A-6FBA970D0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4326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26653" name="TextBox 25">
            <a:extLst>
              <a:ext uri="{FF2B5EF4-FFF2-40B4-BE49-F238E27FC236}">
                <a16:creationId xmlns:a16="http://schemas.microsoft.com/office/drawing/2014/main" id="{DBDFD88D-8B5F-E672-251C-788112659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3575050"/>
            <a:ext cx="1543050" cy="33972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D616C9AC-DB6E-CAA5-70B1-1BCFC37CD296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95EBF-2F0A-FAD4-CA3A-9563A045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721E40-6975-FB33-3263-C55B0919D46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58800" y="4405313"/>
          <a:ext cx="8064496" cy="113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2422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0000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0011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0111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1011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1101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1110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1111</a:t>
                      </a:r>
                    </a:p>
                  </a:txBody>
                  <a:tcPr marL="91446" marR="91446" marT="45758" marB="45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9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/>
                        <a:t>13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14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6</a:t>
                      </a:r>
                    </a:p>
                  </a:txBody>
                  <a:tcPr marL="91446" marR="91446" marT="45758" marB="45758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2103" name="图片 3">
            <a:extLst>
              <a:ext uri="{FF2B5EF4-FFF2-40B4-BE49-F238E27FC236}">
                <a16:creationId xmlns:a16="http://schemas.microsoft.com/office/drawing/2014/main" id="{49AADA07-69C3-F54D-67CB-0B855C2A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592263"/>
            <a:ext cx="3359150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104" name="文本框 7">
            <a:extLst>
              <a:ext uri="{FF2B5EF4-FFF2-40B4-BE49-F238E27FC236}">
                <a16:creationId xmlns:a16="http://schemas.microsoft.com/office/drawing/2014/main" id="{37C8477A-6217-3E51-5251-2779E1C78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493838"/>
            <a:ext cx="28336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农夫把羊带到北岸</a:t>
            </a:r>
            <a:r>
              <a:rPr lang="en-US" altLang="zh-CN" sz="200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农夫独自回到南岸;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农夫把白菜带到北岸</a:t>
            </a:r>
            <a:r>
              <a:rPr lang="en-US" altLang="zh-CN" sz="200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农夫带着羊返回南岸</a:t>
            </a:r>
            <a:r>
              <a:rPr lang="en-US" altLang="zh-CN" sz="200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农夫把狼带到北岸</a:t>
            </a:r>
            <a:r>
              <a:rPr lang="en-US" altLang="zh-CN" sz="200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农夫独自返回南岸;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农夫把羊带到北岸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1D135-BF18-6A48-E4FE-3FE0C3C5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3059" name="文本框 3">
            <a:extLst>
              <a:ext uri="{FF2B5EF4-FFF2-40B4-BE49-F238E27FC236}">
                <a16:creationId xmlns:a16="http://schemas.microsoft.com/office/drawing/2014/main" id="{C69B5C91-1E6D-3C36-3BC0-F711820E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084263"/>
            <a:ext cx="67500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using namespace std;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int farmer(int location)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if(</a:t>
            </a:r>
            <a:r>
              <a:rPr lang="en-US" altLang="zh-CN" sz="2000"/>
              <a:t>0!=</a:t>
            </a:r>
            <a:r>
              <a:rPr lang="zh-CN" altLang="en-US" sz="2000"/>
              <a:t>(location&amp;</a:t>
            </a:r>
            <a:r>
              <a:rPr lang="en-US" altLang="zh-CN" sz="2000"/>
              <a:t>0</a:t>
            </a:r>
            <a:r>
              <a:rPr lang="zh-CN" altLang="en-US" sz="2000"/>
              <a:t>x</a:t>
            </a:r>
            <a:r>
              <a:rPr lang="en-US" altLang="zh-CN" sz="2000"/>
              <a:t>0</a:t>
            </a:r>
            <a:r>
              <a:rPr lang="zh-CN" altLang="en-US" sz="2000"/>
              <a:t>8))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return 1</a:t>
            </a:r>
            <a:r>
              <a:rPr lang="en-US" altLang="zh-CN" sz="200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/>
              <a:t>    </a:t>
            </a:r>
            <a:r>
              <a:rPr lang="zh-CN" altLang="en-US" sz="2000"/>
              <a:t>else return </a:t>
            </a:r>
            <a:r>
              <a:rPr lang="en-US" altLang="zh-CN" sz="2000"/>
              <a:t>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int wolf(int location)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{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if(</a:t>
            </a:r>
            <a:r>
              <a:rPr lang="en-US" altLang="zh-CN" sz="2000"/>
              <a:t>0!</a:t>
            </a:r>
            <a:r>
              <a:rPr lang="zh-CN" altLang="en-US" sz="2000"/>
              <a:t>=(location&amp;</a:t>
            </a:r>
            <a:r>
              <a:rPr lang="en-US" altLang="zh-CN" sz="2000"/>
              <a:t>0</a:t>
            </a:r>
            <a:r>
              <a:rPr lang="zh-CN" altLang="en-US" sz="2000"/>
              <a:t>x</a:t>
            </a:r>
            <a:r>
              <a:rPr lang="en-US" altLang="zh-CN" sz="2000"/>
              <a:t>0</a:t>
            </a:r>
            <a:r>
              <a:rPr lang="zh-CN" altLang="en-US" sz="2000"/>
              <a:t>4))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/>
              <a:t>    </a:t>
            </a:r>
            <a:r>
              <a:rPr lang="zh-CN" altLang="en-US" sz="2000"/>
              <a:t>return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else return 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}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73060" name="文本框 4">
            <a:extLst>
              <a:ext uri="{FF2B5EF4-FFF2-40B4-BE49-F238E27FC236}">
                <a16:creationId xmlns:a16="http://schemas.microsoft.com/office/drawing/2014/main" id="{B020BC2D-4AA3-53CF-9119-4E83C95D3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1785938"/>
            <a:ext cx="37528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定义农夫、狼、羊和白菜的位置，与各自在北岸的编码相比较，判断各对象是否在北岸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45DF-5C2C-2591-821C-0D1F8521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083" name="文本框 3">
            <a:extLst>
              <a:ext uri="{FF2B5EF4-FFF2-40B4-BE49-F238E27FC236}">
                <a16:creationId xmlns:a16="http://schemas.microsoft.com/office/drawing/2014/main" id="{AB244394-10D2-2C50-68A4-2EB67E01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411288"/>
            <a:ext cx="676592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int cabbage(int location)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{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</a:t>
            </a:r>
            <a:r>
              <a:rPr lang="zh-CN" altLang="en-US" sz="2000">
                <a:sym typeface="+mn-ea"/>
              </a:rPr>
              <a:t>if(</a:t>
            </a:r>
            <a:r>
              <a:rPr lang="en-US" altLang="zh-CN" sz="2000">
                <a:sym typeface="+mn-ea"/>
              </a:rPr>
              <a:t>0!=</a:t>
            </a:r>
            <a:r>
              <a:rPr lang="zh-CN" altLang="en-US" sz="2000">
                <a:sym typeface="+mn-ea"/>
              </a:rPr>
              <a:t>(location&amp;0x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2))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</a:t>
            </a:r>
            <a:r>
              <a:rPr lang="zh-CN" altLang="en-US" sz="2000">
                <a:sym typeface="+mn-ea"/>
              </a:rPr>
              <a:t>return 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</a:t>
            </a:r>
            <a:r>
              <a:rPr lang="zh-CN" altLang="en-US" sz="2000">
                <a:sym typeface="+mn-ea"/>
              </a:rPr>
              <a:t>else return </a:t>
            </a:r>
            <a:r>
              <a:rPr lang="en-US" altLang="zh-CN" sz="2000">
                <a:sym typeface="+mn-ea"/>
              </a:rPr>
              <a:t>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int goat(int location)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{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</a:t>
            </a:r>
            <a:r>
              <a:rPr lang="zh-CN" altLang="en-US" sz="2000">
                <a:sym typeface="+mn-ea"/>
              </a:rPr>
              <a:t>if(</a:t>
            </a:r>
            <a:r>
              <a:rPr lang="en-US" altLang="zh-CN" sz="2000">
                <a:sym typeface="+mn-ea"/>
              </a:rPr>
              <a:t>0!</a:t>
            </a:r>
            <a:r>
              <a:rPr lang="zh-CN" altLang="en-US" sz="2000">
                <a:sym typeface="+mn-ea"/>
              </a:rPr>
              <a:t>=(location&amp;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x01))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</a:t>
            </a:r>
            <a:r>
              <a:rPr lang="zh-CN" altLang="en-US" sz="2000">
                <a:sym typeface="+mn-ea"/>
              </a:rPr>
              <a:t>return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</a:t>
            </a:r>
            <a:r>
              <a:rPr lang="zh-CN" altLang="en-US" sz="2000">
                <a:sym typeface="+mn-ea"/>
              </a:rPr>
              <a:t>else return 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;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}</a:t>
            </a:r>
            <a:r>
              <a:rPr lang="en-US" altLang="zh-CN" sz="2000">
                <a:solidFill>
                  <a:srgbClr val="00B0F0"/>
                </a:solidFill>
                <a:sym typeface="+mn-ea"/>
              </a:rPr>
              <a:t>//</a:t>
            </a:r>
            <a:r>
              <a:rPr lang="zh-CN" altLang="en-US" sz="2000">
                <a:solidFill>
                  <a:srgbClr val="00B0F0"/>
                </a:solidFill>
                <a:sym typeface="+mn-ea"/>
              </a:rPr>
              <a:t>用四位二进到整数检测每个对象是否在北岸</a:t>
            </a:r>
            <a:endParaRPr lang="zh-CN" altLang="en-US" sz="200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08B55-8695-59B6-0FA8-D69F959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D5B5A7-0EC8-D201-2411-0B1A893AFA30}"/>
              </a:ext>
            </a:extLst>
          </p:cNvPr>
          <p:cNvSpPr txBox="1"/>
          <p:nvPr/>
        </p:nvSpPr>
        <p:spPr>
          <a:xfrm>
            <a:off x="203200" y="1192213"/>
            <a:ext cx="8251825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int safe(int location)</a:t>
            </a:r>
          </a:p>
          <a:p>
            <a:pPr>
              <a:defRPr/>
            </a:pPr>
            <a:r>
              <a:rPr lang="en-US" altLang="zh-CN"/>
              <a:t>{</a:t>
            </a:r>
          </a:p>
          <a:p>
            <a:pPr>
              <a:defRPr/>
            </a:pPr>
            <a:r>
              <a:rPr lang="zh-CN" altLang="en-US"/>
              <a:t>if(goat(location)</a:t>
            </a:r>
            <a:r>
              <a:rPr lang="en-US" altLang="zh-CN"/>
              <a:t>==</a:t>
            </a:r>
            <a:r>
              <a:rPr lang="zh-CN" altLang="en-US"/>
              <a:t>cabbage(location)&amp;&amp;goat(location)!</a:t>
            </a:r>
            <a:r>
              <a:rPr lang="en-US" altLang="zh-CN"/>
              <a:t>=</a:t>
            </a:r>
            <a:r>
              <a:rPr lang="zh-CN" altLang="en-US"/>
              <a:t>farmer(location))</a:t>
            </a:r>
          </a:p>
          <a:p>
            <a:pPr>
              <a:defRPr/>
            </a:pPr>
            <a:r>
              <a:rPr lang="zh-CN" altLang="en-US"/>
              <a:t>return </a:t>
            </a:r>
            <a:r>
              <a:rPr lang="en-US" altLang="zh-CN"/>
              <a:t>0</a:t>
            </a:r>
            <a:r>
              <a:rPr lang="zh-CN" altLang="en-US"/>
              <a:t>;</a:t>
            </a:r>
            <a:r>
              <a:rPr lang="zh-CN" altLang="en-US">
                <a:solidFill>
                  <a:srgbClr val="00B0F0"/>
                </a:solidFill>
              </a:rPr>
              <a:t>//羊吃白菜</a:t>
            </a:r>
            <a:endParaRPr lang="zh-CN" altLang="en-US">
              <a:solidFill>
                <a:schemeClr val="accent6"/>
              </a:solidFill>
            </a:endParaRPr>
          </a:p>
          <a:p>
            <a:pPr>
              <a:defRPr/>
            </a:pPr>
            <a:r>
              <a:rPr lang="zh-CN" altLang="en-US"/>
              <a:t>if(goat(location)</a:t>
            </a:r>
            <a:r>
              <a:rPr lang="en-US" altLang="zh-CN"/>
              <a:t>==</a:t>
            </a:r>
            <a:r>
              <a:rPr lang="zh-CN" altLang="en-US"/>
              <a:t>wolf(location)&amp;&amp;goat(location)!</a:t>
            </a:r>
            <a:r>
              <a:rPr lang="en-US" altLang="zh-CN"/>
              <a:t>=</a:t>
            </a:r>
            <a:r>
              <a:rPr lang="zh-CN" altLang="en-US"/>
              <a:t>farmer(location))</a:t>
            </a:r>
          </a:p>
          <a:p>
            <a:pPr>
              <a:defRPr/>
            </a:pPr>
            <a:r>
              <a:rPr lang="zh-CN" altLang="en-US"/>
              <a:t>return </a:t>
            </a:r>
            <a:r>
              <a:rPr lang="en-US" altLang="zh-CN"/>
              <a:t>0</a:t>
            </a:r>
            <a:r>
              <a:rPr lang="zh-CN" altLang="en-US">
                <a:solidFill>
                  <a:srgbClr val="00B0F0"/>
                </a:solidFill>
              </a:rPr>
              <a:t>//狼吃羊</a:t>
            </a:r>
            <a:endParaRPr lang="zh-CN" altLang="en-US"/>
          </a:p>
          <a:p>
            <a:pPr>
              <a:defRPr/>
            </a:pPr>
            <a:r>
              <a:rPr lang="zh-CN" altLang="en-US"/>
              <a:t>return</a:t>
            </a:r>
            <a:r>
              <a:rPr lang="en-US" altLang="zh-CN"/>
              <a:t> </a:t>
            </a:r>
            <a:r>
              <a:rPr lang="zh-CN" altLang="en-US"/>
              <a:t>1；</a:t>
            </a:r>
            <a:r>
              <a:rPr lang="zh-CN" altLang="en-US">
                <a:solidFill>
                  <a:srgbClr val="00B0F0"/>
                </a:solidFill>
              </a:rPr>
              <a:t>//其他状态是安全的</a:t>
            </a:r>
            <a:endParaRPr lang="zh-CN" altLang="en-US"/>
          </a:p>
          <a:p>
            <a:pPr>
              <a:defRPr/>
            </a:pPr>
            <a:r>
              <a:rPr lang="en-US" altLang="zh-CN"/>
              <a:t>}</a:t>
            </a:r>
            <a:r>
              <a:rPr lang="zh-CN" altLang="en-US">
                <a:solidFill>
                  <a:srgbClr val="00B0F0"/>
                </a:solidFill>
              </a:rPr>
              <a:t>//安全状态的判断 </a:t>
            </a:r>
          </a:p>
          <a:p>
            <a:pPr>
              <a:defRPr/>
            </a:pPr>
            <a:r>
              <a:rPr lang="zh-CN" altLang="en-US"/>
              <a:t>int main()</a:t>
            </a:r>
          </a:p>
          <a:p>
            <a:pPr>
              <a:defRPr/>
            </a:pPr>
            <a:r>
              <a:rPr lang="zh-CN" altLang="en-US"/>
              <a:t>ios::sync with stdio(e),cintie(e)cout.tie(e); int route[16];</a:t>
            </a:r>
            <a:r>
              <a:rPr lang="zh-CN" altLang="en-US">
                <a:solidFill>
                  <a:srgbClr val="00B0F0"/>
                </a:solidFill>
              </a:rPr>
              <a:t>//记录路径</a:t>
            </a:r>
          </a:p>
          <a:p>
            <a:pPr>
              <a:defRPr/>
            </a:pPr>
            <a:r>
              <a:rPr lang="zh-CN" altLang="en-US"/>
              <a:t>memset(route-1,sizeof(route)); queue&lt;int&gt; moveto;</a:t>
            </a:r>
            <a:r>
              <a:rPr lang="zh-CN" altLang="en-US">
                <a:solidFill>
                  <a:srgbClr val="00B0F0"/>
                </a:solidFill>
              </a:rPr>
              <a:t>//记录多重选择</a:t>
            </a:r>
            <a:r>
              <a:rPr lang="zh-CN" altLang="en-US"/>
              <a:t> route[8]=8;</a:t>
            </a:r>
          </a:p>
          <a:p>
            <a:pPr>
              <a:defRPr/>
            </a:pPr>
            <a:r>
              <a:rPr lang="zh-CN" altLang="en-US"/>
              <a:t>moveto.push(e);</a:t>
            </a:r>
            <a:r>
              <a:rPr lang="zh-CN" altLang="en-US">
                <a:solidFill>
                  <a:srgbClr val="00B0F0"/>
                </a:solidFill>
              </a:rPr>
              <a:t>//初始状态加入moveto和route</a:t>
            </a:r>
            <a:endParaRPr lang="zh-CN" altLang="en-US"/>
          </a:p>
          <a:p>
            <a:pPr>
              <a:defRPr/>
            </a:pPr>
            <a:r>
              <a:rPr lang="zh-CN" altLang="en-US"/>
              <a:t>while(!moveto.empty()&amp;&amp;route[15]-1)</a:t>
            </a:r>
            <a:r>
              <a:rPr lang="zh-CN" altLang="en-US">
                <a:solidFill>
                  <a:srgbClr val="00B0F0"/>
                </a:solidFill>
              </a:rPr>
              <a:t>//队列非空&amp;&amp;还没到终止状态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05F06-62CA-B819-D6BB-860F603A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6131" name="文本框 3">
            <a:extLst>
              <a:ext uri="{FF2B5EF4-FFF2-40B4-BE49-F238E27FC236}">
                <a16:creationId xmlns:a16="http://schemas.microsoft.com/office/drawing/2014/main" id="{7F5FC92A-0236-317E-8915-9CFCD5539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192213"/>
            <a:ext cx="821372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{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ios::sync with</a:t>
            </a:r>
            <a:r>
              <a:rPr lang="en-US" altLang="zh-CN" sz="2000">
                <a:sym typeface="+mn-ea"/>
              </a:rPr>
              <a:t>_</a:t>
            </a:r>
            <a:r>
              <a:rPr lang="zh-CN" altLang="en-US" sz="2000">
                <a:sym typeface="+mn-ea"/>
              </a:rPr>
              <a:t>stdio(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),cin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ym typeface="+mn-ea"/>
              </a:rPr>
              <a:t>tie(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)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cout.tie(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</a:t>
            </a:r>
            <a:r>
              <a:rPr lang="zh-CN" altLang="en-US" sz="2000">
                <a:sym typeface="+mn-ea"/>
              </a:rPr>
              <a:t>int route[16];</a:t>
            </a:r>
            <a:r>
              <a:rPr lang="zh-CN" altLang="en-US" sz="2000">
                <a:solidFill>
                  <a:srgbClr val="00B0F0"/>
                </a:solidFill>
                <a:sym typeface="+mn-ea"/>
              </a:rPr>
              <a:t>//记录路径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memset(route，-1,sizeof(route));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queue&lt;int&gt; moveto;</a:t>
            </a:r>
            <a:r>
              <a:rPr lang="zh-CN" altLang="en-US" sz="2000">
                <a:solidFill>
                  <a:srgbClr val="00B0F0"/>
                </a:solidFill>
                <a:sym typeface="+mn-ea"/>
              </a:rPr>
              <a:t>//记录多重选择 </a:t>
            </a:r>
            <a:endParaRPr lang="zh-CN" altLang="en-US" sz="2000">
              <a:sym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</a:t>
            </a:r>
            <a:r>
              <a:rPr lang="zh-CN" altLang="en-US" sz="2000">
                <a:sym typeface="+mn-ea"/>
              </a:rPr>
              <a:t>route[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]=8;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moveto.push(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);</a:t>
            </a:r>
            <a:r>
              <a:rPr lang="zh-CN" altLang="en-US" sz="2000">
                <a:solidFill>
                  <a:srgbClr val="00B0F0"/>
                </a:solidFill>
                <a:sym typeface="+mn-ea"/>
              </a:rPr>
              <a:t>//初始状态加入moveto和route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while(!moveto.empty()&amp;&amp;route[15]</a:t>
            </a:r>
            <a:r>
              <a:rPr lang="en-US" altLang="zh-CN" sz="2000">
                <a:sym typeface="+mn-ea"/>
              </a:rPr>
              <a:t>==</a:t>
            </a:r>
            <a:r>
              <a:rPr lang="zh-CN" altLang="en-US" sz="2000">
                <a:sym typeface="+mn-ea"/>
              </a:rPr>
              <a:t>-1)</a:t>
            </a:r>
            <a:r>
              <a:rPr lang="zh-CN" altLang="en-US" sz="2000">
                <a:solidFill>
                  <a:srgbClr val="00B0F0"/>
                </a:solidFill>
                <a:sym typeface="+mn-ea"/>
              </a:rPr>
              <a:t>//队列非空&amp;&amp;还没到终止</a:t>
            </a:r>
            <a:endParaRPr lang="zh-CN" altLang="en-US" sz="200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B0F0"/>
                </a:solidFill>
              </a:rPr>
              <a:t>状态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文本框 3">
            <a:extLst>
              <a:ext uri="{FF2B5EF4-FFF2-40B4-BE49-F238E27FC236}">
                <a16:creationId xmlns:a16="http://schemas.microsoft.com/office/drawing/2014/main" id="{CE0E9DAB-2CC2-DB7F-A478-C12706AE4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035050"/>
            <a:ext cx="84867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</a:t>
            </a:r>
            <a:r>
              <a:rPr lang="zh-CN" altLang="en-US" sz="2000"/>
              <a:t>int state</a:t>
            </a:r>
            <a:r>
              <a:rPr lang="en-US" altLang="zh-CN" sz="2000"/>
              <a:t>=</a:t>
            </a:r>
            <a:r>
              <a:rPr lang="zh-CN" altLang="en-US" sz="2000"/>
              <a:t>moveto.front</a:t>
            </a:r>
            <a:r>
              <a:rPr lang="en-US" altLang="zh-CN" sz="2000"/>
              <a:t>(</a:t>
            </a:r>
            <a:r>
              <a:rPr lang="zh-CN" altLang="en-US" sz="2000"/>
              <a:t>)</a:t>
            </a:r>
            <a:r>
              <a:rPr lang="en-US" altLang="zh-CN" sz="200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</a:t>
            </a:r>
            <a:r>
              <a:rPr lang="zh-CN" altLang="en-US" sz="2000"/>
              <a:t>moveto.pop();</a:t>
            </a:r>
            <a:r>
              <a:rPr lang="zh-CN" altLang="en-US" sz="2000">
                <a:solidFill>
                  <a:srgbClr val="00B0F0"/>
                </a:solidFill>
              </a:rPr>
              <a:t>//队当前状态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</a:t>
            </a:r>
            <a:r>
              <a:rPr lang="zh-CN" altLang="en-US" sz="2000"/>
              <a:t>for(int i</a:t>
            </a:r>
            <a:r>
              <a:rPr lang="en-US" altLang="zh-CN" sz="2000"/>
              <a:t>=</a:t>
            </a:r>
            <a:r>
              <a:rPr lang="zh-CN" altLang="en-US" sz="2000"/>
              <a:t>1;i&lt;=8;i&lt;&lt;=1)</a:t>
            </a:r>
            <a:r>
              <a:rPr lang="zh-CN" altLang="en-US" sz="2000">
                <a:solidFill>
                  <a:srgbClr val="00B0F0"/>
                </a:solidFill>
              </a:rPr>
              <a:t>/</a:t>
            </a:r>
            <a:r>
              <a:rPr lang="en-US" altLang="zh-CN" sz="2000">
                <a:solidFill>
                  <a:srgbClr val="00B0F0"/>
                </a:solidFill>
              </a:rPr>
              <a:t>/</a:t>
            </a:r>
            <a:r>
              <a:rPr lang="zh-CN" altLang="en-US" sz="2000">
                <a:solidFill>
                  <a:srgbClr val="00B0F0"/>
                </a:solidFill>
              </a:rPr>
              <a:t>分别判断能否带羊，菜、独、农夫自己过河(位运算)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if(((state&amp;i)!=</a:t>
            </a:r>
            <a:r>
              <a:rPr lang="en-US" altLang="zh-CN" sz="2000"/>
              <a:t>0</a:t>
            </a:r>
            <a:r>
              <a:rPr lang="zh-CN" altLang="en-US" sz="2000"/>
              <a:t>)</a:t>
            </a:r>
            <a:r>
              <a:rPr lang="en-US" altLang="zh-CN" sz="2000"/>
              <a:t>==</a:t>
            </a:r>
            <a:r>
              <a:rPr lang="zh-CN" altLang="en-US" sz="2000"/>
              <a:t>((state&amp;</a:t>
            </a:r>
            <a:r>
              <a:rPr lang="en-US" altLang="zh-CN" sz="2000"/>
              <a:t>0</a:t>
            </a:r>
            <a:r>
              <a:rPr lang="zh-CN" altLang="en-US" sz="2000"/>
              <a:t>x08)!</a:t>
            </a:r>
            <a:r>
              <a:rPr lang="en-US" altLang="zh-CN" sz="2000"/>
              <a:t>0</a:t>
            </a:r>
            <a:r>
              <a:rPr lang="zh-CN" altLang="en-US" sz="2000"/>
              <a:t>))</a:t>
            </a:r>
            <a:r>
              <a:rPr lang="zh-CN" altLang="en-US" sz="2000">
                <a:solidFill>
                  <a:srgbClr val="00B0F0"/>
                </a:solidFill>
              </a:rPr>
              <a:t>/</a:t>
            </a:r>
            <a:r>
              <a:rPr lang="en-US" altLang="zh-CN" sz="2000">
                <a:solidFill>
                  <a:srgbClr val="00B0F0"/>
                </a:solidFill>
              </a:rPr>
              <a:t>/</a:t>
            </a:r>
            <a:r>
              <a:rPr lang="zh-CN" altLang="en-US" sz="2000">
                <a:solidFill>
                  <a:srgbClr val="00B0F0"/>
                </a:solidFill>
              </a:rPr>
              <a:t>如果农夫和要带的物品在同侧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int newstate</a:t>
            </a:r>
            <a:r>
              <a:rPr lang="en-US" altLang="zh-CN" sz="2000"/>
              <a:t>=</a:t>
            </a:r>
            <a:r>
              <a:rPr lang="zh-CN" altLang="en-US" sz="2000"/>
              <a:t>state</a:t>
            </a:r>
            <a:r>
              <a:rPr lang="en-US" altLang="zh-CN" sz="2000"/>
              <a:t>^</a:t>
            </a:r>
            <a:r>
              <a:rPr lang="zh-CN" altLang="en-US" sz="2000"/>
              <a:t>(</a:t>
            </a:r>
            <a:r>
              <a:rPr lang="en-US" altLang="zh-CN" sz="2000"/>
              <a:t>0</a:t>
            </a:r>
            <a:r>
              <a:rPr lang="zh-CN" altLang="en-US" sz="2000"/>
              <a:t>x</a:t>
            </a:r>
            <a:r>
              <a:rPr lang="en-US" altLang="zh-CN" sz="2000"/>
              <a:t>0</a:t>
            </a:r>
            <a:r>
              <a:rPr lang="zh-CN" altLang="en-US" sz="2000"/>
              <a:t>8|i);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if(safe(newstate)&amp;&amp;route[newstate]</a:t>
            </a:r>
            <a:r>
              <a:rPr lang="en-US" altLang="zh-CN" sz="2000"/>
              <a:t>==-</a:t>
            </a:r>
            <a:r>
              <a:rPr lang="zh-CN" altLang="en-US" sz="2000"/>
              <a:t>1)</a:t>
            </a:r>
            <a:r>
              <a:rPr lang="zh-CN" altLang="en-US" sz="2000">
                <a:solidFill>
                  <a:srgbClr val="00B0F0"/>
                </a:solidFill>
              </a:rPr>
              <a:t>//newstate安全且未访问过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moveto.push(newstate);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route[newstate]=state;</a:t>
            </a:r>
            <a:r>
              <a:rPr lang="zh-CN" altLang="en-US" sz="2000">
                <a:solidFill>
                  <a:srgbClr val="00B0F0"/>
                </a:solidFill>
              </a:rPr>
              <a:t>//标记状态newstate已访问过，且是从安全状态state过过渡来的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文本框 4">
            <a:extLst>
              <a:ext uri="{FF2B5EF4-FFF2-40B4-BE49-F238E27FC236}">
                <a16:creationId xmlns:a16="http://schemas.microsoft.com/office/drawing/2014/main" id="{2E237FCB-E802-BAD2-DF7D-E96DB627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101725"/>
            <a:ext cx="7478712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if(route[15]!</a:t>
            </a:r>
            <a:r>
              <a:rPr lang="en-US" altLang="zh-CN" sz="2000"/>
              <a:t>==-</a:t>
            </a:r>
            <a:r>
              <a:rPr lang="zh-CN" altLang="en-US" sz="2000"/>
              <a:t>1)</a:t>
            </a:r>
            <a:r>
              <a:rPr lang="zh-CN" altLang="en-US" sz="2000">
                <a:solidFill>
                  <a:srgbClr val="00B0F0"/>
                </a:solidFill>
              </a:rPr>
              <a:t>//如果能够到达最终状态，输出结果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stack</a:t>
            </a:r>
            <a:r>
              <a:rPr lang="en-US" altLang="zh-CN" sz="2000"/>
              <a:t>&lt;</a:t>
            </a:r>
            <a:r>
              <a:rPr lang="zh-CN" altLang="en-US" sz="2000"/>
              <a:t>int&gt;</a:t>
            </a:r>
            <a:r>
              <a:rPr lang="en-US" altLang="zh-CN" sz="2000"/>
              <a:t>  </a:t>
            </a:r>
            <a:r>
              <a:rPr lang="zh-CN" altLang="en-US" sz="2000"/>
              <a:t>temp;</a:t>
            </a:r>
            <a:r>
              <a:rPr lang="zh-CN" altLang="en-US" sz="2000">
                <a:solidFill>
                  <a:srgbClr val="00B0F0"/>
                </a:solidFill>
              </a:rPr>
              <a:t>//结果是倒过来的，用保存以顺序输出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/>
              <a:t>    </a:t>
            </a:r>
            <a:r>
              <a:rPr lang="zh-CN" altLang="en-US" sz="2000"/>
              <a:t>for</a:t>
            </a:r>
            <a:r>
              <a:rPr lang="en-US" altLang="zh-CN" sz="2000"/>
              <a:t>(</a:t>
            </a:r>
            <a:r>
              <a:rPr lang="zh-CN" altLang="en-US" sz="2000"/>
              <a:t>int </a:t>
            </a:r>
            <a:r>
              <a:rPr lang="en-US" altLang="zh-CN" sz="2000"/>
              <a:t>=</a:t>
            </a:r>
            <a:r>
              <a:rPr lang="zh-CN" altLang="en-US" sz="2000"/>
              <a:t>15;i&gt;</a:t>
            </a:r>
            <a:r>
              <a:rPr lang="en-US" altLang="zh-CN" sz="2000"/>
              <a:t>=</a:t>
            </a:r>
            <a:r>
              <a:rPr lang="zh-CN" altLang="en-US" sz="2000"/>
              <a:t>0;i</a:t>
            </a:r>
            <a:r>
              <a:rPr lang="en-US" altLang="zh-CN" sz="2000"/>
              <a:t>=</a:t>
            </a:r>
            <a:r>
              <a:rPr lang="zh-CN" altLang="en-US" sz="2000"/>
              <a:t>route[i</a:t>
            </a:r>
            <a:r>
              <a:rPr lang="en-US" altLang="zh-CN" sz="2000"/>
              <a:t>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{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temp</a:t>
            </a:r>
            <a:r>
              <a:rPr lang="en-US" altLang="zh-CN" sz="2000"/>
              <a:t>.</a:t>
            </a:r>
            <a:r>
              <a:rPr lang="zh-CN" altLang="en-US" sz="2000"/>
              <a:t>push(i);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/>
              <a:t>    </a:t>
            </a:r>
            <a:r>
              <a:rPr lang="zh-CN" altLang="en-US" sz="2000"/>
              <a:t>if(i</a:t>
            </a:r>
            <a:r>
              <a:rPr lang="en-US" altLang="zh-CN" sz="2000"/>
              <a:t>==0</a:t>
            </a:r>
            <a:r>
              <a:rPr lang="zh-CN" altLang="en-US" sz="2000"/>
              <a:t>) break</a:t>
            </a:r>
            <a:r>
              <a:rPr lang="en-US" altLang="zh-CN" sz="2000"/>
              <a:t>;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while(!temp</a:t>
            </a:r>
            <a:r>
              <a:rPr lang="en-US" altLang="zh-CN" sz="2000"/>
              <a:t>.</a:t>
            </a:r>
            <a:r>
              <a:rPr lang="zh-CN" altLang="en-US" sz="2000"/>
              <a:t>empty())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{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cout&lt;</a:t>
            </a:r>
            <a:r>
              <a:rPr lang="en-US" altLang="zh-CN" sz="2000"/>
              <a:t>&lt;</a:t>
            </a:r>
            <a:r>
              <a:rPr lang="zh-CN" altLang="en-US" sz="2000"/>
              <a:t>temp.top()&lt;&lt;</a:t>
            </a:r>
            <a:r>
              <a:rPr lang="en-US" altLang="zh-CN" sz="2000"/>
              <a:t>“”</a:t>
            </a:r>
            <a:r>
              <a:rPr lang="zh-CN" altLang="en-US" sz="200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/>
              <a:t>  </a:t>
            </a:r>
            <a:r>
              <a:rPr lang="zh-CN" altLang="en-US" sz="2000"/>
              <a:t> temp</a:t>
            </a:r>
            <a:r>
              <a:rPr lang="en-US" altLang="zh-CN" sz="2000"/>
              <a:t>.</a:t>
            </a:r>
            <a:r>
              <a:rPr lang="zh-CN" altLang="en-US" sz="2000"/>
              <a:t>pop();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 cout</a:t>
            </a:r>
            <a:r>
              <a:rPr lang="en-US" altLang="zh-CN" sz="2000"/>
              <a:t>&lt;&lt;</a:t>
            </a:r>
            <a:r>
              <a:rPr lang="zh-CN" altLang="en-US" sz="2000"/>
              <a:t>endl;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return</a:t>
            </a:r>
            <a:r>
              <a:rPr lang="en-US" altLang="zh-CN" sz="2000"/>
              <a:t>  0</a:t>
            </a:r>
            <a:r>
              <a:rPr lang="zh-CN" altLang="en-US" sz="2000"/>
              <a:t>；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内容占位符 2">
            <a:extLst>
              <a:ext uri="{FF2B5EF4-FFF2-40B4-BE49-F238E27FC236}">
                <a16:creationId xmlns:a16="http://schemas.microsoft.com/office/drawing/2014/main" id="{881EF351-23A6-00F7-0954-4C4DD323DC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49263" y="2936875"/>
            <a:ext cx="8229600" cy="685800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zh-CN" altLang="en-US" sz="3600">
                <a:ea typeface="宋体" panose="02010600030101010101" pitchFamily="2" charset="-122"/>
              </a:rPr>
              <a:t>后续内容 感兴趣的同学可以课后阅读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FFAA-9D5E-70DE-D62A-750E804F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链栈</a:t>
            </a:r>
          </a:p>
        </p:txBody>
      </p:sp>
      <p:sp>
        <p:nvSpPr>
          <p:cNvPr id="180227" name="内容占位符 2">
            <a:extLst>
              <a:ext uri="{FF2B5EF4-FFF2-40B4-BE49-F238E27FC236}">
                <a16:creationId xmlns:a16="http://schemas.microsoft.com/office/drawing/2014/main" id="{9FE9314D-6DAC-9B15-AA93-E3D54E653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2082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typedef struct node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datatype data;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struct node *next;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}StackNode, *LinkStack;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180228" name="Picture 2">
            <a:extLst>
              <a:ext uri="{FF2B5EF4-FFF2-40B4-BE49-F238E27FC236}">
                <a16:creationId xmlns:a16="http://schemas.microsoft.com/office/drawing/2014/main" id="{0463ACE6-87A2-3EC7-AAE1-C7C86356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4000500"/>
            <a:ext cx="11620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29" name="Picture 3">
            <a:extLst>
              <a:ext uri="{FF2B5EF4-FFF2-40B4-BE49-F238E27FC236}">
                <a16:creationId xmlns:a16="http://schemas.microsoft.com/office/drawing/2014/main" id="{F387CB15-C0A6-872D-04AF-7998439E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571875"/>
            <a:ext cx="11620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0" name="Picture 4">
            <a:extLst>
              <a:ext uri="{FF2B5EF4-FFF2-40B4-BE49-F238E27FC236}">
                <a16:creationId xmlns:a16="http://schemas.microsoft.com/office/drawing/2014/main" id="{64CAD98B-FAAE-A6E5-5E4B-ABB98909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5000625"/>
            <a:ext cx="11239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DCFD-1A15-9E87-7287-A1F2656E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栈初始化</a:t>
            </a:r>
          </a:p>
        </p:txBody>
      </p:sp>
      <p:sp>
        <p:nvSpPr>
          <p:cNvPr id="181251" name="内容占位符 2">
            <a:extLst>
              <a:ext uri="{FF2B5EF4-FFF2-40B4-BE49-F238E27FC236}">
                <a16:creationId xmlns:a16="http://schemas.microsoft.com/office/drawing/2014/main" id="{9F4D2963-32EF-9632-D114-EB61EE7AB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LinkStack Init_LinkStack()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return NULL;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>
            <a:extLst>
              <a:ext uri="{FF2B5EF4-FFF2-40B4-BE49-F238E27FC236}">
                <a16:creationId xmlns:a16="http://schemas.microsoft.com/office/drawing/2014/main" id="{B50AF347-52AC-DDC2-4492-3E3D62621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8675" name="TextBox 4">
            <a:extLst>
              <a:ext uri="{FF2B5EF4-FFF2-40B4-BE49-F238E27FC236}">
                <a16:creationId xmlns:a16="http://schemas.microsoft.com/office/drawing/2014/main" id="{31288A0E-68A4-8575-EF19-7ED9A462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8676" name="TextBox 6">
            <a:extLst>
              <a:ext uri="{FF2B5EF4-FFF2-40B4-BE49-F238E27FC236}">
                <a16:creationId xmlns:a16="http://schemas.microsoft.com/office/drawing/2014/main" id="{A033D4B1-61A3-D150-72DC-B9192926B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8677" name="TextBox 7">
            <a:extLst>
              <a:ext uri="{FF2B5EF4-FFF2-40B4-BE49-F238E27FC236}">
                <a16:creationId xmlns:a16="http://schemas.microsoft.com/office/drawing/2014/main" id="{4F5D27D8-A5DF-38B1-3654-AA67B0347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8678" name="TextBox 8">
            <a:extLst>
              <a:ext uri="{FF2B5EF4-FFF2-40B4-BE49-F238E27FC236}">
                <a16:creationId xmlns:a16="http://schemas.microsoft.com/office/drawing/2014/main" id="{E66BCDBE-7340-8304-F719-9A0066E72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8679" name="TextBox 9">
            <a:extLst>
              <a:ext uri="{FF2B5EF4-FFF2-40B4-BE49-F238E27FC236}">
                <a16:creationId xmlns:a16="http://schemas.microsoft.com/office/drawing/2014/main" id="{8260423D-2E18-40F9-8278-05CFBDF3B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8680" name="TextBox 10">
            <a:extLst>
              <a:ext uri="{FF2B5EF4-FFF2-40B4-BE49-F238E27FC236}">
                <a16:creationId xmlns:a16="http://schemas.microsoft.com/office/drawing/2014/main" id="{E8342F4E-D86C-5BD8-69DB-A97260086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8681" name="TextBox 11">
            <a:extLst>
              <a:ext uri="{FF2B5EF4-FFF2-40B4-BE49-F238E27FC236}">
                <a16:creationId xmlns:a16="http://schemas.microsoft.com/office/drawing/2014/main" id="{D2D8825B-B1AA-B0F3-91AE-B94C115D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8682" name="TextBox 12">
            <a:extLst>
              <a:ext uri="{FF2B5EF4-FFF2-40B4-BE49-F238E27FC236}">
                <a16:creationId xmlns:a16="http://schemas.microsoft.com/office/drawing/2014/main" id="{05D82DFA-2E94-C48B-97EC-9FA4F944D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2EA4C40-2BCA-E79A-D227-443D2E3E9645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AC358E05-F970-69AA-CC1A-2E09E8BB4BD6}"/>
              </a:ext>
            </a:extLst>
          </p:cNvPr>
          <p:cNvCxnSpPr/>
          <p:nvPr/>
        </p:nvCxnSpPr>
        <p:spPr>
          <a:xfrm>
            <a:off x="6569075" y="3163888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0" name="TextBox 35">
            <a:extLst>
              <a:ext uri="{FF2B5EF4-FFF2-40B4-BE49-F238E27FC236}">
                <a16:creationId xmlns:a16="http://schemas.microsoft.com/office/drawing/2014/main" id="{E2A997E2-E5BF-A2FE-FD2E-E02CD0E2A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916238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28701" name="TextBox 25">
            <a:extLst>
              <a:ext uri="{FF2B5EF4-FFF2-40B4-BE49-F238E27FC236}">
                <a16:creationId xmlns:a16="http://schemas.microsoft.com/office/drawing/2014/main" id="{1D2A6F3B-1983-DE10-D114-C00EB5844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575050"/>
            <a:ext cx="1477962" cy="33972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96DA44C9-72D7-496A-0882-7CB3E72200FE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B73C3-81DB-FA15-21B6-E576FEBD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判空栈</a:t>
            </a:r>
          </a:p>
        </p:txBody>
      </p:sp>
      <p:sp>
        <p:nvSpPr>
          <p:cNvPr id="182275" name="内容占位符 2">
            <a:extLst>
              <a:ext uri="{FF2B5EF4-FFF2-40B4-BE49-F238E27FC236}">
                <a16:creationId xmlns:a16="http://schemas.microsoft.com/office/drawing/2014/main" id="{F6C07EA5-29D6-7B51-64DB-2F89DFD86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int Empty_LinkStack(LinkStack top)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if(top == NULL) return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else return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D1226-0C33-7FA2-0EC2-DFC0E2AF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入栈</a:t>
            </a:r>
          </a:p>
        </p:txBody>
      </p:sp>
      <p:sp>
        <p:nvSpPr>
          <p:cNvPr id="183299" name="内容占位符 2">
            <a:extLst>
              <a:ext uri="{FF2B5EF4-FFF2-40B4-BE49-F238E27FC236}">
                <a16:creationId xmlns:a16="http://schemas.microsoft.com/office/drawing/2014/main" id="{CD196AA1-2716-9EDD-1466-C6BF097EC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LinkStack Push_LinkStack(LinkStack top, datatype x)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StackNode *s;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s=malloc(sizeof(StackNode));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s-&gt;data = x;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s-&gt;next = top;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top = s;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return top;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BF664-4E80-D413-F65F-A98924F4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出栈</a:t>
            </a:r>
          </a:p>
        </p:txBody>
      </p:sp>
      <p:sp>
        <p:nvSpPr>
          <p:cNvPr id="184323" name="内容占位符 2">
            <a:extLst>
              <a:ext uri="{FF2B5EF4-FFF2-40B4-BE49-F238E27FC236}">
                <a16:creationId xmlns:a16="http://schemas.microsoft.com/office/drawing/2014/main" id="{D2B52723-FAD4-FB32-78B6-A1694B398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LinkStack Pop_LinkStack(LinkStack top, datatype x)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{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	StackNode *p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	if(top == NULL) return NULL;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	else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	{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		*x = top-&gt;data;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		p = top;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		top = top-&gt;next;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		free(p);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		return top;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	}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}</a:t>
            </a:r>
            <a:endParaRPr lang="zh-CN" altLang="en-US" sz="2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46BEE2CF-7A90-6A3F-B605-1A3D6711C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93788"/>
            <a:ext cx="8964612" cy="17700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Bellman-Ford算法</a:t>
            </a:r>
            <a:r>
              <a:rPr lang="zh-CN" altLang="zh-CN" dirty="0"/>
              <a:t>：</a:t>
            </a:r>
          </a:p>
          <a:p>
            <a:pPr lvl="1"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dirty="0"/>
              <a:t>为了能够求解边上带有负值的</a:t>
            </a:r>
            <a:r>
              <a:rPr lang="zh-CN" altLang="zh-CN" dirty="0">
                <a:solidFill>
                  <a:srgbClr val="FF0000"/>
                </a:solidFill>
              </a:rPr>
              <a:t>单源最短路径问题</a:t>
            </a:r>
            <a:r>
              <a:rPr lang="zh-CN" altLang="en-US" dirty="0"/>
              <a:t>（</a:t>
            </a:r>
            <a:r>
              <a:rPr lang="zh-CN" altLang="en-US" b="0" dirty="0"/>
              <a:t>即在图中求出给定顶点到其它任一顶点的</a:t>
            </a:r>
            <a:r>
              <a:rPr lang="zh-CN" altLang="en-US" b="0" u="sng" dirty="0">
                <a:hlinkClick r:id="rId3"/>
              </a:rPr>
              <a:t>最短路径</a:t>
            </a:r>
            <a:r>
              <a:rPr lang="zh-CN" altLang="en-US" b="0" dirty="0"/>
              <a:t>。 </a:t>
            </a:r>
            <a:r>
              <a:rPr lang="zh-CN" altLang="en-US" dirty="0"/>
              <a:t>）</a:t>
            </a:r>
            <a:r>
              <a:rPr lang="zh-CN" altLang="zh-CN" dirty="0"/>
              <a:t>，Bellman(贝尔曼)和Ford(福特)提出了</a:t>
            </a:r>
            <a:r>
              <a:rPr lang="zh-CN" altLang="zh-CN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从源点逐次绕过其他顶点，以缩短到达终点的最短路径长度</a:t>
            </a:r>
            <a:r>
              <a:rPr lang="zh-CN" altLang="zh-CN" dirty="0"/>
              <a:t>的方法。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2D169B2-FD87-98D8-F169-5D31AA9C6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09900"/>
            <a:ext cx="8964612" cy="13176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Bellman-Ford算法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限制条件</a:t>
            </a:r>
            <a:r>
              <a:rPr lang="zh-CN" altLang="zh-CN" dirty="0"/>
              <a:t>：</a:t>
            </a:r>
          </a:p>
          <a:p>
            <a:pPr lvl="1"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dirty="0"/>
              <a:t>要求图中不能包含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权值总和为负值回路</a:t>
            </a:r>
            <a:r>
              <a:rPr lang="zh-CN" altLang="zh-CN" dirty="0"/>
              <a:t>(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负权值回路</a:t>
            </a:r>
            <a:r>
              <a:rPr lang="zh-CN" altLang="zh-CN" dirty="0"/>
              <a:t>)，如下图所示。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</a:rPr>
              <a:t>Why?</a:t>
            </a:r>
          </a:p>
        </p:txBody>
      </p:sp>
      <p:grpSp>
        <p:nvGrpSpPr>
          <p:cNvPr id="185348" name="Group 4">
            <a:extLst>
              <a:ext uri="{FF2B5EF4-FFF2-40B4-BE49-F238E27FC236}">
                <a16:creationId xmlns:a16="http://schemas.microsoft.com/office/drawing/2014/main" id="{B408B7D7-7AFD-9E84-51AC-650EFE83A74B}"/>
              </a:ext>
            </a:extLst>
          </p:cNvPr>
          <p:cNvGrpSpPr>
            <a:grpSpLocks/>
          </p:cNvGrpSpPr>
          <p:nvPr/>
        </p:nvGrpSpPr>
        <p:grpSpPr bwMode="auto">
          <a:xfrm>
            <a:off x="2935288" y="4125913"/>
            <a:ext cx="3313112" cy="1589087"/>
            <a:chOff x="0" y="0"/>
            <a:chExt cx="2087" cy="1001"/>
          </a:xfrm>
        </p:grpSpPr>
        <p:sp>
          <p:nvSpPr>
            <p:cNvPr id="185350" name="Oval 5">
              <a:extLst>
                <a:ext uri="{FF2B5EF4-FFF2-40B4-BE49-F238E27FC236}">
                  <a16:creationId xmlns:a16="http://schemas.microsoft.com/office/drawing/2014/main" id="{C444F511-30CC-783A-8AAD-19DDF79E9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46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2</a:t>
              </a:r>
            </a:p>
          </p:txBody>
        </p:sp>
        <p:sp>
          <p:nvSpPr>
            <p:cNvPr id="185351" name="Oval 6">
              <a:extLst>
                <a:ext uri="{FF2B5EF4-FFF2-40B4-BE49-F238E27FC236}">
                  <a16:creationId xmlns:a16="http://schemas.microsoft.com/office/drawing/2014/main" id="{3E21D3DF-210D-AE9E-B9FC-F63208E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0</a:t>
              </a:r>
            </a:p>
          </p:txBody>
        </p:sp>
        <p:sp>
          <p:nvSpPr>
            <p:cNvPr id="185352" name="Line 7">
              <a:extLst>
                <a:ext uri="{FF2B5EF4-FFF2-40B4-BE49-F238E27FC236}">
                  <a16:creationId xmlns:a16="http://schemas.microsoft.com/office/drawing/2014/main" id="{F059871C-0619-064F-EEC7-E780436FC3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" y="611"/>
              <a:ext cx="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3" name="Text Box 8">
              <a:extLst>
                <a:ext uri="{FF2B5EF4-FFF2-40B4-BE49-F238E27FC236}">
                  <a16:creationId xmlns:a16="http://schemas.microsoft.com/office/drawing/2014/main" id="{DC1A3F26-206B-2578-AA48-840A988C5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40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1</a:t>
              </a:r>
            </a:p>
          </p:txBody>
        </p:sp>
        <p:sp>
          <p:nvSpPr>
            <p:cNvPr id="185354" name="Oval 9">
              <a:extLst>
                <a:ext uri="{FF2B5EF4-FFF2-40B4-BE49-F238E27FC236}">
                  <a16:creationId xmlns:a16="http://schemas.microsoft.com/office/drawing/2014/main" id="{88E7B41F-48E7-D124-8668-16B87264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48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1</a:t>
              </a:r>
            </a:p>
          </p:txBody>
        </p:sp>
        <p:sp>
          <p:nvSpPr>
            <p:cNvPr id="185355" name="Line 10">
              <a:extLst>
                <a:ext uri="{FF2B5EF4-FFF2-40B4-BE49-F238E27FC236}">
                  <a16:creationId xmlns:a16="http://schemas.microsoft.com/office/drawing/2014/main" id="{9284B156-C840-564E-E656-561ACE7EF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1" y="602"/>
              <a:ext cx="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6" name="Text Box 11">
              <a:extLst>
                <a:ext uri="{FF2B5EF4-FFF2-40B4-BE49-F238E27FC236}">
                  <a16:creationId xmlns:a16="http://schemas.microsoft.com/office/drawing/2014/main" id="{1DF56EBA-10B5-6687-6A54-4B0FE007D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3" y="38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7</a:t>
              </a:r>
            </a:p>
          </p:txBody>
        </p:sp>
        <p:sp>
          <p:nvSpPr>
            <p:cNvPr id="185357" name="Text Box 12">
              <a:extLst>
                <a:ext uri="{FF2B5EF4-FFF2-40B4-BE49-F238E27FC236}">
                  <a16:creationId xmlns:a16="http://schemas.microsoft.com/office/drawing/2014/main" id="{A3CB26B6-33CB-90C8-A4C4-C7C725BF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0"/>
              <a:ext cx="1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-2</a:t>
              </a:r>
            </a:p>
          </p:txBody>
        </p:sp>
        <p:sp>
          <p:nvSpPr>
            <p:cNvPr id="185358" name="Text Box 13">
              <a:extLst>
                <a:ext uri="{FF2B5EF4-FFF2-40B4-BE49-F238E27FC236}">
                  <a16:creationId xmlns:a16="http://schemas.microsoft.com/office/drawing/2014/main" id="{6A3FD95E-27E7-88F1-CA9B-BE6F581D1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771"/>
              <a:ext cx="36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(c)</a:t>
              </a:r>
            </a:p>
          </p:txBody>
        </p:sp>
        <p:sp>
          <p:nvSpPr>
            <p:cNvPr id="185359" name="Arc 14">
              <a:extLst>
                <a:ext uri="{FF2B5EF4-FFF2-40B4-BE49-F238E27FC236}">
                  <a16:creationId xmlns:a16="http://schemas.microsoft.com/office/drawing/2014/main" id="{C7DE7D40-94DF-9369-6BD0-B3573BD6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" y="194"/>
              <a:ext cx="912" cy="298"/>
            </a:xfrm>
            <a:custGeom>
              <a:avLst/>
              <a:gdLst>
                <a:gd name="T0" fmla="*/ 0 w 43200"/>
                <a:gd name="T1" fmla="*/ 0 h 22352"/>
                <a:gd name="T2" fmla="*/ 0 w 43200"/>
                <a:gd name="T3" fmla="*/ 0 h 22352"/>
                <a:gd name="T4" fmla="*/ 0 w 43200"/>
                <a:gd name="T5" fmla="*/ 0 h 22352"/>
                <a:gd name="T6" fmla="*/ 0 w 43200"/>
                <a:gd name="T7" fmla="*/ 0 h 22352"/>
                <a:gd name="T8" fmla="*/ 0 w 43200"/>
                <a:gd name="T9" fmla="*/ 0 h 22352"/>
                <a:gd name="T10" fmla="*/ 0 w 43200"/>
                <a:gd name="T11" fmla="*/ 0 h 22352"/>
                <a:gd name="T12" fmla="*/ 0 w 43200"/>
                <a:gd name="T13" fmla="*/ 0 h 22352"/>
                <a:gd name="T14" fmla="*/ 0 w 43200"/>
                <a:gd name="T15" fmla="*/ 0 h 22352"/>
                <a:gd name="T16" fmla="*/ 0 w 43200"/>
                <a:gd name="T17" fmla="*/ 0 h 22352"/>
                <a:gd name="T18" fmla="*/ 0 w 43200"/>
                <a:gd name="T19" fmla="*/ 0 h 22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200"/>
                <a:gd name="T31" fmla="*/ 0 h 22352"/>
                <a:gd name="T32" fmla="*/ 43200 w 43200"/>
                <a:gd name="T33" fmla="*/ 22352 h 22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200" h="22352" fill="none">
                  <a:moveTo>
                    <a:pt x="13" y="22351"/>
                  </a:moveTo>
                  <a:cubicBezTo>
                    <a:pt x="4" y="22101"/>
                    <a:pt x="0" y="2185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352" stroke="0">
                  <a:moveTo>
                    <a:pt x="13" y="22351"/>
                  </a:moveTo>
                  <a:cubicBezTo>
                    <a:pt x="4" y="22101"/>
                    <a:pt x="0" y="2185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" y="22351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1" name="Rectangle 15">
            <a:extLst>
              <a:ext uri="{FF2B5EF4-FFF2-40B4-BE49-F238E27FC236}">
                <a16:creationId xmlns:a16="http://schemas.microsoft.com/office/drawing/2014/main" id="{5E461E57-5239-76B9-0C37-D829DEB69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>
                <a:ea typeface="宋体" panose="02010600030101010101" pitchFamily="2" charset="-122"/>
              </a:rPr>
              <a:t>队列的应用</a:t>
            </a:r>
            <a:r>
              <a:rPr lang="en-US" altLang="zh-CN" sz="3600">
                <a:ea typeface="宋体" panose="02010600030101010101" pitchFamily="2" charset="-122"/>
              </a:rPr>
              <a:t>— </a:t>
            </a:r>
            <a:r>
              <a:rPr lang="zh-CN" altLang="zh-CN" sz="3600">
                <a:ea typeface="宋体" panose="02010600030101010101" pitchFamily="2" charset="-122"/>
              </a:rPr>
              <a:t>Bellman-Ford算法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  <p:bldP spid="4099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2BF59B3-8B20-0A06-BDFA-487815052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>
                <a:ea typeface="宋体" panose="02010600030101010101" pitchFamily="2" charset="-122"/>
              </a:rPr>
              <a:t>Bellman-Ford算法思想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7D819719-21AE-382A-FC5E-5BBDD6A8B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68400"/>
            <a:ext cx="8964612" cy="55245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Bellman-Ford算法</a:t>
            </a:r>
            <a:r>
              <a:rPr lang="zh-CN" altLang="zh-CN" dirty="0"/>
              <a:t>构造一个最短路径长度数组序列</a:t>
            </a:r>
            <a:r>
              <a:rPr lang="zh-CN" altLang="zh-CN" i="1" dirty="0"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ea typeface="隶书" panose="02010509060101010101" pitchFamily="49" charset="-122"/>
              </a:rPr>
              <a:t> 1 </a:t>
            </a:r>
            <a:r>
              <a:rPr lang="zh-CN" altLang="zh-CN" dirty="0">
                <a:ea typeface="隶书" panose="02010509060101010101" pitchFamily="49" charset="-122"/>
              </a:rPr>
              <a:t>[u], </a:t>
            </a:r>
            <a:r>
              <a:rPr lang="zh-CN" altLang="zh-CN" i="1" dirty="0"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ea typeface="隶书" panose="02010509060101010101" pitchFamily="49" charset="-122"/>
              </a:rPr>
              <a:t> 2 </a:t>
            </a:r>
            <a:r>
              <a:rPr lang="zh-CN" altLang="zh-CN" dirty="0">
                <a:ea typeface="隶书" panose="02010509060101010101" pitchFamily="49" charset="-122"/>
              </a:rPr>
              <a:t>[u], …, </a:t>
            </a:r>
            <a:r>
              <a:rPr lang="zh-CN" altLang="zh-CN" i="1" dirty="0"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ea typeface="隶书" panose="02010509060101010101" pitchFamily="49" charset="-122"/>
              </a:rPr>
              <a:t> n-1 </a:t>
            </a:r>
            <a:r>
              <a:rPr lang="zh-CN" altLang="zh-CN" dirty="0">
                <a:ea typeface="隶书" panose="02010509060101010101" pitchFamily="49" charset="-122"/>
              </a:rPr>
              <a:t>[u]。</a:t>
            </a:r>
            <a:r>
              <a:rPr lang="zh-CN" altLang="zh-CN" dirty="0"/>
              <a:t>其中：</a:t>
            </a:r>
          </a:p>
          <a:p>
            <a:pPr lvl="1"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1 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 dirty="0"/>
              <a:t>为从源点v到终点u的只经过一条边的最短路径长度，并有</a:t>
            </a:r>
            <a:r>
              <a:rPr lang="zh-CN" altLang="zh-CN" sz="2200" i="1" dirty="0">
                <a:ea typeface="隶书" panose="02010509060101010101" pitchFamily="49" charset="-122"/>
              </a:rPr>
              <a:t>dist</a:t>
            </a:r>
            <a:r>
              <a:rPr lang="zh-CN" altLang="zh-CN" sz="2200" i="1" baseline="30000" dirty="0">
                <a:ea typeface="隶书" panose="02010509060101010101" pitchFamily="49" charset="-122"/>
              </a:rPr>
              <a:t> 1 </a:t>
            </a:r>
            <a:r>
              <a:rPr lang="zh-CN" altLang="zh-CN" sz="2200" dirty="0">
                <a:ea typeface="隶书" panose="02010509060101010101" pitchFamily="49" charset="-122"/>
              </a:rPr>
              <a:t>[u]</a:t>
            </a:r>
            <a:r>
              <a:rPr lang="zh-CN" altLang="zh-CN" dirty="0"/>
              <a:t> =Edge[v][u]；</a:t>
            </a:r>
          </a:p>
          <a:p>
            <a:pPr lvl="1"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2 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 dirty="0"/>
              <a:t>为从源点v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最多经过两条边</a:t>
            </a:r>
            <a:r>
              <a:rPr lang="zh-CN" altLang="zh-CN" dirty="0"/>
              <a:t>到达终点u的最短路径长度；</a:t>
            </a:r>
          </a:p>
          <a:p>
            <a:pPr lvl="1"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3 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 dirty="0"/>
              <a:t>为从源点v出发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最多经过不构成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负权值回路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的三条边</a:t>
            </a:r>
            <a:r>
              <a:rPr lang="zh-CN" altLang="zh-CN" dirty="0"/>
              <a:t>到达终点u的最短路径长度；</a:t>
            </a:r>
          </a:p>
          <a:p>
            <a:pPr lvl="1"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dirty="0"/>
              <a:t>……</a:t>
            </a:r>
          </a:p>
          <a:p>
            <a:pPr lvl="1"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n-1 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 dirty="0"/>
              <a:t>为从源点v出发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最多经过不构成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负权值回路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的n-1条边</a:t>
            </a:r>
            <a:r>
              <a:rPr lang="zh-CN" altLang="zh-CN" dirty="0"/>
              <a:t>到达终点u的最短路径长度；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dirty="0">
                <a:solidFill>
                  <a:srgbClr val="0000FF"/>
                </a:solidFill>
              </a:rPr>
              <a:t>算法的最终目的是计算出</a:t>
            </a:r>
            <a:r>
              <a:rPr lang="zh-CN" altLang="zh-CN" i="1" dirty="0">
                <a:solidFill>
                  <a:srgbClr val="0000FF"/>
                </a:solidFill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0000FF"/>
                </a:solidFill>
                <a:ea typeface="隶书" panose="02010509060101010101" pitchFamily="49" charset="-122"/>
              </a:rPr>
              <a:t> n-1 </a:t>
            </a:r>
            <a:r>
              <a:rPr lang="zh-CN" altLang="zh-CN" dirty="0">
                <a:solidFill>
                  <a:srgbClr val="0000FF"/>
                </a:solidFill>
                <a:ea typeface="隶书" panose="02010509060101010101" pitchFamily="49" charset="-122"/>
              </a:rPr>
              <a:t>[u]</a:t>
            </a:r>
            <a:r>
              <a:rPr lang="zh-CN" altLang="zh-CN" dirty="0"/>
              <a:t>，为源点v到顶点u的最短路径长度。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0C1FB8-0928-997C-6051-117BBACC7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6888" y="963613"/>
            <a:ext cx="8305800" cy="609600"/>
          </a:xfrm>
        </p:spPr>
        <p:txBody>
          <a:bodyPr/>
          <a:lstStyle/>
          <a:p>
            <a:pPr>
              <a:defRPr/>
            </a:pPr>
            <a:r>
              <a:rPr lang="zh-CN" altLang="zh-CN" i="1">
                <a:solidFill>
                  <a:srgbClr val="FF0000"/>
                </a:solidFill>
                <a:ea typeface="宋体" panose="02010600030101010101" pitchFamily="2" charset="-122"/>
              </a:rPr>
              <a:t>dist</a:t>
            </a:r>
            <a:r>
              <a:rPr lang="zh-CN" altLang="zh-CN" i="1" baseline="30000">
                <a:solidFill>
                  <a:srgbClr val="FF0000"/>
                </a:solidFill>
                <a:ea typeface="宋体" panose="02010600030101010101" pitchFamily="2" charset="-122"/>
              </a:rPr>
              <a:t> k </a:t>
            </a:r>
            <a:r>
              <a:rPr lang="zh-CN" altLang="zh-CN">
                <a:solidFill>
                  <a:srgbClr val="FF0000"/>
                </a:solidFill>
                <a:ea typeface="宋体" panose="02010600030101010101" pitchFamily="2" charset="-122"/>
              </a:rPr>
              <a:t>[u]</a:t>
            </a:r>
            <a:r>
              <a:rPr lang="zh-CN" altLang="zh-CN">
                <a:solidFill>
                  <a:schemeClr val="tx1"/>
                </a:solidFill>
                <a:ea typeface="宋体" panose="02010600030101010101" pitchFamily="2" charset="-122"/>
              </a:rPr>
              <a:t>的计算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A89C817B-87B0-7CA5-C5AF-50F811629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" y="1511300"/>
            <a:ext cx="8736013" cy="4216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采用递推方式计算</a:t>
            </a:r>
            <a:r>
              <a:rPr lang="zh-CN" altLang="zh-CN" dirty="0">
                <a:ea typeface="隶书" panose="02010509060101010101" pitchFamily="49" charset="-122"/>
              </a:rPr>
              <a:t> </a:t>
            </a:r>
            <a:r>
              <a:rPr lang="zh-CN" altLang="zh-CN" i="1" dirty="0"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ea typeface="隶书" panose="02010509060101010101" pitchFamily="49" charset="-122"/>
              </a:rPr>
              <a:t> k </a:t>
            </a:r>
            <a:r>
              <a:rPr lang="zh-CN" altLang="zh-CN" dirty="0">
                <a:ea typeface="隶书" panose="02010509060101010101" pitchFamily="49" charset="-122"/>
              </a:rPr>
              <a:t>[u]。</a:t>
            </a:r>
          </a:p>
          <a:p>
            <a:pPr lvl="1"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dirty="0"/>
              <a:t>设已经求出 </a:t>
            </a:r>
            <a:r>
              <a:rPr lang="zh-CN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k-1 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 dirty="0"/>
              <a:t> , </a:t>
            </a:r>
            <a:r>
              <a:rPr lang="zh-CN" altLang="zh-CN" i="1" dirty="0"/>
              <a:t>u = 0, 1, …, n-1</a:t>
            </a:r>
            <a:r>
              <a:rPr lang="zh-CN" altLang="zh-CN" dirty="0"/>
              <a:t>，此即从源点v最多经过不构成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负权值回路</a:t>
            </a:r>
            <a:r>
              <a:rPr lang="zh-CN" altLang="zh-CN" dirty="0"/>
              <a:t>的</a:t>
            </a:r>
            <a:r>
              <a:rPr lang="zh-CN" altLang="zh-CN" i="1" dirty="0"/>
              <a:t>k-1</a:t>
            </a:r>
            <a:r>
              <a:rPr lang="zh-CN" altLang="zh-CN" dirty="0"/>
              <a:t>条边到达终点u的最短路径的长度。</a:t>
            </a:r>
          </a:p>
          <a:p>
            <a:pPr lvl="1"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dirty="0"/>
              <a:t>从图的邻接矩阵可以找到各个顶点j到达顶点u的距离Edge[j][u]，计算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min{ </a:t>
            </a:r>
            <a:r>
              <a:rPr lang="zh-CN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k-1 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[j] + Edge[j][u] } </a:t>
            </a:r>
            <a:r>
              <a:rPr lang="zh-CN" altLang="zh-CN" dirty="0"/>
              <a:t>，可得从源点v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绕过各个顶点</a:t>
            </a:r>
            <a:r>
              <a:rPr lang="zh-CN" altLang="zh-CN" dirty="0"/>
              <a:t>，最多经过不构成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负权值回路</a:t>
            </a:r>
            <a:r>
              <a:rPr lang="zh-CN" altLang="zh-CN" dirty="0"/>
              <a:t>的</a:t>
            </a:r>
            <a:r>
              <a:rPr lang="zh-CN" altLang="zh-CN" i="1" dirty="0"/>
              <a:t>k</a:t>
            </a:r>
            <a:r>
              <a:rPr lang="zh-CN" altLang="zh-CN" dirty="0"/>
              <a:t>条边到达终点u的最短路径的长度。</a:t>
            </a:r>
          </a:p>
          <a:p>
            <a:pPr lvl="1" eaLnBrk="1" hangingPunct="1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dirty="0"/>
              <a:t>比较</a:t>
            </a:r>
            <a:r>
              <a:rPr lang="zh-CN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k-1 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min{ </a:t>
            </a:r>
            <a:r>
              <a:rPr lang="zh-CN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k-1 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[j] + Edge[j][u] } </a:t>
            </a:r>
            <a:r>
              <a:rPr lang="zh-CN" altLang="zh-CN" dirty="0"/>
              <a:t>，取较小者作为</a:t>
            </a:r>
            <a:r>
              <a:rPr lang="zh-CN" altLang="zh-CN" sz="2800" i="1" dirty="0">
                <a:ea typeface="隶书" panose="02010509060101010101" pitchFamily="49" charset="-122"/>
              </a:rPr>
              <a:t>dist</a:t>
            </a:r>
            <a:r>
              <a:rPr lang="zh-CN" altLang="zh-CN" sz="2800" i="1" baseline="30000" dirty="0">
                <a:ea typeface="隶书" panose="02010509060101010101" pitchFamily="49" charset="-122"/>
              </a:rPr>
              <a:t> k </a:t>
            </a:r>
            <a:r>
              <a:rPr lang="zh-CN" altLang="zh-CN" sz="2800" dirty="0">
                <a:ea typeface="隶书" panose="02010509060101010101" pitchFamily="49" charset="-122"/>
              </a:rPr>
              <a:t>[u]</a:t>
            </a:r>
            <a:r>
              <a:rPr lang="zh-CN" altLang="zh-CN" dirty="0"/>
              <a:t>的值。</a:t>
            </a:r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E96814D7-C265-6F4A-7CFA-3B3841BB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4727575"/>
            <a:ext cx="8462962" cy="2000250"/>
          </a:xfrm>
          <a:prstGeom prst="roundRect">
            <a:avLst>
              <a:gd name="adj" fmla="val 12060"/>
            </a:avLst>
          </a:prstGeom>
          <a:solidFill>
            <a:schemeClr val="bg1"/>
          </a:solidFill>
          <a:ln w="38100" cap="rnd" cmpd="sng">
            <a:solidFill>
              <a:srgbClr val="800000"/>
            </a:solidFill>
            <a:prstDash val="sysDot"/>
            <a:rou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/>
              <a:t>递推公式(求顶点u到源点v的最短路径)：</a:t>
            </a:r>
          </a:p>
          <a:p>
            <a:pPr eaLnBrk="1" hangingPunct="1">
              <a:lnSpc>
                <a:spcPct val="105000"/>
              </a:lnSpc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1 </a:t>
            </a:r>
            <a:r>
              <a:rPr lang="zh-CN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>
                <a:ea typeface="隶书" panose="02010509060101010101" pitchFamily="49" charset="-122"/>
              </a:rPr>
              <a:t> = </a:t>
            </a:r>
            <a:r>
              <a: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Edge[v][u]</a:t>
            </a:r>
          </a:p>
          <a:p>
            <a:pPr eaLnBrk="1" hangingPunct="1">
              <a:lnSpc>
                <a:spcPct val="105000"/>
              </a:lnSpc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k </a:t>
            </a:r>
            <a:r>
              <a:rPr lang="zh-CN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>
                <a:ea typeface="隶书" panose="02010509060101010101" pitchFamily="49" charset="-122"/>
              </a:rPr>
              <a:t> = min</a:t>
            </a:r>
            <a:r>
              <a:rPr lang="zh-CN" altLang="zh-CN" sz="3200">
                <a:ea typeface="隶书" panose="02010509060101010101" pitchFamily="49" charset="-122"/>
              </a:rPr>
              <a:t>{</a:t>
            </a:r>
            <a:r>
              <a:rPr lang="zh-CN" altLang="zh-CN">
                <a:ea typeface="隶书" panose="02010509060101010101" pitchFamily="49" charset="-122"/>
              </a:rPr>
              <a:t> </a:t>
            </a:r>
            <a:r>
              <a:rPr lang="zh-CN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k-1 </a:t>
            </a:r>
            <a:r>
              <a:rPr lang="zh-CN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>
                <a:ea typeface="隶书" panose="02010509060101010101" pitchFamily="49" charset="-122"/>
              </a:rPr>
              <a:t>, </a:t>
            </a:r>
            <a:r>
              <a: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min</a:t>
            </a:r>
            <a:r>
              <a:rPr lang="zh-CN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</a:t>
            </a:r>
            <a:r>
              <a: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k-1 </a:t>
            </a:r>
            <a:r>
              <a: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[j] + Edge[j][u] </a:t>
            </a:r>
            <a:r>
              <a:rPr lang="zh-CN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}</a:t>
            </a:r>
            <a:r>
              <a: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zh-CN" sz="3200">
                <a:ea typeface="隶书" panose="02010509060101010101" pitchFamily="49" charset="-122"/>
              </a:rPr>
              <a:t>}</a:t>
            </a:r>
            <a:r>
              <a:rPr lang="zh-CN" altLang="zh-CN">
                <a:ea typeface="隶书" panose="02010509060101010101" pitchFamily="49" charset="-122"/>
              </a:rPr>
              <a:t>, j=0,1,…,n-1,j≠u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  <p:bldP spid="6148" grpId="0" build="p" bldLvl="2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18" name="Group 2">
            <a:extLst>
              <a:ext uri="{FF2B5EF4-FFF2-40B4-BE49-F238E27FC236}">
                <a16:creationId xmlns:a16="http://schemas.microsoft.com/office/drawing/2014/main" id="{37B76C88-0274-47DE-0205-FDE4A0DDAC9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400"/>
            <a:ext cx="4983163" cy="3022600"/>
            <a:chOff x="0" y="0"/>
            <a:chExt cx="3139" cy="1904"/>
          </a:xfrm>
        </p:grpSpPr>
        <p:sp>
          <p:nvSpPr>
            <p:cNvPr id="188496" name="Oval 3">
              <a:extLst>
                <a:ext uri="{FF2B5EF4-FFF2-40B4-BE49-F238E27FC236}">
                  <a16:creationId xmlns:a16="http://schemas.microsoft.com/office/drawing/2014/main" id="{D100EBD7-6959-8B52-3B1C-48B7516CA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72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4</a:t>
              </a:r>
            </a:p>
          </p:txBody>
        </p:sp>
        <p:sp>
          <p:nvSpPr>
            <p:cNvPr id="188497" name="Oval 4">
              <a:extLst>
                <a:ext uri="{FF2B5EF4-FFF2-40B4-BE49-F238E27FC236}">
                  <a16:creationId xmlns:a16="http://schemas.microsoft.com/office/drawing/2014/main" id="{D4AB6D34-BFCE-ED70-25F6-6C06827D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80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6</a:t>
              </a:r>
            </a:p>
          </p:txBody>
        </p:sp>
        <p:sp>
          <p:nvSpPr>
            <p:cNvPr id="188498" name="Oval 5">
              <a:extLst>
                <a:ext uri="{FF2B5EF4-FFF2-40B4-BE49-F238E27FC236}">
                  <a16:creationId xmlns:a16="http://schemas.microsoft.com/office/drawing/2014/main" id="{88248153-FFB8-8059-7A5D-E79EFD811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8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1</a:t>
              </a:r>
            </a:p>
          </p:txBody>
        </p:sp>
        <p:sp>
          <p:nvSpPr>
            <p:cNvPr id="188499" name="Oval 6">
              <a:extLst>
                <a:ext uri="{FF2B5EF4-FFF2-40B4-BE49-F238E27FC236}">
                  <a16:creationId xmlns:a16="http://schemas.microsoft.com/office/drawing/2014/main" id="{7E9405AD-FD9D-31C4-D1FE-F0D123A7B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792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2</a:t>
              </a:r>
            </a:p>
          </p:txBody>
        </p:sp>
        <p:sp>
          <p:nvSpPr>
            <p:cNvPr id="188500" name="Oval 7">
              <a:extLst>
                <a:ext uri="{FF2B5EF4-FFF2-40B4-BE49-F238E27FC236}">
                  <a16:creationId xmlns:a16="http://schemas.microsoft.com/office/drawing/2014/main" id="{A089648B-8B3A-024C-6B46-52E4C5DC0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9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3</a:t>
              </a:r>
            </a:p>
          </p:txBody>
        </p:sp>
        <p:sp>
          <p:nvSpPr>
            <p:cNvPr id="188501" name="Oval 8">
              <a:extLst>
                <a:ext uri="{FF2B5EF4-FFF2-40B4-BE49-F238E27FC236}">
                  <a16:creationId xmlns:a16="http://schemas.microsoft.com/office/drawing/2014/main" id="{D3E2ED15-0C4B-D698-C4C7-CB6E115DD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0</a:t>
              </a:r>
            </a:p>
          </p:txBody>
        </p:sp>
        <p:sp>
          <p:nvSpPr>
            <p:cNvPr id="188502" name="Line 9">
              <a:extLst>
                <a:ext uri="{FF2B5EF4-FFF2-40B4-BE49-F238E27FC236}">
                  <a16:creationId xmlns:a16="http://schemas.microsoft.com/office/drawing/2014/main" id="{9D70AA1C-6FD9-7BE5-1680-A6BA09158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2" y="28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03" name="Line 10">
              <a:extLst>
                <a:ext uri="{FF2B5EF4-FFF2-40B4-BE49-F238E27FC236}">
                  <a16:creationId xmlns:a16="http://schemas.microsoft.com/office/drawing/2014/main" id="{000DF34C-0B39-2347-B9D9-1D403B7A4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8" y="192"/>
              <a:ext cx="10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04" name="Line 11">
              <a:extLst>
                <a:ext uri="{FF2B5EF4-FFF2-40B4-BE49-F238E27FC236}">
                  <a16:creationId xmlns:a16="http://schemas.microsoft.com/office/drawing/2014/main" id="{791055C4-D97F-80CF-73B1-CFBED55D6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896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05" name="Line 12">
              <a:extLst>
                <a:ext uri="{FF2B5EF4-FFF2-40B4-BE49-F238E27FC236}">
                  <a16:creationId xmlns:a16="http://schemas.microsoft.com/office/drawing/2014/main" id="{3A0C217B-F4AC-7A94-AE45-894C83CC2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40"/>
              <a:ext cx="567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06" name="Line 13">
              <a:extLst>
                <a:ext uri="{FF2B5EF4-FFF2-40B4-BE49-F238E27FC236}">
                  <a16:creationId xmlns:a16="http://schemas.microsoft.com/office/drawing/2014/main" id="{B999D193-D998-9D8A-BF06-BD55D32C0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1016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07" name="Line 14">
              <a:extLst>
                <a:ext uri="{FF2B5EF4-FFF2-40B4-BE49-F238E27FC236}">
                  <a16:creationId xmlns:a16="http://schemas.microsoft.com/office/drawing/2014/main" id="{D0763EB0-CC3C-67F6-C0B7-81DD0FF0B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" y="240"/>
              <a:ext cx="776" cy="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08" name="Line 15">
              <a:extLst>
                <a:ext uri="{FF2B5EF4-FFF2-40B4-BE49-F238E27FC236}">
                  <a16:creationId xmlns:a16="http://schemas.microsoft.com/office/drawing/2014/main" id="{260F2C71-25BA-FFAE-751A-76F1A7F15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" y="1000"/>
              <a:ext cx="760" cy="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09" name="Text Box 16">
              <a:extLst>
                <a:ext uri="{FF2B5EF4-FFF2-40B4-BE49-F238E27FC236}">
                  <a16:creationId xmlns:a16="http://schemas.microsoft.com/office/drawing/2014/main" id="{C13ED5E3-8B83-FEF9-F207-BC46D27B3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72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5</a:t>
              </a:r>
            </a:p>
          </p:txBody>
        </p:sp>
        <p:sp>
          <p:nvSpPr>
            <p:cNvPr id="188510" name="Text Box 17">
              <a:extLst>
                <a:ext uri="{FF2B5EF4-FFF2-40B4-BE49-F238E27FC236}">
                  <a16:creationId xmlns:a16="http://schemas.microsoft.com/office/drawing/2014/main" id="{81527736-F6A7-9CBF-6E9C-429141BA9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0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6</a:t>
              </a:r>
            </a:p>
          </p:txBody>
        </p:sp>
        <p:sp>
          <p:nvSpPr>
            <p:cNvPr id="188511" name="Text Box 18">
              <a:extLst>
                <a:ext uri="{FF2B5EF4-FFF2-40B4-BE49-F238E27FC236}">
                  <a16:creationId xmlns:a16="http://schemas.microsoft.com/office/drawing/2014/main" id="{638E0897-5814-E3B2-903A-5A1487805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5</a:t>
              </a:r>
            </a:p>
          </p:txBody>
        </p:sp>
        <p:sp>
          <p:nvSpPr>
            <p:cNvPr id="188512" name="Text Box 19">
              <a:extLst>
                <a:ext uri="{FF2B5EF4-FFF2-40B4-BE49-F238E27FC236}">
                  <a16:creationId xmlns:a16="http://schemas.microsoft.com/office/drawing/2014/main" id="{5E78DF65-9116-7274-98B5-487CD41D3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496"/>
              <a:ext cx="1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-2</a:t>
              </a:r>
            </a:p>
          </p:txBody>
        </p:sp>
        <p:sp>
          <p:nvSpPr>
            <p:cNvPr id="188513" name="Text Box 20">
              <a:extLst>
                <a:ext uri="{FF2B5EF4-FFF2-40B4-BE49-F238E27FC236}">
                  <a16:creationId xmlns:a16="http://schemas.microsoft.com/office/drawing/2014/main" id="{94DA336E-5260-4D6A-1DEC-9F4982C44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1192"/>
              <a:ext cx="1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-2</a:t>
              </a:r>
            </a:p>
          </p:txBody>
        </p:sp>
        <p:sp>
          <p:nvSpPr>
            <p:cNvPr id="188514" name="Line 21">
              <a:extLst>
                <a:ext uri="{FF2B5EF4-FFF2-40B4-BE49-F238E27FC236}">
                  <a16:creationId xmlns:a16="http://schemas.microsoft.com/office/drawing/2014/main" id="{E66B818F-89C0-3735-C829-6003026CE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40"/>
              <a:ext cx="1056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15" name="Oval 22">
              <a:extLst>
                <a:ext uri="{FF2B5EF4-FFF2-40B4-BE49-F238E27FC236}">
                  <a16:creationId xmlns:a16="http://schemas.microsoft.com/office/drawing/2014/main" id="{BD3697B2-A520-3B6B-5A9D-4C37C385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9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5</a:t>
              </a:r>
            </a:p>
          </p:txBody>
        </p:sp>
        <p:sp>
          <p:nvSpPr>
            <p:cNvPr id="188516" name="Line 23">
              <a:extLst>
                <a:ext uri="{FF2B5EF4-FFF2-40B4-BE49-F238E27FC236}">
                  <a16:creationId xmlns:a16="http://schemas.microsoft.com/office/drawing/2014/main" id="{1E0AD2BE-C1C6-95B4-7EC0-6E2B7D4D3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616"/>
              <a:ext cx="10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17" name="Line 24">
              <a:extLst>
                <a:ext uri="{FF2B5EF4-FFF2-40B4-BE49-F238E27FC236}">
                  <a16:creationId xmlns:a16="http://schemas.microsoft.com/office/drawing/2014/main" id="{48B024EA-04EB-AD68-23D9-3D3B70BD5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6" y="992"/>
              <a:ext cx="567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18" name="Text Box 25">
              <a:extLst>
                <a:ext uri="{FF2B5EF4-FFF2-40B4-BE49-F238E27FC236}">
                  <a16:creationId xmlns:a16="http://schemas.microsoft.com/office/drawing/2014/main" id="{6CCBAECA-14C1-1F57-94C5-A20B5FA17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0"/>
              <a:ext cx="1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-1</a:t>
              </a:r>
            </a:p>
          </p:txBody>
        </p:sp>
        <p:sp>
          <p:nvSpPr>
            <p:cNvPr id="188519" name="Text Box 26">
              <a:extLst>
                <a:ext uri="{FF2B5EF4-FFF2-40B4-BE49-F238E27FC236}">
                  <a16:creationId xmlns:a16="http://schemas.microsoft.com/office/drawing/2014/main" id="{9B217047-AD5E-3B1A-329E-BEEF43B31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392"/>
              <a:ext cx="1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-1</a:t>
              </a:r>
            </a:p>
          </p:txBody>
        </p:sp>
        <p:sp>
          <p:nvSpPr>
            <p:cNvPr id="188520" name="Text Box 27">
              <a:extLst>
                <a:ext uri="{FF2B5EF4-FFF2-40B4-BE49-F238E27FC236}">
                  <a16:creationId xmlns:a16="http://schemas.microsoft.com/office/drawing/2014/main" id="{22E66761-19AA-4DA9-B3D5-4283B7AB0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62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1</a:t>
              </a:r>
            </a:p>
          </p:txBody>
        </p:sp>
        <p:sp>
          <p:nvSpPr>
            <p:cNvPr id="188521" name="Text Box 28">
              <a:extLst>
                <a:ext uri="{FF2B5EF4-FFF2-40B4-BE49-F238E27FC236}">
                  <a16:creationId xmlns:a16="http://schemas.microsoft.com/office/drawing/2014/main" id="{B8550F29-6CFF-2216-2EBC-45894341F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3</a:t>
              </a:r>
            </a:p>
          </p:txBody>
        </p:sp>
        <p:sp>
          <p:nvSpPr>
            <p:cNvPr id="188522" name="Text Box 29">
              <a:extLst>
                <a:ext uri="{FF2B5EF4-FFF2-40B4-BE49-F238E27FC236}">
                  <a16:creationId xmlns:a16="http://schemas.microsoft.com/office/drawing/2014/main" id="{5743C576-3A68-127E-E9E4-0858CF23D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" y="129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3</a:t>
              </a:r>
            </a:p>
          </p:txBody>
        </p:sp>
        <p:sp>
          <p:nvSpPr>
            <p:cNvPr id="188523" name="Text Box 30">
              <a:extLst>
                <a:ext uri="{FF2B5EF4-FFF2-40B4-BE49-F238E27FC236}">
                  <a16:creationId xmlns:a16="http://schemas.microsoft.com/office/drawing/2014/main" id="{6583CA07-F95A-B6F2-71E4-6D63F8995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4" y="1674"/>
              <a:ext cx="2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/>
                <a:t>(c)</a:t>
              </a:r>
            </a:p>
          </p:txBody>
        </p:sp>
      </p:grpSp>
      <p:graphicFrame>
        <p:nvGraphicFramePr>
          <p:cNvPr id="188419" name="Object 31">
            <a:extLst>
              <a:ext uri="{FF2B5EF4-FFF2-40B4-BE49-F238E27FC236}">
                <a16:creationId xmlns:a16="http://schemas.microsoft.com/office/drawing/2014/main" id="{B30DDB9A-8EAF-CF1D-53FD-702102A2A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0813" y="30163"/>
          <a:ext cx="3581400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35200" imgH="1828800" progId="Equation.3">
                  <p:embed/>
                </p:oleObj>
              </mc:Choice>
              <mc:Fallback>
                <p:oleObj r:id="rId3" imgW="2235200" imgH="1828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30163"/>
                        <a:ext cx="3581400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Group 32">
            <a:extLst>
              <a:ext uri="{FF2B5EF4-FFF2-40B4-BE49-F238E27FC236}">
                <a16:creationId xmlns:a16="http://schemas.microsoft.com/office/drawing/2014/main" id="{7F5D3DB4-4F60-8D14-3AA8-5F060457078E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4006850"/>
          <a:ext cx="8686800" cy="2819401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k</a:t>
                      </a:r>
                    </a:p>
                  </a:txBody>
                  <a:tcPr marT="19050" marB="1905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dist</a:t>
                      </a:r>
                      <a:r>
                        <a:rPr kumimoji="0" lang="zh-CN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 k 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[0]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dist</a:t>
                      </a:r>
                      <a:r>
                        <a:rPr kumimoji="0" lang="zh-CN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 k 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[1]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dist</a:t>
                      </a:r>
                      <a:r>
                        <a:rPr kumimoji="0" lang="zh-CN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 k 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[2]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dist</a:t>
                      </a:r>
                      <a:r>
                        <a:rPr kumimoji="0" lang="zh-CN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 k 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[3]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dist</a:t>
                      </a:r>
                      <a:r>
                        <a:rPr kumimoji="0" lang="zh-CN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 k 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[4]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dist</a:t>
                      </a:r>
                      <a:r>
                        <a:rPr kumimoji="0" lang="zh-CN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 k 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[5]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dist</a:t>
                      </a:r>
                      <a:r>
                        <a:rPr kumimoji="0" lang="zh-CN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 k 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[6]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19050" marB="1905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6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∞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∞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∞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2</a:t>
                      </a:r>
                    </a:p>
                  </a:txBody>
                  <a:tcPr marT="19050" marB="1905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∞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T="19050" marB="1905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2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7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T="19050" marB="1905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T="19050" marB="1905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6</a:t>
                      </a:r>
                    </a:p>
                  </a:txBody>
                  <a:tcPr marT="19050" marB="1905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CC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86" name="Rectangle 118">
            <a:extLst>
              <a:ext uri="{FF2B5EF4-FFF2-40B4-BE49-F238E27FC236}">
                <a16:creationId xmlns:a16="http://schemas.microsoft.com/office/drawing/2014/main" id="{7EE9F040-0299-DFBA-8166-79E262F8D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14300"/>
            <a:ext cx="8305800" cy="457200"/>
          </a:xfrm>
        </p:spPr>
        <p:txBody>
          <a:bodyPr/>
          <a:lstStyle/>
          <a:p>
            <a:pPr>
              <a:defRPr/>
            </a:pPr>
            <a:r>
              <a:rPr lang="zh-CN" altLang="zh-CN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7287" name="AutoShape 119">
            <a:extLst>
              <a:ext uri="{FF2B5EF4-FFF2-40B4-BE49-F238E27FC236}">
                <a16:creationId xmlns:a16="http://schemas.microsoft.com/office/drawing/2014/main" id="{306FADFA-0FA6-19AC-CDC7-0A291D94D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57513"/>
            <a:ext cx="8763000" cy="958850"/>
          </a:xfrm>
          <a:prstGeom prst="roundRect">
            <a:avLst>
              <a:gd name="adj" fmla="val 12060"/>
            </a:avLst>
          </a:prstGeom>
          <a:solidFill>
            <a:schemeClr val="bg1"/>
          </a:solidFill>
          <a:ln w="38100" cap="rnd" cmpd="sng">
            <a:solidFill>
              <a:srgbClr val="800000"/>
            </a:solidFill>
            <a:prstDash val="sysDot"/>
            <a:round/>
          </a:ln>
          <a:effec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2 </a:t>
            </a:r>
            <a:r>
              <a:rPr lang="zh-CN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[1]</a:t>
            </a:r>
            <a:r>
              <a:rPr lang="zh-CN" altLang="zh-CN">
                <a:ea typeface="隶书" panose="02010509060101010101" pitchFamily="49" charset="-122"/>
              </a:rPr>
              <a:t> = min{ </a:t>
            </a:r>
            <a:r>
              <a:rPr lang="zh-CN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1 </a:t>
            </a:r>
            <a:r>
              <a:rPr lang="zh-CN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[1]</a:t>
            </a:r>
            <a:r>
              <a:rPr lang="zh-CN" altLang="zh-CN">
                <a:ea typeface="隶书" panose="02010509060101010101" pitchFamily="49" charset="-122"/>
              </a:rPr>
              <a:t>, </a:t>
            </a:r>
            <a:r>
              <a: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min{ </a:t>
            </a:r>
            <a:r>
              <a:rPr lang="zh-CN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1 </a:t>
            </a:r>
            <a:r>
              <a: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[j] + Edge[j][1] } </a:t>
            </a:r>
            <a:r>
              <a:rPr lang="zh-CN" altLang="zh-CN">
                <a:ea typeface="隶书" panose="02010509060101010101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>
                <a:ea typeface="隶书" panose="02010509060101010101" pitchFamily="49" charset="-122"/>
              </a:rPr>
              <a:t>= min{6, min{dist</a:t>
            </a:r>
            <a:r>
              <a:rPr lang="zh-CN" altLang="zh-CN" baseline="30000">
                <a:ea typeface="隶书" panose="02010509060101010101" pitchFamily="49" charset="-122"/>
              </a:rPr>
              <a:t>1</a:t>
            </a:r>
            <a:r>
              <a:rPr lang="zh-CN" altLang="zh-CN">
                <a:ea typeface="隶书" panose="02010509060101010101" pitchFamily="49" charset="-122"/>
              </a:rPr>
              <a:t>[0]+Edge[0][1], dist</a:t>
            </a:r>
            <a:r>
              <a:rPr lang="zh-CN" altLang="zh-CN" baseline="30000">
                <a:ea typeface="隶书" panose="02010509060101010101" pitchFamily="49" charset="-122"/>
              </a:rPr>
              <a:t>1</a:t>
            </a:r>
            <a:r>
              <a:rPr lang="zh-CN" altLang="zh-CN">
                <a:ea typeface="隶书" panose="02010509060101010101" pitchFamily="49" charset="-122"/>
              </a:rPr>
              <a:t>[2]+Edge[2][1], … } }</a:t>
            </a:r>
          </a:p>
        </p:txBody>
      </p:sp>
      <p:sp>
        <p:nvSpPr>
          <p:cNvPr id="188494" name="TextBox 1">
            <a:extLst>
              <a:ext uri="{FF2B5EF4-FFF2-40B4-BE49-F238E27FC236}">
                <a16:creationId xmlns:a16="http://schemas.microsoft.com/office/drawing/2014/main" id="{076919C5-B3F1-D494-669E-279C59C0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5" y="1447800"/>
            <a:ext cx="67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从</a:t>
            </a:r>
          </a:p>
        </p:txBody>
      </p:sp>
      <p:sp>
        <p:nvSpPr>
          <p:cNvPr id="188495" name="TextBox 35">
            <a:extLst>
              <a:ext uri="{FF2B5EF4-FFF2-40B4-BE49-F238E27FC236}">
                <a16:creationId xmlns:a16="http://schemas.microsoft.com/office/drawing/2014/main" id="{1F7691F6-78CE-300D-9C32-6F1B152E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-22225"/>
            <a:ext cx="51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" grpId="0" build="p" bldLvl="2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04497F7-F097-1078-66AC-EAE961308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457200"/>
          </a:xfrm>
        </p:spPr>
        <p:txBody>
          <a:bodyPr/>
          <a:lstStyle/>
          <a:p>
            <a:pPr>
              <a:defRPr/>
            </a:pPr>
            <a:r>
              <a:rPr lang="zh-CN" altLang="zh-CN">
                <a:ea typeface="宋体" panose="02010600030101010101" pitchFamily="2" charset="-122"/>
              </a:rPr>
              <a:t>算法实现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A8637BC4-3B9D-8C62-6E17-E143C4E3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130425"/>
            <a:ext cx="8839200" cy="4397375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00CC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FF"/>
                </a:solidFill>
              </a:rPr>
              <a:t>#define </a:t>
            </a:r>
            <a:r>
              <a:rPr lang="zh-CN" altLang="zh-CN" sz="2000"/>
              <a:t>MAX_VER_NUM 10	//顶点个数最大值</a:t>
            </a:r>
            <a:endParaRPr lang="zh-CN" altLang="zh-CN" sz="20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FF"/>
                </a:solidFill>
              </a:rPr>
              <a:t>#define </a:t>
            </a:r>
            <a:r>
              <a:rPr lang="zh-CN" altLang="zh-CN" sz="2000"/>
              <a:t>MAX 1000000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FF"/>
                </a:solidFill>
              </a:rPr>
              <a:t>int </a:t>
            </a:r>
            <a:r>
              <a:rPr lang="zh-CN" altLang="zh-CN" sz="2000"/>
              <a:t>Edge[MAX_VER_NUM][MAX_VER_NUM];	//图的邻接矩阵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FF"/>
                </a:solidFill>
              </a:rPr>
              <a:t>int </a:t>
            </a:r>
            <a:r>
              <a:rPr lang="zh-CN" altLang="zh-CN" sz="2000"/>
              <a:t>vexnum;	//顶点个数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FF"/>
                </a:solidFill>
              </a:rPr>
              <a:t>void</a:t>
            </a:r>
            <a:r>
              <a:rPr lang="zh-CN" altLang="zh-CN" sz="2000"/>
              <a:t> BellmanFord(</a:t>
            </a:r>
            <a:r>
              <a:rPr lang="zh-CN" altLang="zh-CN" sz="2000">
                <a:solidFill>
                  <a:srgbClr val="0000FF"/>
                </a:solidFill>
              </a:rPr>
              <a:t>int</a:t>
            </a:r>
            <a:r>
              <a:rPr lang="zh-CN" altLang="zh-CN" sz="2000"/>
              <a:t> v) //假定图的邻接矩阵和顶点个数已经读进来了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	</a:t>
            </a:r>
            <a:r>
              <a:rPr lang="zh-CN" altLang="zh-CN" sz="2000">
                <a:solidFill>
                  <a:srgbClr val="0000FF"/>
                </a:solidFill>
              </a:rPr>
              <a:t>int</a:t>
            </a:r>
            <a:r>
              <a:rPr lang="zh-CN" altLang="zh-CN" sz="2000"/>
              <a:t> i, k, 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	</a:t>
            </a:r>
            <a:r>
              <a:rPr lang="zh-CN" altLang="zh-CN" sz="2000">
                <a:solidFill>
                  <a:srgbClr val="0000FF"/>
                </a:solidFill>
              </a:rPr>
              <a:t>for</a:t>
            </a:r>
            <a:r>
              <a:rPr lang="zh-CN" altLang="zh-CN" sz="2000"/>
              <a:t>(i=0; i&lt;vexnum;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		dist[i]=Edge[v][i];	//对dist[ ]初始化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		</a:t>
            </a:r>
            <a:r>
              <a:rPr lang="zh-CN" altLang="zh-CN" sz="2000">
                <a:solidFill>
                  <a:srgbClr val="0000FF"/>
                </a:solidFill>
              </a:rPr>
              <a:t>if</a:t>
            </a:r>
            <a:r>
              <a:rPr lang="zh-CN" altLang="zh-CN" sz="2000"/>
              <a:t>( i!=v &amp;&amp; dis</a:t>
            </a:r>
            <a:r>
              <a:rPr lang="en-US" altLang="zh-CN" sz="2000"/>
              <a:t>t</a:t>
            </a:r>
            <a:r>
              <a:rPr lang="zh-CN" altLang="zh-CN" sz="2000"/>
              <a:t>[i]&lt;MAX ) path[i] = v;	//对path[ ]初始化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		</a:t>
            </a:r>
            <a:r>
              <a:rPr lang="zh-CN" altLang="zh-CN" sz="2000">
                <a:solidFill>
                  <a:srgbClr val="0000FF"/>
                </a:solidFill>
              </a:rPr>
              <a:t>else</a:t>
            </a:r>
            <a:r>
              <a:rPr lang="zh-CN" altLang="zh-CN" sz="2000"/>
              <a:t> path[i] =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	}</a:t>
            </a:r>
          </a:p>
        </p:txBody>
      </p:sp>
      <p:sp>
        <p:nvSpPr>
          <p:cNvPr id="8196" name="AutoShape 4">
            <a:extLst>
              <a:ext uri="{FF2B5EF4-FFF2-40B4-BE49-F238E27FC236}">
                <a16:creationId xmlns:a16="http://schemas.microsoft.com/office/drawing/2014/main" id="{21069D14-AD5A-AEC0-99DA-2B9F539AA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"/>
            <a:ext cx="8458200" cy="1460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rnd" cmpd="sng">
            <a:solidFill>
              <a:srgbClr val="800000"/>
            </a:solidFill>
            <a:prstDash val="sysDot"/>
            <a:round/>
          </a:ln>
          <a:effectLst/>
        </p:spPr>
        <p:txBody>
          <a:bodyPr tIns="0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</a:p>
          <a:p>
            <a:pPr eaLnBrk="1" hangingPunct="1"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zh-CN" dirty="0"/>
              <a:t>本算法使用同一个数组</a:t>
            </a:r>
            <a:r>
              <a:rPr lang="zh-CN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 dirty="0"/>
              <a:t>来存放一系列的</a:t>
            </a:r>
            <a:r>
              <a:rPr lang="zh-CN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k 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 dirty="0">
                <a:ea typeface="隶书" panose="02010509060101010101" pitchFamily="49" charset="-122"/>
              </a:rPr>
              <a:t> 。</a:t>
            </a:r>
            <a:r>
              <a:rPr lang="zh-CN" altLang="zh-CN" dirty="0"/>
              <a:t>其中</a:t>
            </a:r>
            <a:r>
              <a:rPr lang="zh-CN" altLang="zh-CN" i="1" dirty="0"/>
              <a:t>k = 0, 1, …, n-1</a:t>
            </a:r>
            <a:r>
              <a:rPr lang="zh-CN" altLang="zh-CN" dirty="0"/>
              <a:t>。算法结束时中存放的是</a:t>
            </a:r>
            <a:r>
              <a:rPr lang="zh-CN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dist</a:t>
            </a:r>
            <a:r>
              <a:rPr lang="zh-CN" altLang="zh-CN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n-1 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[u]</a:t>
            </a:r>
            <a:r>
              <a:rPr lang="zh-CN" altLang="zh-CN" dirty="0">
                <a:ea typeface="隶书" panose="02010509060101010101" pitchFamily="49" charset="-122"/>
              </a:rPr>
              <a:t> </a:t>
            </a:r>
            <a:r>
              <a:rPr lang="zh-CN" altLang="zh-CN" dirty="0"/>
              <a:t>。</a:t>
            </a:r>
          </a:p>
          <a:p>
            <a:pPr eaLnBrk="1" hangingPunct="1"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path</a:t>
            </a:r>
            <a:r>
              <a:rPr lang="zh-CN" altLang="zh-CN" dirty="0"/>
              <a:t>数组含义同</a:t>
            </a:r>
            <a:r>
              <a:rPr lang="zh-CN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Dijkstra算法</a:t>
            </a:r>
            <a:r>
              <a:rPr lang="zh-CN" altLang="zh-CN" dirty="0"/>
              <a:t>中的</a:t>
            </a:r>
            <a:r>
              <a:rPr lang="zh-CN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path</a:t>
            </a:r>
            <a:r>
              <a:rPr lang="zh-CN" altLang="zh-CN" dirty="0"/>
              <a:t>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DBF84D7D-2C04-0C33-7B3A-462FA441D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8" y="150813"/>
            <a:ext cx="8991600" cy="6494462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00CC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</a:t>
            </a:r>
            <a:r>
              <a:rPr lang="zh-CN" altLang="zh-CN" sz="2000">
                <a:solidFill>
                  <a:srgbClr val="0000FF"/>
                </a:solidFill>
              </a:rPr>
              <a:t>for</a:t>
            </a:r>
            <a:r>
              <a:rPr lang="zh-CN" altLang="zh-CN" sz="2000"/>
              <a:t>(k=2; k&lt;vexnum; k++) //从</a:t>
            </a:r>
            <a:r>
              <a:rPr lang="zh-CN" altLang="zh-CN" sz="2000" i="1"/>
              <a:t>dist</a:t>
            </a:r>
            <a:r>
              <a:rPr lang="zh-CN" altLang="zh-CN" sz="2000" i="1" baseline="30000"/>
              <a:t>1</a:t>
            </a:r>
            <a:r>
              <a:rPr lang="zh-CN" altLang="zh-CN" sz="2000"/>
              <a:t>[u]递推出</a:t>
            </a:r>
            <a:r>
              <a:rPr lang="zh-CN" altLang="zh-CN" sz="2000" i="1"/>
              <a:t>dist</a:t>
            </a:r>
            <a:r>
              <a:rPr lang="zh-CN" altLang="zh-CN" sz="2000" i="1" baseline="30000"/>
              <a:t>2</a:t>
            </a:r>
            <a:r>
              <a:rPr lang="zh-CN" altLang="zh-CN" sz="2000"/>
              <a:t>[u], …,</a:t>
            </a:r>
            <a:r>
              <a:rPr lang="zh-CN" altLang="zh-CN" sz="2000" i="1"/>
              <a:t>dist</a:t>
            </a:r>
            <a:r>
              <a:rPr lang="zh-CN" altLang="zh-CN" sz="2000" i="1" baseline="30000"/>
              <a:t>n-1</a:t>
            </a:r>
            <a:r>
              <a:rPr lang="zh-CN" altLang="zh-CN" sz="2000"/>
              <a:t>[u]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</a:t>
            </a:r>
            <a:r>
              <a:rPr lang="zh-CN" altLang="zh-CN" sz="2000">
                <a:solidFill>
                  <a:srgbClr val="0000FF"/>
                </a:solidFill>
              </a:rPr>
              <a:t>for</a:t>
            </a:r>
            <a:r>
              <a:rPr lang="zh-CN" altLang="zh-CN" sz="2000"/>
              <a:t>(u=0; u&lt; vexnum; u++)//修改每个顶点的dist[u]和path[u]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</a:t>
            </a:r>
            <a:r>
              <a:rPr lang="zh-CN" altLang="zh-CN" sz="2000">
                <a:solidFill>
                  <a:srgbClr val="0000FF"/>
                </a:solidFill>
              </a:rPr>
              <a:t>if</a:t>
            </a:r>
            <a:r>
              <a:rPr lang="zh-CN" altLang="zh-CN" sz="2000"/>
              <a:t>( u != v 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	</a:t>
            </a:r>
            <a:r>
              <a:rPr lang="zh-CN" altLang="zh-CN" sz="2000">
                <a:solidFill>
                  <a:srgbClr val="0000FF"/>
                </a:solidFill>
              </a:rPr>
              <a:t>for</a:t>
            </a:r>
            <a:r>
              <a:rPr lang="zh-CN" altLang="zh-CN" sz="2000"/>
              <a:t>(i=0; i&lt;vexnum; i++)//考虑其他每个顶点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	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		</a:t>
            </a:r>
            <a:r>
              <a:rPr lang="zh-CN" altLang="zh-CN" sz="2000">
                <a:solidFill>
                  <a:srgbClr val="0000FF"/>
                </a:solidFill>
              </a:rPr>
              <a:t>if</a:t>
            </a:r>
            <a:r>
              <a:rPr lang="zh-CN" altLang="zh-CN" sz="2000"/>
              <a:t>( Edge[i][u]&lt;MAX &amp;&amp;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		    dist[u]&gt;dist[i]+Edge[i][u] 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		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			dist[u]=dist[i]+Edge[i][u];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			path[u]=i;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	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000"/>
              <a:t>}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7B30A50A-5C29-87E0-B6CF-5F50C95E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05400"/>
            <a:ext cx="4800600" cy="1447800"/>
          </a:xfrm>
          <a:prstGeom prst="cloudCallout">
            <a:avLst>
              <a:gd name="adj1" fmla="val -94940"/>
              <a:gd name="adj2" fmla="val -3665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FF"/>
                </a:solidFill>
                <a:ea typeface="隶书" panose="02010509060101010101" pitchFamily="49" charset="-122"/>
              </a:rPr>
              <a:t>如果dist[ ]各元素的初值为MAX，则循环应该n-1次，即k的初值应该改成1。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2C9887D-EBB0-9CA8-76BB-4B30A82ED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>
                <a:ea typeface="宋体" panose="02010600030101010101" pitchFamily="2" charset="-122"/>
              </a:rPr>
              <a:t>Dijkstra算法与Bellman算法的区别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B6139A9C-BD54-8331-D8C3-65778C757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Dijkstra算法和Bellman算法思想有很大的区别：</a:t>
            </a:r>
          </a:p>
          <a:p>
            <a:pPr lvl="1"/>
            <a:r>
              <a:rPr lang="zh-CN" altLang="zh-CN" sz="2400">
                <a:ea typeface="宋体" panose="02010600030101010101" pitchFamily="2" charset="-122"/>
              </a:rPr>
              <a:t>Dijkstra算法在求解过程中，源点到集合S内各顶点的最短路径一旦求出，则之后不变了，修改的仅仅是源点到T集合中各顶点的最短路径长度。</a:t>
            </a:r>
          </a:p>
          <a:p>
            <a:pPr lvl="1"/>
            <a:r>
              <a:rPr lang="zh-CN" altLang="zh-CN" sz="2400">
                <a:ea typeface="宋体" panose="02010600030101010101" pitchFamily="2" charset="-122"/>
              </a:rPr>
              <a:t>Bellman算法在求解过程中，每次循环都要修改所有顶点的dist[ ]，也就是说源点到各顶点最短路径长度一直要到Bellman算法结束才确定下来。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>
            <a:extLst>
              <a:ext uri="{FF2B5EF4-FFF2-40B4-BE49-F238E27FC236}">
                <a16:creationId xmlns:a16="http://schemas.microsoft.com/office/drawing/2014/main" id="{CE8E2A6C-3BD4-2AC0-A1F5-63D002EC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0723" name="TextBox 4">
            <a:extLst>
              <a:ext uri="{FF2B5EF4-FFF2-40B4-BE49-F238E27FC236}">
                <a16:creationId xmlns:a16="http://schemas.microsoft.com/office/drawing/2014/main" id="{E81333A2-A8D6-716E-CBB4-56706D9C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0724" name="TextBox 6">
            <a:extLst>
              <a:ext uri="{FF2B5EF4-FFF2-40B4-BE49-F238E27FC236}">
                <a16:creationId xmlns:a16="http://schemas.microsoft.com/office/drawing/2014/main" id="{A96E9DD6-F8D7-B1C0-E0E7-2C5C078BA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0725" name="TextBox 7">
            <a:extLst>
              <a:ext uri="{FF2B5EF4-FFF2-40B4-BE49-F238E27FC236}">
                <a16:creationId xmlns:a16="http://schemas.microsoft.com/office/drawing/2014/main" id="{5550E85B-E4A5-0AEA-0AB2-0A25F10E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0726" name="TextBox 8">
            <a:extLst>
              <a:ext uri="{FF2B5EF4-FFF2-40B4-BE49-F238E27FC236}">
                <a16:creationId xmlns:a16="http://schemas.microsoft.com/office/drawing/2014/main" id="{B8DD3F28-CA8A-F459-C3DA-D50C49E76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0727" name="TextBox 9">
            <a:extLst>
              <a:ext uri="{FF2B5EF4-FFF2-40B4-BE49-F238E27FC236}">
                <a16:creationId xmlns:a16="http://schemas.microsoft.com/office/drawing/2014/main" id="{E06B1C10-5729-8CB3-06C5-67AD74197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0728" name="TextBox 10">
            <a:extLst>
              <a:ext uri="{FF2B5EF4-FFF2-40B4-BE49-F238E27FC236}">
                <a16:creationId xmlns:a16="http://schemas.microsoft.com/office/drawing/2014/main" id="{322BCFD2-221B-60A1-FD37-013B1E066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0729" name="TextBox 11">
            <a:extLst>
              <a:ext uri="{FF2B5EF4-FFF2-40B4-BE49-F238E27FC236}">
                <a16:creationId xmlns:a16="http://schemas.microsoft.com/office/drawing/2014/main" id="{F19A0D93-114E-AA59-075C-18773CC1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0730" name="TextBox 12">
            <a:extLst>
              <a:ext uri="{FF2B5EF4-FFF2-40B4-BE49-F238E27FC236}">
                <a16:creationId xmlns:a16="http://schemas.microsoft.com/office/drawing/2014/main" id="{AA363DCA-2E3F-015D-D1B3-2A40F2E7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5D65CCE-6374-81DC-ADEE-FE7C0A20111A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3C7D6EFF-A305-0B00-6CC5-2ACB05E1710D}"/>
              </a:ext>
            </a:extLst>
          </p:cNvPr>
          <p:cNvCxnSpPr/>
          <p:nvPr/>
        </p:nvCxnSpPr>
        <p:spPr>
          <a:xfrm>
            <a:off x="6569075" y="3163888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8" name="TextBox 35">
            <a:extLst>
              <a:ext uri="{FF2B5EF4-FFF2-40B4-BE49-F238E27FC236}">
                <a16:creationId xmlns:a16="http://schemas.microsoft.com/office/drawing/2014/main" id="{F315E03E-F2D8-505B-C029-AAC6F7722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916238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30749" name="TextBox 25">
            <a:extLst>
              <a:ext uri="{FF2B5EF4-FFF2-40B4-BE49-F238E27FC236}">
                <a16:creationId xmlns:a16="http://schemas.microsoft.com/office/drawing/2014/main" id="{2E74CF62-8DE4-3E20-0A13-1856C03C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873500"/>
            <a:ext cx="1477962" cy="3381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EBA1CB3-221C-2EBC-557F-18BC636503B1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B24E6E3-8768-550C-805E-8B17E2C99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676400"/>
          </a:xfrm>
        </p:spPr>
        <p:txBody>
          <a:bodyPr/>
          <a:lstStyle/>
          <a:p>
            <a:pPr>
              <a:defRPr/>
            </a:pPr>
            <a:r>
              <a:rPr lang="zh-CN" altLang="zh-CN" sz="2400">
                <a:latin typeface="楷体_GB2312"/>
                <a:ea typeface="楷体_GB2312"/>
                <a:cs typeface="楷体_GB2312"/>
              </a:rPr>
              <a:t>如果存在从源点可达的</a:t>
            </a:r>
            <a:r>
              <a:rPr lang="zh-CN" altLang="zh-CN" sz="2400">
                <a:solidFill>
                  <a:srgbClr val="FF0000"/>
                </a:solidFill>
                <a:ea typeface="宋体" panose="02010600030101010101" pitchFamily="2" charset="-122"/>
              </a:rPr>
              <a:t>负权值回路</a:t>
            </a:r>
            <a:r>
              <a:rPr lang="zh-CN" altLang="zh-CN" sz="2400">
                <a:latin typeface="楷体_GB2312"/>
                <a:ea typeface="楷体_GB2312"/>
                <a:cs typeface="楷体_GB2312"/>
              </a:rPr>
              <a:t>，则最短路径不存在，因为可以重复走这个回路，使得路径无穷小。</a:t>
            </a:r>
            <a:br>
              <a:rPr lang="zh-CN" altLang="zh-CN" sz="2400">
                <a:latin typeface="楷体_GB2312"/>
                <a:ea typeface="楷体_GB2312"/>
                <a:cs typeface="楷体_GB2312"/>
              </a:rPr>
            </a:br>
            <a:br>
              <a:rPr lang="zh-CN" altLang="zh-CN" sz="1400">
                <a:latin typeface="楷体_GB2312"/>
                <a:ea typeface="楷体_GB2312"/>
                <a:cs typeface="楷体_GB2312"/>
              </a:rPr>
            </a:br>
            <a:r>
              <a:rPr lang="zh-CN" altLang="zh-CN" sz="2400">
                <a:latin typeface="楷体_GB2312"/>
                <a:ea typeface="楷体_GB2312"/>
                <a:cs typeface="楷体_GB2312"/>
              </a:rPr>
              <a:t>在Bellman算法中判断是否存在从源点可达的负权值回路的方法：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53DCC61D-6CAE-0D2F-BF15-3B89A11D2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8458200" cy="2209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zh-CN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思路：</a:t>
            </a:r>
            <a:r>
              <a:rPr lang="zh-CN" altLang="zh-CN" sz="2200" dirty="0"/>
              <a:t>在求出</a:t>
            </a:r>
            <a:r>
              <a:rPr lang="zh-CN" altLang="zh-CN" sz="2200" i="1" dirty="0"/>
              <a:t>dist</a:t>
            </a:r>
            <a:r>
              <a:rPr lang="zh-CN" altLang="zh-CN" sz="2200" baseline="30000" dirty="0"/>
              <a:t>n-1</a:t>
            </a:r>
            <a:r>
              <a:rPr lang="zh-CN" altLang="zh-CN" sz="2200" dirty="0"/>
              <a:t>[ ]之后，再对每条边&lt;u,v&gt;判断一下：加入这条边是否会使得顶点v的最短路径值再缩短，即判断：</a:t>
            </a:r>
          </a:p>
          <a:p>
            <a:pPr algn="ctr"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zh-CN" sz="2200" dirty="0"/>
              <a:t>dist[u]+w(u,v)&lt;dist[v]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zh-CN" sz="2200" dirty="0"/>
              <a:t>是否成立，如果成立，则说明存在从源点可达的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负权值回路</a:t>
            </a:r>
            <a:r>
              <a:rPr lang="zh-CN" altLang="zh-CN" sz="2200" dirty="0"/>
              <a:t>。代码如下：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3EE22F59-2526-D7B5-9137-9AA0D7295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29088"/>
            <a:ext cx="8229600" cy="2359025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0000FF"/>
                </a:solidFill>
              </a:rPr>
              <a:t>for</a:t>
            </a:r>
            <a:r>
              <a:rPr lang="zh-CN" altLang="zh-CN" sz="2000"/>
              <a:t> (i=0;i&lt;n;i++)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200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2000"/>
              <a:t>	</a:t>
            </a:r>
            <a:r>
              <a:rPr lang="zh-CN" altLang="zh-CN" sz="2000">
                <a:solidFill>
                  <a:srgbClr val="0000FF"/>
                </a:solidFill>
              </a:rPr>
              <a:t>for</a:t>
            </a:r>
            <a:r>
              <a:rPr lang="zh-CN" altLang="zh-CN" sz="2000"/>
              <a:t> (j=0;j&lt;n;j++)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2000"/>
              <a:t>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2000"/>
              <a:t>		</a:t>
            </a:r>
            <a:r>
              <a:rPr lang="zh-CN" altLang="zh-CN" sz="2000">
                <a:solidFill>
                  <a:srgbClr val="0000FF"/>
                </a:solidFill>
              </a:rPr>
              <a:t>if</a:t>
            </a:r>
            <a:r>
              <a:rPr lang="zh-CN" altLang="zh-CN" sz="2000"/>
              <a:t> (Edge[i][j]&lt;MAX &amp;&amp; dist[j]&gt;dist[i]+Edge[i][j])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2000"/>
              <a:t>			</a:t>
            </a:r>
            <a:r>
              <a:rPr lang="zh-CN" altLang="zh-CN" sz="2000">
                <a:solidFill>
                  <a:srgbClr val="0000FF"/>
                </a:solidFill>
              </a:rPr>
              <a:t>return</a:t>
            </a:r>
            <a:r>
              <a:rPr lang="zh-CN" altLang="zh-CN" sz="2000"/>
              <a:t> 0;//存在从源点可达的负权值回路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20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2000"/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0000FF"/>
                </a:solidFill>
              </a:rPr>
              <a:t>return</a:t>
            </a:r>
            <a:r>
              <a:rPr lang="zh-CN" altLang="zh-CN" sz="2000"/>
              <a:t>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164F852-7FB9-CE04-59B1-5FA228655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457200"/>
          </a:xfrm>
        </p:spPr>
        <p:txBody>
          <a:bodyPr/>
          <a:lstStyle/>
          <a:p>
            <a:pPr>
              <a:defRPr/>
            </a:pPr>
            <a:r>
              <a:rPr lang="zh-CN" altLang="zh-CN">
                <a:ea typeface="宋体" panose="02010600030101010101" pitchFamily="2" charset="-122"/>
              </a:rPr>
              <a:t>算法复杂度分析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AF9880DE-AD08-E89B-75E4-8145844F9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>
                <a:ea typeface="宋体" panose="02010600030101010101" pitchFamily="2" charset="-122"/>
              </a:rPr>
              <a:t>假设图的顶点个数为n，边的个数为e。算法中有一个三重嵌套的for循环，如果：</a:t>
            </a:r>
          </a:p>
          <a:p>
            <a:pPr lvl="1"/>
            <a:r>
              <a:rPr lang="zh-CN" altLang="zh-CN">
                <a:ea typeface="宋体" panose="02010600030101010101" pitchFamily="2" charset="-122"/>
              </a:rPr>
              <a:t>使用邻接矩阵存储图，最内层if语句的总执行次数为O(n</a:t>
            </a:r>
            <a:r>
              <a:rPr lang="zh-CN" altLang="zh-CN" b="1" baseline="30000">
                <a:ea typeface="宋体" panose="02010600030101010101" pitchFamily="2" charset="-122"/>
              </a:rPr>
              <a:t>3</a:t>
            </a:r>
            <a:r>
              <a:rPr lang="zh-CN" altLang="zh-CN">
                <a:ea typeface="宋体" panose="02010600030101010101" pitchFamily="2" charset="-122"/>
              </a:rPr>
              <a:t>)，因此算法的复杂度为O(n</a:t>
            </a:r>
            <a:r>
              <a:rPr lang="zh-CN" altLang="zh-CN" b="1" baseline="30000">
                <a:ea typeface="宋体" panose="02010600030101010101" pitchFamily="2" charset="-122"/>
              </a:rPr>
              <a:t>3</a:t>
            </a:r>
            <a:r>
              <a:rPr lang="zh-CN" altLang="zh-CN">
                <a:ea typeface="宋体" panose="02010600030101010101" pitchFamily="2" charset="-122"/>
              </a:rPr>
              <a:t>)；</a:t>
            </a:r>
          </a:p>
          <a:p>
            <a:pPr lvl="1"/>
            <a:r>
              <a:rPr lang="zh-CN" altLang="zh-CN">
                <a:ea typeface="宋体" panose="02010600030101010101" pitchFamily="2" charset="-122"/>
              </a:rPr>
              <a:t>使用邻接表存储图，内层的两个for循环改成while循环，可以使算法的复杂度降为O(n*e)。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7B4DF31-8EB7-AB6D-F330-A47798046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3600">
                <a:ea typeface="宋体" panose="02010600030101010101" pitchFamily="2" charset="-122"/>
              </a:rPr>
              <a:t>Bellman-Ford算法思想的另一种理解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48EFC23A-788D-912D-AF2C-17AA98BA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458200" cy="1600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zh-CN" sz="2200"/>
              <a:t>前面已经提到：如果使用邻接表存储图，内层的两个for循环改成while循环，可以使算法的复杂度降为O(n*e)。</a:t>
            </a:r>
            <a:r>
              <a:rPr lang="zh-CN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邻接表里直接存储了边的信息，浏览完所有的边，复杂度是O(e)</a:t>
            </a:r>
            <a:r>
              <a:rPr lang="zh-CN" altLang="zh-CN" sz="2200"/>
              <a:t>。而</a:t>
            </a:r>
            <a:r>
              <a:rPr lang="zh-CN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邻接矩阵是间接存储边，浏览完所有的边，复杂度是O(n</a:t>
            </a:r>
            <a:r>
              <a:rPr lang="zh-CN" altLang="zh-CN" sz="2200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zh-CN" sz="2200"/>
              <a:t>。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BB55ABAD-18CD-6FFA-E514-766B22566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84582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具体描述</a:t>
            </a:r>
            <a:r>
              <a:rPr lang="zh-CN" altLang="zh-CN" sz="2200"/>
              <a:t>：对图中的每条有向边&lt;u,v&gt;，权值为w，如果dist[u]+w&lt;dist[v]，即</a:t>
            </a:r>
            <a:r>
              <a:rPr lang="zh-CN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有向边&lt;u,v&gt;的引入，会缩短源点v0到顶点v的最短路径长度</a:t>
            </a:r>
            <a:r>
              <a:rPr lang="zh-CN" altLang="zh-CN" sz="2200"/>
              <a:t>，那么应该修改dist[v]，修改成dist[u]+w。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1197ACDC-89C5-1434-2963-626BFA9B3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01775"/>
            <a:ext cx="8686800" cy="4340225"/>
          </a:xfrm>
          <a:prstGeom prst="rect">
            <a:avLst/>
          </a:prstGeom>
          <a:solidFill>
            <a:schemeClr val="bg1"/>
          </a:solidFill>
          <a:ln w="38100" cap="sq" cmpd="sng">
            <a:solidFill>
              <a:srgbClr val="FF0000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</a:t>
            </a:r>
            <a:r>
              <a:rPr lang="zh-CN" altLang="zh-CN" sz="1800" dirty="0"/>
              <a:t>MAX 999999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</a:t>
            </a:r>
            <a:r>
              <a:rPr lang="zh-CN" altLang="zh-CN" sz="1800" dirty="0"/>
              <a:t> EDGE_MAX 100	//边数最大值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</a:t>
            </a:r>
            <a:r>
              <a:rPr lang="zh-CN" altLang="zh-CN" sz="1800" dirty="0"/>
              <a:t> VER_MAX 50		//顶点个数最大值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lang="zh-CN" altLang="zh-CN" sz="1800" dirty="0"/>
              <a:t> Edge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	</a:t>
            </a:r>
            <a:r>
              <a:rPr lang="zh-CN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zh-CN" sz="1800" dirty="0"/>
              <a:t> u, v, w;	//边：起点、终点、权值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};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Edge edges[EDGE_MAX];	//存储所有的边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zh-CN" sz="1800" dirty="0"/>
              <a:t> m;	//实际边的个数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zh-CN" sz="1800" dirty="0"/>
              <a:t> n;	//顶点个数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zh-CN" sz="1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/* dist为源点v0到各顶点的最短距离,如果初始为v0到各顶点直接边的长度,则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算法中的循环要执行n-2次，如果初始为MAX，则循环要执行n-1次，第一次求得的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dist就是v0到各顶点直接边的长度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*/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zh-CN" sz="1800" dirty="0"/>
              <a:t> dist[VER_MAX]={MAX}; 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//假定边的数组、边的个数这些信息已经读进来了</a:t>
            </a:r>
          </a:p>
        </p:txBody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176E707F-92AE-67F6-2134-579BC1413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  <a:buFontTx/>
              <a:buNone/>
            </a:pPr>
            <a:r>
              <a:rPr lang="zh-CN" altLang="zh-CN" sz="2200"/>
              <a:t>假设图中有关边的数据结构如下：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A15F42F-644B-6480-03BA-FE623CE0D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>
                <a:ea typeface="宋体" panose="02010600030101010101" pitchFamily="2" charset="-122"/>
              </a:rPr>
              <a:t>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F1803914-CFF2-8ABE-6F79-6899D3107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5875"/>
            <a:ext cx="8915400" cy="6816725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>
                <a:solidFill>
                  <a:srgbClr val="0000FF"/>
                </a:solidFill>
              </a:rPr>
              <a:t>bool</a:t>
            </a:r>
            <a:r>
              <a:rPr lang="zh-CN" altLang="zh-CN" sz="1800"/>
              <a:t> bellman_ford()//bellman-ford算法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</a:t>
            </a:r>
            <a:r>
              <a:rPr lang="zh-CN" altLang="zh-CN" sz="1800">
                <a:solidFill>
                  <a:srgbClr val="0000FF"/>
                </a:solidFill>
              </a:rPr>
              <a:t>int</a:t>
            </a:r>
            <a:r>
              <a:rPr lang="zh-CN" altLang="zh-CN" sz="1800"/>
              <a:t> i, k, 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</a:t>
            </a:r>
            <a:r>
              <a:rPr lang="zh-CN" altLang="zh-CN" sz="1800">
                <a:solidFill>
                  <a:srgbClr val="0000FF"/>
                </a:solidFill>
              </a:rPr>
              <a:t>for</a:t>
            </a:r>
            <a:r>
              <a:rPr lang="zh-CN" altLang="zh-CN" sz="1800"/>
              <a:t>(i = 1; i &lt; n; i 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/*假设第k条边的起点是u,终点是v,以下循环考虑第k条边是否会使得源点v0到v的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最短距离缩短,即判断dist[edges[k].u] + edges[k].w &lt; dist[edges[k].v] 是否成立*/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</a:t>
            </a:r>
            <a:r>
              <a:rPr lang="zh-CN" altLang="zh-CN" sz="1800">
                <a:solidFill>
                  <a:srgbClr val="0000FF"/>
                </a:solidFill>
              </a:rPr>
              <a:t>for</a:t>
            </a:r>
            <a:r>
              <a:rPr lang="zh-CN" altLang="zh-CN" sz="1800"/>
              <a:t>(k = 0; k &lt; m; k 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	t = dist[edges[k].u] + edges[k].w;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	</a:t>
            </a:r>
            <a:r>
              <a:rPr lang="zh-CN" altLang="zh-CN" sz="1800">
                <a:solidFill>
                  <a:srgbClr val="0000FF"/>
                </a:solidFill>
              </a:rPr>
              <a:t>if</a:t>
            </a:r>
            <a:r>
              <a:rPr lang="zh-CN" altLang="zh-CN" sz="1800"/>
              <a:t>(dist[edges[k].u] != mx &amp;&amp; t &lt; dist[edges[k].v])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		dist[edges[k].v] = 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/*以下是检查，若还有更新则说明存在无限循环的负值回路*/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</a:t>
            </a:r>
            <a:r>
              <a:rPr lang="zh-CN" altLang="zh-CN" sz="1800">
                <a:solidFill>
                  <a:srgbClr val="0000FF"/>
                </a:solidFill>
              </a:rPr>
              <a:t>for</a:t>
            </a:r>
            <a:r>
              <a:rPr lang="zh-CN" altLang="zh-CN" sz="1800"/>
              <a:t>(k = 0; k &lt; m; k 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</a:t>
            </a:r>
            <a:r>
              <a:rPr lang="zh-CN" altLang="zh-CN" sz="1800">
                <a:solidFill>
                  <a:srgbClr val="0000FF"/>
                </a:solidFill>
              </a:rPr>
              <a:t>if</a:t>
            </a:r>
            <a:r>
              <a:rPr lang="zh-CN" altLang="zh-CN" sz="1800"/>
              <a:t>(dist[edges[k].u] != MAX &amp;&amp;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	dist[edges[k].u] + edges[k].w &lt; dist[edges[k].v])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	</a:t>
            </a:r>
            <a:r>
              <a:rPr lang="zh-CN" altLang="zh-CN" sz="1800">
                <a:solidFill>
                  <a:srgbClr val="0000FF"/>
                </a:solidFill>
              </a:rPr>
              <a:t>return</a:t>
            </a:r>
            <a:r>
              <a:rPr lang="zh-CN" altLang="zh-CN" sz="1800"/>
              <a:t> </a:t>
            </a:r>
            <a:r>
              <a:rPr lang="zh-CN" altLang="zh-CN" sz="1800">
                <a:solidFill>
                  <a:srgbClr val="0000FF"/>
                </a:solidFill>
              </a:rPr>
              <a:t>false</a:t>
            </a:r>
            <a:r>
              <a:rPr lang="zh-CN" altLang="zh-CN" sz="1800"/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	</a:t>
            </a:r>
            <a:r>
              <a:rPr lang="zh-CN" altLang="zh-CN" sz="1800">
                <a:solidFill>
                  <a:srgbClr val="0000FF"/>
                </a:solidFill>
              </a:rPr>
              <a:t>return</a:t>
            </a:r>
            <a:r>
              <a:rPr lang="zh-CN" altLang="zh-CN" sz="1800"/>
              <a:t> </a:t>
            </a:r>
            <a:r>
              <a:rPr lang="zh-CN" altLang="zh-CN" sz="1800">
                <a:solidFill>
                  <a:srgbClr val="0000FF"/>
                </a:solidFill>
              </a:rPr>
              <a:t>true</a:t>
            </a:r>
            <a:r>
              <a:rPr lang="zh-CN" altLang="zh-CN" sz="1800"/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1DF0FD9-74B6-C88C-15CA-60E047F80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>
                <a:ea typeface="宋体" panose="02010600030101010101" pitchFamily="2" charset="-122"/>
              </a:rPr>
              <a:t>Bellman-Ford算法改进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71E569A-D6B7-A211-BAE5-3C867B6E6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382000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zh-CN" sz="2200" dirty="0"/>
              <a:t>Bellman-Ford算法是否一定要循环n-2次，n为顶点个数。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zh-CN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未必！其实只要在某次循环过程中，考虑每条边后，都没能改变当前源点到所有顶点的最短路径长度，那么Bellman-Ford算法就可以提前结束了。</a:t>
            </a:r>
            <a:endParaRPr lang="zh-CN" altLang="zh-CN" sz="2200" dirty="0"/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zh-CN" sz="2200" dirty="0"/>
              <a:t>详见ZOJ 1508的代码。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5685C-30BC-77AA-3FB1-A747A10D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>
                    <a:srgbClr val="C0C0C0"/>
                  </a:outerShdw>
                </a:effectLst>
              </a:rPr>
              <a:t>栈的生活实例</a:t>
            </a:r>
          </a:p>
        </p:txBody>
      </p:sp>
      <p:sp>
        <p:nvSpPr>
          <p:cNvPr id="198659" name="内容占位符 2">
            <a:extLst>
              <a:ext uri="{FF2B5EF4-FFF2-40B4-BE49-F238E27FC236}">
                <a16:creationId xmlns:a16="http://schemas.microsoft.com/office/drawing/2014/main" id="{3D68D021-439A-5012-3EB4-C6B58AA1B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175" y="1181100"/>
            <a:ext cx="8356600" cy="768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“先入后出，后入先出”的结构称之为栈结构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案例一：烤肉串</a:t>
            </a:r>
          </a:p>
        </p:txBody>
      </p:sp>
      <p:sp>
        <p:nvSpPr>
          <p:cNvPr id="198660" name="文本框 4">
            <a:extLst>
              <a:ext uri="{FF2B5EF4-FFF2-40B4-BE49-F238E27FC236}">
                <a16:creationId xmlns:a16="http://schemas.microsoft.com/office/drawing/2014/main" id="{354DB268-FA1F-6F44-5163-8ADD24315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2492375"/>
            <a:ext cx="255746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/>
              <a:t>在串羊肉串的时候是先将最下面的肉串上去，然后一层层往上串，正常吃的时候是将最上面也就是最后串上去的肉串吃掉，然后也是一层一层往下吃，最先串上的肉反而是最后吃掉的</a:t>
            </a:r>
            <a:r>
              <a:rPr lang="zh-CN" altLang="en-US" sz="2000"/>
              <a:t>。</a:t>
            </a:r>
          </a:p>
        </p:txBody>
      </p:sp>
      <p:pic>
        <p:nvPicPr>
          <p:cNvPr id="198661" name="图片 5">
            <a:extLst>
              <a:ext uri="{FF2B5EF4-FFF2-40B4-BE49-F238E27FC236}">
                <a16:creationId xmlns:a16="http://schemas.microsoft.com/office/drawing/2014/main" id="{1D0580AC-8464-DCAC-E798-63DF7FE1152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2450"/>
            <a:ext cx="2460625" cy="3836988"/>
          </a:xfrm>
          <a:prstGeom prst="rect">
            <a:avLst/>
          </a:prstGeom>
          <a:blipFill dpi="0" rotWithShape="0">
            <a:blip r:embed="rId4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2" name="文本框 6">
            <a:extLst>
              <a:ext uri="{FF2B5EF4-FFF2-40B4-BE49-F238E27FC236}">
                <a16:creationId xmlns:a16="http://schemas.microsoft.com/office/drawing/2014/main" id="{61CAE98A-6FF3-B766-B8F8-1F606124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5006975"/>
            <a:ext cx="204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肉</a:t>
            </a:r>
            <a:r>
              <a:rPr lang="en-US" altLang="zh-CN" sz="2000"/>
              <a:t>a1</a:t>
            </a:r>
            <a:r>
              <a:rPr lang="zh-CN" altLang="en-US" sz="2000"/>
              <a:t>第</a:t>
            </a:r>
            <a:r>
              <a:rPr lang="en-US" altLang="zh-CN" sz="2000"/>
              <a:t>1</a:t>
            </a:r>
            <a:r>
              <a:rPr lang="zh-CN" altLang="en-US" sz="2000"/>
              <a:t>个串上</a:t>
            </a:r>
          </a:p>
        </p:txBody>
      </p:sp>
      <p:grpSp>
        <p:nvGrpSpPr>
          <p:cNvPr id="198663" name="组合 11">
            <a:extLst>
              <a:ext uri="{FF2B5EF4-FFF2-40B4-BE49-F238E27FC236}">
                <a16:creationId xmlns:a16="http://schemas.microsoft.com/office/drawing/2014/main" id="{CDCAAFCD-2B29-3947-240C-F8C91C443EBF}"/>
              </a:ext>
            </a:extLst>
          </p:cNvPr>
          <p:cNvGrpSpPr>
            <a:grpSpLocks/>
          </p:cNvGrpSpPr>
          <p:nvPr/>
        </p:nvGrpSpPr>
        <p:grpSpPr bwMode="auto">
          <a:xfrm>
            <a:off x="3194050" y="2794000"/>
            <a:ext cx="5232400" cy="2652713"/>
            <a:chOff x="5372" y="4344"/>
            <a:chExt cx="8243" cy="4178"/>
          </a:xfrm>
        </p:grpSpPr>
        <p:sp>
          <p:nvSpPr>
            <p:cNvPr id="198668" name="文本框 7">
              <a:extLst>
                <a:ext uri="{FF2B5EF4-FFF2-40B4-BE49-F238E27FC236}">
                  <a16:creationId xmlns:a16="http://schemas.microsoft.com/office/drawing/2014/main" id="{06311DF1-4C9F-7965-8901-829BE3BCD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" y="6658"/>
              <a:ext cx="3227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肉</a:t>
              </a:r>
              <a:r>
                <a:rPr lang="en-US" altLang="zh-CN" sz="2000"/>
                <a:t>a2</a:t>
              </a:r>
              <a:r>
                <a:rPr lang="zh-CN" altLang="en-US" sz="2000"/>
                <a:t>第</a:t>
              </a:r>
              <a:r>
                <a:rPr lang="en-US" altLang="zh-CN" sz="2000"/>
                <a:t>2</a:t>
              </a:r>
              <a:r>
                <a:rPr lang="zh-CN" altLang="en-US" sz="2000"/>
                <a:t>个串上</a:t>
              </a:r>
            </a:p>
          </p:txBody>
        </p:sp>
        <p:sp>
          <p:nvSpPr>
            <p:cNvPr id="198669" name="文本框 8">
              <a:extLst>
                <a:ext uri="{FF2B5EF4-FFF2-40B4-BE49-F238E27FC236}">
                  <a16:creationId xmlns:a16="http://schemas.microsoft.com/office/drawing/2014/main" id="{84838A40-7FF6-7E75-31AF-8F01652B9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7" y="5460"/>
              <a:ext cx="3225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肉</a:t>
              </a:r>
              <a:r>
                <a:rPr lang="en-US" altLang="zh-CN" sz="2000"/>
                <a:t>a3</a:t>
              </a:r>
              <a:r>
                <a:rPr lang="zh-CN" altLang="en-US" sz="2000"/>
                <a:t>第</a:t>
              </a:r>
              <a:r>
                <a:rPr lang="en-US" altLang="zh-CN" sz="2000"/>
                <a:t>3</a:t>
              </a:r>
              <a:r>
                <a:rPr lang="zh-CN" altLang="en-US" sz="2000"/>
                <a:t>个串上</a:t>
              </a:r>
            </a:p>
          </p:txBody>
        </p:sp>
        <p:sp>
          <p:nvSpPr>
            <p:cNvPr id="198670" name="文本框 9">
              <a:extLst>
                <a:ext uri="{FF2B5EF4-FFF2-40B4-BE49-F238E27FC236}">
                  <a16:creationId xmlns:a16="http://schemas.microsoft.com/office/drawing/2014/main" id="{D4881086-5E3E-A87E-0674-215D5E18A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7" y="4344"/>
              <a:ext cx="3225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肉</a:t>
              </a:r>
              <a:r>
                <a:rPr lang="en-US" altLang="zh-CN" sz="2000"/>
                <a:t>a4</a:t>
              </a:r>
              <a:r>
                <a:rPr lang="zh-CN" altLang="en-US" sz="2000"/>
                <a:t>第</a:t>
              </a:r>
              <a:r>
                <a:rPr lang="en-US" altLang="zh-CN" sz="2000"/>
                <a:t>4</a:t>
              </a:r>
              <a:r>
                <a:rPr lang="zh-CN" altLang="en-US" sz="2000"/>
                <a:t>个串上</a:t>
              </a:r>
            </a:p>
          </p:txBody>
        </p:sp>
        <p:sp>
          <p:nvSpPr>
            <p:cNvPr id="198671" name="文本框 10">
              <a:extLst>
                <a:ext uri="{FF2B5EF4-FFF2-40B4-BE49-F238E27FC236}">
                  <a16:creationId xmlns:a16="http://schemas.microsoft.com/office/drawing/2014/main" id="{35198059-89E6-9406-BA60-1BF4B7BF2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" y="4345"/>
              <a:ext cx="3227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肉</a:t>
              </a:r>
              <a:r>
                <a:rPr lang="en-US" altLang="zh-CN" sz="2000"/>
                <a:t>a4</a:t>
              </a:r>
              <a:r>
                <a:rPr lang="zh-CN" altLang="en-US" sz="2000"/>
                <a:t>第</a:t>
              </a:r>
              <a:r>
                <a:rPr lang="en-US" altLang="zh-CN" sz="2000"/>
                <a:t>1</a:t>
              </a:r>
              <a:r>
                <a:rPr lang="zh-CN" altLang="en-US" sz="2000"/>
                <a:t>个吃</a:t>
              </a:r>
            </a:p>
          </p:txBody>
        </p:sp>
        <p:sp>
          <p:nvSpPr>
            <p:cNvPr id="198672" name="文本框 11">
              <a:extLst>
                <a:ext uri="{FF2B5EF4-FFF2-40B4-BE49-F238E27FC236}">
                  <a16:creationId xmlns:a16="http://schemas.microsoft.com/office/drawing/2014/main" id="{3C8184D9-3BF3-980E-B024-88633A2E0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" y="5473"/>
              <a:ext cx="3227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肉</a:t>
              </a:r>
              <a:r>
                <a:rPr lang="en-US" altLang="zh-CN" sz="2000"/>
                <a:t>a3</a:t>
              </a:r>
              <a:r>
                <a:rPr lang="zh-CN" altLang="en-US" sz="2000"/>
                <a:t>第</a:t>
              </a:r>
              <a:r>
                <a:rPr lang="en-US" altLang="zh-CN" sz="2000"/>
                <a:t>2</a:t>
              </a:r>
              <a:r>
                <a:rPr lang="zh-CN" altLang="en-US" sz="2000"/>
                <a:t>个吃</a:t>
              </a:r>
            </a:p>
          </p:txBody>
        </p:sp>
        <p:sp>
          <p:nvSpPr>
            <p:cNvPr id="198673" name="文本框 12">
              <a:extLst>
                <a:ext uri="{FF2B5EF4-FFF2-40B4-BE49-F238E27FC236}">
                  <a16:creationId xmlns:a16="http://schemas.microsoft.com/office/drawing/2014/main" id="{54F5D7E3-C269-1B7B-FF70-035C16FDA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" y="6657"/>
              <a:ext cx="3227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肉</a:t>
              </a:r>
              <a:r>
                <a:rPr lang="en-US" altLang="zh-CN" sz="2000"/>
                <a:t>a2</a:t>
              </a:r>
              <a:r>
                <a:rPr lang="zh-CN" altLang="en-US" sz="2000"/>
                <a:t>第</a:t>
              </a:r>
              <a:r>
                <a:rPr lang="en-US" altLang="zh-CN" sz="2000"/>
                <a:t>3</a:t>
              </a:r>
              <a:r>
                <a:rPr lang="zh-CN" altLang="en-US" sz="2000"/>
                <a:t>个吃</a:t>
              </a:r>
            </a:p>
          </p:txBody>
        </p:sp>
        <p:sp>
          <p:nvSpPr>
            <p:cNvPr id="198674" name="文本框 13">
              <a:extLst>
                <a:ext uri="{FF2B5EF4-FFF2-40B4-BE49-F238E27FC236}">
                  <a16:creationId xmlns:a16="http://schemas.microsoft.com/office/drawing/2014/main" id="{F1284A15-3867-1F34-7114-964385B6C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6" y="7890"/>
              <a:ext cx="3227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肉</a:t>
              </a:r>
              <a:r>
                <a:rPr lang="en-US" altLang="zh-CN" sz="2000"/>
                <a:t>a1</a:t>
              </a:r>
              <a:r>
                <a:rPr lang="zh-CN" altLang="en-US" sz="2000"/>
                <a:t>第</a:t>
              </a:r>
              <a:r>
                <a:rPr lang="en-US" altLang="zh-CN" sz="2000"/>
                <a:t>4</a:t>
              </a:r>
              <a:r>
                <a:rPr lang="zh-CN" altLang="en-US" sz="2000"/>
                <a:t>个吃</a:t>
              </a:r>
            </a:p>
          </p:txBody>
        </p:sp>
        <p:pic>
          <p:nvPicPr>
            <p:cNvPr id="198675" name="图片 3">
              <a:extLst>
                <a:ext uri="{FF2B5EF4-FFF2-40B4-BE49-F238E27FC236}">
                  <a16:creationId xmlns:a16="http://schemas.microsoft.com/office/drawing/2014/main" id="{7C6C8B82-890B-682D-8DF7-2AF8E8493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0" y="4406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76" name="图片 4">
              <a:extLst>
                <a:ext uri="{FF2B5EF4-FFF2-40B4-BE49-F238E27FC236}">
                  <a16:creationId xmlns:a16="http://schemas.microsoft.com/office/drawing/2014/main" id="{6D1DF087-5D59-1ACB-CBEF-C60673BC7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0" y="5582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77" name="图片 5">
              <a:extLst>
                <a:ext uri="{FF2B5EF4-FFF2-40B4-BE49-F238E27FC236}">
                  <a16:creationId xmlns:a16="http://schemas.microsoft.com/office/drawing/2014/main" id="{CA45ECF0-4D20-533A-12EB-BE394EB2E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3" y="6697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78" name="图片 6">
              <a:extLst>
                <a:ext uri="{FF2B5EF4-FFF2-40B4-BE49-F238E27FC236}">
                  <a16:creationId xmlns:a16="http://schemas.microsoft.com/office/drawing/2014/main" id="{8616EC7E-1252-1E2D-1963-25E923589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4" y="7890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79" name="图片 7">
              <a:extLst>
                <a:ext uri="{FF2B5EF4-FFF2-40B4-BE49-F238E27FC236}">
                  <a16:creationId xmlns:a16="http://schemas.microsoft.com/office/drawing/2014/main" id="{6E5BB166-B413-B989-1259-29C598A36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899" y="4406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80" name="图片 8">
              <a:extLst>
                <a:ext uri="{FF2B5EF4-FFF2-40B4-BE49-F238E27FC236}">
                  <a16:creationId xmlns:a16="http://schemas.microsoft.com/office/drawing/2014/main" id="{E1E06A1A-1E1F-456C-4FD0-C80F6915B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100" y="5524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81" name="图片 9">
              <a:extLst>
                <a:ext uri="{FF2B5EF4-FFF2-40B4-BE49-F238E27FC236}">
                  <a16:creationId xmlns:a16="http://schemas.microsoft.com/office/drawing/2014/main" id="{043C82B4-B334-3CB5-B722-FE5F5C35D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36" y="6700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82" name="图片 10">
              <a:extLst>
                <a:ext uri="{FF2B5EF4-FFF2-40B4-BE49-F238E27FC236}">
                  <a16:creationId xmlns:a16="http://schemas.microsoft.com/office/drawing/2014/main" id="{658D022C-1E9F-2031-5FA5-9D3EA76A6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00" y="7948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AA47B0-51B4-A610-F69A-105D6D803758}"/>
              </a:ext>
            </a:extLst>
          </p:cNvPr>
          <p:cNvCxnSpPr/>
          <p:nvPr/>
        </p:nvCxnSpPr>
        <p:spPr>
          <a:xfrm rot="16200000" flipV="1">
            <a:off x="7308850" y="3875088"/>
            <a:ext cx="2505075" cy="454025"/>
          </a:xfrm>
          <a:prstGeom prst="curvedConnector3">
            <a:avLst>
              <a:gd name="adj1" fmla="val 49987"/>
            </a:avLst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665" name="曲线连接符 13">
            <a:extLst>
              <a:ext uri="{FF2B5EF4-FFF2-40B4-BE49-F238E27FC236}">
                <a16:creationId xmlns:a16="http://schemas.microsoft.com/office/drawing/2014/main" id="{26B0DD0E-8EDE-749B-E96F-16F6C4B1C7B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1755775" y="3990975"/>
            <a:ext cx="2705100" cy="260350"/>
          </a:xfrm>
          <a:prstGeom prst="curvedConnector3">
            <a:avLst>
              <a:gd name="adj1" fmla="val 50023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666" name="文本框 14">
            <a:extLst>
              <a:ext uri="{FF2B5EF4-FFF2-40B4-BE49-F238E27FC236}">
                <a16:creationId xmlns:a16="http://schemas.microsoft.com/office/drawing/2014/main" id="{31477343-6843-5ACD-0390-FAAC14E57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293938"/>
            <a:ext cx="8921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出栈</a:t>
            </a:r>
          </a:p>
        </p:txBody>
      </p:sp>
      <p:sp>
        <p:nvSpPr>
          <p:cNvPr id="198667" name="文本框 15">
            <a:extLst>
              <a:ext uri="{FF2B5EF4-FFF2-40B4-BE49-F238E27FC236}">
                <a16:creationId xmlns:a16="http://schemas.microsoft.com/office/drawing/2014/main" id="{5B425784-AA91-ACB3-417A-CDE93AE1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8" y="5473700"/>
            <a:ext cx="8651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入栈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图片 5">
            <a:extLst>
              <a:ext uri="{FF2B5EF4-FFF2-40B4-BE49-F238E27FC236}">
                <a16:creationId xmlns:a16="http://schemas.microsoft.com/office/drawing/2014/main" id="{78AC6AC2-5AB1-C616-D250-F5950C33E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7" t="58592" r="-3142" b="732"/>
          <a:stretch>
            <a:fillRect/>
          </a:stretch>
        </p:blipFill>
        <p:spPr bwMode="auto">
          <a:xfrm>
            <a:off x="941388" y="2579688"/>
            <a:ext cx="430212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3" name="文本框 1">
            <a:extLst>
              <a:ext uri="{FF2B5EF4-FFF2-40B4-BE49-F238E27FC236}">
                <a16:creationId xmlns:a16="http://schemas.microsoft.com/office/drawing/2014/main" id="{925BB033-B49D-9314-F7E9-D16F3437E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285875"/>
            <a:ext cx="19954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宋体" panose="02010600030101010101" pitchFamily="2" charset="-122"/>
              </a:rPr>
              <a:t>我们可以将没有串肉串的签子视为空栈</a:t>
            </a:r>
          </a:p>
        </p:txBody>
      </p:sp>
      <p:sp>
        <p:nvSpPr>
          <p:cNvPr id="199684" name="文本框 2">
            <a:extLst>
              <a:ext uri="{FF2B5EF4-FFF2-40B4-BE49-F238E27FC236}">
                <a16:creationId xmlns:a16="http://schemas.microsoft.com/office/drawing/2014/main" id="{312B5322-55F2-CC03-65B2-6C8B19C0A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1755775"/>
            <a:ext cx="43354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宋体" panose="02010600030101010101" pitchFamily="2" charset="-122"/>
              </a:rPr>
              <a:t>最下面的肉串a1，不可以直接在a1上面插入新的肉串或者吃掉，可以视为栈底</a:t>
            </a:r>
            <a:r>
              <a:rPr lang="zh-CN" altLang="en-US" sz="2000"/>
              <a:t>。</a:t>
            </a: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46835E4B-6C99-5CF4-BFFE-A47D2CCBFDB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9702" y="2381044"/>
            <a:ext cx="2277692" cy="355173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9686" name="图片 6">
            <a:extLst>
              <a:ext uri="{FF2B5EF4-FFF2-40B4-BE49-F238E27FC236}">
                <a16:creationId xmlns:a16="http://schemas.microsoft.com/office/drawing/2014/main" id="{B47DE8CB-42AA-403F-4D42-79FADEAFE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5233988"/>
            <a:ext cx="3238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7" name="文本框 6">
            <a:extLst>
              <a:ext uri="{FF2B5EF4-FFF2-40B4-BE49-F238E27FC236}">
                <a16:creationId xmlns:a16="http://schemas.microsoft.com/office/drawing/2014/main" id="{8A73A969-8A86-83E8-AC69-9C24C9AD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5194300"/>
            <a:ext cx="204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肉</a:t>
            </a:r>
            <a:r>
              <a:rPr lang="en-US" altLang="zh-CN" sz="2000"/>
              <a:t>a1</a:t>
            </a:r>
            <a:r>
              <a:rPr lang="zh-CN" altLang="en-US" sz="2000"/>
              <a:t>为栈底</a:t>
            </a:r>
          </a:p>
        </p:txBody>
      </p:sp>
      <p:sp>
        <p:nvSpPr>
          <p:cNvPr id="199688" name="文本框 7">
            <a:extLst>
              <a:ext uri="{FF2B5EF4-FFF2-40B4-BE49-F238E27FC236}">
                <a16:creationId xmlns:a16="http://schemas.microsoft.com/office/drawing/2014/main" id="{1419042A-32B4-CBE0-CD63-62ADF25B0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1085850"/>
            <a:ext cx="44132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宋体" panose="02010600030101010101" pitchFamily="2" charset="-122"/>
              </a:rPr>
              <a:t>最上面的肉串a4，可以继续插入新的肉串或者被吃掉，能够视为栈顶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sp>
        <p:nvSpPr>
          <p:cNvPr id="199689" name="文本框 10">
            <a:extLst>
              <a:ext uri="{FF2B5EF4-FFF2-40B4-BE49-F238E27FC236}">
                <a16:creationId xmlns:a16="http://schemas.microsoft.com/office/drawing/2014/main" id="{000058A8-DF53-21A2-634A-522BEE5C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138488"/>
            <a:ext cx="204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肉</a:t>
            </a:r>
            <a:r>
              <a:rPr lang="en-US" altLang="zh-CN" sz="2000"/>
              <a:t>a4</a:t>
            </a:r>
            <a:r>
              <a:rPr lang="zh-CN" altLang="en-US" sz="2000"/>
              <a:t>为栈顶</a:t>
            </a:r>
          </a:p>
        </p:txBody>
      </p:sp>
      <p:pic>
        <p:nvPicPr>
          <p:cNvPr id="199690" name="图片 7">
            <a:extLst>
              <a:ext uri="{FF2B5EF4-FFF2-40B4-BE49-F238E27FC236}">
                <a16:creationId xmlns:a16="http://schemas.microsoft.com/office/drawing/2014/main" id="{4A040B98-1CAF-96F6-8ED0-F4269C7B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176588"/>
            <a:ext cx="3222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5E20E96-C3B1-3504-6135-781A08A80F33}"/>
              </a:ext>
            </a:extLst>
          </p:cNvPr>
          <p:cNvGraphicFramePr>
            <a:graphicFrameLocks noGrp="1"/>
          </p:cNvGraphicFramePr>
          <p:nvPr/>
        </p:nvGraphicFramePr>
        <p:xfrm>
          <a:off x="3103563" y="2801938"/>
          <a:ext cx="1468437" cy="296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a4</a:t>
                      </a:r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a3</a:t>
                      </a:r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a2</a:t>
                      </a:r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a1</a:t>
                      </a:r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EFE512D-8256-A736-5690-8ECDB82E494A}"/>
              </a:ext>
            </a:extLst>
          </p:cNvPr>
          <p:cNvGraphicFramePr>
            <a:graphicFrameLocks noGrp="1"/>
          </p:cNvGraphicFramePr>
          <p:nvPr/>
        </p:nvGraphicFramePr>
        <p:xfrm>
          <a:off x="868363" y="5389563"/>
          <a:ext cx="1468437" cy="37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2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2" marR="91412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0732" name="图片 6">
            <a:extLst>
              <a:ext uri="{FF2B5EF4-FFF2-40B4-BE49-F238E27FC236}">
                <a16:creationId xmlns:a16="http://schemas.microsoft.com/office/drawing/2014/main" id="{71141C02-2690-E4F4-A850-AD07C7C97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" t="92163" r="89182" b="777"/>
          <a:stretch>
            <a:fillRect/>
          </a:stretch>
        </p:blipFill>
        <p:spPr bwMode="auto">
          <a:xfrm>
            <a:off x="101600" y="5476875"/>
            <a:ext cx="534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33" name="图片 7">
            <a:extLst>
              <a:ext uri="{FF2B5EF4-FFF2-40B4-BE49-F238E27FC236}">
                <a16:creationId xmlns:a16="http://schemas.microsoft.com/office/drawing/2014/main" id="{1FE52C07-8B34-7C11-A92B-5708B839E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" t="92163" r="89182" b="777"/>
          <a:stretch>
            <a:fillRect/>
          </a:stretch>
        </p:blipFill>
        <p:spPr bwMode="auto">
          <a:xfrm>
            <a:off x="2436813" y="3983038"/>
            <a:ext cx="5349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34" name="文本框 8">
            <a:extLst>
              <a:ext uri="{FF2B5EF4-FFF2-40B4-BE49-F238E27FC236}">
                <a16:creationId xmlns:a16="http://schemas.microsoft.com/office/drawing/2014/main" id="{57FD79E4-7029-3D68-DA2E-327891EEE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5010150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空栈</a:t>
            </a:r>
            <a:endParaRPr lang="en-US" altLang="zh-CN" sz="2000"/>
          </a:p>
        </p:txBody>
      </p:sp>
      <p:pic>
        <p:nvPicPr>
          <p:cNvPr id="200735" name="图片 9">
            <a:extLst>
              <a:ext uri="{FF2B5EF4-FFF2-40B4-BE49-F238E27FC236}">
                <a16:creationId xmlns:a16="http://schemas.microsoft.com/office/drawing/2014/main" id="{760E812D-4236-A9AE-E9BB-3DFF7767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5679" b="84474"/>
          <a:stretch>
            <a:fillRect/>
          </a:stretch>
        </p:blipFill>
        <p:spPr bwMode="auto">
          <a:xfrm>
            <a:off x="2971800" y="2151063"/>
            <a:ext cx="2014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0736" name="对象 2">
            <a:hlinkClick r:id="" action="ppaction://ole?verb=0"/>
            <a:extLst>
              <a:ext uri="{FF2B5EF4-FFF2-40B4-BE49-F238E27FC236}">
                <a16:creationId xmlns:a16="http://schemas.microsoft.com/office/drawing/2014/main" id="{26230C1B-9398-7E03-D6EF-D31710177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8763" y="2722563"/>
          <a:ext cx="30765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06360" imgH="228600" progId="Equation.KSEE3">
                  <p:embed/>
                </p:oleObj>
              </mc:Choice>
              <mc:Fallback>
                <p:oleObj r:id="rId3" imgW="1206360" imgH="22860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2722563"/>
                        <a:ext cx="30765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7" name="文本框 3">
            <a:extLst>
              <a:ext uri="{FF2B5EF4-FFF2-40B4-BE49-F238E27FC236}">
                <a16:creationId xmlns:a16="http://schemas.microsoft.com/office/drawing/2014/main" id="{FBB69C21-9C51-D3CF-5F66-CB77EA11E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3" y="2257425"/>
            <a:ext cx="1757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入栈顺序：</a:t>
            </a:r>
          </a:p>
        </p:txBody>
      </p:sp>
      <p:graphicFrame>
        <p:nvGraphicFramePr>
          <p:cNvPr id="200738" name="对象 6">
            <a:hlinkClick r:id="" action="ppaction://ole?verb=0"/>
            <a:extLst>
              <a:ext uri="{FF2B5EF4-FFF2-40B4-BE49-F238E27FC236}">
                <a16:creationId xmlns:a16="http://schemas.microsoft.com/office/drawing/2014/main" id="{6A1B6C7B-DE16-728A-3365-7672ABB80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4006850"/>
          <a:ext cx="301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06360" imgH="228600" progId="Equation.KSEE3">
                  <p:embed/>
                </p:oleObj>
              </mc:Choice>
              <mc:Fallback>
                <p:oleObj r:id="rId5" imgW="1206360" imgH="228600" progId="Equation.KSEE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4006850"/>
                        <a:ext cx="301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9" name="文本框 7">
            <a:extLst>
              <a:ext uri="{FF2B5EF4-FFF2-40B4-BE49-F238E27FC236}">
                <a16:creationId xmlns:a16="http://schemas.microsoft.com/office/drawing/2014/main" id="{1244BCE8-5EC4-9317-876F-4BDAFD539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3668713"/>
            <a:ext cx="17573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出栈顺序：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内容占位符 2">
            <a:extLst>
              <a:ext uri="{FF2B5EF4-FFF2-40B4-BE49-F238E27FC236}">
                <a16:creationId xmlns:a16="http://schemas.microsoft.com/office/drawing/2014/main" id="{86B3E33A-ED93-DCA8-2241-2E8A85AA9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6391275" cy="55721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案例二：洗盘子</a:t>
            </a:r>
          </a:p>
        </p:txBody>
      </p:sp>
      <p:pic>
        <p:nvPicPr>
          <p:cNvPr id="201731" name="图片 3" descr="盘子">
            <a:extLst>
              <a:ext uri="{FF2B5EF4-FFF2-40B4-BE49-F238E27FC236}">
                <a16:creationId xmlns:a16="http://schemas.microsoft.com/office/drawing/2014/main" id="{5B391E5D-4645-F0BC-BD78-4D2689143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9480" r="56483" b="13234"/>
          <a:stretch>
            <a:fillRect/>
          </a:stretch>
        </p:blipFill>
        <p:spPr bwMode="auto">
          <a:xfrm>
            <a:off x="5329238" y="1527175"/>
            <a:ext cx="33051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2" name="文本框 4">
            <a:extLst>
              <a:ext uri="{FF2B5EF4-FFF2-40B4-BE49-F238E27FC236}">
                <a16:creationId xmlns:a16="http://schemas.microsoft.com/office/drawing/2014/main" id="{246E8850-EE95-28A1-2019-3EBF5EF9E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743075"/>
            <a:ext cx="35337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宋体" panose="02010600030101010101" pitchFamily="2" charset="-122"/>
              </a:rPr>
              <a:t>我们将最先洗好的盘子记作a1,最后洗好的盘子记作an。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宋体" panose="02010600030101010101" pitchFamily="2" charset="-122"/>
              </a:rPr>
              <a:t>通常情况下会将最先洗好的盘子a1放在最下面，然后一层一层放置，直至最后洗好的盘子an。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宋体" panose="02010600030101010101" pitchFamily="2" charset="-122"/>
              </a:rPr>
              <a:t>需要逐个拿出盘子的时候一般会从上面往下面拿，即先拿出顶端（栈顶）的盘子an，然后逐个取出，直至底端（栈底）的盘子a1</a:t>
            </a:r>
          </a:p>
        </p:txBody>
      </p:sp>
      <p:graphicFrame>
        <p:nvGraphicFramePr>
          <p:cNvPr id="201733" name="对象 6">
            <a:hlinkClick r:id="" action="ppaction://ole?verb=0"/>
            <a:extLst>
              <a:ext uri="{FF2B5EF4-FFF2-40B4-BE49-F238E27FC236}">
                <a16:creationId xmlns:a16="http://schemas.microsoft.com/office/drawing/2014/main" id="{EECF98CD-47D8-A37C-F643-FE15834DE8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3173413"/>
          <a:ext cx="6556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2280" imgH="215640" progId="Equation.KSEE3">
                  <p:embed/>
                </p:oleObj>
              </mc:Choice>
              <mc:Fallback>
                <p:oleObj r:id="rId3" imgW="152280" imgH="215640" progId="Equation.KSEE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3173413"/>
                        <a:ext cx="6556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对象 7">
            <a:hlinkClick r:id="" action="ppaction://ole?verb=0"/>
            <a:extLst>
              <a:ext uri="{FF2B5EF4-FFF2-40B4-BE49-F238E27FC236}">
                <a16:creationId xmlns:a16="http://schemas.microsoft.com/office/drawing/2014/main" id="{F669D2FD-C794-83F0-AC63-41E21412C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1743075"/>
          <a:ext cx="4206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7480" imgH="228600" progId="Equation.KSEE3">
                  <p:embed/>
                </p:oleObj>
              </mc:Choice>
              <mc:Fallback>
                <p:oleObj r:id="rId5" imgW="177480" imgH="228600" progId="Equation.KSEE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743075"/>
                        <a:ext cx="4206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1735" name="图片 10">
            <a:extLst>
              <a:ext uri="{FF2B5EF4-FFF2-40B4-BE49-F238E27FC236}">
                <a16:creationId xmlns:a16="http://schemas.microsoft.com/office/drawing/2014/main" id="{B334ABC0-5CC0-1B8D-4992-2D869FFF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3362325"/>
            <a:ext cx="4302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36" name="图片 11">
            <a:extLst>
              <a:ext uri="{FF2B5EF4-FFF2-40B4-BE49-F238E27FC236}">
                <a16:creationId xmlns:a16="http://schemas.microsoft.com/office/drawing/2014/main" id="{747E53D2-7E71-8123-50C3-1C0A537E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1852613"/>
            <a:ext cx="43021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7" name="文本框 12">
            <a:extLst>
              <a:ext uri="{FF2B5EF4-FFF2-40B4-BE49-F238E27FC236}">
                <a16:creationId xmlns:a16="http://schemas.microsoft.com/office/drawing/2014/main" id="{14BF04F7-55C7-CF99-2A44-A4664BE26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4124325"/>
            <a:ext cx="4518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洗好盘子</a:t>
            </a:r>
            <a:r>
              <a:rPr lang="en-US" altLang="zh-CN" sz="2000"/>
              <a:t>=</a:t>
            </a:r>
            <a:r>
              <a:rPr lang="zh-CN" altLang="en-US" sz="2000"/>
              <a:t>入栈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graphicFrame>
        <p:nvGraphicFramePr>
          <p:cNvPr id="201738" name="对象 13">
            <a:hlinkClick r:id="" action="ppaction://ole?verb=0"/>
            <a:extLst>
              <a:ext uri="{FF2B5EF4-FFF2-40B4-BE49-F238E27FC236}">
                <a16:creationId xmlns:a16="http://schemas.microsoft.com/office/drawing/2014/main" id="{99D9ED73-E518-C635-3DCB-6E186E93BE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1013" y="4454525"/>
          <a:ext cx="28876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06360" imgH="228600" progId="Equation.KSEE3">
                  <p:embed/>
                </p:oleObj>
              </mc:Choice>
              <mc:Fallback>
                <p:oleObj r:id="rId8" imgW="1206360" imgH="228600" progId="Equation.KSEE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4454525"/>
                        <a:ext cx="28876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9" name="文本框 14">
            <a:extLst>
              <a:ext uri="{FF2B5EF4-FFF2-40B4-BE49-F238E27FC236}">
                <a16:creationId xmlns:a16="http://schemas.microsoft.com/office/drawing/2014/main" id="{E2717A44-17AE-37A5-0823-D0DB68EDE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5072063"/>
            <a:ext cx="23129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拿出盘子</a:t>
            </a:r>
            <a:r>
              <a:rPr lang="en-US" altLang="zh-CN" sz="2000"/>
              <a:t>=</a:t>
            </a:r>
            <a:r>
              <a:rPr lang="zh-CN" altLang="en-US" sz="2000"/>
              <a:t>出栈</a:t>
            </a:r>
          </a:p>
        </p:txBody>
      </p:sp>
      <p:graphicFrame>
        <p:nvGraphicFramePr>
          <p:cNvPr id="201740" name="对象 15">
            <a:hlinkClick r:id="" action="ppaction://ole?verb=0"/>
            <a:extLst>
              <a:ext uri="{FF2B5EF4-FFF2-40B4-BE49-F238E27FC236}">
                <a16:creationId xmlns:a16="http://schemas.microsoft.com/office/drawing/2014/main" id="{FDB5FC0E-5E66-7B6E-A1A5-290DA4C26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1013" y="5472113"/>
          <a:ext cx="28876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69720" imgH="228600" progId="Equation.KSEE3">
                  <p:embed/>
                </p:oleObj>
              </mc:Choice>
              <mc:Fallback>
                <p:oleObj r:id="rId10" imgW="1269720" imgH="228600" progId="Equation.KSEE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5472113"/>
                        <a:ext cx="28876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>
            <a:extLst>
              <a:ext uri="{FF2B5EF4-FFF2-40B4-BE49-F238E27FC236}">
                <a16:creationId xmlns:a16="http://schemas.microsoft.com/office/drawing/2014/main" id="{86ED70C0-53C4-D5FC-16BD-0A1B9FFD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2771" name="TextBox 4">
            <a:extLst>
              <a:ext uri="{FF2B5EF4-FFF2-40B4-BE49-F238E27FC236}">
                <a16:creationId xmlns:a16="http://schemas.microsoft.com/office/drawing/2014/main" id="{765F911B-4DAF-4FD1-A92E-4B50FA49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2772" name="TextBox 6">
            <a:extLst>
              <a:ext uri="{FF2B5EF4-FFF2-40B4-BE49-F238E27FC236}">
                <a16:creationId xmlns:a16="http://schemas.microsoft.com/office/drawing/2014/main" id="{665C7069-FE29-B454-DE09-B0F8410A4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2773" name="TextBox 7">
            <a:extLst>
              <a:ext uri="{FF2B5EF4-FFF2-40B4-BE49-F238E27FC236}">
                <a16:creationId xmlns:a16="http://schemas.microsoft.com/office/drawing/2014/main" id="{5741299E-EDB6-B84F-34E0-2E23DADC5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2774" name="TextBox 8">
            <a:extLst>
              <a:ext uri="{FF2B5EF4-FFF2-40B4-BE49-F238E27FC236}">
                <a16:creationId xmlns:a16="http://schemas.microsoft.com/office/drawing/2014/main" id="{452C32E2-B3AE-E7DC-13B4-82A555563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2775" name="TextBox 9">
            <a:extLst>
              <a:ext uri="{FF2B5EF4-FFF2-40B4-BE49-F238E27FC236}">
                <a16:creationId xmlns:a16="http://schemas.microsoft.com/office/drawing/2014/main" id="{37ADEB0C-045C-0AA6-87AA-EA8A0DB8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2776" name="TextBox 10">
            <a:extLst>
              <a:ext uri="{FF2B5EF4-FFF2-40B4-BE49-F238E27FC236}">
                <a16:creationId xmlns:a16="http://schemas.microsoft.com/office/drawing/2014/main" id="{62D819CA-9FEC-3B95-7B1B-62F7F37E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2777" name="TextBox 11">
            <a:extLst>
              <a:ext uri="{FF2B5EF4-FFF2-40B4-BE49-F238E27FC236}">
                <a16:creationId xmlns:a16="http://schemas.microsoft.com/office/drawing/2014/main" id="{85E69F35-B623-236B-5CC2-B043ACB19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2778" name="TextBox 12">
            <a:extLst>
              <a:ext uri="{FF2B5EF4-FFF2-40B4-BE49-F238E27FC236}">
                <a16:creationId xmlns:a16="http://schemas.microsoft.com/office/drawing/2014/main" id="{A18DD94A-95F3-FDC4-C4FD-B0984425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4640DC4-EA95-37C7-2C82-14C722638F04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E4784D6D-7BB2-573D-C1E4-EC5273B47C7C}"/>
              </a:ext>
            </a:extLst>
          </p:cNvPr>
          <p:cNvCxnSpPr/>
          <p:nvPr/>
        </p:nvCxnSpPr>
        <p:spPr>
          <a:xfrm>
            <a:off x="6569075" y="3163888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6" name="TextBox 35">
            <a:extLst>
              <a:ext uri="{FF2B5EF4-FFF2-40B4-BE49-F238E27FC236}">
                <a16:creationId xmlns:a16="http://schemas.microsoft.com/office/drawing/2014/main" id="{3F2B898A-F313-224C-3E4D-3F290B879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916238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32797" name="TextBox 25">
            <a:extLst>
              <a:ext uri="{FF2B5EF4-FFF2-40B4-BE49-F238E27FC236}">
                <a16:creationId xmlns:a16="http://schemas.microsoft.com/office/drawing/2014/main" id="{2AECD37D-1D75-78D5-EDC5-146FF904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181475"/>
            <a:ext cx="1477962" cy="33972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978256EF-884D-0127-D34A-74BCBB856F3F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E297D-DB27-604E-26FD-1607F18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队列的生活实例</a:t>
            </a:r>
          </a:p>
        </p:txBody>
      </p:sp>
      <p:sp>
        <p:nvSpPr>
          <p:cNvPr id="202755" name="内容占位符 2">
            <a:extLst>
              <a:ext uri="{FF2B5EF4-FFF2-40B4-BE49-F238E27FC236}">
                <a16:creationId xmlns:a16="http://schemas.microsoft.com/office/drawing/2014/main" id="{37139A4D-D938-C962-474C-9E7868904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012113" cy="5032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“先入先出，后入后出”的结构称之为队列结构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A38A10-3B60-4585-9C25-8B4C17D52CC8}"/>
              </a:ext>
            </a:extLst>
          </p:cNvPr>
          <p:cNvSpPr txBox="1"/>
          <p:nvPr/>
        </p:nvSpPr>
        <p:spPr>
          <a:xfrm>
            <a:off x="482600" y="1720850"/>
            <a:ext cx="417195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0">
                <a:latin typeface="+mn-lt"/>
                <a:ea typeface="+mn-ea"/>
              </a:rPr>
              <a:t>案例一：售票处排队</a:t>
            </a:r>
          </a:p>
        </p:txBody>
      </p:sp>
      <p:sp>
        <p:nvSpPr>
          <p:cNvPr id="202757" name="文本框 4">
            <a:extLst>
              <a:ext uri="{FF2B5EF4-FFF2-40B4-BE49-F238E27FC236}">
                <a16:creationId xmlns:a16="http://schemas.microsoft.com/office/drawing/2014/main" id="{81082EB2-8CD8-EB3B-E740-C3AF20BE7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349500"/>
            <a:ext cx="340677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宋体" panose="02010600030101010101" pitchFamily="2" charset="-122"/>
              </a:rPr>
              <a:t>在排队买票时，有两个栏杆挡着进入窗口进行买票，一个接一个的从栏杆后进去，在栏杆内等待，这起到公平工公正的作用，防止了插队。但是有一个坏处是，如果你有急事但还在栏杆中， 你是不能出去的，只能等到买完后从护栏前面出去。</a:t>
            </a:r>
          </a:p>
        </p:txBody>
      </p:sp>
      <p:pic>
        <p:nvPicPr>
          <p:cNvPr id="202758" name="图片 5" descr="队列售票处">
            <a:extLst>
              <a:ext uri="{FF2B5EF4-FFF2-40B4-BE49-F238E27FC236}">
                <a16:creationId xmlns:a16="http://schemas.microsoft.com/office/drawing/2014/main" id="{9D71C9A9-3968-A120-9FFA-A1EB49FD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5905" r="11761" b="13667"/>
          <a:stretch>
            <a:fillRect/>
          </a:stretch>
        </p:blipFill>
        <p:spPr bwMode="auto">
          <a:xfrm>
            <a:off x="4400550" y="2054225"/>
            <a:ext cx="3887788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9" name="Picture 2">
            <a:extLst>
              <a:ext uri="{FF2B5EF4-FFF2-40B4-BE49-F238E27FC236}">
                <a16:creationId xmlns:a16="http://schemas.microsoft.com/office/drawing/2014/main" id="{9DD5E499-C2E7-3802-E7DE-AAAED515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4879975"/>
            <a:ext cx="486727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文本框 6">
            <a:extLst>
              <a:ext uri="{FF2B5EF4-FFF2-40B4-BE49-F238E27FC236}">
                <a16:creationId xmlns:a16="http://schemas.microsoft.com/office/drawing/2014/main" id="{D3F43997-BAA1-C346-DD1C-AAFAB66A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746750"/>
            <a:ext cx="7686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最先排队的人最先买好票出去，最后排队的人最后买好票出去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6A54D-4528-BEAA-D5D9-BE640FD5BDAC}"/>
              </a:ext>
            </a:extLst>
          </p:cNvPr>
          <p:cNvSpPr txBox="1"/>
          <p:nvPr/>
        </p:nvSpPr>
        <p:spPr>
          <a:xfrm>
            <a:off x="203200" y="1201738"/>
            <a:ext cx="41719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0">
                <a:latin typeface="+mn-lt"/>
                <a:ea typeface="+mn-ea"/>
              </a:rPr>
              <a:t>案例二：羽毛球球桶</a:t>
            </a:r>
          </a:p>
        </p:txBody>
      </p:sp>
      <p:sp>
        <p:nvSpPr>
          <p:cNvPr id="203779" name="文本框 4">
            <a:extLst>
              <a:ext uri="{FF2B5EF4-FFF2-40B4-BE49-F238E27FC236}">
                <a16:creationId xmlns:a16="http://schemas.microsoft.com/office/drawing/2014/main" id="{77A08958-D902-06CD-8B28-6C85A14A8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903413"/>
            <a:ext cx="4700587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宋体" panose="02010600030101010101" pitchFamily="2" charset="-122"/>
              </a:rPr>
              <a:t>我们在打羽毛球的时候通常会用到羽毛球桶。羽毛球桶两端可以打开，一端是用来放入羽毛球，可将羽毛球从此口推入球桶，另一端则是用来拿出羽毛球，这种设计更方便且不容易损伤球。</a:t>
            </a:r>
          </a:p>
        </p:txBody>
      </p:sp>
      <p:sp>
        <p:nvSpPr>
          <p:cNvPr id="203780" name="文本框 6">
            <a:extLst>
              <a:ext uri="{FF2B5EF4-FFF2-40B4-BE49-F238E27FC236}">
                <a16:creationId xmlns:a16="http://schemas.microsoft.com/office/drawing/2014/main" id="{40ACEB77-9FB1-12E3-63BF-DFC1D5B3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1647825"/>
            <a:ext cx="11477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入口端</a:t>
            </a:r>
          </a:p>
        </p:txBody>
      </p:sp>
      <p:sp>
        <p:nvSpPr>
          <p:cNvPr id="203781" name="文本框 8">
            <a:extLst>
              <a:ext uri="{FF2B5EF4-FFF2-40B4-BE49-F238E27FC236}">
                <a16:creationId xmlns:a16="http://schemas.microsoft.com/office/drawing/2014/main" id="{C81D3C61-2EF0-F8CA-B874-FF483AE22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550" y="4859338"/>
            <a:ext cx="11461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出口端</a:t>
            </a:r>
          </a:p>
        </p:txBody>
      </p:sp>
      <p:pic>
        <p:nvPicPr>
          <p:cNvPr id="203782" name="图片 7">
            <a:extLst>
              <a:ext uri="{FF2B5EF4-FFF2-40B4-BE49-F238E27FC236}">
                <a16:creationId xmlns:a16="http://schemas.microsoft.com/office/drawing/2014/main" id="{4FAC7D7F-3A9F-59F9-4DE2-7F2654E5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1724025"/>
            <a:ext cx="4603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3" name="图片 6">
            <a:extLst>
              <a:ext uri="{FF2B5EF4-FFF2-40B4-BE49-F238E27FC236}">
                <a16:creationId xmlns:a16="http://schemas.microsoft.com/office/drawing/2014/main" id="{5AA365E1-41FE-2147-40E2-7EA7CE1A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4" t="21001" r="48103" b="24529"/>
          <a:stretch>
            <a:fillRect/>
          </a:stretch>
        </p:blipFill>
        <p:spPr bwMode="auto">
          <a:xfrm>
            <a:off x="5499100" y="1647825"/>
            <a:ext cx="779463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4" name="图片 7">
            <a:extLst>
              <a:ext uri="{FF2B5EF4-FFF2-40B4-BE49-F238E27FC236}">
                <a16:creationId xmlns:a16="http://schemas.microsoft.com/office/drawing/2014/main" id="{599C502D-5528-3AD8-49B8-6AA1C67A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3" y="4829175"/>
            <a:ext cx="4587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5" name="文本框 11">
            <a:extLst>
              <a:ext uri="{FF2B5EF4-FFF2-40B4-BE49-F238E27FC236}">
                <a16:creationId xmlns:a16="http://schemas.microsoft.com/office/drawing/2014/main" id="{82CC279A-045C-8C87-2F69-568AA834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5345113"/>
            <a:ext cx="2430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最先放入的球</a:t>
            </a:r>
            <a:r>
              <a:rPr lang="en-US" altLang="zh-CN" sz="2000"/>
              <a:t>a1</a:t>
            </a:r>
          </a:p>
        </p:txBody>
      </p:sp>
      <p:sp>
        <p:nvSpPr>
          <p:cNvPr id="203786" name="文本框 12">
            <a:extLst>
              <a:ext uri="{FF2B5EF4-FFF2-40B4-BE49-F238E27FC236}">
                <a16:creationId xmlns:a16="http://schemas.microsoft.com/office/drawing/2014/main" id="{F2983B97-03A9-9D62-F5C1-75154FB57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2698750"/>
            <a:ext cx="23479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最后放入的球</a:t>
            </a:r>
            <a:r>
              <a:rPr lang="en-US" altLang="zh-CN" sz="2000"/>
              <a:t>an</a:t>
            </a:r>
          </a:p>
        </p:txBody>
      </p:sp>
      <p:pic>
        <p:nvPicPr>
          <p:cNvPr id="203787" name="图片 13" descr="343435383139303b333633373533303bbcfdcdb7">
            <a:extLst>
              <a:ext uri="{FF2B5EF4-FFF2-40B4-BE49-F238E27FC236}">
                <a16:creationId xmlns:a16="http://schemas.microsoft.com/office/drawing/2014/main" id="{2D89CF45-332F-30A0-AA5D-E95FCE3DE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49291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8" name="图片 15" descr="343435383139303b333633373533303bbcfdcdb7">
            <a:extLst>
              <a:ext uri="{FF2B5EF4-FFF2-40B4-BE49-F238E27FC236}">
                <a16:creationId xmlns:a16="http://schemas.microsoft.com/office/drawing/2014/main" id="{B0E02C27-7041-E604-0FAE-A4701572C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21828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文本框 3">
            <a:extLst>
              <a:ext uri="{FF2B5EF4-FFF2-40B4-BE49-F238E27FC236}">
                <a16:creationId xmlns:a16="http://schemas.microsoft.com/office/drawing/2014/main" id="{031E1273-64A1-7F46-F590-EBAE5BBD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666875"/>
            <a:ext cx="36703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宋体" panose="02010600030101010101" pitchFamily="2" charset="-122"/>
              </a:rPr>
              <a:t>拿羽毛球的时候从弄一个端口拿，最先放入的羽毛球会第一个拿出来，最后放入的羽毛球则是最后一个拿出来</a:t>
            </a:r>
            <a:r>
              <a:rPr lang="en-US" altLang="zh-CN" sz="2000" b="0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204803" name="图片 2">
            <a:extLst>
              <a:ext uri="{FF2B5EF4-FFF2-40B4-BE49-F238E27FC236}">
                <a16:creationId xmlns:a16="http://schemas.microsoft.com/office/drawing/2014/main" id="{6B5228E4-6611-44C6-044C-40AA9A95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6" t="-514" r="44450" b="24379"/>
          <a:stretch>
            <a:fillRect/>
          </a:stretch>
        </p:blipFill>
        <p:spPr bwMode="auto">
          <a:xfrm>
            <a:off x="4483100" y="1455738"/>
            <a:ext cx="2020888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4" name="图片 7">
            <a:extLst>
              <a:ext uri="{FF2B5EF4-FFF2-40B4-BE49-F238E27FC236}">
                <a16:creationId xmlns:a16="http://schemas.microsoft.com/office/drawing/2014/main" id="{DB755286-0FDF-31A7-D8D6-2F1BD34A3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786188"/>
            <a:ext cx="528638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5" name="文本框 8">
            <a:extLst>
              <a:ext uri="{FF2B5EF4-FFF2-40B4-BE49-F238E27FC236}">
                <a16:creationId xmlns:a16="http://schemas.microsoft.com/office/drawing/2014/main" id="{88BE0622-A020-9EDE-5A2A-2824AE5F2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3851275"/>
            <a:ext cx="11477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出口端</a:t>
            </a:r>
          </a:p>
        </p:txBody>
      </p:sp>
      <p:sp>
        <p:nvSpPr>
          <p:cNvPr id="204806" name="文本框 5">
            <a:extLst>
              <a:ext uri="{FF2B5EF4-FFF2-40B4-BE49-F238E27FC236}">
                <a16:creationId xmlns:a16="http://schemas.microsoft.com/office/drawing/2014/main" id="{AD74E4F8-D15E-8B5D-A02D-70C7A74A1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4645025"/>
            <a:ext cx="1803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先拿出球</a:t>
            </a:r>
            <a:r>
              <a:rPr lang="en-US" altLang="zh-CN" sz="2000"/>
              <a:t>a1</a:t>
            </a:r>
          </a:p>
        </p:txBody>
      </p:sp>
      <p:sp>
        <p:nvSpPr>
          <p:cNvPr id="204807" name="文本框 6">
            <a:extLst>
              <a:ext uri="{FF2B5EF4-FFF2-40B4-BE49-F238E27FC236}">
                <a16:creationId xmlns:a16="http://schemas.microsoft.com/office/drawing/2014/main" id="{7122BE1C-6387-B3E0-FA70-590ED34E2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2332038"/>
            <a:ext cx="180181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最后拿出球</a:t>
            </a:r>
            <a:r>
              <a:rPr lang="en-US" altLang="zh-CN" sz="2000"/>
              <a:t>an</a:t>
            </a:r>
          </a:p>
        </p:txBody>
      </p:sp>
      <p:pic>
        <p:nvPicPr>
          <p:cNvPr id="204808" name="图片 7" descr="343435383139303b333633373537353bbcfdcdb7">
            <a:extLst>
              <a:ext uri="{FF2B5EF4-FFF2-40B4-BE49-F238E27FC236}">
                <a16:creationId xmlns:a16="http://schemas.microsoft.com/office/drawing/2014/main" id="{4AE1FBBF-2151-6A43-1206-167925D0A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4483100"/>
            <a:ext cx="72231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9" name="图片 9" descr="343435383138313b333633393034373bd7aad5dbbcfdcdb7">
            <a:extLst>
              <a:ext uri="{FF2B5EF4-FFF2-40B4-BE49-F238E27FC236}">
                <a16:creationId xmlns:a16="http://schemas.microsoft.com/office/drawing/2014/main" id="{8BE62CA8-0DA0-535C-9620-F6AA014BA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2270125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文本框 8">
            <a:extLst>
              <a:ext uri="{FF2B5EF4-FFF2-40B4-BE49-F238E27FC236}">
                <a16:creationId xmlns:a16="http://schemas.microsoft.com/office/drawing/2014/main" id="{5D70757E-3FFF-5C44-4860-3072190E0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389563"/>
            <a:ext cx="17732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出口端</a:t>
            </a:r>
            <a:r>
              <a:rPr lang="en-US" altLang="zh-CN" sz="2000"/>
              <a:t>(front)</a:t>
            </a:r>
          </a:p>
        </p:txBody>
      </p:sp>
      <p:pic>
        <p:nvPicPr>
          <p:cNvPr id="205827" name="图片 6">
            <a:extLst>
              <a:ext uri="{FF2B5EF4-FFF2-40B4-BE49-F238E27FC236}">
                <a16:creationId xmlns:a16="http://schemas.microsoft.com/office/drawing/2014/main" id="{728CDF00-5C15-B185-36DE-EB19F562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4" t="21001" r="48103" b="24529"/>
          <a:stretch>
            <a:fillRect/>
          </a:stretch>
        </p:blipFill>
        <p:spPr bwMode="auto">
          <a:xfrm>
            <a:off x="5208588" y="971550"/>
            <a:ext cx="10795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8" name="图片 7">
            <a:extLst>
              <a:ext uri="{FF2B5EF4-FFF2-40B4-BE49-F238E27FC236}">
                <a16:creationId xmlns:a16="http://schemas.microsoft.com/office/drawing/2014/main" id="{CAEC41E6-8525-78ED-BA8E-A783D346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5310188"/>
            <a:ext cx="5588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9" name="图片 7">
            <a:extLst>
              <a:ext uri="{FF2B5EF4-FFF2-40B4-BE49-F238E27FC236}">
                <a16:creationId xmlns:a16="http://schemas.microsoft.com/office/drawing/2014/main" id="{0CA5D5F2-FDCE-3C3C-3D9C-91D63D8A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1076325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0" name="文本框 6">
            <a:extLst>
              <a:ext uri="{FF2B5EF4-FFF2-40B4-BE49-F238E27FC236}">
                <a16:creationId xmlns:a16="http://schemas.microsoft.com/office/drawing/2014/main" id="{6F1EEAA2-BF4B-FAE9-F2A1-52C1E74A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1166813"/>
            <a:ext cx="17748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入口端</a:t>
            </a:r>
            <a:r>
              <a:rPr lang="en-US" altLang="zh-CN" sz="2000"/>
              <a:t>(rear)</a:t>
            </a:r>
          </a:p>
        </p:txBody>
      </p:sp>
      <p:sp>
        <p:nvSpPr>
          <p:cNvPr id="205831" name="文本框 3">
            <a:extLst>
              <a:ext uri="{FF2B5EF4-FFF2-40B4-BE49-F238E27FC236}">
                <a16:creationId xmlns:a16="http://schemas.microsoft.com/office/drawing/2014/main" id="{218C62BE-74B4-FF52-706A-8F10D08A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238250"/>
            <a:ext cx="44180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宋体" panose="02010600030101010101" pitchFamily="2" charset="-122"/>
              </a:rPr>
              <a:t>羽毛球桶的出口端相当于队列结构中的“front”，通过front进行出队；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宋体" panose="02010600030101010101" pitchFamily="2" charset="-122"/>
              </a:rPr>
              <a:t>球桶的入口端相当于队列结构中的“rear”，通过rear进行入队。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文本框 3">
            <a:extLst>
              <a:ext uri="{FF2B5EF4-FFF2-40B4-BE49-F238E27FC236}">
                <a16:creationId xmlns:a16="http://schemas.microsoft.com/office/drawing/2014/main" id="{0FE5FD8B-68A4-A944-9223-A4688986D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1589088"/>
            <a:ext cx="44180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若我们想把表情反向排序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851" name="文本框 4">
            <a:extLst>
              <a:ext uri="{FF2B5EF4-FFF2-40B4-BE49-F238E27FC236}">
                <a16:creationId xmlns:a16="http://schemas.microsoft.com/office/drawing/2014/main" id="{D7EB36E4-C62D-8F62-1AC9-42889D1EB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2190750"/>
            <a:ext cx="2565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😊 😎 😢 🤣</a:t>
            </a:r>
          </a:p>
        </p:txBody>
      </p:sp>
      <p:sp>
        <p:nvSpPr>
          <p:cNvPr id="206852" name="箭头: 下 5">
            <a:extLst>
              <a:ext uri="{FF2B5EF4-FFF2-40B4-BE49-F238E27FC236}">
                <a16:creationId xmlns:a16="http://schemas.microsoft.com/office/drawing/2014/main" id="{A9E828E6-4389-FE58-BE54-4CFA5121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2776538"/>
            <a:ext cx="411163" cy="592137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206853" name="文本框 6">
            <a:extLst>
              <a:ext uri="{FF2B5EF4-FFF2-40B4-BE49-F238E27FC236}">
                <a16:creationId xmlns:a16="http://schemas.microsoft.com/office/drawing/2014/main" id="{1A907154-6808-0EB5-8F4C-96293B80B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3" y="3489325"/>
            <a:ext cx="25336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🤣 😢 😎 😊</a:t>
            </a:r>
          </a:p>
        </p:txBody>
      </p:sp>
      <p:sp>
        <p:nvSpPr>
          <p:cNvPr id="206854" name="文本框 3">
            <a:extLst>
              <a:ext uri="{FF2B5EF4-FFF2-40B4-BE49-F238E27FC236}">
                <a16:creationId xmlns:a16="http://schemas.microsoft.com/office/drawing/2014/main" id="{AE3683C8-AB91-C89C-4883-726841D6D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4297363"/>
            <a:ext cx="33877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但一次只能挪动一张脸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855" name="文本框 3">
            <a:extLst>
              <a:ext uri="{FF2B5EF4-FFF2-40B4-BE49-F238E27FC236}">
                <a16:creationId xmlns:a16="http://schemas.microsoft.com/office/drawing/2014/main" id="{8665D5C3-1CFE-F214-A97C-480E5222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3" y="2776538"/>
            <a:ext cx="228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应该如何办？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856" name="箭头: 下 9">
            <a:extLst>
              <a:ext uri="{FF2B5EF4-FFF2-40B4-BE49-F238E27FC236}">
                <a16:creationId xmlns:a16="http://schemas.microsoft.com/office/drawing/2014/main" id="{DF1F09EE-8EEF-063A-F3E1-9C7345E4335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66419" y="2775744"/>
            <a:ext cx="411163" cy="593725"/>
          </a:xfrm>
          <a:prstGeom prst="downArrow">
            <a:avLst>
              <a:gd name="adj1" fmla="val 50000"/>
              <a:gd name="adj2" fmla="val 5013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5CE822-E254-B2CD-EAC0-F37F3587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88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文本框 4">
            <a:extLst>
              <a:ext uri="{FF2B5EF4-FFF2-40B4-BE49-F238E27FC236}">
                <a16:creationId xmlns:a16="http://schemas.microsoft.com/office/drawing/2014/main" id="{A68308CF-690C-7C06-849E-03DDF681C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408113"/>
            <a:ext cx="2565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😊 😎 😢 🤣</a:t>
            </a:r>
          </a:p>
        </p:txBody>
      </p:sp>
      <p:sp>
        <p:nvSpPr>
          <p:cNvPr id="207875" name="文本框 3">
            <a:extLst>
              <a:ext uri="{FF2B5EF4-FFF2-40B4-BE49-F238E27FC236}">
                <a16:creationId xmlns:a16="http://schemas.microsoft.com/office/drawing/2014/main" id="{BA00F82F-DB82-26B6-66B9-85BBEC3DC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2100263"/>
            <a:ext cx="30607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我们这儿有一个容器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725E33E-4BE1-954F-9AB8-92C5B8051762}"/>
              </a:ext>
            </a:extLst>
          </p:cNvPr>
          <p:cNvSpPr/>
          <p:nvPr/>
        </p:nvSpPr>
        <p:spPr bwMode="auto">
          <a:xfrm>
            <a:off x="320675" y="3429000"/>
            <a:ext cx="577850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515B5653-6EB8-E14F-80F1-450CF026F4BB}"/>
              </a:ext>
            </a:extLst>
          </p:cNvPr>
          <p:cNvSpPr/>
          <p:nvPr/>
        </p:nvSpPr>
        <p:spPr bwMode="auto">
          <a:xfrm flipH="1">
            <a:off x="898525" y="3429000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7878" name="箭头: 右 6">
            <a:extLst>
              <a:ext uri="{FF2B5EF4-FFF2-40B4-BE49-F238E27FC236}">
                <a16:creationId xmlns:a16="http://schemas.microsoft.com/office/drawing/2014/main" id="{63ED3470-3DA3-B0D6-ABDD-2C938C2C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4089400"/>
            <a:ext cx="425450" cy="395288"/>
          </a:xfrm>
          <a:prstGeom prst="rightArrow">
            <a:avLst>
              <a:gd name="adj1" fmla="val 50000"/>
              <a:gd name="adj2" fmla="val 50158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CA0FA1B8-7C31-6DD2-048D-1385E46E7172}"/>
              </a:ext>
            </a:extLst>
          </p:cNvPr>
          <p:cNvSpPr/>
          <p:nvPr/>
        </p:nvSpPr>
        <p:spPr bwMode="auto">
          <a:xfrm>
            <a:off x="2371725" y="3429000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0ABF3FDB-F791-9BCD-DF03-612B80E3994F}"/>
              </a:ext>
            </a:extLst>
          </p:cNvPr>
          <p:cNvSpPr/>
          <p:nvPr/>
        </p:nvSpPr>
        <p:spPr bwMode="auto">
          <a:xfrm flipH="1">
            <a:off x="2947988" y="3429000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7881" name="文本框 10">
            <a:extLst>
              <a:ext uri="{FF2B5EF4-FFF2-40B4-BE49-F238E27FC236}">
                <a16:creationId xmlns:a16="http://schemas.microsoft.com/office/drawing/2014/main" id="{D9955C62-127A-CCCA-BC01-6A9B5E600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3" y="4392613"/>
            <a:ext cx="577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12" name="L 形 11">
            <a:extLst>
              <a:ext uri="{FF2B5EF4-FFF2-40B4-BE49-F238E27FC236}">
                <a16:creationId xmlns:a16="http://schemas.microsoft.com/office/drawing/2014/main" id="{A3D0D20D-CF2E-67DB-89CE-C49A80C4BED0}"/>
              </a:ext>
            </a:extLst>
          </p:cNvPr>
          <p:cNvSpPr/>
          <p:nvPr/>
        </p:nvSpPr>
        <p:spPr bwMode="auto">
          <a:xfrm>
            <a:off x="4202113" y="3429000"/>
            <a:ext cx="577850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L 形 12">
            <a:extLst>
              <a:ext uri="{FF2B5EF4-FFF2-40B4-BE49-F238E27FC236}">
                <a16:creationId xmlns:a16="http://schemas.microsoft.com/office/drawing/2014/main" id="{A83BE8BD-F690-6C85-CBCE-D831F9849AB1}"/>
              </a:ext>
            </a:extLst>
          </p:cNvPr>
          <p:cNvSpPr/>
          <p:nvPr/>
        </p:nvSpPr>
        <p:spPr bwMode="auto">
          <a:xfrm flipH="1">
            <a:off x="4779963" y="3429000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7884" name="文本框 13">
            <a:extLst>
              <a:ext uri="{FF2B5EF4-FFF2-40B4-BE49-F238E27FC236}">
                <a16:creationId xmlns:a16="http://schemas.microsoft.com/office/drawing/2014/main" id="{905817A9-3B0F-E42A-1E41-EBB367DA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4392613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11001FDD-9AB1-5FB7-8335-999AB39EC0C7}"/>
              </a:ext>
            </a:extLst>
          </p:cNvPr>
          <p:cNvSpPr/>
          <p:nvPr/>
        </p:nvSpPr>
        <p:spPr bwMode="auto">
          <a:xfrm>
            <a:off x="5889625" y="3429000"/>
            <a:ext cx="577850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L 形 15">
            <a:extLst>
              <a:ext uri="{FF2B5EF4-FFF2-40B4-BE49-F238E27FC236}">
                <a16:creationId xmlns:a16="http://schemas.microsoft.com/office/drawing/2014/main" id="{79A1FDA0-E84E-C578-3848-0FEB729C4D56}"/>
              </a:ext>
            </a:extLst>
          </p:cNvPr>
          <p:cNvSpPr/>
          <p:nvPr/>
        </p:nvSpPr>
        <p:spPr bwMode="auto">
          <a:xfrm flipH="1">
            <a:off x="6467475" y="3429000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7887" name="文本框 16">
            <a:extLst>
              <a:ext uri="{FF2B5EF4-FFF2-40B4-BE49-F238E27FC236}">
                <a16:creationId xmlns:a16="http://schemas.microsoft.com/office/drawing/2014/main" id="{E77CBC1C-758E-186E-5A18-05521929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4392613"/>
            <a:ext cx="576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207888" name="箭头: 右 19">
            <a:extLst>
              <a:ext uri="{FF2B5EF4-FFF2-40B4-BE49-F238E27FC236}">
                <a16:creationId xmlns:a16="http://schemas.microsoft.com/office/drawing/2014/main" id="{AFE53EC1-F9EF-F198-7851-BE648A3C9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4090988"/>
            <a:ext cx="423863" cy="395287"/>
          </a:xfrm>
          <a:prstGeom prst="rightArrow">
            <a:avLst>
              <a:gd name="adj1" fmla="val 50000"/>
              <a:gd name="adj2" fmla="val 4997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7889" name="文本框 21">
            <a:extLst>
              <a:ext uri="{FF2B5EF4-FFF2-40B4-BE49-F238E27FC236}">
                <a16:creationId xmlns:a16="http://schemas.microsoft.com/office/drawing/2014/main" id="{05BDF143-49CF-EC75-3706-F7BF3CC3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3992563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😎</a:t>
            </a:r>
          </a:p>
        </p:txBody>
      </p:sp>
      <p:sp>
        <p:nvSpPr>
          <p:cNvPr id="207890" name="文本框 23">
            <a:extLst>
              <a:ext uri="{FF2B5EF4-FFF2-40B4-BE49-F238E27FC236}">
                <a16:creationId xmlns:a16="http://schemas.microsoft.com/office/drawing/2014/main" id="{BD5DECDC-FB53-BAB4-14B3-13C53C8C6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358775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😢</a:t>
            </a:r>
          </a:p>
        </p:txBody>
      </p:sp>
      <p:sp>
        <p:nvSpPr>
          <p:cNvPr id="207891" name="文本框 25">
            <a:extLst>
              <a:ext uri="{FF2B5EF4-FFF2-40B4-BE49-F238E27FC236}">
                <a16:creationId xmlns:a16="http://schemas.microsoft.com/office/drawing/2014/main" id="{1207CBF3-93C9-7DED-9A59-8EC9D7F0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39925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😎</a:t>
            </a:r>
          </a:p>
        </p:txBody>
      </p:sp>
      <p:sp>
        <p:nvSpPr>
          <p:cNvPr id="207892" name="箭头: 右 26">
            <a:extLst>
              <a:ext uri="{FF2B5EF4-FFF2-40B4-BE49-F238E27FC236}">
                <a16:creationId xmlns:a16="http://schemas.microsoft.com/office/drawing/2014/main" id="{3C096404-6129-A7CA-0580-F15AC34E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116388"/>
            <a:ext cx="423862" cy="395287"/>
          </a:xfrm>
          <a:prstGeom prst="rightArrow">
            <a:avLst>
              <a:gd name="adj1" fmla="val 50000"/>
              <a:gd name="adj2" fmla="val 4997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7893" name="箭头: 右 27">
            <a:extLst>
              <a:ext uri="{FF2B5EF4-FFF2-40B4-BE49-F238E27FC236}">
                <a16:creationId xmlns:a16="http://schemas.microsoft.com/office/drawing/2014/main" id="{456924E9-0430-1ECF-A198-665CFF75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4116388"/>
            <a:ext cx="423862" cy="395287"/>
          </a:xfrm>
          <a:prstGeom prst="rightArrow">
            <a:avLst>
              <a:gd name="adj1" fmla="val 50000"/>
              <a:gd name="adj2" fmla="val 4997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" name="L 形 28">
            <a:extLst>
              <a:ext uri="{FF2B5EF4-FFF2-40B4-BE49-F238E27FC236}">
                <a16:creationId xmlns:a16="http://schemas.microsoft.com/office/drawing/2014/main" id="{CA9B0F23-4483-EAC9-6F76-426F083E47FD}"/>
              </a:ext>
            </a:extLst>
          </p:cNvPr>
          <p:cNvSpPr/>
          <p:nvPr/>
        </p:nvSpPr>
        <p:spPr bwMode="auto">
          <a:xfrm>
            <a:off x="7620000" y="3429000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" name="L 形 29">
            <a:extLst>
              <a:ext uri="{FF2B5EF4-FFF2-40B4-BE49-F238E27FC236}">
                <a16:creationId xmlns:a16="http://schemas.microsoft.com/office/drawing/2014/main" id="{452E9DDA-E8AF-8F9C-1924-CC5947BAC63B}"/>
              </a:ext>
            </a:extLst>
          </p:cNvPr>
          <p:cNvSpPr/>
          <p:nvPr/>
        </p:nvSpPr>
        <p:spPr bwMode="auto">
          <a:xfrm flipH="1">
            <a:off x="8196263" y="3429000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7896" name="文本框 30">
            <a:extLst>
              <a:ext uri="{FF2B5EF4-FFF2-40B4-BE49-F238E27FC236}">
                <a16:creationId xmlns:a16="http://schemas.microsoft.com/office/drawing/2014/main" id="{304339FE-7B92-8CBD-51A3-CF743182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4402138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207897" name="文本框 31">
            <a:extLst>
              <a:ext uri="{FF2B5EF4-FFF2-40B4-BE49-F238E27FC236}">
                <a16:creationId xmlns:a16="http://schemas.microsoft.com/office/drawing/2014/main" id="{CB40645D-C8C8-728C-B559-300C1FC2D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788" y="36115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😢</a:t>
            </a:r>
          </a:p>
        </p:txBody>
      </p:sp>
      <p:sp>
        <p:nvSpPr>
          <p:cNvPr id="207898" name="文本框 32">
            <a:extLst>
              <a:ext uri="{FF2B5EF4-FFF2-40B4-BE49-F238E27FC236}">
                <a16:creationId xmlns:a16="http://schemas.microsoft.com/office/drawing/2014/main" id="{EA0C4EF6-E89D-A5AF-7FAB-CD0869F6F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400685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😎</a:t>
            </a:r>
          </a:p>
        </p:txBody>
      </p:sp>
      <p:sp>
        <p:nvSpPr>
          <p:cNvPr id="207899" name="文本框 34">
            <a:extLst>
              <a:ext uri="{FF2B5EF4-FFF2-40B4-BE49-F238E27FC236}">
                <a16:creationId xmlns:a16="http://schemas.microsoft.com/office/drawing/2014/main" id="{7A6A62DD-759A-7322-25AC-8631EA895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3235325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🤣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7C6FE5-A238-C871-2AB8-A8405225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9" y="92076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文本框 4">
            <a:extLst>
              <a:ext uri="{FF2B5EF4-FFF2-40B4-BE49-F238E27FC236}">
                <a16:creationId xmlns:a16="http://schemas.microsoft.com/office/drawing/2014/main" id="{A68308CF-690C-7C06-849E-03DDF681C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408113"/>
            <a:ext cx="2565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😊 😎 😢 🤣</a:t>
            </a:r>
          </a:p>
        </p:txBody>
      </p:sp>
      <p:sp>
        <p:nvSpPr>
          <p:cNvPr id="29" name="L 形 28">
            <a:extLst>
              <a:ext uri="{FF2B5EF4-FFF2-40B4-BE49-F238E27FC236}">
                <a16:creationId xmlns:a16="http://schemas.microsoft.com/office/drawing/2014/main" id="{CA9B0F23-4483-EAC9-6F76-426F083E47FD}"/>
              </a:ext>
            </a:extLst>
          </p:cNvPr>
          <p:cNvSpPr/>
          <p:nvPr/>
        </p:nvSpPr>
        <p:spPr bwMode="auto">
          <a:xfrm>
            <a:off x="565150" y="3157269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" name="L 形 29">
            <a:extLst>
              <a:ext uri="{FF2B5EF4-FFF2-40B4-BE49-F238E27FC236}">
                <a16:creationId xmlns:a16="http://schemas.microsoft.com/office/drawing/2014/main" id="{452E9DDA-E8AF-8F9C-1924-CC5947BAC63B}"/>
              </a:ext>
            </a:extLst>
          </p:cNvPr>
          <p:cNvSpPr/>
          <p:nvPr/>
        </p:nvSpPr>
        <p:spPr bwMode="auto">
          <a:xfrm flipH="1">
            <a:off x="1141413" y="3157269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7896" name="文本框 30">
            <a:extLst>
              <a:ext uri="{FF2B5EF4-FFF2-40B4-BE49-F238E27FC236}">
                <a16:creationId xmlns:a16="http://schemas.microsoft.com/office/drawing/2014/main" id="{304339FE-7B92-8CBD-51A3-CF743182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4130407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207897" name="文本框 31">
            <a:extLst>
              <a:ext uri="{FF2B5EF4-FFF2-40B4-BE49-F238E27FC236}">
                <a16:creationId xmlns:a16="http://schemas.microsoft.com/office/drawing/2014/main" id="{CB40645D-C8C8-728C-B559-300C1FC2D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3339832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😢</a:t>
            </a:r>
          </a:p>
        </p:txBody>
      </p:sp>
      <p:sp>
        <p:nvSpPr>
          <p:cNvPr id="207898" name="文本框 32">
            <a:extLst>
              <a:ext uri="{FF2B5EF4-FFF2-40B4-BE49-F238E27FC236}">
                <a16:creationId xmlns:a16="http://schemas.microsoft.com/office/drawing/2014/main" id="{EA0C4EF6-E89D-A5AF-7FAB-CD0869F6F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3735119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😎</a:t>
            </a:r>
          </a:p>
        </p:txBody>
      </p:sp>
      <p:sp>
        <p:nvSpPr>
          <p:cNvPr id="207899" name="文本框 34">
            <a:extLst>
              <a:ext uri="{FF2B5EF4-FFF2-40B4-BE49-F238E27FC236}">
                <a16:creationId xmlns:a16="http://schemas.microsoft.com/office/drawing/2014/main" id="{7A6A62DD-759A-7322-25AC-8631EA895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2963594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🤣</a:t>
            </a:r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579D7BFF-E018-F0C1-CEF7-02AD57C0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899" y="3147258"/>
            <a:ext cx="269407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将最上边的弹出来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箭头: 右 19">
            <a:extLst>
              <a:ext uri="{FF2B5EF4-FFF2-40B4-BE49-F238E27FC236}">
                <a16:creationId xmlns:a16="http://schemas.microsoft.com/office/drawing/2014/main" id="{E34D8777-40B9-A7EE-94C3-EBE50815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729" y="3843862"/>
            <a:ext cx="1021557" cy="395287"/>
          </a:xfrm>
          <a:prstGeom prst="rightArrow">
            <a:avLst>
              <a:gd name="adj1" fmla="val 50000"/>
              <a:gd name="adj2" fmla="val 4997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5E641A93-73DD-2B88-2763-E4CD663A2D70}"/>
              </a:ext>
            </a:extLst>
          </p:cNvPr>
          <p:cNvSpPr/>
          <p:nvPr/>
        </p:nvSpPr>
        <p:spPr bwMode="auto">
          <a:xfrm>
            <a:off x="4861183" y="3159126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EBD726F1-6466-F16E-7CE3-B1CA8B98CB67}"/>
              </a:ext>
            </a:extLst>
          </p:cNvPr>
          <p:cNvSpPr/>
          <p:nvPr/>
        </p:nvSpPr>
        <p:spPr bwMode="auto">
          <a:xfrm flipH="1">
            <a:off x="5437446" y="3159126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文本框 30">
            <a:extLst>
              <a:ext uri="{FF2B5EF4-FFF2-40B4-BE49-F238E27FC236}">
                <a16:creationId xmlns:a16="http://schemas.microsoft.com/office/drawing/2014/main" id="{63E1E88B-76C7-7F80-1FFA-5D408F248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321" y="4132264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11" name="文本框 31">
            <a:extLst>
              <a:ext uri="{FF2B5EF4-FFF2-40B4-BE49-F238E27FC236}">
                <a16:creationId xmlns:a16="http://schemas.microsoft.com/office/drawing/2014/main" id="{CB82F327-B647-32C1-7EE5-57E743F3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971" y="3341689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😢</a:t>
            </a:r>
          </a:p>
        </p:txBody>
      </p:sp>
      <p:sp>
        <p:nvSpPr>
          <p:cNvPr id="14" name="文本框 32">
            <a:extLst>
              <a:ext uri="{FF2B5EF4-FFF2-40B4-BE49-F238E27FC236}">
                <a16:creationId xmlns:a16="http://schemas.microsoft.com/office/drawing/2014/main" id="{515A4B63-C9A0-5973-9B05-D57A5D8BE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321" y="3736976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😎</a:t>
            </a: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8729EC73-DC89-302F-D51B-E0E17BA1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938" y="2300043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🤣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E66B146-64C4-58D5-4320-28581CCD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00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9933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文本框 4">
            <a:extLst>
              <a:ext uri="{FF2B5EF4-FFF2-40B4-BE49-F238E27FC236}">
                <a16:creationId xmlns:a16="http://schemas.microsoft.com/office/drawing/2014/main" id="{A68308CF-690C-7C06-849E-03DDF681C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408113"/>
            <a:ext cx="2565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😊 😎 😢 🤣</a:t>
            </a:r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579D7BFF-E018-F0C1-CEF7-02AD57C0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241" y="3088651"/>
            <a:ext cx="1754959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继续弹出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箭头: 右 19">
            <a:extLst>
              <a:ext uri="{FF2B5EF4-FFF2-40B4-BE49-F238E27FC236}">
                <a16:creationId xmlns:a16="http://schemas.microsoft.com/office/drawing/2014/main" id="{E34D8777-40B9-A7EE-94C3-EBE50815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258" y="3757163"/>
            <a:ext cx="1021557" cy="395287"/>
          </a:xfrm>
          <a:prstGeom prst="rightArrow">
            <a:avLst>
              <a:gd name="adj1" fmla="val 50000"/>
              <a:gd name="adj2" fmla="val 4997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5E641A93-73DD-2B88-2763-E4CD663A2D70}"/>
              </a:ext>
            </a:extLst>
          </p:cNvPr>
          <p:cNvSpPr/>
          <p:nvPr/>
        </p:nvSpPr>
        <p:spPr bwMode="auto">
          <a:xfrm>
            <a:off x="926757" y="3070570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EBD726F1-6466-F16E-7CE3-B1CA8B98CB67}"/>
              </a:ext>
            </a:extLst>
          </p:cNvPr>
          <p:cNvSpPr/>
          <p:nvPr/>
        </p:nvSpPr>
        <p:spPr bwMode="auto">
          <a:xfrm flipH="1">
            <a:off x="1503020" y="3070570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文本框 30">
            <a:extLst>
              <a:ext uri="{FF2B5EF4-FFF2-40B4-BE49-F238E27FC236}">
                <a16:creationId xmlns:a16="http://schemas.microsoft.com/office/drawing/2014/main" id="{63E1E88B-76C7-7F80-1FFA-5D408F248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895" y="4043708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11" name="文本框 31">
            <a:extLst>
              <a:ext uri="{FF2B5EF4-FFF2-40B4-BE49-F238E27FC236}">
                <a16:creationId xmlns:a16="http://schemas.microsoft.com/office/drawing/2014/main" id="{CB82F327-B647-32C1-7EE5-57E743F3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545" y="325313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😢</a:t>
            </a:r>
          </a:p>
        </p:txBody>
      </p:sp>
      <p:sp>
        <p:nvSpPr>
          <p:cNvPr id="14" name="文本框 32">
            <a:extLst>
              <a:ext uri="{FF2B5EF4-FFF2-40B4-BE49-F238E27FC236}">
                <a16:creationId xmlns:a16="http://schemas.microsoft.com/office/drawing/2014/main" id="{515A4B63-C9A0-5973-9B05-D57A5D8BE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895" y="364842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😎</a:t>
            </a: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8729EC73-DC89-302F-D51B-E0E17BA1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938" y="2300043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🤣</a:t>
            </a: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A8CCC4E8-88F0-7179-7AE9-C9D8DC20F83F}"/>
              </a:ext>
            </a:extLst>
          </p:cNvPr>
          <p:cNvSpPr/>
          <p:nvPr/>
        </p:nvSpPr>
        <p:spPr bwMode="auto">
          <a:xfrm>
            <a:off x="4123896" y="3088651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DBA03639-B60D-7523-EFBD-5531FC78D4A1}"/>
              </a:ext>
            </a:extLst>
          </p:cNvPr>
          <p:cNvSpPr/>
          <p:nvPr/>
        </p:nvSpPr>
        <p:spPr bwMode="auto">
          <a:xfrm flipH="1">
            <a:off x="4700159" y="3088651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文本框 30">
            <a:extLst>
              <a:ext uri="{FF2B5EF4-FFF2-40B4-BE49-F238E27FC236}">
                <a16:creationId xmlns:a16="http://schemas.microsoft.com/office/drawing/2014/main" id="{EC8CB752-8A7F-BFD0-1F06-350D7A5D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034" y="4061789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9" name="文本框 31">
            <a:extLst>
              <a:ext uri="{FF2B5EF4-FFF2-40B4-BE49-F238E27FC236}">
                <a16:creationId xmlns:a16="http://schemas.microsoft.com/office/drawing/2014/main" id="{4056C869-85F9-9212-B2CA-DFB4B2F5B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8" y="2309072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😢</a:t>
            </a:r>
          </a:p>
        </p:txBody>
      </p:sp>
      <p:sp>
        <p:nvSpPr>
          <p:cNvPr id="12" name="文本框 32">
            <a:extLst>
              <a:ext uri="{FF2B5EF4-FFF2-40B4-BE49-F238E27FC236}">
                <a16:creationId xmlns:a16="http://schemas.microsoft.com/office/drawing/2014/main" id="{291AB945-F224-9ADE-2C7E-6C86D6D1E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034" y="3666501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😎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02214DD-C00C-9A1D-C269-ECB33A09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426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22429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文本框 4">
            <a:extLst>
              <a:ext uri="{FF2B5EF4-FFF2-40B4-BE49-F238E27FC236}">
                <a16:creationId xmlns:a16="http://schemas.microsoft.com/office/drawing/2014/main" id="{A68308CF-690C-7C06-849E-03DDF681C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408113"/>
            <a:ext cx="2565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😊 😎 😢 🤣</a:t>
            </a:r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579D7BFF-E018-F0C1-CEF7-02AD57C0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241" y="3088651"/>
            <a:ext cx="1754959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继续弹出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箭头: 右 19">
            <a:extLst>
              <a:ext uri="{FF2B5EF4-FFF2-40B4-BE49-F238E27FC236}">
                <a16:creationId xmlns:a16="http://schemas.microsoft.com/office/drawing/2014/main" id="{E34D8777-40B9-A7EE-94C3-EBE50815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258" y="3757163"/>
            <a:ext cx="1021557" cy="395287"/>
          </a:xfrm>
          <a:prstGeom prst="rightArrow">
            <a:avLst>
              <a:gd name="adj1" fmla="val 50000"/>
              <a:gd name="adj2" fmla="val 4997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5E641A93-73DD-2B88-2763-E4CD663A2D70}"/>
              </a:ext>
            </a:extLst>
          </p:cNvPr>
          <p:cNvSpPr/>
          <p:nvPr/>
        </p:nvSpPr>
        <p:spPr bwMode="auto">
          <a:xfrm>
            <a:off x="926757" y="3070570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EBD726F1-6466-F16E-7CE3-B1CA8B98CB67}"/>
              </a:ext>
            </a:extLst>
          </p:cNvPr>
          <p:cNvSpPr/>
          <p:nvPr/>
        </p:nvSpPr>
        <p:spPr bwMode="auto">
          <a:xfrm flipH="1">
            <a:off x="1503020" y="3070570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文本框 30">
            <a:extLst>
              <a:ext uri="{FF2B5EF4-FFF2-40B4-BE49-F238E27FC236}">
                <a16:creationId xmlns:a16="http://schemas.microsoft.com/office/drawing/2014/main" id="{63E1E88B-76C7-7F80-1FFA-5D408F248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895" y="4043708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14" name="文本框 32">
            <a:extLst>
              <a:ext uri="{FF2B5EF4-FFF2-40B4-BE49-F238E27FC236}">
                <a16:creationId xmlns:a16="http://schemas.microsoft.com/office/drawing/2014/main" id="{515A4B63-C9A0-5973-9B05-D57A5D8BE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895" y="364842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😎</a:t>
            </a: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8729EC73-DC89-302F-D51B-E0E17BA1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421" y="2318101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🤣</a:t>
            </a: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A8CCC4E8-88F0-7179-7AE9-C9D8DC20F83F}"/>
              </a:ext>
            </a:extLst>
          </p:cNvPr>
          <p:cNvSpPr/>
          <p:nvPr/>
        </p:nvSpPr>
        <p:spPr bwMode="auto">
          <a:xfrm>
            <a:off x="4123896" y="3088651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DBA03639-B60D-7523-EFBD-5531FC78D4A1}"/>
              </a:ext>
            </a:extLst>
          </p:cNvPr>
          <p:cNvSpPr/>
          <p:nvPr/>
        </p:nvSpPr>
        <p:spPr bwMode="auto">
          <a:xfrm flipH="1">
            <a:off x="4700159" y="3088651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文本框 30">
            <a:extLst>
              <a:ext uri="{FF2B5EF4-FFF2-40B4-BE49-F238E27FC236}">
                <a16:creationId xmlns:a16="http://schemas.microsoft.com/office/drawing/2014/main" id="{EC8CB752-8A7F-BFD0-1F06-350D7A5D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034" y="4061789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9" name="文本框 31">
            <a:extLst>
              <a:ext uri="{FF2B5EF4-FFF2-40B4-BE49-F238E27FC236}">
                <a16:creationId xmlns:a16="http://schemas.microsoft.com/office/drawing/2014/main" id="{4056C869-85F9-9212-B2CA-DFB4B2F5B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3" y="2298357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😢</a:t>
            </a:r>
          </a:p>
        </p:txBody>
      </p:sp>
      <p:sp>
        <p:nvSpPr>
          <p:cNvPr id="12" name="文本框 32">
            <a:extLst>
              <a:ext uri="{FF2B5EF4-FFF2-40B4-BE49-F238E27FC236}">
                <a16:creationId xmlns:a16="http://schemas.microsoft.com/office/drawing/2014/main" id="{291AB945-F224-9ADE-2C7E-6C86D6D1E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68" y="2318101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😎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BB7E2D33-0B47-2D8D-8F5A-0BA35E63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426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04785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文本框 4">
            <a:extLst>
              <a:ext uri="{FF2B5EF4-FFF2-40B4-BE49-F238E27FC236}">
                <a16:creationId xmlns:a16="http://schemas.microsoft.com/office/drawing/2014/main" id="{A68308CF-690C-7C06-849E-03DDF681C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408113"/>
            <a:ext cx="2565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😊 😎 😢 🤣</a:t>
            </a:r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579D7BFF-E018-F0C1-CEF7-02AD57C0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070" y="2736232"/>
            <a:ext cx="1754959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继续弹出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箭头: 右 19">
            <a:extLst>
              <a:ext uri="{FF2B5EF4-FFF2-40B4-BE49-F238E27FC236}">
                <a16:creationId xmlns:a16="http://schemas.microsoft.com/office/drawing/2014/main" id="{E34D8777-40B9-A7EE-94C3-EBE50815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087" y="3404744"/>
            <a:ext cx="1021557" cy="395287"/>
          </a:xfrm>
          <a:prstGeom prst="rightArrow">
            <a:avLst>
              <a:gd name="adj1" fmla="val 50000"/>
              <a:gd name="adj2" fmla="val 4997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5E641A93-73DD-2B88-2763-E4CD663A2D70}"/>
              </a:ext>
            </a:extLst>
          </p:cNvPr>
          <p:cNvSpPr/>
          <p:nvPr/>
        </p:nvSpPr>
        <p:spPr bwMode="auto">
          <a:xfrm>
            <a:off x="667586" y="2718151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EBD726F1-6466-F16E-7CE3-B1CA8B98CB67}"/>
              </a:ext>
            </a:extLst>
          </p:cNvPr>
          <p:cNvSpPr/>
          <p:nvPr/>
        </p:nvSpPr>
        <p:spPr bwMode="auto">
          <a:xfrm flipH="1">
            <a:off x="1243849" y="2718151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文本框 30">
            <a:extLst>
              <a:ext uri="{FF2B5EF4-FFF2-40B4-BE49-F238E27FC236}">
                <a16:creationId xmlns:a16="http://schemas.microsoft.com/office/drawing/2014/main" id="{63E1E88B-76C7-7F80-1FFA-5D408F248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724" y="3691289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😊</a:t>
            </a: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8729EC73-DC89-302F-D51B-E0E17BA1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421" y="2318101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🤣</a:t>
            </a: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A8CCC4E8-88F0-7179-7AE9-C9D8DC20F83F}"/>
              </a:ext>
            </a:extLst>
          </p:cNvPr>
          <p:cNvSpPr/>
          <p:nvPr/>
        </p:nvSpPr>
        <p:spPr bwMode="auto">
          <a:xfrm>
            <a:off x="3864725" y="2736232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DBA03639-B60D-7523-EFBD-5531FC78D4A1}"/>
              </a:ext>
            </a:extLst>
          </p:cNvPr>
          <p:cNvSpPr/>
          <p:nvPr/>
        </p:nvSpPr>
        <p:spPr bwMode="auto">
          <a:xfrm flipH="1">
            <a:off x="4440988" y="2736232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文本框 30">
            <a:extLst>
              <a:ext uri="{FF2B5EF4-FFF2-40B4-BE49-F238E27FC236}">
                <a16:creationId xmlns:a16="http://schemas.microsoft.com/office/drawing/2014/main" id="{EC8CB752-8A7F-BFD0-1F06-350D7A5D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388" y="2318101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😊</a:t>
            </a:r>
          </a:p>
        </p:txBody>
      </p:sp>
      <p:sp>
        <p:nvSpPr>
          <p:cNvPr id="9" name="文本框 31">
            <a:extLst>
              <a:ext uri="{FF2B5EF4-FFF2-40B4-BE49-F238E27FC236}">
                <a16:creationId xmlns:a16="http://schemas.microsoft.com/office/drawing/2014/main" id="{4056C869-85F9-9212-B2CA-DFB4B2F5B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3" y="2298357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😢</a:t>
            </a:r>
          </a:p>
        </p:txBody>
      </p:sp>
      <p:sp>
        <p:nvSpPr>
          <p:cNvPr id="12" name="文本框 32">
            <a:extLst>
              <a:ext uri="{FF2B5EF4-FFF2-40B4-BE49-F238E27FC236}">
                <a16:creationId xmlns:a16="http://schemas.microsoft.com/office/drawing/2014/main" id="{291AB945-F224-9ADE-2C7E-6C86D6D1E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68" y="2318101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😎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524F1C97-DD3F-E5CF-6B52-DD77B48EF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02" y="4647716"/>
            <a:ext cx="4206018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这样，就将这些表情换了顺序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93D8ACD-B937-C385-8026-B27A3109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082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16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>
            <a:extLst>
              <a:ext uri="{FF2B5EF4-FFF2-40B4-BE49-F238E27FC236}">
                <a16:creationId xmlns:a16="http://schemas.microsoft.com/office/drawing/2014/main" id="{9ECCA0CF-33C5-EC70-5110-7527F8BF2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4819" name="TextBox 4">
            <a:extLst>
              <a:ext uri="{FF2B5EF4-FFF2-40B4-BE49-F238E27FC236}">
                <a16:creationId xmlns:a16="http://schemas.microsoft.com/office/drawing/2014/main" id="{D467C9FB-D863-AE39-2575-C9C9D5E0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4820" name="TextBox 6">
            <a:extLst>
              <a:ext uri="{FF2B5EF4-FFF2-40B4-BE49-F238E27FC236}">
                <a16:creationId xmlns:a16="http://schemas.microsoft.com/office/drawing/2014/main" id="{646BCDE5-1DE9-E69B-5B29-CC21A068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4821" name="TextBox 7">
            <a:extLst>
              <a:ext uri="{FF2B5EF4-FFF2-40B4-BE49-F238E27FC236}">
                <a16:creationId xmlns:a16="http://schemas.microsoft.com/office/drawing/2014/main" id="{8A06C947-D8DA-7EB2-F955-5FAA6F853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4822" name="TextBox 8">
            <a:extLst>
              <a:ext uri="{FF2B5EF4-FFF2-40B4-BE49-F238E27FC236}">
                <a16:creationId xmlns:a16="http://schemas.microsoft.com/office/drawing/2014/main" id="{04C3A12A-0128-DFE8-44D9-5317D4CAE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4823" name="TextBox 9">
            <a:extLst>
              <a:ext uri="{FF2B5EF4-FFF2-40B4-BE49-F238E27FC236}">
                <a16:creationId xmlns:a16="http://schemas.microsoft.com/office/drawing/2014/main" id="{271A59D0-85B7-685E-7599-B127C58AB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4824" name="TextBox 10">
            <a:extLst>
              <a:ext uri="{FF2B5EF4-FFF2-40B4-BE49-F238E27FC236}">
                <a16:creationId xmlns:a16="http://schemas.microsoft.com/office/drawing/2014/main" id="{0433806E-1DEE-F127-27EF-7C658ADC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4825" name="TextBox 11">
            <a:extLst>
              <a:ext uri="{FF2B5EF4-FFF2-40B4-BE49-F238E27FC236}">
                <a16:creationId xmlns:a16="http://schemas.microsoft.com/office/drawing/2014/main" id="{55CD880D-3859-A40B-1C25-13F54DBED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4826" name="TextBox 12">
            <a:extLst>
              <a:ext uri="{FF2B5EF4-FFF2-40B4-BE49-F238E27FC236}">
                <a16:creationId xmlns:a16="http://schemas.microsoft.com/office/drawing/2014/main" id="{2BCF76A9-6CE4-012C-7EE8-077C43A70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DD0C628-132E-CF3A-3795-893B70D915C0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8E5AF29D-FAF8-A23D-6A9C-A33429623019}"/>
              </a:ext>
            </a:extLst>
          </p:cNvPr>
          <p:cNvCxnSpPr/>
          <p:nvPr/>
        </p:nvCxnSpPr>
        <p:spPr>
          <a:xfrm>
            <a:off x="6569075" y="2787650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4" name="TextBox 35">
            <a:extLst>
              <a:ext uri="{FF2B5EF4-FFF2-40B4-BE49-F238E27FC236}">
                <a16:creationId xmlns:a16="http://schemas.microsoft.com/office/drawing/2014/main" id="{79F58482-3880-8419-90B5-6593733E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53841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34845" name="TextBox 25">
            <a:extLst>
              <a:ext uri="{FF2B5EF4-FFF2-40B4-BE49-F238E27FC236}">
                <a16:creationId xmlns:a16="http://schemas.microsoft.com/office/drawing/2014/main" id="{E84EA700-6599-AA42-E7F2-4222D0FA3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3" y="4181475"/>
            <a:ext cx="1479550" cy="33972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F9FCBDF1-9FF2-C7E7-BC5A-E9A936CABE41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 形 4">
            <a:extLst>
              <a:ext uri="{FF2B5EF4-FFF2-40B4-BE49-F238E27FC236}">
                <a16:creationId xmlns:a16="http://schemas.microsoft.com/office/drawing/2014/main" id="{A8CCC4E8-88F0-7179-7AE9-C9D8DC20F83F}"/>
              </a:ext>
            </a:extLst>
          </p:cNvPr>
          <p:cNvSpPr/>
          <p:nvPr/>
        </p:nvSpPr>
        <p:spPr bwMode="auto">
          <a:xfrm>
            <a:off x="4235446" y="1181768"/>
            <a:ext cx="168277" cy="1065748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DBA03639-B60D-7523-EFBD-5531FC78D4A1}"/>
              </a:ext>
            </a:extLst>
          </p:cNvPr>
          <p:cNvSpPr/>
          <p:nvPr/>
        </p:nvSpPr>
        <p:spPr bwMode="auto">
          <a:xfrm flipH="1">
            <a:off x="4403723" y="1181768"/>
            <a:ext cx="168277" cy="1065748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524F1C97-DD3F-E5CF-6B52-DD77B48EF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3" y="1154873"/>
            <a:ext cx="4206018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称此“容器”为栈（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Stack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" name="文本框 3">
            <a:extLst>
              <a:ext uri="{FF2B5EF4-FFF2-40B4-BE49-F238E27FC236}">
                <a16:creationId xmlns:a16="http://schemas.microsoft.com/office/drawing/2014/main" id="{5B86D54B-8943-EC65-90A4-FEC2E9F48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3" y="2442061"/>
            <a:ext cx="3698298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栈（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Stack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）只有一个口子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L 形 18">
            <a:extLst>
              <a:ext uri="{FF2B5EF4-FFF2-40B4-BE49-F238E27FC236}">
                <a16:creationId xmlns:a16="http://schemas.microsoft.com/office/drawing/2014/main" id="{1EFE30D3-A52A-2F89-B4AF-B322AC95F8A1}"/>
              </a:ext>
            </a:extLst>
          </p:cNvPr>
          <p:cNvSpPr/>
          <p:nvPr/>
        </p:nvSpPr>
        <p:spPr bwMode="auto">
          <a:xfrm>
            <a:off x="4235446" y="2554296"/>
            <a:ext cx="168277" cy="1065748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" name="L 形 19">
            <a:extLst>
              <a:ext uri="{FF2B5EF4-FFF2-40B4-BE49-F238E27FC236}">
                <a16:creationId xmlns:a16="http://schemas.microsoft.com/office/drawing/2014/main" id="{375EC1AE-A9B7-62F0-3565-F99307FBD097}"/>
              </a:ext>
            </a:extLst>
          </p:cNvPr>
          <p:cNvSpPr/>
          <p:nvPr/>
        </p:nvSpPr>
        <p:spPr bwMode="auto">
          <a:xfrm flipH="1">
            <a:off x="4403723" y="2554296"/>
            <a:ext cx="168277" cy="1065748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CDB0F5-84F9-AD46-1023-F13EE3247115}"/>
              </a:ext>
            </a:extLst>
          </p:cNvPr>
          <p:cNvCxnSpPr/>
          <p:nvPr/>
        </p:nvCxnSpPr>
        <p:spPr bwMode="auto">
          <a:xfrm>
            <a:off x="4102443" y="2274411"/>
            <a:ext cx="301280" cy="279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3" name="文本框 3">
            <a:extLst>
              <a:ext uri="{FF2B5EF4-FFF2-40B4-BE49-F238E27FC236}">
                <a16:creationId xmlns:a16="http://schemas.microsoft.com/office/drawing/2014/main" id="{BB06464C-8135-E237-7920-F2CD5C382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3" y="3449364"/>
            <a:ext cx="3088698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因此只能有两种操作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3">
            <a:extLst>
              <a:ext uri="{FF2B5EF4-FFF2-40B4-BE49-F238E27FC236}">
                <a16:creationId xmlns:a16="http://schemas.microsoft.com/office/drawing/2014/main" id="{20B45699-9C9D-0D9B-654C-E06141A58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3" y="4009133"/>
            <a:ext cx="196835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①压栈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push</a:t>
            </a:r>
          </a:p>
        </p:txBody>
      </p:sp>
      <p:sp>
        <p:nvSpPr>
          <p:cNvPr id="25" name="L 形 24">
            <a:extLst>
              <a:ext uri="{FF2B5EF4-FFF2-40B4-BE49-F238E27FC236}">
                <a16:creationId xmlns:a16="http://schemas.microsoft.com/office/drawing/2014/main" id="{F7BB9FF2-A646-8913-12C4-97D0ADC7B985}"/>
              </a:ext>
            </a:extLst>
          </p:cNvPr>
          <p:cNvSpPr/>
          <p:nvPr/>
        </p:nvSpPr>
        <p:spPr bwMode="auto">
          <a:xfrm>
            <a:off x="2267659" y="4222956"/>
            <a:ext cx="168277" cy="1065748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" name="L 形 25">
            <a:extLst>
              <a:ext uri="{FF2B5EF4-FFF2-40B4-BE49-F238E27FC236}">
                <a16:creationId xmlns:a16="http://schemas.microsoft.com/office/drawing/2014/main" id="{D4C72B85-072C-1933-1720-8B0102C27B6E}"/>
              </a:ext>
            </a:extLst>
          </p:cNvPr>
          <p:cNvSpPr/>
          <p:nvPr/>
        </p:nvSpPr>
        <p:spPr bwMode="auto">
          <a:xfrm flipH="1">
            <a:off x="2435936" y="4222956"/>
            <a:ext cx="168277" cy="1065748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CA78E4-64FA-4860-08C8-51C5CA985AFB}"/>
              </a:ext>
            </a:extLst>
          </p:cNvPr>
          <p:cNvSpPr txBox="1"/>
          <p:nvPr/>
        </p:nvSpPr>
        <p:spPr>
          <a:xfrm>
            <a:off x="2231766" y="4872703"/>
            <a:ext cx="3565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😊</a:t>
            </a: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4D5C1D8-C43C-C93D-3BF6-A1CED4549870}"/>
              </a:ext>
            </a:extLst>
          </p:cNvPr>
          <p:cNvCxnSpPr>
            <a:cxnSpLocks/>
          </p:cNvCxnSpPr>
          <p:nvPr/>
        </p:nvCxnSpPr>
        <p:spPr bwMode="auto">
          <a:xfrm>
            <a:off x="2075935" y="4009133"/>
            <a:ext cx="383447" cy="21382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1" name="文本框 3">
            <a:extLst>
              <a:ext uri="{FF2B5EF4-FFF2-40B4-BE49-F238E27FC236}">
                <a16:creationId xmlns:a16="http://schemas.microsoft.com/office/drawing/2014/main" id="{5B23DE99-EE11-2A4E-CE7C-75B0EFF2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606" y="4003247"/>
            <a:ext cx="18077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②出栈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</a:p>
        </p:txBody>
      </p:sp>
      <p:sp>
        <p:nvSpPr>
          <p:cNvPr id="32" name="L 形 31">
            <a:extLst>
              <a:ext uri="{FF2B5EF4-FFF2-40B4-BE49-F238E27FC236}">
                <a16:creationId xmlns:a16="http://schemas.microsoft.com/office/drawing/2014/main" id="{F9FFC758-B39D-1A79-6732-13AFC9F8334D}"/>
              </a:ext>
            </a:extLst>
          </p:cNvPr>
          <p:cNvSpPr/>
          <p:nvPr/>
        </p:nvSpPr>
        <p:spPr bwMode="auto">
          <a:xfrm>
            <a:off x="5037266" y="4222956"/>
            <a:ext cx="168277" cy="1065748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3" name="L 形 32">
            <a:extLst>
              <a:ext uri="{FF2B5EF4-FFF2-40B4-BE49-F238E27FC236}">
                <a16:creationId xmlns:a16="http://schemas.microsoft.com/office/drawing/2014/main" id="{1F7AB1A9-F59A-EC70-9A1D-40B29F28E223}"/>
              </a:ext>
            </a:extLst>
          </p:cNvPr>
          <p:cNvSpPr/>
          <p:nvPr/>
        </p:nvSpPr>
        <p:spPr bwMode="auto">
          <a:xfrm flipH="1">
            <a:off x="5205543" y="4222956"/>
            <a:ext cx="168277" cy="1065748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78895CC-B650-E3D2-6F4B-7D5198967ADA}"/>
              </a:ext>
            </a:extLst>
          </p:cNvPr>
          <p:cNvSpPr txBox="1"/>
          <p:nvPr/>
        </p:nvSpPr>
        <p:spPr>
          <a:xfrm>
            <a:off x="5017270" y="4286017"/>
            <a:ext cx="3565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😊</a:t>
            </a: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E7DA5396-5E52-989E-CFFB-5641F350A9A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279600" y="3924565"/>
            <a:ext cx="219709" cy="37707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35637791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6CD67EEF-99D3-7AA6-9572-75213C376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07531"/>
            <a:ext cx="5090984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机器如何读取并计算如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1+(6+2)*3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527C95-A063-4BD2-E9BE-83E7077353AA}"/>
              </a:ext>
            </a:extLst>
          </p:cNvPr>
          <p:cNvSpPr txBox="1"/>
          <p:nvPr/>
        </p:nvSpPr>
        <p:spPr>
          <a:xfrm>
            <a:off x="2545492" y="2168323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370E23-2AB3-4506-2CE6-60875A18A79B}"/>
              </a:ext>
            </a:extLst>
          </p:cNvPr>
          <p:cNvSpPr/>
          <p:nvPr/>
        </p:nvSpPr>
        <p:spPr>
          <a:xfrm>
            <a:off x="3066757" y="2149444"/>
            <a:ext cx="969784" cy="5477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4E3E381E-3859-0D3C-409D-6D5A984CFA21}"/>
              </a:ext>
            </a:extLst>
          </p:cNvPr>
          <p:cNvSpPr/>
          <p:nvPr/>
        </p:nvSpPr>
        <p:spPr bwMode="auto">
          <a:xfrm>
            <a:off x="3386892" y="2961733"/>
            <a:ext cx="329514" cy="4672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94A207-C7BA-200B-C5D0-9D7A19F0777C}"/>
              </a:ext>
            </a:extLst>
          </p:cNvPr>
          <p:cNvSpPr txBox="1"/>
          <p:nvPr/>
        </p:nvSpPr>
        <p:spPr>
          <a:xfrm>
            <a:off x="2553730" y="3618939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FEE172-7BC8-D386-63C6-2437390CC473}"/>
              </a:ext>
            </a:extLst>
          </p:cNvPr>
          <p:cNvSpPr/>
          <p:nvPr/>
        </p:nvSpPr>
        <p:spPr>
          <a:xfrm>
            <a:off x="3066756" y="3637452"/>
            <a:ext cx="1719428" cy="5477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AFEC326-B294-1D50-7BD2-CB6FD0F3623E}"/>
              </a:ext>
            </a:extLst>
          </p:cNvPr>
          <p:cNvSpPr/>
          <p:nvPr/>
        </p:nvSpPr>
        <p:spPr bwMode="auto">
          <a:xfrm>
            <a:off x="3386892" y="4294841"/>
            <a:ext cx="329514" cy="51387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BF472F-A49E-4F23-2EDF-85019005E41D}"/>
              </a:ext>
            </a:extLst>
          </p:cNvPr>
          <p:cNvSpPr txBox="1"/>
          <p:nvPr/>
        </p:nvSpPr>
        <p:spPr>
          <a:xfrm>
            <a:off x="2553730" y="4899846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8D86F9-DC01-E829-6127-84242C9FF98B}"/>
              </a:ext>
            </a:extLst>
          </p:cNvPr>
          <p:cNvSpPr/>
          <p:nvPr/>
        </p:nvSpPr>
        <p:spPr>
          <a:xfrm>
            <a:off x="2636108" y="4918359"/>
            <a:ext cx="2084173" cy="5477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3676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6CD67EEF-99D3-7AA6-9572-75213C376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79" y="887409"/>
            <a:ext cx="191941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简单方法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527C95-A063-4BD2-E9BE-83E7077353AA}"/>
              </a:ext>
            </a:extLst>
          </p:cNvPr>
          <p:cNvSpPr txBox="1"/>
          <p:nvPr/>
        </p:nvSpPr>
        <p:spPr>
          <a:xfrm>
            <a:off x="4238371" y="1699278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4E3E381E-3859-0D3C-409D-6D5A984CFA21}"/>
              </a:ext>
            </a:extLst>
          </p:cNvPr>
          <p:cNvSpPr/>
          <p:nvPr/>
        </p:nvSpPr>
        <p:spPr bwMode="auto">
          <a:xfrm>
            <a:off x="5162987" y="2576748"/>
            <a:ext cx="329514" cy="26362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94A207-C7BA-200B-C5D0-9D7A19F0777C}"/>
              </a:ext>
            </a:extLst>
          </p:cNvPr>
          <p:cNvSpPr txBox="1"/>
          <p:nvPr/>
        </p:nvSpPr>
        <p:spPr>
          <a:xfrm>
            <a:off x="4238372" y="3015121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AFEC326-B294-1D50-7BD2-CB6FD0F3623E}"/>
              </a:ext>
            </a:extLst>
          </p:cNvPr>
          <p:cNvSpPr/>
          <p:nvPr/>
        </p:nvSpPr>
        <p:spPr bwMode="auto">
          <a:xfrm>
            <a:off x="5162987" y="3600512"/>
            <a:ext cx="329514" cy="3074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BF472F-A49E-4F23-2EDF-85019005E41D}"/>
              </a:ext>
            </a:extLst>
          </p:cNvPr>
          <p:cNvSpPr txBox="1"/>
          <p:nvPr/>
        </p:nvSpPr>
        <p:spPr>
          <a:xfrm>
            <a:off x="4238371" y="4829756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768578D0-7E12-98ED-CAA1-BD62A7C31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041" y="1638119"/>
            <a:ext cx="163109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扫描算式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DFBDF853-C7B6-B93E-4938-ECC5773C90C3}"/>
              </a:ext>
            </a:extLst>
          </p:cNvPr>
          <p:cNvSpPr/>
          <p:nvPr/>
        </p:nvSpPr>
        <p:spPr bwMode="auto">
          <a:xfrm>
            <a:off x="2007975" y="2462198"/>
            <a:ext cx="329514" cy="4672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28F873DF-9917-524A-7B81-DC0A4FC5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943" y="2947978"/>
            <a:ext cx="163109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检查括号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094DB22-500E-C6FF-AA99-178D8D6148D9}"/>
              </a:ext>
            </a:extLst>
          </p:cNvPr>
          <p:cNvCxnSpPr/>
          <p:nvPr/>
        </p:nvCxnSpPr>
        <p:spPr bwMode="auto">
          <a:xfrm>
            <a:off x="4762420" y="3525196"/>
            <a:ext cx="9196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文本框 3">
            <a:extLst>
              <a:ext uri="{FF2B5EF4-FFF2-40B4-BE49-F238E27FC236}">
                <a16:creationId xmlns:a16="http://schemas.microsoft.com/office/drawing/2014/main" id="{8C06E78F-B40B-FD64-6DD9-56C39BCD6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24" y="3811563"/>
            <a:ext cx="361212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重新开始检查乘号与除号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B7CFA2C-FEDC-3C7A-C195-4B40F9D110C1}"/>
              </a:ext>
            </a:extLst>
          </p:cNvPr>
          <p:cNvSpPr/>
          <p:nvPr/>
        </p:nvSpPr>
        <p:spPr bwMode="auto">
          <a:xfrm>
            <a:off x="1979142" y="3520622"/>
            <a:ext cx="329514" cy="4672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AABCF7-B8A9-B156-8C17-3243A024E5D4}"/>
              </a:ext>
            </a:extLst>
          </p:cNvPr>
          <p:cNvSpPr txBox="1"/>
          <p:nvPr/>
        </p:nvSpPr>
        <p:spPr>
          <a:xfrm>
            <a:off x="4301016" y="3832039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ABB6960-8442-B9F0-F7E5-5497C8FC13B6}"/>
              </a:ext>
            </a:extLst>
          </p:cNvPr>
          <p:cNvCxnSpPr>
            <a:cxnSpLocks/>
          </p:cNvCxnSpPr>
          <p:nvPr/>
        </p:nvCxnSpPr>
        <p:spPr bwMode="auto">
          <a:xfrm>
            <a:off x="4823827" y="4371332"/>
            <a:ext cx="15543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文本框 3">
            <a:extLst>
              <a:ext uri="{FF2B5EF4-FFF2-40B4-BE49-F238E27FC236}">
                <a16:creationId xmlns:a16="http://schemas.microsoft.com/office/drawing/2014/main" id="{5E3C8994-F1FA-6756-B26A-DB16CA207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24" y="4745285"/>
            <a:ext cx="361212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再次扫描计算加号与减号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1101C4D-4FF0-8079-4816-5C7EC9FB0211}"/>
              </a:ext>
            </a:extLst>
          </p:cNvPr>
          <p:cNvSpPr/>
          <p:nvPr/>
        </p:nvSpPr>
        <p:spPr bwMode="auto">
          <a:xfrm>
            <a:off x="1970903" y="4317769"/>
            <a:ext cx="329514" cy="4672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F6EF45A-C757-6E13-B563-3D5C3132CBFE}"/>
              </a:ext>
            </a:extLst>
          </p:cNvPr>
          <p:cNvSpPr/>
          <p:nvPr/>
        </p:nvSpPr>
        <p:spPr bwMode="auto">
          <a:xfrm>
            <a:off x="5162987" y="4526835"/>
            <a:ext cx="329514" cy="3074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97B7EB-F242-95F2-F3F1-02B7AB6B3378}"/>
              </a:ext>
            </a:extLst>
          </p:cNvPr>
          <p:cNvCxnSpPr>
            <a:cxnSpLocks/>
          </p:cNvCxnSpPr>
          <p:nvPr/>
        </p:nvCxnSpPr>
        <p:spPr bwMode="auto">
          <a:xfrm>
            <a:off x="4417543" y="5385284"/>
            <a:ext cx="18991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文本框 3">
            <a:extLst>
              <a:ext uri="{FF2B5EF4-FFF2-40B4-BE49-F238E27FC236}">
                <a16:creationId xmlns:a16="http://schemas.microsoft.com/office/drawing/2014/main" id="{01BFFF6A-7BBD-40D4-EE88-88D09392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403" y="1596587"/>
            <a:ext cx="671382" cy="171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低效率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43402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6CD67EEF-99D3-7AA6-9572-75213C376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79" y="887409"/>
            <a:ext cx="191941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简单方法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527C95-A063-4BD2-E9BE-83E7077353AA}"/>
              </a:ext>
            </a:extLst>
          </p:cNvPr>
          <p:cNvSpPr txBox="1"/>
          <p:nvPr/>
        </p:nvSpPr>
        <p:spPr>
          <a:xfrm>
            <a:off x="4238371" y="1699278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4E3E381E-3859-0D3C-409D-6D5A984CFA21}"/>
              </a:ext>
            </a:extLst>
          </p:cNvPr>
          <p:cNvSpPr/>
          <p:nvPr/>
        </p:nvSpPr>
        <p:spPr bwMode="auto">
          <a:xfrm>
            <a:off x="5162987" y="2576748"/>
            <a:ext cx="329514" cy="26362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94A207-C7BA-200B-C5D0-9D7A19F0777C}"/>
              </a:ext>
            </a:extLst>
          </p:cNvPr>
          <p:cNvSpPr txBox="1"/>
          <p:nvPr/>
        </p:nvSpPr>
        <p:spPr>
          <a:xfrm>
            <a:off x="4238372" y="3015121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AFEC326-B294-1D50-7BD2-CB6FD0F3623E}"/>
              </a:ext>
            </a:extLst>
          </p:cNvPr>
          <p:cNvSpPr/>
          <p:nvPr/>
        </p:nvSpPr>
        <p:spPr bwMode="auto">
          <a:xfrm>
            <a:off x="5162987" y="3600512"/>
            <a:ext cx="329514" cy="3074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BF472F-A49E-4F23-2EDF-85019005E41D}"/>
              </a:ext>
            </a:extLst>
          </p:cNvPr>
          <p:cNvSpPr txBox="1"/>
          <p:nvPr/>
        </p:nvSpPr>
        <p:spPr>
          <a:xfrm>
            <a:off x="4238371" y="4829756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768578D0-7E12-98ED-CAA1-BD62A7C31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041" y="1638119"/>
            <a:ext cx="163109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扫描算式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DFBDF853-C7B6-B93E-4938-ECC5773C90C3}"/>
              </a:ext>
            </a:extLst>
          </p:cNvPr>
          <p:cNvSpPr/>
          <p:nvPr/>
        </p:nvSpPr>
        <p:spPr bwMode="auto">
          <a:xfrm>
            <a:off x="2007975" y="2462198"/>
            <a:ext cx="329514" cy="4672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28F873DF-9917-524A-7B81-DC0A4FC5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943" y="2947978"/>
            <a:ext cx="163109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检查括号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094DB22-500E-C6FF-AA99-178D8D6148D9}"/>
              </a:ext>
            </a:extLst>
          </p:cNvPr>
          <p:cNvCxnSpPr/>
          <p:nvPr/>
        </p:nvCxnSpPr>
        <p:spPr bwMode="auto">
          <a:xfrm>
            <a:off x="4762420" y="3525196"/>
            <a:ext cx="9196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文本框 3">
            <a:extLst>
              <a:ext uri="{FF2B5EF4-FFF2-40B4-BE49-F238E27FC236}">
                <a16:creationId xmlns:a16="http://schemas.microsoft.com/office/drawing/2014/main" id="{8C06E78F-B40B-FD64-6DD9-56C39BCD6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24" y="3811563"/>
            <a:ext cx="361212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重新开始检查乘号与除号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B7CFA2C-FEDC-3C7A-C195-4B40F9D110C1}"/>
              </a:ext>
            </a:extLst>
          </p:cNvPr>
          <p:cNvSpPr/>
          <p:nvPr/>
        </p:nvSpPr>
        <p:spPr bwMode="auto">
          <a:xfrm>
            <a:off x="1979142" y="3520622"/>
            <a:ext cx="329514" cy="4672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AABCF7-B8A9-B156-8C17-3243A024E5D4}"/>
              </a:ext>
            </a:extLst>
          </p:cNvPr>
          <p:cNvSpPr txBox="1"/>
          <p:nvPr/>
        </p:nvSpPr>
        <p:spPr>
          <a:xfrm>
            <a:off x="4301016" y="3832039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ABB6960-8442-B9F0-F7E5-5497C8FC13B6}"/>
              </a:ext>
            </a:extLst>
          </p:cNvPr>
          <p:cNvCxnSpPr>
            <a:cxnSpLocks/>
          </p:cNvCxnSpPr>
          <p:nvPr/>
        </p:nvCxnSpPr>
        <p:spPr bwMode="auto">
          <a:xfrm>
            <a:off x="4823827" y="4371332"/>
            <a:ext cx="15543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文本框 3">
            <a:extLst>
              <a:ext uri="{FF2B5EF4-FFF2-40B4-BE49-F238E27FC236}">
                <a16:creationId xmlns:a16="http://schemas.microsoft.com/office/drawing/2014/main" id="{5E3C8994-F1FA-6756-B26A-DB16CA207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24" y="4745285"/>
            <a:ext cx="361212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再次扫描计算加号与减号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1101C4D-4FF0-8079-4816-5C7EC9FB0211}"/>
              </a:ext>
            </a:extLst>
          </p:cNvPr>
          <p:cNvSpPr/>
          <p:nvPr/>
        </p:nvSpPr>
        <p:spPr bwMode="auto">
          <a:xfrm>
            <a:off x="1970903" y="4317769"/>
            <a:ext cx="329514" cy="4672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F6EF45A-C757-6E13-B563-3D5C3132CBFE}"/>
              </a:ext>
            </a:extLst>
          </p:cNvPr>
          <p:cNvSpPr/>
          <p:nvPr/>
        </p:nvSpPr>
        <p:spPr bwMode="auto">
          <a:xfrm>
            <a:off x="5162987" y="4526835"/>
            <a:ext cx="329514" cy="3074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97B7EB-F242-95F2-F3F1-02B7AB6B3378}"/>
              </a:ext>
            </a:extLst>
          </p:cNvPr>
          <p:cNvCxnSpPr>
            <a:cxnSpLocks/>
          </p:cNvCxnSpPr>
          <p:nvPr/>
        </p:nvCxnSpPr>
        <p:spPr bwMode="auto">
          <a:xfrm>
            <a:off x="4417543" y="5385284"/>
            <a:ext cx="18991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文本框 3">
            <a:extLst>
              <a:ext uri="{FF2B5EF4-FFF2-40B4-BE49-F238E27FC236}">
                <a16:creationId xmlns:a16="http://schemas.microsoft.com/office/drawing/2014/main" id="{01BFFF6A-7BBD-40D4-EE88-88D09392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403" y="1596587"/>
            <a:ext cx="671382" cy="171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低效率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94467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6CD67EEF-99D3-7AA6-9572-75213C376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79" y="887409"/>
            <a:ext cx="231483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逆波兰表达式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2290120" y="225070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1ADC30-2B61-BF4E-FC32-97B9D50867CC}"/>
              </a:ext>
            </a:extLst>
          </p:cNvPr>
          <p:cNvSpPr/>
          <p:nvPr/>
        </p:nvSpPr>
        <p:spPr>
          <a:xfrm>
            <a:off x="2811385" y="2231823"/>
            <a:ext cx="969784" cy="5477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3">
            <a:extLst>
              <a:ext uri="{FF2B5EF4-FFF2-40B4-BE49-F238E27FC236}">
                <a16:creationId xmlns:a16="http://schemas.microsoft.com/office/drawing/2014/main" id="{B07F8874-A3D8-D6EE-A187-2B74DCB57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928" y="1517543"/>
            <a:ext cx="3088698" cy="6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中缀表达式</a:t>
            </a:r>
            <a:endParaRPr lang="en-US" altLang="zh-CN" sz="1400" b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Infix Expression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4FFB01-C0AD-C778-BBBF-9C1D07C51FBB}"/>
              </a:ext>
            </a:extLst>
          </p:cNvPr>
          <p:cNvSpPr txBox="1"/>
          <p:nvPr/>
        </p:nvSpPr>
        <p:spPr>
          <a:xfrm>
            <a:off x="2290119" y="3421664"/>
            <a:ext cx="3336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 6 2 + 3 × +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B146A6-D7CE-4648-9B97-BC272690F457}"/>
              </a:ext>
            </a:extLst>
          </p:cNvPr>
          <p:cNvSpPr/>
          <p:nvPr/>
        </p:nvSpPr>
        <p:spPr>
          <a:xfrm>
            <a:off x="2724887" y="3458692"/>
            <a:ext cx="1188086" cy="5477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">
            <a:extLst>
              <a:ext uri="{FF2B5EF4-FFF2-40B4-BE49-F238E27FC236}">
                <a16:creationId xmlns:a16="http://schemas.microsoft.com/office/drawing/2014/main" id="{CEA4C861-8759-EFB8-5B67-F3E974D2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928" y="4051396"/>
            <a:ext cx="3088698" cy="6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后缀表达式</a:t>
            </a:r>
            <a:endParaRPr lang="en-US" altLang="zh-CN" sz="1400" b="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Postfix Expression</a:t>
            </a:r>
          </a:p>
        </p:txBody>
      </p:sp>
    </p:spTree>
    <p:extLst>
      <p:ext uri="{BB962C8B-B14F-4D97-AF65-F5344CB8AC3E}">
        <p14:creationId xmlns:p14="http://schemas.microsoft.com/office/powerpoint/2010/main" val="206570920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280087" y="130355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1+(6+2)×3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555" y="188832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50792335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518312" y="130355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+(6+2)×3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555" y="188832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1978170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518312" y="130355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+(6+2)×3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279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724928" y="180915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29746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518312" y="130355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(6+2)×3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279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766117" y="188832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262806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518312" y="130355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(6+2)×3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25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766117" y="188832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001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>
            <a:extLst>
              <a:ext uri="{FF2B5EF4-FFF2-40B4-BE49-F238E27FC236}">
                <a16:creationId xmlns:a16="http://schemas.microsoft.com/office/drawing/2014/main" id="{9FCAE91A-0C88-D266-7D65-1A5671AB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6867" name="TextBox 4">
            <a:extLst>
              <a:ext uri="{FF2B5EF4-FFF2-40B4-BE49-F238E27FC236}">
                <a16:creationId xmlns:a16="http://schemas.microsoft.com/office/drawing/2014/main" id="{BB1842B1-434C-2730-13E4-250BA25B3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6868" name="TextBox 6">
            <a:extLst>
              <a:ext uri="{FF2B5EF4-FFF2-40B4-BE49-F238E27FC236}">
                <a16:creationId xmlns:a16="http://schemas.microsoft.com/office/drawing/2014/main" id="{8E9AC09A-BD68-4697-FC2D-A4AEA47C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6869" name="TextBox 7">
            <a:extLst>
              <a:ext uri="{FF2B5EF4-FFF2-40B4-BE49-F238E27FC236}">
                <a16:creationId xmlns:a16="http://schemas.microsoft.com/office/drawing/2014/main" id="{0B8F6FAA-A6CE-1580-725C-BF3C53B67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6870" name="TextBox 8">
            <a:extLst>
              <a:ext uri="{FF2B5EF4-FFF2-40B4-BE49-F238E27FC236}">
                <a16:creationId xmlns:a16="http://schemas.microsoft.com/office/drawing/2014/main" id="{B4616E33-2C37-9E37-91B4-D97074A91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6871" name="TextBox 9">
            <a:extLst>
              <a:ext uri="{FF2B5EF4-FFF2-40B4-BE49-F238E27FC236}">
                <a16:creationId xmlns:a16="http://schemas.microsoft.com/office/drawing/2014/main" id="{D73B58D2-576F-74F0-5B86-12207CD02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6872" name="TextBox 10">
            <a:extLst>
              <a:ext uri="{FF2B5EF4-FFF2-40B4-BE49-F238E27FC236}">
                <a16:creationId xmlns:a16="http://schemas.microsoft.com/office/drawing/2014/main" id="{7E23CD6C-E351-4F16-2316-9D1D9A42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6873" name="TextBox 11">
            <a:extLst>
              <a:ext uri="{FF2B5EF4-FFF2-40B4-BE49-F238E27FC236}">
                <a16:creationId xmlns:a16="http://schemas.microsoft.com/office/drawing/2014/main" id="{72DA8F06-CD04-4569-ADFE-61537AD9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6874" name="TextBox 12">
            <a:extLst>
              <a:ext uri="{FF2B5EF4-FFF2-40B4-BE49-F238E27FC236}">
                <a16:creationId xmlns:a16="http://schemas.microsoft.com/office/drawing/2014/main" id="{8F196709-9F37-F6FC-4A92-0D897F37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9582BCB-A838-39A3-9477-A271B0680B75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B1A23567-C594-DD93-A672-FF7A6ED35C46}"/>
              </a:ext>
            </a:extLst>
          </p:cNvPr>
          <p:cNvCxnSpPr/>
          <p:nvPr/>
        </p:nvCxnSpPr>
        <p:spPr>
          <a:xfrm>
            <a:off x="6569075" y="2787650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2" name="TextBox 35">
            <a:extLst>
              <a:ext uri="{FF2B5EF4-FFF2-40B4-BE49-F238E27FC236}">
                <a16:creationId xmlns:a16="http://schemas.microsoft.com/office/drawing/2014/main" id="{A5FEBE91-50F6-02F7-043C-B793A7351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53841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36893" name="TextBox 25">
            <a:extLst>
              <a:ext uri="{FF2B5EF4-FFF2-40B4-BE49-F238E27FC236}">
                <a16:creationId xmlns:a16="http://schemas.microsoft.com/office/drawing/2014/main" id="{4A30E8D8-3A16-E94E-D9B8-7F4D0988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3" y="4500563"/>
            <a:ext cx="1479550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203EBBAA-9E67-3D75-13EC-38BB555CA3C3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518312" y="130355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6+2)×3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25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724927" y="188832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E03D52-1C88-23E4-A895-0F43485610E1}"/>
              </a:ext>
            </a:extLst>
          </p:cNvPr>
          <p:cNvSpPr txBox="1"/>
          <p:nvPr/>
        </p:nvSpPr>
        <p:spPr>
          <a:xfrm>
            <a:off x="5028334" y="3230890"/>
            <a:ext cx="400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273757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518312" y="130355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+2)×3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35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若栈内包含左括号，运算符都入栈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724927" y="188832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E03D52-1C88-23E4-A895-0F43485610E1}"/>
              </a:ext>
            </a:extLst>
          </p:cNvPr>
          <p:cNvSpPr txBox="1"/>
          <p:nvPr/>
        </p:nvSpPr>
        <p:spPr>
          <a:xfrm>
            <a:off x="5028334" y="3230890"/>
            <a:ext cx="400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E646D-6C88-EABD-4AFA-7C8F2B6EB01D}"/>
              </a:ext>
            </a:extLst>
          </p:cNvPr>
          <p:cNvSpPr txBox="1"/>
          <p:nvPr/>
        </p:nvSpPr>
        <p:spPr>
          <a:xfrm>
            <a:off x="5318555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88911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518312" y="130355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2)×3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35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若栈内包含左括号，运算符都入栈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724927" y="188832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E03D52-1C88-23E4-A895-0F43485610E1}"/>
              </a:ext>
            </a:extLst>
          </p:cNvPr>
          <p:cNvSpPr txBox="1"/>
          <p:nvPr/>
        </p:nvSpPr>
        <p:spPr>
          <a:xfrm>
            <a:off x="5028334" y="3230890"/>
            <a:ext cx="400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E646D-6C88-EABD-4AFA-7C8F2B6EB01D}"/>
              </a:ext>
            </a:extLst>
          </p:cNvPr>
          <p:cNvSpPr txBox="1"/>
          <p:nvPr/>
        </p:nvSpPr>
        <p:spPr>
          <a:xfrm>
            <a:off x="5318555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84CBA-13CC-1349-3FBC-32560D391366}"/>
              </a:ext>
            </a:extLst>
          </p:cNvPr>
          <p:cNvSpPr txBox="1"/>
          <p:nvPr/>
        </p:nvSpPr>
        <p:spPr>
          <a:xfrm>
            <a:off x="5064827" y="2938502"/>
            <a:ext cx="37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554029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518312" y="130355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3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若栈内包含左括号，运算符都入栈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若是左括号，栈不断出栈，直到碰到左括号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691975" y="188832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E03D52-1C88-23E4-A895-0F43485610E1}"/>
              </a:ext>
            </a:extLst>
          </p:cNvPr>
          <p:cNvSpPr txBox="1"/>
          <p:nvPr/>
        </p:nvSpPr>
        <p:spPr>
          <a:xfrm>
            <a:off x="5028334" y="3230890"/>
            <a:ext cx="400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E646D-6C88-EABD-4AFA-7C8F2B6EB01D}"/>
              </a:ext>
            </a:extLst>
          </p:cNvPr>
          <p:cNvSpPr txBox="1"/>
          <p:nvPr/>
        </p:nvSpPr>
        <p:spPr>
          <a:xfrm>
            <a:off x="5318555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84CBA-13CC-1349-3FBC-32560D391366}"/>
              </a:ext>
            </a:extLst>
          </p:cNvPr>
          <p:cNvSpPr txBox="1"/>
          <p:nvPr/>
        </p:nvSpPr>
        <p:spPr>
          <a:xfrm>
            <a:off x="5064827" y="2938502"/>
            <a:ext cx="37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7FB05C-3C6E-6DD4-83BD-203572EC39B1}"/>
              </a:ext>
            </a:extLst>
          </p:cNvPr>
          <p:cNvSpPr txBox="1"/>
          <p:nvPr/>
        </p:nvSpPr>
        <p:spPr>
          <a:xfrm>
            <a:off x="5673454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034950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518312" y="1303552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)×3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3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若栈内包含左括号，运算符都入栈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若是左括号，栈不断出栈，直到碰到左括号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691975" y="188832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E03D52-1C88-23E4-A895-0F43485610E1}"/>
              </a:ext>
            </a:extLst>
          </p:cNvPr>
          <p:cNvSpPr txBox="1"/>
          <p:nvPr/>
        </p:nvSpPr>
        <p:spPr>
          <a:xfrm>
            <a:off x="5028334" y="3230890"/>
            <a:ext cx="400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E646D-6C88-EABD-4AFA-7C8F2B6EB01D}"/>
              </a:ext>
            </a:extLst>
          </p:cNvPr>
          <p:cNvSpPr txBox="1"/>
          <p:nvPr/>
        </p:nvSpPr>
        <p:spPr>
          <a:xfrm>
            <a:off x="5318555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84CBA-13CC-1349-3FBC-32560D391366}"/>
              </a:ext>
            </a:extLst>
          </p:cNvPr>
          <p:cNvSpPr txBox="1"/>
          <p:nvPr/>
        </p:nvSpPr>
        <p:spPr>
          <a:xfrm>
            <a:off x="5944366" y="1388207"/>
            <a:ext cx="37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7FB05C-3C6E-6DD4-83BD-203572EC39B1}"/>
              </a:ext>
            </a:extLst>
          </p:cNvPr>
          <p:cNvSpPr txBox="1"/>
          <p:nvPr/>
        </p:nvSpPr>
        <p:spPr>
          <a:xfrm>
            <a:off x="5673454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63695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691975" y="1351503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3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若栈内包含左括号，运算符都入栈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若是左括号，栈不断出栈，直到碰到左括号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691975" y="1888327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E03D52-1C88-23E4-A895-0F43485610E1}"/>
              </a:ext>
            </a:extLst>
          </p:cNvPr>
          <p:cNvSpPr txBox="1"/>
          <p:nvPr/>
        </p:nvSpPr>
        <p:spPr>
          <a:xfrm>
            <a:off x="5626752" y="1936278"/>
            <a:ext cx="6218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E646D-6C88-EABD-4AFA-7C8F2B6EB01D}"/>
              </a:ext>
            </a:extLst>
          </p:cNvPr>
          <p:cNvSpPr txBox="1"/>
          <p:nvPr/>
        </p:nvSpPr>
        <p:spPr>
          <a:xfrm>
            <a:off x="5318555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84CBA-13CC-1349-3FBC-32560D391366}"/>
              </a:ext>
            </a:extLst>
          </p:cNvPr>
          <p:cNvSpPr txBox="1"/>
          <p:nvPr/>
        </p:nvSpPr>
        <p:spPr>
          <a:xfrm>
            <a:off x="5944366" y="1388207"/>
            <a:ext cx="37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7FB05C-3C6E-6DD4-83BD-203572EC39B1}"/>
              </a:ext>
            </a:extLst>
          </p:cNvPr>
          <p:cNvSpPr txBox="1"/>
          <p:nvPr/>
        </p:nvSpPr>
        <p:spPr>
          <a:xfrm>
            <a:off x="5673454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311704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691975" y="1351503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×3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3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若栈内包含左括号，运算符都入栈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若是左括号，栈不断出栈，直到碰到左括号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972061" y="1809156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E646D-6C88-EABD-4AFA-7C8F2B6EB01D}"/>
              </a:ext>
            </a:extLst>
          </p:cNvPr>
          <p:cNvSpPr txBox="1"/>
          <p:nvPr/>
        </p:nvSpPr>
        <p:spPr>
          <a:xfrm>
            <a:off x="5318555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84CBA-13CC-1349-3FBC-32560D391366}"/>
              </a:ext>
            </a:extLst>
          </p:cNvPr>
          <p:cNvSpPr txBox="1"/>
          <p:nvPr/>
        </p:nvSpPr>
        <p:spPr>
          <a:xfrm>
            <a:off x="5944366" y="1388207"/>
            <a:ext cx="37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7FB05C-3C6E-6DD4-83BD-203572EC39B1}"/>
              </a:ext>
            </a:extLst>
          </p:cNvPr>
          <p:cNvSpPr txBox="1"/>
          <p:nvPr/>
        </p:nvSpPr>
        <p:spPr>
          <a:xfrm>
            <a:off x="5673454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F56CA7-00BB-1F92-3756-6E09C707F8CC}"/>
              </a:ext>
            </a:extLst>
          </p:cNvPr>
          <p:cNvSpPr/>
          <p:nvPr/>
        </p:nvSpPr>
        <p:spPr>
          <a:xfrm>
            <a:off x="280087" y="2843557"/>
            <a:ext cx="3715264" cy="136832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9958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989391" y="1363490"/>
            <a:ext cx="258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3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若栈内包含左括号，运算符都入栈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若是左括号，栈不断出栈，直到碰到左括号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1178007" y="1866821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E646D-6C88-EABD-4AFA-7C8F2B6EB01D}"/>
              </a:ext>
            </a:extLst>
          </p:cNvPr>
          <p:cNvSpPr txBox="1"/>
          <p:nvPr/>
        </p:nvSpPr>
        <p:spPr>
          <a:xfrm>
            <a:off x="5318555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84CBA-13CC-1349-3FBC-32560D391366}"/>
              </a:ext>
            </a:extLst>
          </p:cNvPr>
          <p:cNvSpPr txBox="1"/>
          <p:nvPr/>
        </p:nvSpPr>
        <p:spPr>
          <a:xfrm>
            <a:off x="5944366" y="1388207"/>
            <a:ext cx="37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7FB05C-3C6E-6DD4-83BD-203572EC39B1}"/>
              </a:ext>
            </a:extLst>
          </p:cNvPr>
          <p:cNvSpPr txBox="1"/>
          <p:nvPr/>
        </p:nvSpPr>
        <p:spPr>
          <a:xfrm>
            <a:off x="5673454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F56CA7-00BB-1F92-3756-6E09C707F8CC}"/>
              </a:ext>
            </a:extLst>
          </p:cNvPr>
          <p:cNvSpPr/>
          <p:nvPr/>
        </p:nvSpPr>
        <p:spPr>
          <a:xfrm>
            <a:off x="280087" y="2843557"/>
            <a:ext cx="3715264" cy="136832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11EB80-5BA0-1E90-2CA7-72F63C0CA543}"/>
              </a:ext>
            </a:extLst>
          </p:cNvPr>
          <p:cNvSpPr txBox="1"/>
          <p:nvPr/>
        </p:nvSpPr>
        <p:spPr>
          <a:xfrm>
            <a:off x="5006320" y="3210793"/>
            <a:ext cx="490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804813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6200861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3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若栈内包含左括号，运算符都入栈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若是左括号，栈不断出栈，直到碰到左括号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1186245" y="1948265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E646D-6C88-EABD-4AFA-7C8F2B6EB01D}"/>
              </a:ext>
            </a:extLst>
          </p:cNvPr>
          <p:cNvSpPr txBox="1"/>
          <p:nvPr/>
        </p:nvSpPr>
        <p:spPr>
          <a:xfrm>
            <a:off x="5318555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84CBA-13CC-1349-3FBC-32560D391366}"/>
              </a:ext>
            </a:extLst>
          </p:cNvPr>
          <p:cNvSpPr txBox="1"/>
          <p:nvPr/>
        </p:nvSpPr>
        <p:spPr>
          <a:xfrm>
            <a:off x="5944366" y="1388207"/>
            <a:ext cx="37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7FB05C-3C6E-6DD4-83BD-203572EC39B1}"/>
              </a:ext>
            </a:extLst>
          </p:cNvPr>
          <p:cNvSpPr txBox="1"/>
          <p:nvPr/>
        </p:nvSpPr>
        <p:spPr>
          <a:xfrm>
            <a:off x="5673454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11EB80-5BA0-1E90-2CA7-72F63C0CA543}"/>
              </a:ext>
            </a:extLst>
          </p:cNvPr>
          <p:cNvSpPr txBox="1"/>
          <p:nvPr/>
        </p:nvSpPr>
        <p:spPr>
          <a:xfrm>
            <a:off x="5006320" y="3210793"/>
            <a:ext cx="490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137458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6200861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3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若栈内包含左括号，运算符都入栈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若是左括号，栈不断出栈，直到碰到左括号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1186245" y="1948265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5074340" y="362711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E646D-6C88-EABD-4AFA-7C8F2B6EB01D}"/>
              </a:ext>
            </a:extLst>
          </p:cNvPr>
          <p:cNvSpPr txBox="1"/>
          <p:nvPr/>
        </p:nvSpPr>
        <p:spPr>
          <a:xfrm>
            <a:off x="5318555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84CBA-13CC-1349-3FBC-32560D391366}"/>
              </a:ext>
            </a:extLst>
          </p:cNvPr>
          <p:cNvSpPr txBox="1"/>
          <p:nvPr/>
        </p:nvSpPr>
        <p:spPr>
          <a:xfrm>
            <a:off x="5944366" y="1388207"/>
            <a:ext cx="37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7FB05C-3C6E-6DD4-83BD-203572EC39B1}"/>
              </a:ext>
            </a:extLst>
          </p:cNvPr>
          <p:cNvSpPr txBox="1"/>
          <p:nvPr/>
        </p:nvSpPr>
        <p:spPr>
          <a:xfrm>
            <a:off x="5673454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11EB80-5BA0-1E90-2CA7-72F63C0CA543}"/>
              </a:ext>
            </a:extLst>
          </p:cNvPr>
          <p:cNvSpPr txBox="1"/>
          <p:nvPr/>
        </p:nvSpPr>
        <p:spPr>
          <a:xfrm>
            <a:off x="6412094" y="1406340"/>
            <a:ext cx="490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517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>
            <a:extLst>
              <a:ext uri="{FF2B5EF4-FFF2-40B4-BE49-F238E27FC236}">
                <a16:creationId xmlns:a16="http://schemas.microsoft.com/office/drawing/2014/main" id="{311142E3-1D35-B007-4D13-91C0EBBE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8915" name="TextBox 4">
            <a:extLst>
              <a:ext uri="{FF2B5EF4-FFF2-40B4-BE49-F238E27FC236}">
                <a16:creationId xmlns:a16="http://schemas.microsoft.com/office/drawing/2014/main" id="{E55B19B0-41FB-08C1-B4BB-44FCA61E2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8916" name="TextBox 6">
            <a:extLst>
              <a:ext uri="{FF2B5EF4-FFF2-40B4-BE49-F238E27FC236}">
                <a16:creationId xmlns:a16="http://schemas.microsoft.com/office/drawing/2014/main" id="{73571590-49FF-52E1-9713-2EC768866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8917" name="TextBox 7">
            <a:extLst>
              <a:ext uri="{FF2B5EF4-FFF2-40B4-BE49-F238E27FC236}">
                <a16:creationId xmlns:a16="http://schemas.microsoft.com/office/drawing/2014/main" id="{571C0B95-7D39-87DE-D8B7-A297BAF4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8918" name="TextBox 8">
            <a:extLst>
              <a:ext uri="{FF2B5EF4-FFF2-40B4-BE49-F238E27FC236}">
                <a16:creationId xmlns:a16="http://schemas.microsoft.com/office/drawing/2014/main" id="{ABCDE4E8-DE9E-181B-958A-13BB1BE05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8919" name="TextBox 9">
            <a:extLst>
              <a:ext uri="{FF2B5EF4-FFF2-40B4-BE49-F238E27FC236}">
                <a16:creationId xmlns:a16="http://schemas.microsoft.com/office/drawing/2014/main" id="{0AF5DC92-C88A-E7F4-18E7-73B2BD13D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8920" name="TextBox 10">
            <a:extLst>
              <a:ext uri="{FF2B5EF4-FFF2-40B4-BE49-F238E27FC236}">
                <a16:creationId xmlns:a16="http://schemas.microsoft.com/office/drawing/2014/main" id="{321449A9-99E8-5298-2AA0-330550903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38921" name="TextBox 11">
            <a:extLst>
              <a:ext uri="{FF2B5EF4-FFF2-40B4-BE49-F238E27FC236}">
                <a16:creationId xmlns:a16="http://schemas.microsoft.com/office/drawing/2014/main" id="{B35A6609-019F-7E00-AB12-28DE233D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8922" name="TextBox 12">
            <a:extLst>
              <a:ext uri="{FF2B5EF4-FFF2-40B4-BE49-F238E27FC236}">
                <a16:creationId xmlns:a16="http://schemas.microsoft.com/office/drawing/2014/main" id="{0800B5DA-9F10-3D64-125A-EC0A6412C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142BC6E8-3D83-B296-4FA7-A69F7BF1D3E4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DBD5F403-9D25-B9EF-1094-18D99C294A24}"/>
              </a:ext>
            </a:extLst>
          </p:cNvPr>
          <p:cNvCxnSpPr/>
          <p:nvPr/>
        </p:nvCxnSpPr>
        <p:spPr>
          <a:xfrm>
            <a:off x="6569075" y="2787650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0" name="TextBox 35">
            <a:extLst>
              <a:ext uri="{FF2B5EF4-FFF2-40B4-BE49-F238E27FC236}">
                <a16:creationId xmlns:a16="http://schemas.microsoft.com/office/drawing/2014/main" id="{7A6F4805-07EF-A233-5FBE-48270F238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53841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38941" name="TextBox 25">
            <a:extLst>
              <a:ext uri="{FF2B5EF4-FFF2-40B4-BE49-F238E27FC236}">
                <a16:creationId xmlns:a16="http://schemas.microsoft.com/office/drawing/2014/main" id="{27AAFD6C-F342-F6C0-C161-4E00FDD5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3" y="4808538"/>
            <a:ext cx="1479550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C3A60146-B3B4-E4A2-F2D0-C6A8000CCF83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F3877-26D0-E708-DD3D-FECFF0F05FC8}"/>
              </a:ext>
            </a:extLst>
          </p:cNvPr>
          <p:cNvSpPr txBox="1"/>
          <p:nvPr/>
        </p:nvSpPr>
        <p:spPr>
          <a:xfrm>
            <a:off x="6200861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3200" dirty="0"/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06FB4A-7E35-1924-6A5B-8F133877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7" y="2344498"/>
            <a:ext cx="3612126" cy="33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所有的数字直接输出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运算符优先级高于栈内的要入栈（或栈空）。否则，从栈堆中弹出所有优先级更高或一样的运算符（或直到括号），再将当前的入栈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所有左括号都要入栈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若栈内包含左括号，运算符都入栈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若是左括号，栈不断出栈，直到碰到左括号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CAE1272-48F8-7320-2A40-207EC776EA0F}"/>
              </a:ext>
            </a:extLst>
          </p:cNvPr>
          <p:cNvSpPr/>
          <p:nvPr/>
        </p:nvSpPr>
        <p:spPr bwMode="auto">
          <a:xfrm>
            <a:off x="4675526" y="2653853"/>
            <a:ext cx="576263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93D0A07B-952E-DAF5-95A0-C1A30375A2CC}"/>
              </a:ext>
            </a:extLst>
          </p:cNvPr>
          <p:cNvSpPr/>
          <p:nvPr/>
        </p:nvSpPr>
        <p:spPr bwMode="auto">
          <a:xfrm flipH="1">
            <a:off x="5251789" y="2653853"/>
            <a:ext cx="576262" cy="1768475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D8FA70-71E8-A1AB-996E-B93291E45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1186245" y="1948265"/>
            <a:ext cx="0" cy="3276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92010-ABA5-8066-EFC2-29AC89629F89}"/>
              </a:ext>
            </a:extLst>
          </p:cNvPr>
          <p:cNvCxnSpPr/>
          <p:nvPr/>
        </p:nvCxnSpPr>
        <p:spPr bwMode="auto">
          <a:xfrm>
            <a:off x="2949146" y="1614616"/>
            <a:ext cx="675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1462BD3-9194-E38A-F2FF-C1722A54342E}"/>
              </a:ext>
            </a:extLst>
          </p:cNvPr>
          <p:cNvSpPr txBox="1"/>
          <p:nvPr/>
        </p:nvSpPr>
        <p:spPr>
          <a:xfrm>
            <a:off x="4963657" y="1388208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6669C-849F-908B-924E-093F0978407B}"/>
              </a:ext>
            </a:extLst>
          </p:cNvPr>
          <p:cNvSpPr txBox="1"/>
          <p:nvPr/>
        </p:nvSpPr>
        <p:spPr>
          <a:xfrm>
            <a:off x="6828549" y="1406340"/>
            <a:ext cx="3548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E646D-6C88-EABD-4AFA-7C8F2B6EB01D}"/>
              </a:ext>
            </a:extLst>
          </p:cNvPr>
          <p:cNvSpPr txBox="1"/>
          <p:nvPr/>
        </p:nvSpPr>
        <p:spPr>
          <a:xfrm>
            <a:off x="5318555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84CBA-13CC-1349-3FBC-32560D391366}"/>
              </a:ext>
            </a:extLst>
          </p:cNvPr>
          <p:cNvSpPr txBox="1"/>
          <p:nvPr/>
        </p:nvSpPr>
        <p:spPr>
          <a:xfrm>
            <a:off x="5944366" y="1388207"/>
            <a:ext cx="37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7FB05C-3C6E-6DD4-83BD-203572EC39B1}"/>
              </a:ext>
            </a:extLst>
          </p:cNvPr>
          <p:cNvSpPr txBox="1"/>
          <p:nvPr/>
        </p:nvSpPr>
        <p:spPr>
          <a:xfrm>
            <a:off x="5673454" y="1388207"/>
            <a:ext cx="4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11EB80-5BA0-1E90-2CA7-72F63C0CA543}"/>
              </a:ext>
            </a:extLst>
          </p:cNvPr>
          <p:cNvSpPr txBox="1"/>
          <p:nvPr/>
        </p:nvSpPr>
        <p:spPr>
          <a:xfrm>
            <a:off x="6412094" y="1406340"/>
            <a:ext cx="490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191424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92E3273-2E4B-4200-E63D-1391EBD21377}"/>
              </a:ext>
            </a:extLst>
          </p:cNvPr>
          <p:cNvCxnSpPr/>
          <p:nvPr/>
        </p:nvCxnSpPr>
        <p:spPr bwMode="auto">
          <a:xfrm>
            <a:off x="1037968" y="2166552"/>
            <a:ext cx="0" cy="19194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06C3558-FE24-7C94-B8D5-B86142CDBDD9}"/>
              </a:ext>
            </a:extLst>
          </p:cNvPr>
          <p:cNvCxnSpPr/>
          <p:nvPr/>
        </p:nvCxnSpPr>
        <p:spPr bwMode="auto">
          <a:xfrm>
            <a:off x="1907060" y="2166552"/>
            <a:ext cx="0" cy="19194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文本框 30">
            <a:extLst>
              <a:ext uri="{FF2B5EF4-FFF2-40B4-BE49-F238E27FC236}">
                <a16:creationId xmlns:a16="http://schemas.microsoft.com/office/drawing/2014/main" id="{FBCE42DB-186B-8256-E966-A869FFAF4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41" y="4092243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😊</a:t>
            </a:r>
          </a:p>
        </p:txBody>
      </p:sp>
      <p:sp>
        <p:nvSpPr>
          <p:cNvPr id="20" name="文本框 31">
            <a:extLst>
              <a:ext uri="{FF2B5EF4-FFF2-40B4-BE49-F238E27FC236}">
                <a16:creationId xmlns:a16="http://schemas.microsoft.com/office/drawing/2014/main" id="{605B2C53-6FF1-89D3-823B-951D58D6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733" y="268904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😢</a:t>
            </a:r>
          </a:p>
        </p:txBody>
      </p:sp>
      <p:sp>
        <p:nvSpPr>
          <p:cNvPr id="21" name="文本框 32">
            <a:extLst>
              <a:ext uri="{FF2B5EF4-FFF2-40B4-BE49-F238E27FC236}">
                <a16:creationId xmlns:a16="http://schemas.microsoft.com/office/drawing/2014/main" id="{168E3241-9777-AB04-09E3-CA62421E4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083" y="308433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😎</a:t>
            </a:r>
          </a:p>
        </p:txBody>
      </p:sp>
      <p:sp>
        <p:nvSpPr>
          <p:cNvPr id="22" name="文本框 34">
            <a:extLst>
              <a:ext uri="{FF2B5EF4-FFF2-40B4-BE49-F238E27FC236}">
                <a16:creationId xmlns:a16="http://schemas.microsoft.com/office/drawing/2014/main" id="{147C1335-182B-62BE-ADB7-99C04664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24" y="1465464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🤣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E6B62B-261D-91D4-F8AC-A088C96C2A72}"/>
              </a:ext>
            </a:extLst>
          </p:cNvPr>
          <p:cNvSpPr txBox="1"/>
          <p:nvPr/>
        </p:nvSpPr>
        <p:spPr>
          <a:xfrm>
            <a:off x="270344" y="1865514"/>
            <a:ext cx="920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队头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6C1A28-08D5-7036-FFD6-D4C6BBCA669C}"/>
              </a:ext>
            </a:extLst>
          </p:cNvPr>
          <p:cNvSpPr txBox="1"/>
          <p:nvPr/>
        </p:nvSpPr>
        <p:spPr>
          <a:xfrm>
            <a:off x="276694" y="3843204"/>
            <a:ext cx="920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队尾</a:t>
            </a:r>
            <a:endParaRPr lang="zh-CN" altLang="en-US" dirty="0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3A36BBE-CD44-085B-225F-93957A564E74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979108" y="1701270"/>
            <a:ext cx="385150" cy="54541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7DAE10D4-E451-2C6D-B93E-7A889E6DA752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448830" y="4085968"/>
            <a:ext cx="421846" cy="20630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A70306F-6A9A-FCBD-A559-CBB7EA85EE2A}"/>
              </a:ext>
            </a:extLst>
          </p:cNvPr>
          <p:cNvSpPr txBox="1"/>
          <p:nvPr/>
        </p:nvSpPr>
        <p:spPr>
          <a:xfrm>
            <a:off x="3413079" y="1777388"/>
            <a:ext cx="469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出队列：进行删除操作的一端，队头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E40F28-A968-DB53-0DF2-FF47C9B347B6}"/>
              </a:ext>
            </a:extLst>
          </p:cNvPr>
          <p:cNvSpPr txBox="1"/>
          <p:nvPr/>
        </p:nvSpPr>
        <p:spPr>
          <a:xfrm>
            <a:off x="3413077" y="3843558"/>
            <a:ext cx="4948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入队列：进行插入操作的一端，队尾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69935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A5417B-2E4D-A7F7-ABBB-C2674D268D68}"/>
              </a:ext>
            </a:extLst>
          </p:cNvPr>
          <p:cNvSpPr txBox="1"/>
          <p:nvPr/>
        </p:nvSpPr>
        <p:spPr>
          <a:xfrm>
            <a:off x="122063" y="1157060"/>
            <a:ext cx="204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队列的实现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F658BC-0D20-80B6-5FF7-654AEF41A2E6}"/>
              </a:ext>
            </a:extLst>
          </p:cNvPr>
          <p:cNvSpPr/>
          <p:nvPr/>
        </p:nvSpPr>
        <p:spPr bwMode="auto">
          <a:xfrm>
            <a:off x="782595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A81010-0D98-5CA9-4089-50B6017DE9BF}"/>
              </a:ext>
            </a:extLst>
          </p:cNvPr>
          <p:cNvSpPr/>
          <p:nvPr/>
        </p:nvSpPr>
        <p:spPr bwMode="auto">
          <a:xfrm>
            <a:off x="782594" y="2726724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B58D5B1-A87D-02E0-C0AF-ECBD5BC8EEEE}"/>
              </a:ext>
            </a:extLst>
          </p:cNvPr>
          <p:cNvSpPr/>
          <p:nvPr/>
        </p:nvSpPr>
        <p:spPr bwMode="auto">
          <a:xfrm>
            <a:off x="1845275" y="2603156"/>
            <a:ext cx="560173" cy="2471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2927EA-429C-C42B-A8B0-618825B77A96}"/>
              </a:ext>
            </a:extLst>
          </p:cNvPr>
          <p:cNvSpPr/>
          <p:nvPr/>
        </p:nvSpPr>
        <p:spPr bwMode="auto">
          <a:xfrm>
            <a:off x="2681416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51AAA5-FBCE-2A89-2E52-268386DF6D49}"/>
              </a:ext>
            </a:extLst>
          </p:cNvPr>
          <p:cNvSpPr/>
          <p:nvPr/>
        </p:nvSpPr>
        <p:spPr bwMode="auto">
          <a:xfrm>
            <a:off x="2681415" y="2726724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07C9DE-9F21-490E-63CE-319773894F77}"/>
              </a:ext>
            </a:extLst>
          </p:cNvPr>
          <p:cNvSpPr txBox="1"/>
          <p:nvPr/>
        </p:nvSpPr>
        <p:spPr>
          <a:xfrm>
            <a:off x="703581" y="1641211"/>
            <a:ext cx="78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9884CC-4BA5-9E48-38A4-53BA9037DCAC}"/>
              </a:ext>
            </a:extLst>
          </p:cNvPr>
          <p:cNvSpPr/>
          <p:nvPr/>
        </p:nvSpPr>
        <p:spPr bwMode="auto">
          <a:xfrm>
            <a:off x="4176582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CE106E-4821-9E37-9D4D-3D132262B842}"/>
              </a:ext>
            </a:extLst>
          </p:cNvPr>
          <p:cNvSpPr/>
          <p:nvPr/>
        </p:nvSpPr>
        <p:spPr bwMode="auto">
          <a:xfrm>
            <a:off x="4176581" y="2726724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5B6C05B-CB6E-7EBE-4C85-E667C9493139}"/>
              </a:ext>
            </a:extLst>
          </p:cNvPr>
          <p:cNvSpPr/>
          <p:nvPr/>
        </p:nvSpPr>
        <p:spPr bwMode="auto">
          <a:xfrm>
            <a:off x="3501078" y="2603155"/>
            <a:ext cx="560173" cy="2471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42E774-FD64-EE6A-883A-77D9E2FAFAC8}"/>
              </a:ext>
            </a:extLst>
          </p:cNvPr>
          <p:cNvSpPr/>
          <p:nvPr/>
        </p:nvSpPr>
        <p:spPr bwMode="auto">
          <a:xfrm>
            <a:off x="5671748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329C85-A374-665E-B523-192C397D94E5}"/>
              </a:ext>
            </a:extLst>
          </p:cNvPr>
          <p:cNvSpPr/>
          <p:nvPr/>
        </p:nvSpPr>
        <p:spPr bwMode="auto">
          <a:xfrm>
            <a:off x="5671747" y="2726724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2EC3E0E-0F74-5EFE-3178-E4E2D9E31243}"/>
              </a:ext>
            </a:extLst>
          </p:cNvPr>
          <p:cNvSpPr/>
          <p:nvPr/>
        </p:nvSpPr>
        <p:spPr bwMode="auto">
          <a:xfrm>
            <a:off x="4917986" y="2603154"/>
            <a:ext cx="560173" cy="2471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DBF914-CB5C-ADDC-8B4E-93E8153295E1}"/>
              </a:ext>
            </a:extLst>
          </p:cNvPr>
          <p:cNvSpPr txBox="1"/>
          <p:nvPr/>
        </p:nvSpPr>
        <p:spPr>
          <a:xfrm>
            <a:off x="678868" y="3529338"/>
            <a:ext cx="204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队头（出元素）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C0DA0E-34FF-DF2D-2FD6-7F42854A7F01}"/>
              </a:ext>
            </a:extLst>
          </p:cNvPr>
          <p:cNvSpPr txBox="1"/>
          <p:nvPr/>
        </p:nvSpPr>
        <p:spPr>
          <a:xfrm>
            <a:off x="5218665" y="3595245"/>
            <a:ext cx="204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队尾（入元素）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9A69DC-2EFE-574E-BBEC-96A737DE96E4}"/>
              </a:ext>
            </a:extLst>
          </p:cNvPr>
          <p:cNvSpPr txBox="1"/>
          <p:nvPr/>
        </p:nvSpPr>
        <p:spPr>
          <a:xfrm>
            <a:off x="5592734" y="1626507"/>
            <a:ext cx="78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907C568-EEBC-9011-76EC-B0F7192D9DE4}"/>
              </a:ext>
            </a:extLst>
          </p:cNvPr>
          <p:cNvSpPr/>
          <p:nvPr/>
        </p:nvSpPr>
        <p:spPr bwMode="auto">
          <a:xfrm>
            <a:off x="782595" y="449634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CC2CFC-7F2D-CA55-6A46-A83A0A328F9A}"/>
              </a:ext>
            </a:extLst>
          </p:cNvPr>
          <p:cNvSpPr/>
          <p:nvPr/>
        </p:nvSpPr>
        <p:spPr bwMode="auto">
          <a:xfrm>
            <a:off x="782594" y="5097704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7C2A855-113B-F1C4-9209-5DE1AE85BB5B}"/>
              </a:ext>
            </a:extLst>
          </p:cNvPr>
          <p:cNvSpPr/>
          <p:nvPr/>
        </p:nvSpPr>
        <p:spPr bwMode="auto">
          <a:xfrm>
            <a:off x="1845275" y="4974136"/>
            <a:ext cx="560173" cy="2471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37F268-1842-A8FF-E2C2-B78DFD6016C5}"/>
              </a:ext>
            </a:extLst>
          </p:cNvPr>
          <p:cNvSpPr/>
          <p:nvPr/>
        </p:nvSpPr>
        <p:spPr bwMode="auto">
          <a:xfrm>
            <a:off x="2681416" y="449634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20CEF0-2DE7-B424-1CAD-0D59E603C774}"/>
              </a:ext>
            </a:extLst>
          </p:cNvPr>
          <p:cNvSpPr/>
          <p:nvPr/>
        </p:nvSpPr>
        <p:spPr bwMode="auto">
          <a:xfrm>
            <a:off x="2681415" y="5097704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2338CB-4919-C60E-A8A1-96EC561DC4F3}"/>
              </a:ext>
            </a:extLst>
          </p:cNvPr>
          <p:cNvSpPr txBox="1"/>
          <p:nvPr/>
        </p:nvSpPr>
        <p:spPr>
          <a:xfrm>
            <a:off x="703581" y="4012191"/>
            <a:ext cx="78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B3328A5-E30C-062C-7915-85359A2E7A0D}"/>
              </a:ext>
            </a:extLst>
          </p:cNvPr>
          <p:cNvSpPr/>
          <p:nvPr/>
        </p:nvSpPr>
        <p:spPr bwMode="auto">
          <a:xfrm>
            <a:off x="4176582" y="449634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9BAA45-982F-C8FB-FEC8-DF3717572117}"/>
              </a:ext>
            </a:extLst>
          </p:cNvPr>
          <p:cNvSpPr/>
          <p:nvPr/>
        </p:nvSpPr>
        <p:spPr bwMode="auto">
          <a:xfrm>
            <a:off x="4176581" y="5097704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92DCD77-285C-9E69-AC84-7D801BA4D823}"/>
              </a:ext>
            </a:extLst>
          </p:cNvPr>
          <p:cNvSpPr/>
          <p:nvPr/>
        </p:nvSpPr>
        <p:spPr bwMode="auto">
          <a:xfrm>
            <a:off x="3501078" y="4974135"/>
            <a:ext cx="560173" cy="2471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C52D4D-7AC7-54D4-D37F-81E21AA8EDB9}"/>
              </a:ext>
            </a:extLst>
          </p:cNvPr>
          <p:cNvSpPr/>
          <p:nvPr/>
        </p:nvSpPr>
        <p:spPr bwMode="auto">
          <a:xfrm>
            <a:off x="5671748" y="449634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2682B30-77C5-1984-9891-84481CD99190}"/>
              </a:ext>
            </a:extLst>
          </p:cNvPr>
          <p:cNvSpPr/>
          <p:nvPr/>
        </p:nvSpPr>
        <p:spPr bwMode="auto">
          <a:xfrm>
            <a:off x="5671747" y="5097704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3EC8D2D0-A254-A8D1-37AA-D4BF3F8BB400}"/>
              </a:ext>
            </a:extLst>
          </p:cNvPr>
          <p:cNvSpPr/>
          <p:nvPr/>
        </p:nvSpPr>
        <p:spPr bwMode="auto">
          <a:xfrm>
            <a:off x="4917986" y="4974134"/>
            <a:ext cx="560173" cy="2471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A84D736-E8D8-A1DA-1910-A39663A29DDD}"/>
              </a:ext>
            </a:extLst>
          </p:cNvPr>
          <p:cNvSpPr txBox="1"/>
          <p:nvPr/>
        </p:nvSpPr>
        <p:spPr>
          <a:xfrm>
            <a:off x="7166912" y="4025487"/>
            <a:ext cx="78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9EE3089-D2F3-8716-56E3-7E94A28DCB69}"/>
              </a:ext>
            </a:extLst>
          </p:cNvPr>
          <p:cNvSpPr/>
          <p:nvPr/>
        </p:nvSpPr>
        <p:spPr bwMode="auto">
          <a:xfrm>
            <a:off x="7166913" y="449634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7EC3D3-7026-9179-63DB-21A35C794024}"/>
              </a:ext>
            </a:extLst>
          </p:cNvPr>
          <p:cNvSpPr/>
          <p:nvPr/>
        </p:nvSpPr>
        <p:spPr bwMode="auto">
          <a:xfrm>
            <a:off x="7166912" y="5097704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84648638-92F2-CB62-15DF-8B23B4864501}"/>
              </a:ext>
            </a:extLst>
          </p:cNvPr>
          <p:cNvSpPr/>
          <p:nvPr/>
        </p:nvSpPr>
        <p:spPr bwMode="auto">
          <a:xfrm>
            <a:off x="6491410" y="4966362"/>
            <a:ext cx="560173" cy="2471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6554F7D-1B0E-BB90-7E56-67FD90BEB6B8}"/>
              </a:ext>
            </a:extLst>
          </p:cNvPr>
          <p:cNvSpPr txBox="1"/>
          <p:nvPr/>
        </p:nvSpPr>
        <p:spPr>
          <a:xfrm>
            <a:off x="675302" y="5699066"/>
            <a:ext cx="204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队头（出元素）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AA113AC-E147-1C07-4662-F427C340A3C2}"/>
              </a:ext>
            </a:extLst>
          </p:cNvPr>
          <p:cNvSpPr txBox="1"/>
          <p:nvPr/>
        </p:nvSpPr>
        <p:spPr>
          <a:xfrm>
            <a:off x="7087899" y="5764898"/>
            <a:ext cx="78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队尾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2111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865937F6-6AA0-A009-6CDB-1B3A88568820}"/>
              </a:ext>
            </a:extLst>
          </p:cNvPr>
          <p:cNvSpPr/>
          <p:nvPr/>
        </p:nvSpPr>
        <p:spPr bwMode="auto">
          <a:xfrm>
            <a:off x="1512395" y="3306140"/>
            <a:ext cx="2137721" cy="2137721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EBE6EF3-3517-9F0C-9350-E0015DA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1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A5417B-2E4D-A7F7-ABBB-C2674D268D68}"/>
              </a:ext>
            </a:extLst>
          </p:cNvPr>
          <p:cNvSpPr txBox="1"/>
          <p:nvPr/>
        </p:nvSpPr>
        <p:spPr>
          <a:xfrm>
            <a:off x="122064" y="1157060"/>
            <a:ext cx="1365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F658BC-0D20-80B6-5FF7-654AEF41A2E6}"/>
              </a:ext>
            </a:extLst>
          </p:cNvPr>
          <p:cNvSpPr/>
          <p:nvPr/>
        </p:nvSpPr>
        <p:spPr bwMode="auto">
          <a:xfrm>
            <a:off x="782595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2927EA-429C-C42B-A8B0-618825B77A96}"/>
              </a:ext>
            </a:extLst>
          </p:cNvPr>
          <p:cNvSpPr/>
          <p:nvPr/>
        </p:nvSpPr>
        <p:spPr bwMode="auto">
          <a:xfrm>
            <a:off x="1412788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07C9DE-9F21-490E-63CE-319773894F77}"/>
              </a:ext>
            </a:extLst>
          </p:cNvPr>
          <p:cNvSpPr txBox="1"/>
          <p:nvPr/>
        </p:nvSpPr>
        <p:spPr>
          <a:xfrm>
            <a:off x="703581" y="1641211"/>
            <a:ext cx="78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9884CC-4BA5-9E48-38A4-53BA9037DCAC}"/>
              </a:ext>
            </a:extLst>
          </p:cNvPr>
          <p:cNvSpPr/>
          <p:nvPr/>
        </p:nvSpPr>
        <p:spPr bwMode="auto">
          <a:xfrm>
            <a:off x="2038863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42E774-FD64-EE6A-883A-77D9E2FAFAC8}"/>
              </a:ext>
            </a:extLst>
          </p:cNvPr>
          <p:cNvSpPr/>
          <p:nvPr/>
        </p:nvSpPr>
        <p:spPr bwMode="auto">
          <a:xfrm>
            <a:off x="2664938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9A69DC-2EFE-574E-BBEC-96A737DE96E4}"/>
              </a:ext>
            </a:extLst>
          </p:cNvPr>
          <p:cNvSpPr txBox="1"/>
          <p:nvPr/>
        </p:nvSpPr>
        <p:spPr>
          <a:xfrm>
            <a:off x="4464150" y="1641211"/>
            <a:ext cx="78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264F465-EC99-EDAE-5913-9784EFAD9169}"/>
              </a:ext>
            </a:extLst>
          </p:cNvPr>
          <p:cNvSpPr/>
          <p:nvPr/>
        </p:nvSpPr>
        <p:spPr bwMode="auto">
          <a:xfrm>
            <a:off x="3291013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5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DF6AA63-D74D-E01E-3683-EC2DE53D94F1}"/>
              </a:ext>
            </a:extLst>
          </p:cNvPr>
          <p:cNvSpPr/>
          <p:nvPr/>
        </p:nvSpPr>
        <p:spPr bwMode="auto">
          <a:xfrm>
            <a:off x="3917088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AB4CD8AB-75EA-8AC3-D76C-68EAE3835334}"/>
              </a:ext>
            </a:extLst>
          </p:cNvPr>
          <p:cNvSpPr/>
          <p:nvPr/>
        </p:nvSpPr>
        <p:spPr bwMode="auto">
          <a:xfrm>
            <a:off x="1989809" y="3786371"/>
            <a:ext cx="1177257" cy="1177257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1FEDEBA-445C-202F-54E4-814370197353}"/>
              </a:ext>
            </a:extLst>
          </p:cNvPr>
          <p:cNvCxnSpPr>
            <a:stCxn id="52" idx="0"/>
            <a:endCxn id="51" idx="0"/>
          </p:cNvCxnSpPr>
          <p:nvPr/>
        </p:nvCxnSpPr>
        <p:spPr bwMode="auto">
          <a:xfrm flipH="1">
            <a:off x="2578438" y="3306140"/>
            <a:ext cx="2818" cy="4802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7F18E04-8F01-9143-9CD6-AFF76B77BFFE}"/>
              </a:ext>
            </a:extLst>
          </p:cNvPr>
          <p:cNvCxnSpPr>
            <a:cxnSpLocks/>
            <a:stCxn id="52" idx="7"/>
            <a:endCxn id="51" idx="7"/>
          </p:cNvCxnSpPr>
          <p:nvPr/>
        </p:nvCxnSpPr>
        <p:spPr bwMode="auto">
          <a:xfrm flipH="1">
            <a:off x="2994661" y="3619202"/>
            <a:ext cx="342393" cy="339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A5C35B8-B7E6-42CD-DCDC-D2364BD1D227}"/>
              </a:ext>
            </a:extLst>
          </p:cNvPr>
          <p:cNvCxnSpPr>
            <a:cxnSpLocks/>
            <a:stCxn id="52" idx="6"/>
            <a:endCxn id="51" idx="6"/>
          </p:cNvCxnSpPr>
          <p:nvPr/>
        </p:nvCxnSpPr>
        <p:spPr bwMode="auto">
          <a:xfrm flipH="1" flipV="1">
            <a:off x="3167066" y="4375000"/>
            <a:ext cx="48305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63BCC2E-9EED-427C-8B37-3A3623115E91}"/>
              </a:ext>
            </a:extLst>
          </p:cNvPr>
          <p:cNvCxnSpPr>
            <a:cxnSpLocks/>
            <a:stCxn id="51" idx="5"/>
            <a:endCxn id="52" idx="5"/>
          </p:cNvCxnSpPr>
          <p:nvPr/>
        </p:nvCxnSpPr>
        <p:spPr bwMode="auto">
          <a:xfrm>
            <a:off x="2994661" y="4791223"/>
            <a:ext cx="342393" cy="3395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13C6607-E917-539F-BBD7-82E3CAB24B35}"/>
              </a:ext>
            </a:extLst>
          </p:cNvPr>
          <p:cNvCxnSpPr>
            <a:cxnSpLocks/>
            <a:stCxn id="51" idx="4"/>
            <a:endCxn id="52" idx="4"/>
          </p:cNvCxnSpPr>
          <p:nvPr/>
        </p:nvCxnSpPr>
        <p:spPr bwMode="auto">
          <a:xfrm>
            <a:off x="2578438" y="4963628"/>
            <a:ext cx="2818" cy="4802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0CFF394-CBA9-0B0A-F775-1A87664775B1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 bwMode="auto">
          <a:xfrm flipH="1">
            <a:off x="1825457" y="4791223"/>
            <a:ext cx="336757" cy="3395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D6A1C14-ABDF-55CC-7267-45C99EFE72A7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 bwMode="auto">
          <a:xfrm flipH="1">
            <a:off x="1512395" y="4375000"/>
            <a:ext cx="47741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197E5A3-B20D-391C-FBB7-51A9E0A28C73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 bwMode="auto">
          <a:xfrm flipH="1" flipV="1">
            <a:off x="1825457" y="3619202"/>
            <a:ext cx="336757" cy="339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0F99213-80DC-63F6-61A3-A037154568C9}"/>
              </a:ext>
            </a:extLst>
          </p:cNvPr>
          <p:cNvSpPr txBox="1"/>
          <p:nvPr/>
        </p:nvSpPr>
        <p:spPr>
          <a:xfrm>
            <a:off x="2664938" y="3472288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6F1ECEF-3B54-66B1-334D-F4C414EE555F}"/>
              </a:ext>
            </a:extLst>
          </p:cNvPr>
          <p:cNvSpPr txBox="1"/>
          <p:nvPr/>
        </p:nvSpPr>
        <p:spPr>
          <a:xfrm>
            <a:off x="3094147" y="3919223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D65A3F0-3414-9C0B-4A41-4A87EDFAFAE5}"/>
              </a:ext>
            </a:extLst>
          </p:cNvPr>
          <p:cNvSpPr txBox="1"/>
          <p:nvPr/>
        </p:nvSpPr>
        <p:spPr>
          <a:xfrm>
            <a:off x="3165857" y="4455877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34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C9D157F-2B6E-280C-CB09-FCF10234A72B}"/>
              </a:ext>
            </a:extLst>
          </p:cNvPr>
          <p:cNvSpPr txBox="1"/>
          <p:nvPr/>
        </p:nvSpPr>
        <p:spPr>
          <a:xfrm>
            <a:off x="2721954" y="4935165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45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1ABC638-9786-2D6B-79F5-4610E2F2C683}"/>
              </a:ext>
            </a:extLst>
          </p:cNvPr>
          <p:cNvSpPr/>
          <p:nvPr/>
        </p:nvSpPr>
        <p:spPr bwMode="auto">
          <a:xfrm>
            <a:off x="4543163" y="2125362"/>
            <a:ext cx="626075" cy="6013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AF1BBB7-C4DF-0741-74A4-611ABCC63A15}"/>
              </a:ext>
            </a:extLst>
          </p:cNvPr>
          <p:cNvSpPr txBox="1"/>
          <p:nvPr/>
        </p:nvSpPr>
        <p:spPr>
          <a:xfrm>
            <a:off x="2089515" y="4946954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56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C69F696-9A05-D123-7303-C8DAB6DA4AC6}"/>
              </a:ext>
            </a:extLst>
          </p:cNvPr>
          <p:cNvSpPr txBox="1"/>
          <p:nvPr/>
        </p:nvSpPr>
        <p:spPr>
          <a:xfrm>
            <a:off x="1622955" y="4478695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67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E15F06-A508-2D58-D484-4273247A98DF}"/>
              </a:ext>
            </a:extLst>
          </p:cNvPr>
          <p:cNvSpPr txBox="1"/>
          <p:nvPr/>
        </p:nvSpPr>
        <p:spPr>
          <a:xfrm>
            <a:off x="2768845" y="3031594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9E078BA-27B0-759F-7DA1-4001B125BE9D}"/>
              </a:ext>
            </a:extLst>
          </p:cNvPr>
          <p:cNvSpPr txBox="1"/>
          <p:nvPr/>
        </p:nvSpPr>
        <p:spPr>
          <a:xfrm>
            <a:off x="3547320" y="4629925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5923045-4D0E-D833-E3B0-611C9A10EEC9}"/>
              </a:ext>
            </a:extLst>
          </p:cNvPr>
          <p:cNvSpPr txBox="1"/>
          <p:nvPr/>
        </p:nvSpPr>
        <p:spPr>
          <a:xfrm>
            <a:off x="3569446" y="3761415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3EA7AF0-FD5D-4106-879F-B8BA241ADB18}"/>
              </a:ext>
            </a:extLst>
          </p:cNvPr>
          <p:cNvSpPr txBox="1"/>
          <p:nvPr/>
        </p:nvSpPr>
        <p:spPr>
          <a:xfrm>
            <a:off x="2922982" y="5391807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CCFB574-9F64-71A1-AE15-1F2A2F5FA6A9}"/>
              </a:ext>
            </a:extLst>
          </p:cNvPr>
          <p:cNvSpPr txBox="1"/>
          <p:nvPr/>
        </p:nvSpPr>
        <p:spPr>
          <a:xfrm>
            <a:off x="2068510" y="5417835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7C5D129-EDA5-6101-8FF8-EB4C60AA92D1}"/>
              </a:ext>
            </a:extLst>
          </p:cNvPr>
          <p:cNvSpPr txBox="1"/>
          <p:nvPr/>
        </p:nvSpPr>
        <p:spPr>
          <a:xfrm>
            <a:off x="1214352" y="4721162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03ED909-B3B9-0AE3-7AA7-73FD588E4ECC}"/>
              </a:ext>
            </a:extLst>
          </p:cNvPr>
          <p:cNvSpPr txBox="1"/>
          <p:nvPr/>
        </p:nvSpPr>
        <p:spPr>
          <a:xfrm>
            <a:off x="1643922" y="3890067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78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A37C4DB-BADC-ABD5-E2D2-CEC3AE2B2223}"/>
              </a:ext>
            </a:extLst>
          </p:cNvPr>
          <p:cNvSpPr txBox="1"/>
          <p:nvPr/>
        </p:nvSpPr>
        <p:spPr>
          <a:xfrm>
            <a:off x="1193018" y="3755347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345F015-6DC7-C46C-FB59-B6F220D5E94A}"/>
              </a:ext>
            </a:extLst>
          </p:cNvPr>
          <p:cNvSpPr txBox="1"/>
          <p:nvPr/>
        </p:nvSpPr>
        <p:spPr>
          <a:xfrm>
            <a:off x="2920877" y="2771944"/>
            <a:ext cx="1048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D6AF802-1286-5C44-0AEB-B937B36045C1}"/>
              </a:ext>
            </a:extLst>
          </p:cNvPr>
          <p:cNvSpPr txBox="1"/>
          <p:nvPr/>
        </p:nvSpPr>
        <p:spPr>
          <a:xfrm>
            <a:off x="734758" y="3395474"/>
            <a:ext cx="1048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85E76EF5-52F7-5B0C-0BF2-830A51FA861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578417" y="3877531"/>
            <a:ext cx="888617" cy="10632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0EF30DB-9C58-1754-9C66-E1DEA3493C4F}"/>
              </a:ext>
            </a:extLst>
          </p:cNvPr>
          <p:cNvSpPr txBox="1"/>
          <p:nvPr/>
        </p:nvSpPr>
        <p:spPr>
          <a:xfrm>
            <a:off x="6092833" y="2933679"/>
            <a:ext cx="24086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队头下标：</a:t>
            </a:r>
            <a:r>
              <a:rPr lang="en-US" altLang="zh-CN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</a:p>
          <a:p>
            <a:r>
              <a:rPr lang="zh-CN" altLang="en-US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队尾下标：</a:t>
            </a:r>
            <a:r>
              <a:rPr lang="en-US" altLang="zh-CN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>
            <a:extLst>
              <a:ext uri="{FF2B5EF4-FFF2-40B4-BE49-F238E27FC236}">
                <a16:creationId xmlns:a16="http://schemas.microsoft.com/office/drawing/2014/main" id="{C2F163D9-B544-907E-0521-C8C178E1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0963" name="TextBox 4">
            <a:extLst>
              <a:ext uri="{FF2B5EF4-FFF2-40B4-BE49-F238E27FC236}">
                <a16:creationId xmlns:a16="http://schemas.microsoft.com/office/drawing/2014/main" id="{715F9DB5-B1C4-2312-4C0B-1B87CDA71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0964" name="TextBox 6">
            <a:extLst>
              <a:ext uri="{FF2B5EF4-FFF2-40B4-BE49-F238E27FC236}">
                <a16:creationId xmlns:a16="http://schemas.microsoft.com/office/drawing/2014/main" id="{D73E5831-857D-6667-B983-B1785A892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0965" name="TextBox 7">
            <a:extLst>
              <a:ext uri="{FF2B5EF4-FFF2-40B4-BE49-F238E27FC236}">
                <a16:creationId xmlns:a16="http://schemas.microsoft.com/office/drawing/2014/main" id="{09946873-C518-FBAA-0AE3-141106404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0966" name="TextBox 8">
            <a:extLst>
              <a:ext uri="{FF2B5EF4-FFF2-40B4-BE49-F238E27FC236}">
                <a16:creationId xmlns:a16="http://schemas.microsoft.com/office/drawing/2014/main" id="{16EFF193-CD7E-EEBF-5F0F-BC83D3F3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0967" name="TextBox 9">
            <a:extLst>
              <a:ext uri="{FF2B5EF4-FFF2-40B4-BE49-F238E27FC236}">
                <a16:creationId xmlns:a16="http://schemas.microsoft.com/office/drawing/2014/main" id="{55F2AD7E-F4D7-EC23-E744-B46686FA7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0968" name="TextBox 10">
            <a:extLst>
              <a:ext uri="{FF2B5EF4-FFF2-40B4-BE49-F238E27FC236}">
                <a16:creationId xmlns:a16="http://schemas.microsoft.com/office/drawing/2014/main" id="{950B8824-311D-5D96-47B2-BFF9F64F8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0969" name="TextBox 11">
            <a:extLst>
              <a:ext uri="{FF2B5EF4-FFF2-40B4-BE49-F238E27FC236}">
                <a16:creationId xmlns:a16="http://schemas.microsoft.com/office/drawing/2014/main" id="{5EBB73E6-E393-AE0B-84F1-75F82FE9B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0970" name="TextBox 12">
            <a:extLst>
              <a:ext uri="{FF2B5EF4-FFF2-40B4-BE49-F238E27FC236}">
                <a16:creationId xmlns:a16="http://schemas.microsoft.com/office/drawing/2014/main" id="{C3A78B12-FF40-ADDC-AC5E-144BED3AC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D51AA9A-2B46-19C4-4F28-9F334B44CC1E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6FF39F0F-505B-DACD-5DF2-5E0457892BAF}"/>
              </a:ext>
            </a:extLst>
          </p:cNvPr>
          <p:cNvCxnSpPr/>
          <p:nvPr/>
        </p:nvCxnSpPr>
        <p:spPr>
          <a:xfrm>
            <a:off x="6569075" y="24098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8" name="TextBox 35">
            <a:extLst>
              <a:ext uri="{FF2B5EF4-FFF2-40B4-BE49-F238E27FC236}">
                <a16:creationId xmlns:a16="http://schemas.microsoft.com/office/drawing/2014/main" id="{38FAF5CD-71E7-5D8D-54F0-0EAFC265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160588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0989" name="TextBox 25">
            <a:extLst>
              <a:ext uri="{FF2B5EF4-FFF2-40B4-BE49-F238E27FC236}">
                <a16:creationId xmlns:a16="http://schemas.microsoft.com/office/drawing/2014/main" id="{632D04FC-2BAE-F6E5-9454-FC3507F8B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3" y="4808538"/>
            <a:ext cx="1284287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CF8842C-9C3A-8982-4DBA-95A0EBD97BD4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AC9EA510-DC55-6B33-7B00-45DF4F82A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A0737E-160F-B7B9-D409-A1219497C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20988"/>
            <a:ext cx="7772400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栈与队列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3">
            <a:extLst>
              <a:ext uri="{FF2B5EF4-FFF2-40B4-BE49-F238E27FC236}">
                <a16:creationId xmlns:a16="http://schemas.microsoft.com/office/drawing/2014/main" id="{3423EC08-4D78-ABC6-9769-6D0DF7ADD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3011" name="TextBox 4">
            <a:extLst>
              <a:ext uri="{FF2B5EF4-FFF2-40B4-BE49-F238E27FC236}">
                <a16:creationId xmlns:a16="http://schemas.microsoft.com/office/drawing/2014/main" id="{9521312F-34CD-B575-1E4D-2205D9224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3012" name="TextBox 6">
            <a:extLst>
              <a:ext uri="{FF2B5EF4-FFF2-40B4-BE49-F238E27FC236}">
                <a16:creationId xmlns:a16="http://schemas.microsoft.com/office/drawing/2014/main" id="{8E864433-7856-47BB-5AC7-34AFA5C21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3013" name="TextBox 7">
            <a:extLst>
              <a:ext uri="{FF2B5EF4-FFF2-40B4-BE49-F238E27FC236}">
                <a16:creationId xmlns:a16="http://schemas.microsoft.com/office/drawing/2014/main" id="{F6225F5C-162F-C8F1-C37E-480DA81DF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3014" name="TextBox 8">
            <a:extLst>
              <a:ext uri="{FF2B5EF4-FFF2-40B4-BE49-F238E27FC236}">
                <a16:creationId xmlns:a16="http://schemas.microsoft.com/office/drawing/2014/main" id="{91CF04F9-4146-7C2C-7C0B-AC5DBEA9E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3015" name="TextBox 9">
            <a:extLst>
              <a:ext uri="{FF2B5EF4-FFF2-40B4-BE49-F238E27FC236}">
                <a16:creationId xmlns:a16="http://schemas.microsoft.com/office/drawing/2014/main" id="{C139B3FE-79FC-0A1C-3700-898DB01D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3016" name="TextBox 10">
            <a:extLst>
              <a:ext uri="{FF2B5EF4-FFF2-40B4-BE49-F238E27FC236}">
                <a16:creationId xmlns:a16="http://schemas.microsoft.com/office/drawing/2014/main" id="{6C3718C3-7B9F-6B59-7EA6-B1C26340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3017" name="TextBox 11">
            <a:extLst>
              <a:ext uri="{FF2B5EF4-FFF2-40B4-BE49-F238E27FC236}">
                <a16:creationId xmlns:a16="http://schemas.microsoft.com/office/drawing/2014/main" id="{DCD3AA40-47B0-1E98-EE5B-DF5CDDB75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3018" name="TextBox 12">
            <a:extLst>
              <a:ext uri="{FF2B5EF4-FFF2-40B4-BE49-F238E27FC236}">
                <a16:creationId xmlns:a16="http://schemas.microsoft.com/office/drawing/2014/main" id="{8BDF7DD1-2032-E65B-EFAD-53EA65C1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561E7B9-3C9D-115B-7E0E-E566DB5F7DCC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AC3FF004-9F71-E8E7-9605-AB4236508F33}"/>
              </a:ext>
            </a:extLst>
          </p:cNvPr>
          <p:cNvCxnSpPr/>
          <p:nvPr/>
        </p:nvCxnSpPr>
        <p:spPr>
          <a:xfrm>
            <a:off x="6569075" y="24098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6" name="TextBox 35">
            <a:extLst>
              <a:ext uri="{FF2B5EF4-FFF2-40B4-BE49-F238E27FC236}">
                <a16:creationId xmlns:a16="http://schemas.microsoft.com/office/drawing/2014/main" id="{50C1DC41-8122-EF7D-7A29-8F5545D1B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160588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3037" name="TextBox 25">
            <a:extLst>
              <a:ext uri="{FF2B5EF4-FFF2-40B4-BE49-F238E27FC236}">
                <a16:creationId xmlns:a16="http://schemas.microsoft.com/office/drawing/2014/main" id="{EA168C39-1159-A8C9-DE8D-7EE95DD69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3" y="5116513"/>
            <a:ext cx="1284287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97001A18-5F9C-DB6D-BBD9-161CDFAF79AB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3">
            <a:extLst>
              <a:ext uri="{FF2B5EF4-FFF2-40B4-BE49-F238E27FC236}">
                <a16:creationId xmlns:a16="http://schemas.microsoft.com/office/drawing/2014/main" id="{A339783A-D65A-EFFE-7CBF-49264A1C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5059" name="TextBox 4">
            <a:extLst>
              <a:ext uri="{FF2B5EF4-FFF2-40B4-BE49-F238E27FC236}">
                <a16:creationId xmlns:a16="http://schemas.microsoft.com/office/drawing/2014/main" id="{AE0E3B6E-0502-5E6B-2783-25D2556BC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5060" name="TextBox 6">
            <a:extLst>
              <a:ext uri="{FF2B5EF4-FFF2-40B4-BE49-F238E27FC236}">
                <a16:creationId xmlns:a16="http://schemas.microsoft.com/office/drawing/2014/main" id="{70D28E27-B65E-FA34-603D-FD527F80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5061" name="TextBox 7">
            <a:extLst>
              <a:ext uri="{FF2B5EF4-FFF2-40B4-BE49-F238E27FC236}">
                <a16:creationId xmlns:a16="http://schemas.microsoft.com/office/drawing/2014/main" id="{B8ED6F86-E44E-6AD7-D2AC-BD2C98E55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5062" name="TextBox 8">
            <a:extLst>
              <a:ext uri="{FF2B5EF4-FFF2-40B4-BE49-F238E27FC236}">
                <a16:creationId xmlns:a16="http://schemas.microsoft.com/office/drawing/2014/main" id="{00A37DF8-FED9-5518-43E8-67F7578E4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5063" name="TextBox 9">
            <a:extLst>
              <a:ext uri="{FF2B5EF4-FFF2-40B4-BE49-F238E27FC236}">
                <a16:creationId xmlns:a16="http://schemas.microsoft.com/office/drawing/2014/main" id="{37E5C138-7CB4-154B-579C-15A9703E7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5064" name="TextBox 10">
            <a:extLst>
              <a:ext uri="{FF2B5EF4-FFF2-40B4-BE49-F238E27FC236}">
                <a16:creationId xmlns:a16="http://schemas.microsoft.com/office/drawing/2014/main" id="{348EE881-CB27-7A5A-6748-B87D6E371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5065" name="TextBox 11">
            <a:extLst>
              <a:ext uri="{FF2B5EF4-FFF2-40B4-BE49-F238E27FC236}">
                <a16:creationId xmlns:a16="http://schemas.microsoft.com/office/drawing/2014/main" id="{25898594-0E88-0CEF-9553-71D00DC0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5066" name="TextBox 12">
            <a:extLst>
              <a:ext uri="{FF2B5EF4-FFF2-40B4-BE49-F238E27FC236}">
                <a16:creationId xmlns:a16="http://schemas.microsoft.com/office/drawing/2014/main" id="{281E11FB-85EE-2E95-1916-03A981004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0105888-3801-E881-07A2-D576D714F528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38059C15-BBB9-8654-BE64-E7FC13138444}"/>
              </a:ext>
            </a:extLst>
          </p:cNvPr>
          <p:cNvCxnSpPr/>
          <p:nvPr/>
        </p:nvCxnSpPr>
        <p:spPr>
          <a:xfrm>
            <a:off x="6569075" y="24098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4" name="TextBox 35">
            <a:extLst>
              <a:ext uri="{FF2B5EF4-FFF2-40B4-BE49-F238E27FC236}">
                <a16:creationId xmlns:a16="http://schemas.microsoft.com/office/drawing/2014/main" id="{61C790BD-DB11-E321-CA24-35BAA36A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160588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5085" name="TextBox 25">
            <a:extLst>
              <a:ext uri="{FF2B5EF4-FFF2-40B4-BE49-F238E27FC236}">
                <a16:creationId xmlns:a16="http://schemas.microsoft.com/office/drawing/2014/main" id="{D16C83E3-5E35-B15F-DA7A-1BC100757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3" y="5443538"/>
            <a:ext cx="1284287" cy="33972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7AA5E39F-681D-6074-35A6-6C84892A74A4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3">
            <a:extLst>
              <a:ext uri="{FF2B5EF4-FFF2-40B4-BE49-F238E27FC236}">
                <a16:creationId xmlns:a16="http://schemas.microsoft.com/office/drawing/2014/main" id="{FE231FBE-9D50-7DEC-90BF-1492AF1E9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7107" name="TextBox 4">
            <a:extLst>
              <a:ext uri="{FF2B5EF4-FFF2-40B4-BE49-F238E27FC236}">
                <a16:creationId xmlns:a16="http://schemas.microsoft.com/office/drawing/2014/main" id="{982251A2-E853-5908-A89B-2534412D0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7108" name="TextBox 6">
            <a:extLst>
              <a:ext uri="{FF2B5EF4-FFF2-40B4-BE49-F238E27FC236}">
                <a16:creationId xmlns:a16="http://schemas.microsoft.com/office/drawing/2014/main" id="{BD7E7407-F128-7277-C4C2-0D09A033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7109" name="TextBox 7">
            <a:extLst>
              <a:ext uri="{FF2B5EF4-FFF2-40B4-BE49-F238E27FC236}">
                <a16:creationId xmlns:a16="http://schemas.microsoft.com/office/drawing/2014/main" id="{54A68756-B190-538F-BC5C-BAB1E8B8D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7110" name="TextBox 8">
            <a:extLst>
              <a:ext uri="{FF2B5EF4-FFF2-40B4-BE49-F238E27FC236}">
                <a16:creationId xmlns:a16="http://schemas.microsoft.com/office/drawing/2014/main" id="{B8704D1F-08BA-A74B-F661-FD86B234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7111" name="TextBox 9">
            <a:extLst>
              <a:ext uri="{FF2B5EF4-FFF2-40B4-BE49-F238E27FC236}">
                <a16:creationId xmlns:a16="http://schemas.microsoft.com/office/drawing/2014/main" id="{F82FD9BC-588C-A210-2947-B7BE9E48C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7112" name="TextBox 10">
            <a:extLst>
              <a:ext uri="{FF2B5EF4-FFF2-40B4-BE49-F238E27FC236}">
                <a16:creationId xmlns:a16="http://schemas.microsoft.com/office/drawing/2014/main" id="{BC3A3A50-D30D-1059-4FB4-92D5F2EE1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7113" name="TextBox 11">
            <a:extLst>
              <a:ext uri="{FF2B5EF4-FFF2-40B4-BE49-F238E27FC236}">
                <a16:creationId xmlns:a16="http://schemas.microsoft.com/office/drawing/2014/main" id="{284053A8-BBD0-443C-5ACC-AEEC3E5B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7114" name="TextBox 12">
            <a:extLst>
              <a:ext uri="{FF2B5EF4-FFF2-40B4-BE49-F238E27FC236}">
                <a16:creationId xmlns:a16="http://schemas.microsoft.com/office/drawing/2014/main" id="{D2961D9E-8732-217C-1E62-1B1B488F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5362340-2359-E47B-5056-9B3BBD4CDA09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DD59F5CB-AE56-6739-C3C4-8F551BED30A1}"/>
              </a:ext>
            </a:extLst>
          </p:cNvPr>
          <p:cNvCxnSpPr/>
          <p:nvPr/>
        </p:nvCxnSpPr>
        <p:spPr>
          <a:xfrm>
            <a:off x="6569075" y="24098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2" name="TextBox 35">
            <a:extLst>
              <a:ext uri="{FF2B5EF4-FFF2-40B4-BE49-F238E27FC236}">
                <a16:creationId xmlns:a16="http://schemas.microsoft.com/office/drawing/2014/main" id="{E8DC9DB5-EB28-B43A-11E5-F57461655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160588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7133" name="TextBox 25">
            <a:extLst>
              <a:ext uri="{FF2B5EF4-FFF2-40B4-BE49-F238E27FC236}">
                <a16:creationId xmlns:a16="http://schemas.microsoft.com/office/drawing/2014/main" id="{94868891-B187-CAC3-33EB-08CECFFDF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3" y="5741988"/>
            <a:ext cx="1284287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511A08-80A3-7E72-CA22-59A8240151EC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>
            <a:extLst>
              <a:ext uri="{FF2B5EF4-FFF2-40B4-BE49-F238E27FC236}">
                <a16:creationId xmlns:a16="http://schemas.microsoft.com/office/drawing/2014/main" id="{9F251255-A19B-5E27-DAE9-614B2808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9155" name="TextBox 4">
            <a:extLst>
              <a:ext uri="{FF2B5EF4-FFF2-40B4-BE49-F238E27FC236}">
                <a16:creationId xmlns:a16="http://schemas.microsoft.com/office/drawing/2014/main" id="{B60A6C65-C522-BA66-FF42-6C7230F0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9156" name="TextBox 6">
            <a:extLst>
              <a:ext uri="{FF2B5EF4-FFF2-40B4-BE49-F238E27FC236}">
                <a16:creationId xmlns:a16="http://schemas.microsoft.com/office/drawing/2014/main" id="{4D3B28E4-184A-2DFD-C286-F26AC652B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9157" name="TextBox 7">
            <a:extLst>
              <a:ext uri="{FF2B5EF4-FFF2-40B4-BE49-F238E27FC236}">
                <a16:creationId xmlns:a16="http://schemas.microsoft.com/office/drawing/2014/main" id="{F1EADBB1-9BA6-799B-3CFD-D37A07C9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9158" name="TextBox 8">
            <a:extLst>
              <a:ext uri="{FF2B5EF4-FFF2-40B4-BE49-F238E27FC236}">
                <a16:creationId xmlns:a16="http://schemas.microsoft.com/office/drawing/2014/main" id="{6539A1BC-0CED-FADE-1F79-B80122C20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9159" name="TextBox 9">
            <a:extLst>
              <a:ext uri="{FF2B5EF4-FFF2-40B4-BE49-F238E27FC236}">
                <a16:creationId xmlns:a16="http://schemas.microsoft.com/office/drawing/2014/main" id="{3B1EEC82-67AE-1B23-3EBA-8AF3DC4AD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9160" name="TextBox 10">
            <a:extLst>
              <a:ext uri="{FF2B5EF4-FFF2-40B4-BE49-F238E27FC236}">
                <a16:creationId xmlns:a16="http://schemas.microsoft.com/office/drawing/2014/main" id="{47AB5A87-5B59-4A65-8A26-A742AB198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49161" name="TextBox 11">
            <a:extLst>
              <a:ext uri="{FF2B5EF4-FFF2-40B4-BE49-F238E27FC236}">
                <a16:creationId xmlns:a16="http://schemas.microsoft.com/office/drawing/2014/main" id="{991BC49A-6AF1-66CE-84B6-C5F2FFCFE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9162" name="TextBox 12">
            <a:extLst>
              <a:ext uri="{FF2B5EF4-FFF2-40B4-BE49-F238E27FC236}">
                <a16:creationId xmlns:a16="http://schemas.microsoft.com/office/drawing/2014/main" id="{575960DB-8609-1D6A-C7F8-9A7377BD4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ED4A47A-2275-20AB-BA1E-9D920AB2DB38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A30DC841-1F14-931D-7F34-A01A088670D2}"/>
              </a:ext>
            </a:extLst>
          </p:cNvPr>
          <p:cNvCxnSpPr/>
          <p:nvPr/>
        </p:nvCxnSpPr>
        <p:spPr>
          <a:xfrm>
            <a:off x="6569075" y="24098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0" name="TextBox 35">
            <a:extLst>
              <a:ext uri="{FF2B5EF4-FFF2-40B4-BE49-F238E27FC236}">
                <a16:creationId xmlns:a16="http://schemas.microsoft.com/office/drawing/2014/main" id="{2766172C-47FB-82E4-0B52-65DC9F4D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160588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9181" name="TextBox 25">
            <a:extLst>
              <a:ext uri="{FF2B5EF4-FFF2-40B4-BE49-F238E27FC236}">
                <a16:creationId xmlns:a16="http://schemas.microsoft.com/office/drawing/2014/main" id="{EC21B36B-1AA9-DB8C-2B0D-DB1670623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3" y="6040438"/>
            <a:ext cx="1284287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C12DBC8-F481-1F34-2ADC-E2136275F144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3">
            <a:extLst>
              <a:ext uri="{FF2B5EF4-FFF2-40B4-BE49-F238E27FC236}">
                <a16:creationId xmlns:a16="http://schemas.microsoft.com/office/drawing/2014/main" id="{314CF868-45F7-9CCF-4627-52BF7655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1203" name="TextBox 4">
            <a:extLst>
              <a:ext uri="{FF2B5EF4-FFF2-40B4-BE49-F238E27FC236}">
                <a16:creationId xmlns:a16="http://schemas.microsoft.com/office/drawing/2014/main" id="{0C1EE71F-C3B6-FE5B-C434-5D052356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1204" name="TextBox 6">
            <a:extLst>
              <a:ext uri="{FF2B5EF4-FFF2-40B4-BE49-F238E27FC236}">
                <a16:creationId xmlns:a16="http://schemas.microsoft.com/office/drawing/2014/main" id="{F6868374-BA85-49A2-99BF-C5E621632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1205" name="TextBox 7">
            <a:extLst>
              <a:ext uri="{FF2B5EF4-FFF2-40B4-BE49-F238E27FC236}">
                <a16:creationId xmlns:a16="http://schemas.microsoft.com/office/drawing/2014/main" id="{84F02B64-B8EE-EE57-26FE-DD83C212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1206" name="TextBox 8">
            <a:extLst>
              <a:ext uri="{FF2B5EF4-FFF2-40B4-BE49-F238E27FC236}">
                <a16:creationId xmlns:a16="http://schemas.microsoft.com/office/drawing/2014/main" id="{12C5D89D-91B4-BBC7-1C55-DA630F76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1207" name="TextBox 9">
            <a:extLst>
              <a:ext uri="{FF2B5EF4-FFF2-40B4-BE49-F238E27FC236}">
                <a16:creationId xmlns:a16="http://schemas.microsoft.com/office/drawing/2014/main" id="{13AEF5C8-7B7A-9F4D-C917-63B97C71D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1208" name="TextBox 10">
            <a:extLst>
              <a:ext uri="{FF2B5EF4-FFF2-40B4-BE49-F238E27FC236}">
                <a16:creationId xmlns:a16="http://schemas.microsoft.com/office/drawing/2014/main" id="{B3FE5423-5298-92F1-138B-61E7F198C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1209" name="TextBox 11">
            <a:extLst>
              <a:ext uri="{FF2B5EF4-FFF2-40B4-BE49-F238E27FC236}">
                <a16:creationId xmlns:a16="http://schemas.microsoft.com/office/drawing/2014/main" id="{3ED4FE0C-8543-2F61-D2C5-09C1B558D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1210" name="TextBox 12">
            <a:extLst>
              <a:ext uri="{FF2B5EF4-FFF2-40B4-BE49-F238E27FC236}">
                <a16:creationId xmlns:a16="http://schemas.microsoft.com/office/drawing/2014/main" id="{8B36827A-BE5E-AC97-BFD8-A93372965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2C34656-83FB-FEE2-2FCB-BE30B84E11F6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45D044FE-5CB6-3DE3-6396-C57FBFCF7497}"/>
              </a:ext>
            </a:extLst>
          </p:cNvPr>
          <p:cNvCxnSpPr/>
          <p:nvPr/>
        </p:nvCxnSpPr>
        <p:spPr>
          <a:xfrm>
            <a:off x="6569075" y="2776538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8" name="TextBox 35">
            <a:extLst>
              <a:ext uri="{FF2B5EF4-FFF2-40B4-BE49-F238E27FC236}">
                <a16:creationId xmlns:a16="http://schemas.microsoft.com/office/drawing/2014/main" id="{00287DEB-380C-A8B1-551F-2BEAF1D99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527300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51229" name="TextBox 25">
            <a:extLst>
              <a:ext uri="{FF2B5EF4-FFF2-40B4-BE49-F238E27FC236}">
                <a16:creationId xmlns:a16="http://schemas.microsoft.com/office/drawing/2014/main" id="{2FC77B77-F0DE-0B40-7FB7-2BC6530F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5143500"/>
            <a:ext cx="1489075" cy="33972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A12A0D4-4077-FC1C-4700-1CBB606A908D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3">
            <a:extLst>
              <a:ext uri="{FF2B5EF4-FFF2-40B4-BE49-F238E27FC236}">
                <a16:creationId xmlns:a16="http://schemas.microsoft.com/office/drawing/2014/main" id="{20327E9E-9EE7-9393-BC3A-8819F784B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3251" name="TextBox 4">
            <a:extLst>
              <a:ext uri="{FF2B5EF4-FFF2-40B4-BE49-F238E27FC236}">
                <a16:creationId xmlns:a16="http://schemas.microsoft.com/office/drawing/2014/main" id="{AE360CAE-3FA1-3BE7-8C86-5C7A638FA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3252" name="TextBox 6">
            <a:extLst>
              <a:ext uri="{FF2B5EF4-FFF2-40B4-BE49-F238E27FC236}">
                <a16:creationId xmlns:a16="http://schemas.microsoft.com/office/drawing/2014/main" id="{5FB967C2-1309-CBBD-0EF2-7C0E97D61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3253" name="TextBox 7">
            <a:extLst>
              <a:ext uri="{FF2B5EF4-FFF2-40B4-BE49-F238E27FC236}">
                <a16:creationId xmlns:a16="http://schemas.microsoft.com/office/drawing/2014/main" id="{6CB55C0E-0918-EE16-72F0-0CA60499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3254" name="TextBox 8">
            <a:extLst>
              <a:ext uri="{FF2B5EF4-FFF2-40B4-BE49-F238E27FC236}">
                <a16:creationId xmlns:a16="http://schemas.microsoft.com/office/drawing/2014/main" id="{0721F5AD-84A9-95E1-F38F-6B3560F7E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3255" name="TextBox 9">
            <a:extLst>
              <a:ext uri="{FF2B5EF4-FFF2-40B4-BE49-F238E27FC236}">
                <a16:creationId xmlns:a16="http://schemas.microsoft.com/office/drawing/2014/main" id="{89F5E5C2-62AE-21E3-2A5D-431B3063E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3256" name="TextBox 10">
            <a:extLst>
              <a:ext uri="{FF2B5EF4-FFF2-40B4-BE49-F238E27FC236}">
                <a16:creationId xmlns:a16="http://schemas.microsoft.com/office/drawing/2014/main" id="{C106D5B5-7CB0-2E12-910B-5437B9CEB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3257" name="TextBox 11">
            <a:extLst>
              <a:ext uri="{FF2B5EF4-FFF2-40B4-BE49-F238E27FC236}">
                <a16:creationId xmlns:a16="http://schemas.microsoft.com/office/drawing/2014/main" id="{2570D246-736D-9BCB-9F0B-180D38A2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3258" name="TextBox 12">
            <a:extLst>
              <a:ext uri="{FF2B5EF4-FFF2-40B4-BE49-F238E27FC236}">
                <a16:creationId xmlns:a16="http://schemas.microsoft.com/office/drawing/2014/main" id="{06E8D124-1C2C-07D3-CDF4-E58041F3E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9120E4-3F11-C49A-8E9B-F0037FE9285C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35CB73B5-1EC9-EF2D-6AB3-58F100F62851}"/>
              </a:ext>
            </a:extLst>
          </p:cNvPr>
          <p:cNvCxnSpPr/>
          <p:nvPr/>
        </p:nvCxnSpPr>
        <p:spPr>
          <a:xfrm>
            <a:off x="6569075" y="2776538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76" name="TextBox 35">
            <a:extLst>
              <a:ext uri="{FF2B5EF4-FFF2-40B4-BE49-F238E27FC236}">
                <a16:creationId xmlns:a16="http://schemas.microsoft.com/office/drawing/2014/main" id="{E982AB23-65DD-046B-7860-8502D37F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527300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53277" name="TextBox 25">
            <a:extLst>
              <a:ext uri="{FF2B5EF4-FFF2-40B4-BE49-F238E27FC236}">
                <a16:creationId xmlns:a16="http://schemas.microsoft.com/office/drawing/2014/main" id="{394192A0-66D5-C2E9-B004-3755B867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5392738"/>
            <a:ext cx="1489075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2C4238E8-9468-0C2E-6CF0-AF0250D9C61E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3">
            <a:extLst>
              <a:ext uri="{FF2B5EF4-FFF2-40B4-BE49-F238E27FC236}">
                <a16:creationId xmlns:a16="http://schemas.microsoft.com/office/drawing/2014/main" id="{5D946DD1-B548-1CA3-FCE7-D7D7DC79F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5299" name="TextBox 4">
            <a:extLst>
              <a:ext uri="{FF2B5EF4-FFF2-40B4-BE49-F238E27FC236}">
                <a16:creationId xmlns:a16="http://schemas.microsoft.com/office/drawing/2014/main" id="{A1098E6E-25D5-4988-8ADD-6C3488B06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5300" name="TextBox 6">
            <a:extLst>
              <a:ext uri="{FF2B5EF4-FFF2-40B4-BE49-F238E27FC236}">
                <a16:creationId xmlns:a16="http://schemas.microsoft.com/office/drawing/2014/main" id="{3DEA72D4-BCCA-DA5B-A84A-09A6AB6BE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5301" name="TextBox 7">
            <a:extLst>
              <a:ext uri="{FF2B5EF4-FFF2-40B4-BE49-F238E27FC236}">
                <a16:creationId xmlns:a16="http://schemas.microsoft.com/office/drawing/2014/main" id="{3A011597-F9DB-48C9-7399-16D44CDD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5302" name="TextBox 8">
            <a:extLst>
              <a:ext uri="{FF2B5EF4-FFF2-40B4-BE49-F238E27FC236}">
                <a16:creationId xmlns:a16="http://schemas.microsoft.com/office/drawing/2014/main" id="{2F6E864C-099C-FBF4-D411-255021FEF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5303" name="TextBox 9">
            <a:extLst>
              <a:ext uri="{FF2B5EF4-FFF2-40B4-BE49-F238E27FC236}">
                <a16:creationId xmlns:a16="http://schemas.microsoft.com/office/drawing/2014/main" id="{188ED0BD-CB95-8181-3D2B-67413AA6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5304" name="TextBox 10">
            <a:extLst>
              <a:ext uri="{FF2B5EF4-FFF2-40B4-BE49-F238E27FC236}">
                <a16:creationId xmlns:a16="http://schemas.microsoft.com/office/drawing/2014/main" id="{2B8422FB-8B2F-25C9-8D61-D4555B839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5305" name="TextBox 11">
            <a:extLst>
              <a:ext uri="{FF2B5EF4-FFF2-40B4-BE49-F238E27FC236}">
                <a16:creationId xmlns:a16="http://schemas.microsoft.com/office/drawing/2014/main" id="{A6630493-34A9-1709-95A8-22993BE4D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5306" name="TextBox 12">
            <a:extLst>
              <a:ext uri="{FF2B5EF4-FFF2-40B4-BE49-F238E27FC236}">
                <a16:creationId xmlns:a16="http://schemas.microsoft.com/office/drawing/2014/main" id="{6CA583F0-34AB-3AC5-D9EC-99B483CD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365DA72-00C7-2EA7-5F80-397419446E4E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FD037EF3-E25C-BBDC-9F29-17AEA138635A}"/>
              </a:ext>
            </a:extLst>
          </p:cNvPr>
          <p:cNvCxnSpPr/>
          <p:nvPr/>
        </p:nvCxnSpPr>
        <p:spPr>
          <a:xfrm>
            <a:off x="6569075" y="2776538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24" name="TextBox 35">
            <a:extLst>
              <a:ext uri="{FF2B5EF4-FFF2-40B4-BE49-F238E27FC236}">
                <a16:creationId xmlns:a16="http://schemas.microsoft.com/office/drawing/2014/main" id="{5DBE5064-BFC8-21BC-B69C-50C3612C6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527300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55325" name="TextBox 25">
            <a:extLst>
              <a:ext uri="{FF2B5EF4-FFF2-40B4-BE49-F238E27FC236}">
                <a16:creationId xmlns:a16="http://schemas.microsoft.com/office/drawing/2014/main" id="{00B1EB6A-FD4D-A276-D2A4-317D7C070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5700713"/>
            <a:ext cx="1489075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7B7144A2-E363-2DEA-4B7B-55A2BDCAD19D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3">
            <a:extLst>
              <a:ext uri="{FF2B5EF4-FFF2-40B4-BE49-F238E27FC236}">
                <a16:creationId xmlns:a16="http://schemas.microsoft.com/office/drawing/2014/main" id="{B7D39EAF-3717-CF48-0295-5A3C1E563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7347" name="TextBox 4">
            <a:extLst>
              <a:ext uri="{FF2B5EF4-FFF2-40B4-BE49-F238E27FC236}">
                <a16:creationId xmlns:a16="http://schemas.microsoft.com/office/drawing/2014/main" id="{21A07BF0-0A29-5B18-F128-BF287E487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7348" name="TextBox 6">
            <a:extLst>
              <a:ext uri="{FF2B5EF4-FFF2-40B4-BE49-F238E27FC236}">
                <a16:creationId xmlns:a16="http://schemas.microsoft.com/office/drawing/2014/main" id="{5F309D95-341E-BAEB-CB27-0A0C5FDC9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7349" name="TextBox 7">
            <a:extLst>
              <a:ext uri="{FF2B5EF4-FFF2-40B4-BE49-F238E27FC236}">
                <a16:creationId xmlns:a16="http://schemas.microsoft.com/office/drawing/2014/main" id="{82D20455-F5FC-5F1C-4099-033871FC1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7350" name="TextBox 8">
            <a:extLst>
              <a:ext uri="{FF2B5EF4-FFF2-40B4-BE49-F238E27FC236}">
                <a16:creationId xmlns:a16="http://schemas.microsoft.com/office/drawing/2014/main" id="{622AD7DA-E730-D108-0F69-44742BF4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7351" name="TextBox 9">
            <a:extLst>
              <a:ext uri="{FF2B5EF4-FFF2-40B4-BE49-F238E27FC236}">
                <a16:creationId xmlns:a16="http://schemas.microsoft.com/office/drawing/2014/main" id="{6F710222-CF45-0030-DCF3-5322B115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7352" name="TextBox 10">
            <a:extLst>
              <a:ext uri="{FF2B5EF4-FFF2-40B4-BE49-F238E27FC236}">
                <a16:creationId xmlns:a16="http://schemas.microsoft.com/office/drawing/2014/main" id="{F68D70B7-5066-300F-65E9-BE9285C3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57353" name="TextBox 11">
            <a:extLst>
              <a:ext uri="{FF2B5EF4-FFF2-40B4-BE49-F238E27FC236}">
                <a16:creationId xmlns:a16="http://schemas.microsoft.com/office/drawing/2014/main" id="{AA418230-8759-EDAD-1A0D-2F631594A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7354" name="TextBox 12">
            <a:extLst>
              <a:ext uri="{FF2B5EF4-FFF2-40B4-BE49-F238E27FC236}">
                <a16:creationId xmlns:a16="http://schemas.microsoft.com/office/drawing/2014/main" id="{3080A2F9-427A-6C86-28FF-E3003A8A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1C02D63-7670-D8ED-0311-0A55ABC9472F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773BF68F-6833-2837-7776-19C3EC96A79F}"/>
              </a:ext>
            </a:extLst>
          </p:cNvPr>
          <p:cNvCxnSpPr/>
          <p:nvPr/>
        </p:nvCxnSpPr>
        <p:spPr>
          <a:xfrm>
            <a:off x="6569075" y="3154363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72" name="TextBox 35">
            <a:extLst>
              <a:ext uri="{FF2B5EF4-FFF2-40B4-BE49-F238E27FC236}">
                <a16:creationId xmlns:a16="http://schemas.microsoft.com/office/drawing/2014/main" id="{B5D58F0E-35E4-0D92-BAA5-1FD6413B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905125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57373" name="TextBox 25">
            <a:extLst>
              <a:ext uri="{FF2B5EF4-FFF2-40B4-BE49-F238E27FC236}">
                <a16:creationId xmlns:a16="http://schemas.microsoft.com/office/drawing/2014/main" id="{C8E5BC88-FCBC-D669-4F22-426353E6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498975"/>
            <a:ext cx="1485900" cy="3381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E4F42ECE-A080-49B2-C919-529AC98936D9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3">
            <a:extLst>
              <a:ext uri="{FF2B5EF4-FFF2-40B4-BE49-F238E27FC236}">
                <a16:creationId xmlns:a16="http://schemas.microsoft.com/office/drawing/2014/main" id="{3865ACDC-8726-32DD-135C-A9E8E0061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9395" name="TextBox 4">
            <a:extLst>
              <a:ext uri="{FF2B5EF4-FFF2-40B4-BE49-F238E27FC236}">
                <a16:creationId xmlns:a16="http://schemas.microsoft.com/office/drawing/2014/main" id="{12E3185F-0B66-7CD8-1277-549E24490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9396" name="TextBox 6">
            <a:extLst>
              <a:ext uri="{FF2B5EF4-FFF2-40B4-BE49-F238E27FC236}">
                <a16:creationId xmlns:a16="http://schemas.microsoft.com/office/drawing/2014/main" id="{2D7CA02A-F02F-F510-F9DD-0C2C356A8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9397" name="TextBox 7">
            <a:extLst>
              <a:ext uri="{FF2B5EF4-FFF2-40B4-BE49-F238E27FC236}">
                <a16:creationId xmlns:a16="http://schemas.microsoft.com/office/drawing/2014/main" id="{BD4BD645-28BF-6AE8-1DC4-524151F71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9398" name="TextBox 8">
            <a:extLst>
              <a:ext uri="{FF2B5EF4-FFF2-40B4-BE49-F238E27FC236}">
                <a16:creationId xmlns:a16="http://schemas.microsoft.com/office/drawing/2014/main" id="{328F3F80-E37A-90AB-DFA7-AE399605D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59399" name="TextBox 9">
            <a:extLst>
              <a:ext uri="{FF2B5EF4-FFF2-40B4-BE49-F238E27FC236}">
                <a16:creationId xmlns:a16="http://schemas.microsoft.com/office/drawing/2014/main" id="{4F5C488D-1D59-39E3-831A-828641052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9400" name="TextBox 10">
            <a:extLst>
              <a:ext uri="{FF2B5EF4-FFF2-40B4-BE49-F238E27FC236}">
                <a16:creationId xmlns:a16="http://schemas.microsoft.com/office/drawing/2014/main" id="{F550C48D-CD07-0D9A-D0C9-1A2920F9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59401" name="TextBox 11">
            <a:extLst>
              <a:ext uri="{FF2B5EF4-FFF2-40B4-BE49-F238E27FC236}">
                <a16:creationId xmlns:a16="http://schemas.microsoft.com/office/drawing/2014/main" id="{DAA8A23D-73CD-4AB9-922E-453327EB2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9402" name="TextBox 12">
            <a:extLst>
              <a:ext uri="{FF2B5EF4-FFF2-40B4-BE49-F238E27FC236}">
                <a16:creationId xmlns:a16="http://schemas.microsoft.com/office/drawing/2014/main" id="{83FDAADC-7A01-2CAB-DFAF-5C09B05C9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9A76ADD-FD3A-87B6-A83A-9CC3A297941E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37646D1A-94B1-64AA-18BA-D1CEB92300C4}"/>
              </a:ext>
            </a:extLst>
          </p:cNvPr>
          <p:cNvCxnSpPr/>
          <p:nvPr/>
        </p:nvCxnSpPr>
        <p:spPr>
          <a:xfrm>
            <a:off x="6569075" y="3154363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20" name="TextBox 35">
            <a:extLst>
              <a:ext uri="{FF2B5EF4-FFF2-40B4-BE49-F238E27FC236}">
                <a16:creationId xmlns:a16="http://schemas.microsoft.com/office/drawing/2014/main" id="{8D3FA46F-35DC-A7E5-46F3-D020C802F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905125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59421" name="TextBox 25">
            <a:extLst>
              <a:ext uri="{FF2B5EF4-FFF2-40B4-BE49-F238E27FC236}">
                <a16:creationId xmlns:a16="http://schemas.microsoft.com/office/drawing/2014/main" id="{E43875F3-EA81-14CA-E50F-ED6EF18F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757738"/>
            <a:ext cx="1485900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97213590-6C9C-A1D9-69A9-FAF2E4456273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3">
            <a:extLst>
              <a:ext uri="{FF2B5EF4-FFF2-40B4-BE49-F238E27FC236}">
                <a16:creationId xmlns:a16="http://schemas.microsoft.com/office/drawing/2014/main" id="{F02FBBFD-52ED-81ED-6ABD-AC499AFB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61443" name="TextBox 4">
            <a:extLst>
              <a:ext uri="{FF2B5EF4-FFF2-40B4-BE49-F238E27FC236}">
                <a16:creationId xmlns:a16="http://schemas.microsoft.com/office/drawing/2014/main" id="{F8E0822F-A07F-2794-0B13-4F3B44816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1444" name="TextBox 6">
            <a:extLst>
              <a:ext uri="{FF2B5EF4-FFF2-40B4-BE49-F238E27FC236}">
                <a16:creationId xmlns:a16="http://schemas.microsoft.com/office/drawing/2014/main" id="{69A71AE4-71FD-E787-0D85-3B10711F9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61445" name="TextBox 7">
            <a:extLst>
              <a:ext uri="{FF2B5EF4-FFF2-40B4-BE49-F238E27FC236}">
                <a16:creationId xmlns:a16="http://schemas.microsoft.com/office/drawing/2014/main" id="{475F3CA0-3EB5-FD94-192C-FCDC760C2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1446" name="TextBox 8">
            <a:extLst>
              <a:ext uri="{FF2B5EF4-FFF2-40B4-BE49-F238E27FC236}">
                <a16:creationId xmlns:a16="http://schemas.microsoft.com/office/drawing/2014/main" id="{93B9EB05-ED36-0765-811B-4EA37378D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61447" name="TextBox 9">
            <a:extLst>
              <a:ext uri="{FF2B5EF4-FFF2-40B4-BE49-F238E27FC236}">
                <a16:creationId xmlns:a16="http://schemas.microsoft.com/office/drawing/2014/main" id="{BB9E1386-7777-C5CD-F203-339CC006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1448" name="TextBox 10">
            <a:extLst>
              <a:ext uri="{FF2B5EF4-FFF2-40B4-BE49-F238E27FC236}">
                <a16:creationId xmlns:a16="http://schemas.microsoft.com/office/drawing/2014/main" id="{59901D73-81C7-8EA7-61A3-F4B7AB83D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61449" name="TextBox 11">
            <a:extLst>
              <a:ext uri="{FF2B5EF4-FFF2-40B4-BE49-F238E27FC236}">
                <a16:creationId xmlns:a16="http://schemas.microsoft.com/office/drawing/2014/main" id="{1CFE6291-8C73-9610-E60B-3F97865E7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1450" name="TextBox 12">
            <a:extLst>
              <a:ext uri="{FF2B5EF4-FFF2-40B4-BE49-F238E27FC236}">
                <a16:creationId xmlns:a16="http://schemas.microsoft.com/office/drawing/2014/main" id="{DA174822-6B22-A4AA-D23B-B2E32862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9C90422-6397-B7DE-7058-6210AE5D5EA4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D678677A-487E-1182-9C78-A0D86B25E88C}"/>
              </a:ext>
            </a:extLst>
          </p:cNvPr>
          <p:cNvCxnSpPr/>
          <p:nvPr/>
        </p:nvCxnSpPr>
        <p:spPr>
          <a:xfrm>
            <a:off x="6569075" y="3154363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8" name="TextBox 35">
            <a:extLst>
              <a:ext uri="{FF2B5EF4-FFF2-40B4-BE49-F238E27FC236}">
                <a16:creationId xmlns:a16="http://schemas.microsoft.com/office/drawing/2014/main" id="{4D5F6B48-4C2B-596B-799C-5F8FCCE06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905125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1469" name="TextBox 25">
            <a:extLst>
              <a:ext uri="{FF2B5EF4-FFF2-40B4-BE49-F238E27FC236}">
                <a16:creationId xmlns:a16="http://schemas.microsoft.com/office/drawing/2014/main" id="{AAD0C258-BD25-34F8-EE15-0E4875DA4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5075238"/>
            <a:ext cx="1485900" cy="33972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435E14DB-B762-DF38-F774-58F5B968D36D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1A39D2E3-67B2-C2BA-AFB5-5D80C47F5E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6C12C6-913D-BFDE-27EF-998FA3053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20988"/>
            <a:ext cx="7772400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3">
            <a:extLst>
              <a:ext uri="{FF2B5EF4-FFF2-40B4-BE49-F238E27FC236}">
                <a16:creationId xmlns:a16="http://schemas.microsoft.com/office/drawing/2014/main" id="{6A5D93EF-D2E1-814B-5923-E3DAA15C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63491" name="TextBox 4">
            <a:extLst>
              <a:ext uri="{FF2B5EF4-FFF2-40B4-BE49-F238E27FC236}">
                <a16:creationId xmlns:a16="http://schemas.microsoft.com/office/drawing/2014/main" id="{F859BA71-A9BF-15F8-E6C2-80F491E14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3492" name="TextBox 6">
            <a:extLst>
              <a:ext uri="{FF2B5EF4-FFF2-40B4-BE49-F238E27FC236}">
                <a16:creationId xmlns:a16="http://schemas.microsoft.com/office/drawing/2014/main" id="{B3153C93-3259-773A-A13E-DE35EB38D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63493" name="TextBox 7">
            <a:extLst>
              <a:ext uri="{FF2B5EF4-FFF2-40B4-BE49-F238E27FC236}">
                <a16:creationId xmlns:a16="http://schemas.microsoft.com/office/drawing/2014/main" id="{8F55695A-DE2F-3990-33B9-234F11AA1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3494" name="TextBox 8">
            <a:extLst>
              <a:ext uri="{FF2B5EF4-FFF2-40B4-BE49-F238E27FC236}">
                <a16:creationId xmlns:a16="http://schemas.microsoft.com/office/drawing/2014/main" id="{016CFADA-32E0-0EED-FF34-DFD65D987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63495" name="TextBox 9">
            <a:extLst>
              <a:ext uri="{FF2B5EF4-FFF2-40B4-BE49-F238E27FC236}">
                <a16:creationId xmlns:a16="http://schemas.microsoft.com/office/drawing/2014/main" id="{EFB98FFC-F3D2-FC58-5B74-8D862AC2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3496" name="TextBox 10">
            <a:extLst>
              <a:ext uri="{FF2B5EF4-FFF2-40B4-BE49-F238E27FC236}">
                <a16:creationId xmlns:a16="http://schemas.microsoft.com/office/drawing/2014/main" id="{600FD4C4-FA48-F629-0BC8-70BDF57C5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63497" name="TextBox 11">
            <a:extLst>
              <a:ext uri="{FF2B5EF4-FFF2-40B4-BE49-F238E27FC236}">
                <a16:creationId xmlns:a16="http://schemas.microsoft.com/office/drawing/2014/main" id="{116F0F2E-D143-C74D-DD67-9770B27B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3498" name="TextBox 12">
            <a:extLst>
              <a:ext uri="{FF2B5EF4-FFF2-40B4-BE49-F238E27FC236}">
                <a16:creationId xmlns:a16="http://schemas.microsoft.com/office/drawing/2014/main" id="{7F8F8491-DC45-3231-553E-B3D404848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615C468-921A-0688-2BF7-815846159F35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1A5BE469-8F77-A5A2-833B-D5121C8F2762}"/>
              </a:ext>
            </a:extLst>
          </p:cNvPr>
          <p:cNvCxnSpPr/>
          <p:nvPr/>
        </p:nvCxnSpPr>
        <p:spPr>
          <a:xfrm>
            <a:off x="6569075" y="35020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16" name="TextBox 35">
            <a:extLst>
              <a:ext uri="{FF2B5EF4-FFF2-40B4-BE49-F238E27FC236}">
                <a16:creationId xmlns:a16="http://schemas.microsoft.com/office/drawing/2014/main" id="{3B644444-CD0D-586B-7721-26B9DF7D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54375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3517" name="TextBox 25">
            <a:extLst>
              <a:ext uri="{FF2B5EF4-FFF2-40B4-BE49-F238E27FC236}">
                <a16:creationId xmlns:a16="http://schemas.microsoft.com/office/drawing/2014/main" id="{07817BBB-4944-DC07-DDF0-67CBDDCB2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898900"/>
            <a:ext cx="1544637" cy="3381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DB4BC9EC-2CA6-ABE8-1B31-E2E8E378E7B2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3">
            <a:extLst>
              <a:ext uri="{FF2B5EF4-FFF2-40B4-BE49-F238E27FC236}">
                <a16:creationId xmlns:a16="http://schemas.microsoft.com/office/drawing/2014/main" id="{5FBCD303-087C-7803-C7FD-C953B4C67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65539" name="TextBox 4">
            <a:extLst>
              <a:ext uri="{FF2B5EF4-FFF2-40B4-BE49-F238E27FC236}">
                <a16:creationId xmlns:a16="http://schemas.microsoft.com/office/drawing/2014/main" id="{DBCC9655-686D-32D8-6DF1-979897A52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5540" name="TextBox 6">
            <a:extLst>
              <a:ext uri="{FF2B5EF4-FFF2-40B4-BE49-F238E27FC236}">
                <a16:creationId xmlns:a16="http://schemas.microsoft.com/office/drawing/2014/main" id="{2126F752-2AB6-7A89-835E-5491A2150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65541" name="TextBox 7">
            <a:extLst>
              <a:ext uri="{FF2B5EF4-FFF2-40B4-BE49-F238E27FC236}">
                <a16:creationId xmlns:a16="http://schemas.microsoft.com/office/drawing/2014/main" id="{A1CD0DC3-486D-25BD-DAC1-B3642E97F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5542" name="TextBox 8">
            <a:extLst>
              <a:ext uri="{FF2B5EF4-FFF2-40B4-BE49-F238E27FC236}">
                <a16:creationId xmlns:a16="http://schemas.microsoft.com/office/drawing/2014/main" id="{685328B7-28D1-DE15-4185-81B1A799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65543" name="TextBox 9">
            <a:extLst>
              <a:ext uri="{FF2B5EF4-FFF2-40B4-BE49-F238E27FC236}">
                <a16:creationId xmlns:a16="http://schemas.microsoft.com/office/drawing/2014/main" id="{1FD57DA3-5DF4-2316-C4D3-01583575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5544" name="TextBox 10">
            <a:extLst>
              <a:ext uri="{FF2B5EF4-FFF2-40B4-BE49-F238E27FC236}">
                <a16:creationId xmlns:a16="http://schemas.microsoft.com/office/drawing/2014/main" id="{A7D83498-70A5-0985-EC67-EDB58EA1F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65545" name="TextBox 11">
            <a:extLst>
              <a:ext uri="{FF2B5EF4-FFF2-40B4-BE49-F238E27FC236}">
                <a16:creationId xmlns:a16="http://schemas.microsoft.com/office/drawing/2014/main" id="{B5D3FECE-89F4-EEBA-9789-96FB7D622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5546" name="TextBox 12">
            <a:extLst>
              <a:ext uri="{FF2B5EF4-FFF2-40B4-BE49-F238E27FC236}">
                <a16:creationId xmlns:a16="http://schemas.microsoft.com/office/drawing/2014/main" id="{1C6D383A-A584-53DD-6C11-73254D9CE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1EADDA6-B070-E9BA-AD62-D5719EE84170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C8897280-F65E-73C1-DF7E-BBBB33704EBF}"/>
              </a:ext>
            </a:extLst>
          </p:cNvPr>
          <p:cNvCxnSpPr/>
          <p:nvPr/>
        </p:nvCxnSpPr>
        <p:spPr>
          <a:xfrm>
            <a:off x="6569075" y="35020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64" name="TextBox 35">
            <a:extLst>
              <a:ext uri="{FF2B5EF4-FFF2-40B4-BE49-F238E27FC236}">
                <a16:creationId xmlns:a16="http://schemas.microsoft.com/office/drawing/2014/main" id="{ABFAA3CF-EEB9-0997-BC5F-6A951EBA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54375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5565" name="TextBox 25">
            <a:extLst>
              <a:ext uri="{FF2B5EF4-FFF2-40B4-BE49-F238E27FC236}">
                <a16:creationId xmlns:a16="http://schemas.microsoft.com/office/drawing/2014/main" id="{1F339ECE-9123-23B7-5639-DB89ED5CF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4167188"/>
            <a:ext cx="1544637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06EE880D-98E6-C8CD-71EE-03AC729C2E6F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4F878E3E-B927-F386-A978-67BF36CB1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67587" name="TextBox 4">
            <a:extLst>
              <a:ext uri="{FF2B5EF4-FFF2-40B4-BE49-F238E27FC236}">
                <a16:creationId xmlns:a16="http://schemas.microsoft.com/office/drawing/2014/main" id="{0570C712-E894-ADB2-BC66-1CDE7131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7588" name="TextBox 6">
            <a:extLst>
              <a:ext uri="{FF2B5EF4-FFF2-40B4-BE49-F238E27FC236}">
                <a16:creationId xmlns:a16="http://schemas.microsoft.com/office/drawing/2014/main" id="{4D5C48FC-80D9-73C0-2CE2-B33CF22F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67589" name="TextBox 7">
            <a:extLst>
              <a:ext uri="{FF2B5EF4-FFF2-40B4-BE49-F238E27FC236}">
                <a16:creationId xmlns:a16="http://schemas.microsoft.com/office/drawing/2014/main" id="{F3E78955-6E7B-205C-4FB0-B636AAB3C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7590" name="TextBox 8">
            <a:extLst>
              <a:ext uri="{FF2B5EF4-FFF2-40B4-BE49-F238E27FC236}">
                <a16:creationId xmlns:a16="http://schemas.microsoft.com/office/drawing/2014/main" id="{F82B8D10-7557-92A6-E9C1-B4AA12684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67591" name="TextBox 9">
            <a:extLst>
              <a:ext uri="{FF2B5EF4-FFF2-40B4-BE49-F238E27FC236}">
                <a16:creationId xmlns:a16="http://schemas.microsoft.com/office/drawing/2014/main" id="{85E39D7D-FB2A-5CB5-E1F4-B1E30E984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7592" name="TextBox 10">
            <a:extLst>
              <a:ext uri="{FF2B5EF4-FFF2-40B4-BE49-F238E27FC236}">
                <a16:creationId xmlns:a16="http://schemas.microsoft.com/office/drawing/2014/main" id="{9997CCB0-CC0B-4494-AF9D-E07458CD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67593" name="TextBox 11">
            <a:extLst>
              <a:ext uri="{FF2B5EF4-FFF2-40B4-BE49-F238E27FC236}">
                <a16:creationId xmlns:a16="http://schemas.microsoft.com/office/drawing/2014/main" id="{5A635A20-84D4-45B3-66C8-5A4D76C1B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7594" name="TextBox 12">
            <a:extLst>
              <a:ext uri="{FF2B5EF4-FFF2-40B4-BE49-F238E27FC236}">
                <a16:creationId xmlns:a16="http://schemas.microsoft.com/office/drawing/2014/main" id="{EB35EE28-AF73-C68A-D2C7-7F7897DF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468F50C-A85F-A328-363A-1E4ADB881258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8CEB8E83-F0BC-F04A-0656-1FA16BC92783}"/>
              </a:ext>
            </a:extLst>
          </p:cNvPr>
          <p:cNvCxnSpPr/>
          <p:nvPr/>
        </p:nvCxnSpPr>
        <p:spPr>
          <a:xfrm>
            <a:off x="6569075" y="35020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12" name="TextBox 35">
            <a:extLst>
              <a:ext uri="{FF2B5EF4-FFF2-40B4-BE49-F238E27FC236}">
                <a16:creationId xmlns:a16="http://schemas.microsoft.com/office/drawing/2014/main" id="{558F0E51-A983-4A72-B044-7E431D5D5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54375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7613" name="TextBox 25">
            <a:extLst>
              <a:ext uri="{FF2B5EF4-FFF2-40B4-BE49-F238E27FC236}">
                <a16:creationId xmlns:a16="http://schemas.microsoft.com/office/drawing/2014/main" id="{EF3EB3E4-EF29-CA5F-EE07-8E9119A5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4465638"/>
            <a:ext cx="1544637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3CF28D1-5565-5DCA-F472-F9BDF730A235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3">
            <a:extLst>
              <a:ext uri="{FF2B5EF4-FFF2-40B4-BE49-F238E27FC236}">
                <a16:creationId xmlns:a16="http://schemas.microsoft.com/office/drawing/2014/main" id="{544B3BFE-A1DD-CB23-809F-FF35CF689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69635" name="TextBox 4">
            <a:extLst>
              <a:ext uri="{FF2B5EF4-FFF2-40B4-BE49-F238E27FC236}">
                <a16:creationId xmlns:a16="http://schemas.microsoft.com/office/drawing/2014/main" id="{EA26A911-3CB2-3033-E055-477080273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9636" name="TextBox 6">
            <a:extLst>
              <a:ext uri="{FF2B5EF4-FFF2-40B4-BE49-F238E27FC236}">
                <a16:creationId xmlns:a16="http://schemas.microsoft.com/office/drawing/2014/main" id="{6C4C5F22-59F4-E239-F11C-C585793BB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69637" name="TextBox 7">
            <a:extLst>
              <a:ext uri="{FF2B5EF4-FFF2-40B4-BE49-F238E27FC236}">
                <a16:creationId xmlns:a16="http://schemas.microsoft.com/office/drawing/2014/main" id="{7A349ABF-FCF4-55F4-FB13-17583957C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9638" name="TextBox 8">
            <a:extLst>
              <a:ext uri="{FF2B5EF4-FFF2-40B4-BE49-F238E27FC236}">
                <a16:creationId xmlns:a16="http://schemas.microsoft.com/office/drawing/2014/main" id="{451CFAB3-A41E-6E1C-C7B4-E989260CB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69639" name="TextBox 9">
            <a:extLst>
              <a:ext uri="{FF2B5EF4-FFF2-40B4-BE49-F238E27FC236}">
                <a16:creationId xmlns:a16="http://schemas.microsoft.com/office/drawing/2014/main" id="{56AC6F4A-7BB9-3B2E-3C79-BCAC6BEF4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9640" name="TextBox 10">
            <a:extLst>
              <a:ext uri="{FF2B5EF4-FFF2-40B4-BE49-F238E27FC236}">
                <a16:creationId xmlns:a16="http://schemas.microsoft.com/office/drawing/2014/main" id="{46D59B95-4B5F-972E-1BF8-25F28AEF4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69641" name="TextBox 11">
            <a:extLst>
              <a:ext uri="{FF2B5EF4-FFF2-40B4-BE49-F238E27FC236}">
                <a16:creationId xmlns:a16="http://schemas.microsoft.com/office/drawing/2014/main" id="{C264A443-362B-49D6-749C-3CF7E8C6A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9642" name="TextBox 12">
            <a:extLst>
              <a:ext uri="{FF2B5EF4-FFF2-40B4-BE49-F238E27FC236}">
                <a16:creationId xmlns:a16="http://schemas.microsoft.com/office/drawing/2014/main" id="{E0C2BE8A-9467-40FB-79A6-ED4D642D5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93A3A90-E6B5-DE66-ADD8-607F03C110A6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01EBDA9A-89DF-9469-198F-FC158C36B2B8}"/>
              </a:ext>
            </a:extLst>
          </p:cNvPr>
          <p:cNvCxnSpPr/>
          <p:nvPr/>
        </p:nvCxnSpPr>
        <p:spPr>
          <a:xfrm>
            <a:off x="6569075" y="35020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60" name="TextBox 35">
            <a:extLst>
              <a:ext uri="{FF2B5EF4-FFF2-40B4-BE49-F238E27FC236}">
                <a16:creationId xmlns:a16="http://schemas.microsoft.com/office/drawing/2014/main" id="{E4D7DC22-2065-E113-2A5E-890F57CA8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54375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9661" name="TextBox 25">
            <a:extLst>
              <a:ext uri="{FF2B5EF4-FFF2-40B4-BE49-F238E27FC236}">
                <a16:creationId xmlns:a16="http://schemas.microsoft.com/office/drawing/2014/main" id="{569C5081-8848-535B-20B0-0BDC3CA3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3265488"/>
            <a:ext cx="1543050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69662" name="TextBox 15">
            <a:extLst>
              <a:ext uri="{FF2B5EF4-FFF2-40B4-BE49-F238E27FC236}">
                <a16:creationId xmlns:a16="http://schemas.microsoft.com/office/drawing/2014/main" id="{CEEB20CC-3A1E-69AD-8411-3A5A05D3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122363"/>
            <a:ext cx="83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A92AE763-E344-8CC9-728D-3CBE099C42B5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3">
            <a:extLst>
              <a:ext uri="{FF2B5EF4-FFF2-40B4-BE49-F238E27FC236}">
                <a16:creationId xmlns:a16="http://schemas.microsoft.com/office/drawing/2014/main" id="{6F83E366-7814-E389-E0FD-2469F9F08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71683" name="TextBox 4">
            <a:extLst>
              <a:ext uri="{FF2B5EF4-FFF2-40B4-BE49-F238E27FC236}">
                <a16:creationId xmlns:a16="http://schemas.microsoft.com/office/drawing/2014/main" id="{1D10C09B-57BA-1E89-C96F-C7A911BA3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1684" name="TextBox 6">
            <a:extLst>
              <a:ext uri="{FF2B5EF4-FFF2-40B4-BE49-F238E27FC236}">
                <a16:creationId xmlns:a16="http://schemas.microsoft.com/office/drawing/2014/main" id="{3FFACA48-0BBF-9EFF-824C-25F7B7F7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71685" name="TextBox 7">
            <a:extLst>
              <a:ext uri="{FF2B5EF4-FFF2-40B4-BE49-F238E27FC236}">
                <a16:creationId xmlns:a16="http://schemas.microsoft.com/office/drawing/2014/main" id="{C9D0C023-A9E2-E9E7-67FC-29DA4C1FB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1686" name="TextBox 8">
            <a:extLst>
              <a:ext uri="{FF2B5EF4-FFF2-40B4-BE49-F238E27FC236}">
                <a16:creationId xmlns:a16="http://schemas.microsoft.com/office/drawing/2014/main" id="{061B318B-1D17-8DF6-FF37-D64665E8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71687" name="TextBox 9">
            <a:extLst>
              <a:ext uri="{FF2B5EF4-FFF2-40B4-BE49-F238E27FC236}">
                <a16:creationId xmlns:a16="http://schemas.microsoft.com/office/drawing/2014/main" id="{1E0AC4C4-79FC-EDAB-9B35-819E7D613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1688" name="TextBox 10">
            <a:extLst>
              <a:ext uri="{FF2B5EF4-FFF2-40B4-BE49-F238E27FC236}">
                <a16:creationId xmlns:a16="http://schemas.microsoft.com/office/drawing/2014/main" id="{C1E2A78C-BAE1-41ED-B960-076D84B4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71689" name="TextBox 11">
            <a:extLst>
              <a:ext uri="{FF2B5EF4-FFF2-40B4-BE49-F238E27FC236}">
                <a16:creationId xmlns:a16="http://schemas.microsoft.com/office/drawing/2014/main" id="{B3AEFFA9-9951-1801-70CC-0B9FCD2A8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1690" name="TextBox 12">
            <a:extLst>
              <a:ext uri="{FF2B5EF4-FFF2-40B4-BE49-F238E27FC236}">
                <a16:creationId xmlns:a16="http://schemas.microsoft.com/office/drawing/2014/main" id="{FC24F65E-10CC-7638-F616-0F80472A7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2611D63-D0BD-4615-CC44-ED0A65B42603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04008938-D626-397C-7671-74ADE1DA9169}"/>
              </a:ext>
            </a:extLst>
          </p:cNvPr>
          <p:cNvCxnSpPr/>
          <p:nvPr/>
        </p:nvCxnSpPr>
        <p:spPr>
          <a:xfrm>
            <a:off x="6569075" y="35020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8" name="TextBox 35">
            <a:extLst>
              <a:ext uri="{FF2B5EF4-FFF2-40B4-BE49-F238E27FC236}">
                <a16:creationId xmlns:a16="http://schemas.microsoft.com/office/drawing/2014/main" id="{24E7FA57-5B14-9ED3-BD23-B1EB92E8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54375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1709" name="TextBox 25">
            <a:extLst>
              <a:ext uri="{FF2B5EF4-FFF2-40B4-BE49-F238E27FC236}">
                <a16:creationId xmlns:a16="http://schemas.microsoft.com/office/drawing/2014/main" id="{6DAADA03-AD9F-EF65-28A1-F74F8D00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3533775"/>
            <a:ext cx="1543050" cy="3381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71710" name="TextBox 15">
            <a:extLst>
              <a:ext uri="{FF2B5EF4-FFF2-40B4-BE49-F238E27FC236}">
                <a16:creationId xmlns:a16="http://schemas.microsoft.com/office/drawing/2014/main" id="{276E9CF7-0374-36D4-E7D6-F183E4D50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122363"/>
            <a:ext cx="83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5C6D3612-6A30-114A-737D-D3FD1946AB97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3">
            <a:extLst>
              <a:ext uri="{FF2B5EF4-FFF2-40B4-BE49-F238E27FC236}">
                <a16:creationId xmlns:a16="http://schemas.microsoft.com/office/drawing/2014/main" id="{8823915F-E42A-30E8-DF28-962AE68EE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73731" name="TextBox 4">
            <a:extLst>
              <a:ext uri="{FF2B5EF4-FFF2-40B4-BE49-F238E27FC236}">
                <a16:creationId xmlns:a16="http://schemas.microsoft.com/office/drawing/2014/main" id="{19FF1CF9-820E-8197-AA88-938AB6A96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3732" name="TextBox 6">
            <a:extLst>
              <a:ext uri="{FF2B5EF4-FFF2-40B4-BE49-F238E27FC236}">
                <a16:creationId xmlns:a16="http://schemas.microsoft.com/office/drawing/2014/main" id="{562D2EEC-DD96-1805-3B90-C3343AA20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73733" name="TextBox 7">
            <a:extLst>
              <a:ext uri="{FF2B5EF4-FFF2-40B4-BE49-F238E27FC236}">
                <a16:creationId xmlns:a16="http://schemas.microsoft.com/office/drawing/2014/main" id="{EB67015C-46C1-1986-0D42-545A11451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3734" name="TextBox 8">
            <a:extLst>
              <a:ext uri="{FF2B5EF4-FFF2-40B4-BE49-F238E27FC236}">
                <a16:creationId xmlns:a16="http://schemas.microsoft.com/office/drawing/2014/main" id="{4F163E9C-6BF8-C90D-E3DF-DA4E80FF1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73735" name="TextBox 9">
            <a:extLst>
              <a:ext uri="{FF2B5EF4-FFF2-40B4-BE49-F238E27FC236}">
                <a16:creationId xmlns:a16="http://schemas.microsoft.com/office/drawing/2014/main" id="{676A49CA-DE1E-3305-3F1C-72162AB98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3736" name="TextBox 10">
            <a:extLst>
              <a:ext uri="{FF2B5EF4-FFF2-40B4-BE49-F238E27FC236}">
                <a16:creationId xmlns:a16="http://schemas.microsoft.com/office/drawing/2014/main" id="{9684D23F-2FBD-1746-63AA-4F56C1566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73737" name="TextBox 11">
            <a:extLst>
              <a:ext uri="{FF2B5EF4-FFF2-40B4-BE49-F238E27FC236}">
                <a16:creationId xmlns:a16="http://schemas.microsoft.com/office/drawing/2014/main" id="{D113FC83-D19F-FEDA-FCDF-F571E750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3738" name="TextBox 12">
            <a:extLst>
              <a:ext uri="{FF2B5EF4-FFF2-40B4-BE49-F238E27FC236}">
                <a16:creationId xmlns:a16="http://schemas.microsoft.com/office/drawing/2014/main" id="{B6FEC5DC-46C2-6E7F-DD87-3238A7238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56C22A6-6FE9-D621-FCBA-EE2B824C71DD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965F4ABE-2BB7-BF14-9082-D415BEF678B6}"/>
              </a:ext>
            </a:extLst>
          </p:cNvPr>
          <p:cNvCxnSpPr/>
          <p:nvPr/>
        </p:nvCxnSpPr>
        <p:spPr>
          <a:xfrm>
            <a:off x="6569075" y="35020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56" name="TextBox 35">
            <a:extLst>
              <a:ext uri="{FF2B5EF4-FFF2-40B4-BE49-F238E27FC236}">
                <a16:creationId xmlns:a16="http://schemas.microsoft.com/office/drawing/2014/main" id="{8FE3B087-1360-E963-B9BB-796331143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54375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3757" name="TextBox 25">
            <a:extLst>
              <a:ext uri="{FF2B5EF4-FFF2-40B4-BE49-F238E27FC236}">
                <a16:creationId xmlns:a16="http://schemas.microsoft.com/office/drawing/2014/main" id="{F8BFD32F-53FA-D038-3DDB-B4F9CD43C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3832225"/>
            <a:ext cx="1543050" cy="3381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73758" name="TextBox 15">
            <a:extLst>
              <a:ext uri="{FF2B5EF4-FFF2-40B4-BE49-F238E27FC236}">
                <a16:creationId xmlns:a16="http://schemas.microsoft.com/office/drawing/2014/main" id="{2A079370-C616-DCFB-A6EF-BCDD71E4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122363"/>
            <a:ext cx="83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F9891A03-6E65-1987-73E4-A78EF8073ED6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EE192-BCDF-1FEC-133E-62A81C04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</a:p>
        </p:txBody>
      </p:sp>
      <p:sp>
        <p:nvSpPr>
          <p:cNvPr id="75779" name="TextBox 3">
            <a:extLst>
              <a:ext uri="{FF2B5EF4-FFF2-40B4-BE49-F238E27FC236}">
                <a16:creationId xmlns:a16="http://schemas.microsoft.com/office/drawing/2014/main" id="{1FB5D908-2F56-63FC-6ED1-0D0079B55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END</a:t>
            </a:r>
            <a:endParaRPr lang="zh-CN" altLang="en-US" sz="2000"/>
          </a:p>
        </p:txBody>
      </p:sp>
      <p:sp>
        <p:nvSpPr>
          <p:cNvPr id="75780" name="TextBox 4">
            <a:extLst>
              <a:ext uri="{FF2B5EF4-FFF2-40B4-BE49-F238E27FC236}">
                <a16:creationId xmlns:a16="http://schemas.microsoft.com/office/drawing/2014/main" id="{21B424C5-F026-578F-6516-7A061E4DF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5781" name="TextBox 6">
            <a:extLst>
              <a:ext uri="{FF2B5EF4-FFF2-40B4-BE49-F238E27FC236}">
                <a16:creationId xmlns:a16="http://schemas.microsoft.com/office/drawing/2014/main" id="{AC045587-4315-BC6B-AEBD-5C883F7E6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75782" name="TextBox 7">
            <a:extLst>
              <a:ext uri="{FF2B5EF4-FFF2-40B4-BE49-F238E27FC236}">
                <a16:creationId xmlns:a16="http://schemas.microsoft.com/office/drawing/2014/main" id="{C77E6A35-DEBA-89F0-12FD-D36612B79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5783" name="TextBox 8">
            <a:extLst>
              <a:ext uri="{FF2B5EF4-FFF2-40B4-BE49-F238E27FC236}">
                <a16:creationId xmlns:a16="http://schemas.microsoft.com/office/drawing/2014/main" id="{CE3EAEC0-CE5A-1275-A86B-A3AC4C945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75784" name="TextBox 9">
            <a:extLst>
              <a:ext uri="{FF2B5EF4-FFF2-40B4-BE49-F238E27FC236}">
                <a16:creationId xmlns:a16="http://schemas.microsoft.com/office/drawing/2014/main" id="{FD1A96C9-7C38-0CAB-B4C9-F96F3F56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5785" name="TextBox 10">
            <a:extLst>
              <a:ext uri="{FF2B5EF4-FFF2-40B4-BE49-F238E27FC236}">
                <a16:creationId xmlns:a16="http://schemas.microsoft.com/office/drawing/2014/main" id="{E3D9D224-521D-CA52-9CE4-10C077DE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75786" name="TextBox 11">
            <a:extLst>
              <a:ext uri="{FF2B5EF4-FFF2-40B4-BE49-F238E27FC236}">
                <a16:creationId xmlns:a16="http://schemas.microsoft.com/office/drawing/2014/main" id="{1778D025-C3A6-4930-3545-435BED1E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5787" name="TextBox 12">
            <a:extLst>
              <a:ext uri="{FF2B5EF4-FFF2-40B4-BE49-F238E27FC236}">
                <a16:creationId xmlns:a16="http://schemas.microsoft.com/office/drawing/2014/main" id="{725C8362-D312-6248-2E2B-EBA8A7601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2090FE9-FFDB-3654-A7F0-C193A8BB1D60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21C8A14B-9BDA-F0A4-D9FC-48DBD9364A3F}"/>
              </a:ext>
            </a:extLst>
          </p:cNvPr>
          <p:cNvCxnSpPr/>
          <p:nvPr/>
        </p:nvCxnSpPr>
        <p:spPr>
          <a:xfrm>
            <a:off x="6569075" y="3502025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05" name="TextBox 35">
            <a:extLst>
              <a:ext uri="{FF2B5EF4-FFF2-40B4-BE49-F238E27FC236}">
                <a16:creationId xmlns:a16="http://schemas.microsoft.com/office/drawing/2014/main" id="{328E59B7-5D98-5787-0DBB-30933D17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54375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0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5806" name="TextBox 15">
            <a:extLst>
              <a:ext uri="{FF2B5EF4-FFF2-40B4-BE49-F238E27FC236}">
                <a16:creationId xmlns:a16="http://schemas.microsoft.com/office/drawing/2014/main" id="{1E76FECE-439D-CD57-9A1C-5D7B47ED1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122363"/>
            <a:ext cx="83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4">
            <a:extLst>
              <a:ext uri="{FF2B5EF4-FFF2-40B4-BE49-F238E27FC236}">
                <a16:creationId xmlns:a16="http://schemas.microsoft.com/office/drawing/2014/main" id="{61449F63-493B-5209-87A2-BB30677E5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Init_Stack(s)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</a:t>
            </a:r>
            <a:r>
              <a:rPr lang="en-US" altLang="zh-CN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不存在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操作结果：构造空栈</a:t>
            </a:r>
            <a:r>
              <a:rPr lang="en-US" altLang="zh-CN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</a:p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判断是否为空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IsEmpty_Statck(s)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</a:t>
            </a:r>
            <a:r>
              <a:rPr lang="en-US" altLang="zh-CN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操作结果：若为空返回</a:t>
            </a:r>
            <a:r>
              <a:rPr lang="en-US" altLang="zh-CN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，否则返回</a:t>
            </a:r>
            <a:r>
              <a:rPr lang="en-US" altLang="zh-CN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438150" indent="-317500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E9CEB87-0166-B04A-D34C-97F9CCF4BE86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栈的基本操作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4">
            <a:extLst>
              <a:ext uri="{FF2B5EF4-FFF2-40B4-BE49-F238E27FC236}">
                <a16:creationId xmlns:a16="http://schemas.microsoft.com/office/drawing/2014/main" id="{ED256724-80E2-AC50-6B49-3EA56BDC3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入栈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Push_Stack(s,x)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</a:t>
            </a:r>
            <a:r>
              <a:rPr lang="en-US" altLang="zh-CN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操作结果：栈顶插入新元素</a:t>
            </a:r>
            <a:r>
              <a:rPr lang="en-US" altLang="zh-CN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成为新的栈顶，栈变化</a:t>
            </a:r>
          </a:p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出栈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Pop_Stack(s)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</a:t>
            </a:r>
            <a:r>
              <a:rPr lang="en-US" altLang="zh-CN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存在且非空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操作结果：删除栈顶元素，栈中少一个元素，栈变化</a:t>
            </a:r>
          </a:p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读栈顶元素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Top_Stack(s)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</a:t>
            </a:r>
            <a:r>
              <a:rPr lang="en-US" altLang="zh-CN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存在且非空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19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栈顶元素作为结果返回。栈不变化。</a:t>
            </a:r>
          </a:p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C4D8A9-490C-E0B9-7543-232AA3C89BD1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栈的基本操作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ED7DD-6E49-BFCE-9789-1EF331C2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栈初始化</a:t>
            </a:r>
          </a:p>
        </p:txBody>
      </p:sp>
      <p:sp>
        <p:nvSpPr>
          <p:cNvPr id="81923" name="内容占位符 2">
            <a:extLst>
              <a:ext uri="{FF2B5EF4-FFF2-40B4-BE49-F238E27FC236}">
                <a16:creationId xmlns:a16="http://schemas.microsoft.com/office/drawing/2014/main" id="{AFF9323D-7BE3-EF52-A2EB-D2C7D76F2F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7115175" cy="462597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SeqStack * Init_SeqStack()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SeqStack *s;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s=malloc(sizeof(SeqStack));	//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分配存储空间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s-&gt;top = -1;			//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标记栈顶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return s;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42617-5561-23F9-62B8-70C3B124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103188"/>
            <a:ext cx="8229600" cy="5794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en-US" altLang="zh-CN" dirty="0">
                <a:ea typeface="宋体" panose="02010600030101010101" pitchFamily="2" charset="-122"/>
              </a:rPr>
              <a:t>(Stack)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7D30964-B67E-7601-0A95-3DF5DE47D9F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419225"/>
            <a:ext cx="5080000" cy="3203575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运算受限的线性表（限定在一端进行插入与删除）</a:t>
            </a:r>
          </a:p>
          <a:p>
            <a:pPr marL="457200" indent="-457200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栈顶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栈底</a:t>
            </a:r>
          </a:p>
          <a:p>
            <a:pPr marL="457200" indent="-457200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</a:p>
          <a:p>
            <a:pPr marL="457200" indent="-457200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后入先出表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9300" lvl="1" indent="-457200" eaLnBrk="1" hangingPunct="1"/>
            <a:r>
              <a:rPr lang="en-US" altLang="zh-CN">
                <a:ea typeface="宋体" panose="02010600030101010101" pitchFamily="2" charset="-122"/>
              </a:rPr>
              <a:t>Last In First Out (LIFO)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内容占位符 4">
            <a:extLst>
              <a:ext uri="{FF2B5EF4-FFF2-40B4-BE49-F238E27FC236}">
                <a16:creationId xmlns:a16="http://schemas.microsoft.com/office/drawing/2014/main" id="{32877A45-BD86-9491-B58B-C2BF91B9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956175"/>
            <a:ext cx="1866900" cy="1071563"/>
          </a:xfrm>
          <a:solidFill>
            <a:schemeClr val="accent5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洗盘子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装子弹</a:t>
            </a: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612626B1-A374-36C6-2AD5-970741DFD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360488"/>
          <a:ext cx="5197475" cy="473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73706" imgH="3617616" progId="Visio.Drawing.11">
                  <p:embed/>
                </p:oleObj>
              </mc:Choice>
              <mc:Fallback>
                <p:oleObj r:id="rId2" imgW="3973706" imgH="361761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60488"/>
                        <a:ext cx="5197475" cy="473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>
            <a:extLst>
              <a:ext uri="{FF2B5EF4-FFF2-40B4-BE49-F238E27FC236}">
                <a16:creationId xmlns:a16="http://schemas.microsoft.com/office/drawing/2014/main" id="{55A50207-4799-3000-80BB-DC7AF138E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int Empty_SeqStack(SeqStack *s)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if(s-&gt;top == -1)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else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6674B7C-68F8-1A42-C1F2-37D322736714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判空栈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>
            <a:extLst>
              <a:ext uri="{FF2B5EF4-FFF2-40B4-BE49-F238E27FC236}">
                <a16:creationId xmlns:a16="http://schemas.microsoft.com/office/drawing/2014/main" id="{3877C833-79B9-BAAE-8229-D590C8719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datatype Top_SeqStack(SeqStack *s)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ea typeface="宋体" panose="02010600030101010101" pitchFamily="2" charset="-122"/>
              </a:rPr>
              <a:t>if(Empty_SeqStack(s)) 		//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else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(s-&gt;data[s-&gt;top]);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944D6E5-B8C8-21B1-B1FB-0D075EAF6752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取栈顶元素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内容占位符 2">
            <a:extLst>
              <a:ext uri="{FF2B5EF4-FFF2-40B4-BE49-F238E27FC236}">
                <a16:creationId xmlns:a16="http://schemas.microsoft.com/office/drawing/2014/main" id="{C36DA894-B84C-0CD4-F080-E2F61B0A8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int Push_SeqStack( SeqStack *s, datatype x)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if(s-&gt;top == MAXSIZE-1) 	//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已满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0;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else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{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s-&gt;top ++;			//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栈顶上移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s-&gt;data[s-&gt;top]=x;		//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栈顶元素赋值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1;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}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DD07AD3-DBD6-C725-4965-9AFCC535712E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2">
            <a:extLst>
              <a:ext uri="{FF2B5EF4-FFF2-40B4-BE49-F238E27FC236}">
                <a16:creationId xmlns:a16="http://schemas.microsoft.com/office/drawing/2014/main" id="{97900FA3-0660-2B4B-3814-015CE29A2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int Pop_SeqStack(SeqStack *s,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datatype x)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if( Empty_SeqStack(s)) return 0;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else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{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	*x = s-&gt;data[s-&gt;top];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	s-&gt;top --;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	return 1;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}</a:t>
            </a:r>
          </a:p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7BC67B-F8D0-61ED-CF22-30727E9EF137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9BB5EEF-4823-E05E-5FF7-BFABC25528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02463E5-354B-AA0C-80CD-5B532ED84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20988"/>
            <a:ext cx="7772400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栈的生活实例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434627F9-A333-0C08-1572-C002B47B7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栈的生活实例</a:t>
            </a: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DC0C17D4-FA82-9211-4042-1BE41A9EF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788" y="854075"/>
            <a:ext cx="8356600" cy="768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“先入后出，后入先出”的结构称之为栈结构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案例一：烤肉串</a:t>
            </a:r>
          </a:p>
        </p:txBody>
      </p:sp>
      <p:sp>
        <p:nvSpPr>
          <p:cNvPr id="89092" name="文本框 4">
            <a:extLst>
              <a:ext uri="{FF2B5EF4-FFF2-40B4-BE49-F238E27FC236}">
                <a16:creationId xmlns:a16="http://schemas.microsoft.com/office/drawing/2014/main" id="{2590A0D5-8E3B-3B76-78E4-F61522A9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293938"/>
            <a:ext cx="255746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在串羊肉串的时候是先将最下面的肉串上去，然后一层层往上串，正常吃的时候是将最上面也就是最后串上去的肉串吃掉，然后也是一层一层往下吃，最先串上的肉反而是最后吃掉的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89093" name="图片 5">
            <a:extLst>
              <a:ext uri="{FF2B5EF4-FFF2-40B4-BE49-F238E27FC236}">
                <a16:creationId xmlns:a16="http://schemas.microsoft.com/office/drawing/2014/main" id="{4A2A0DA8-B362-4C85-35D4-03313F347D3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822450"/>
            <a:ext cx="2460625" cy="3836988"/>
          </a:xfrm>
          <a:prstGeom prst="rect">
            <a:avLst/>
          </a:prstGeom>
          <a:blipFill dpi="0" rotWithShape="0">
            <a:blip r:embed="rId4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文本框 6">
            <a:extLst>
              <a:ext uri="{FF2B5EF4-FFF2-40B4-BE49-F238E27FC236}">
                <a16:creationId xmlns:a16="http://schemas.microsoft.com/office/drawing/2014/main" id="{6F448B42-7CBA-1A2C-3D2C-D0EA1429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5006975"/>
            <a:ext cx="204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肉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a1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个串上</a:t>
            </a:r>
          </a:p>
        </p:txBody>
      </p:sp>
      <p:grpSp>
        <p:nvGrpSpPr>
          <p:cNvPr id="89095" name="组合 11">
            <a:extLst>
              <a:ext uri="{FF2B5EF4-FFF2-40B4-BE49-F238E27FC236}">
                <a16:creationId xmlns:a16="http://schemas.microsoft.com/office/drawing/2014/main" id="{5CEF3178-6004-F02B-2E77-EE3F4E02B5EA}"/>
              </a:ext>
            </a:extLst>
          </p:cNvPr>
          <p:cNvGrpSpPr>
            <a:grpSpLocks/>
          </p:cNvGrpSpPr>
          <p:nvPr/>
        </p:nvGrpSpPr>
        <p:grpSpPr bwMode="auto">
          <a:xfrm>
            <a:off x="3321050" y="2794000"/>
            <a:ext cx="5232400" cy="2652713"/>
            <a:chOff x="5372" y="4344"/>
            <a:chExt cx="8243" cy="4178"/>
          </a:xfrm>
        </p:grpSpPr>
        <p:sp>
          <p:nvSpPr>
            <p:cNvPr id="89100" name="文本框 7">
              <a:extLst>
                <a:ext uri="{FF2B5EF4-FFF2-40B4-BE49-F238E27FC236}">
                  <a16:creationId xmlns:a16="http://schemas.microsoft.com/office/drawing/2014/main" id="{09F97412-0E1D-5590-4C9E-11033CD23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" y="6658"/>
              <a:ext cx="3227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肉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a2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个串上</a:t>
              </a:r>
            </a:p>
          </p:txBody>
        </p:sp>
        <p:sp>
          <p:nvSpPr>
            <p:cNvPr id="89101" name="文本框 8">
              <a:extLst>
                <a:ext uri="{FF2B5EF4-FFF2-40B4-BE49-F238E27FC236}">
                  <a16:creationId xmlns:a16="http://schemas.microsoft.com/office/drawing/2014/main" id="{900908B6-9EB6-D9D5-BF07-7DC9E196B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7" y="5460"/>
              <a:ext cx="3225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肉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a3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个串上</a:t>
              </a:r>
            </a:p>
          </p:txBody>
        </p:sp>
        <p:sp>
          <p:nvSpPr>
            <p:cNvPr id="89102" name="文本框 9">
              <a:extLst>
                <a:ext uri="{FF2B5EF4-FFF2-40B4-BE49-F238E27FC236}">
                  <a16:creationId xmlns:a16="http://schemas.microsoft.com/office/drawing/2014/main" id="{CC3F0676-F20C-7977-C071-38A41819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7" y="4344"/>
              <a:ext cx="3225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肉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a4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个串上</a:t>
              </a:r>
            </a:p>
          </p:txBody>
        </p:sp>
        <p:sp>
          <p:nvSpPr>
            <p:cNvPr id="89103" name="文本框 10">
              <a:extLst>
                <a:ext uri="{FF2B5EF4-FFF2-40B4-BE49-F238E27FC236}">
                  <a16:creationId xmlns:a16="http://schemas.microsoft.com/office/drawing/2014/main" id="{EBB35A79-BBD6-98C4-D29F-304DA501B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" y="4345"/>
              <a:ext cx="3227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肉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a4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个吃</a:t>
              </a:r>
            </a:p>
          </p:txBody>
        </p:sp>
        <p:sp>
          <p:nvSpPr>
            <p:cNvPr id="89104" name="文本框 11">
              <a:extLst>
                <a:ext uri="{FF2B5EF4-FFF2-40B4-BE49-F238E27FC236}">
                  <a16:creationId xmlns:a16="http://schemas.microsoft.com/office/drawing/2014/main" id="{6E83F93B-0C08-D2AF-952A-F0F51BE9B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" y="5473"/>
              <a:ext cx="3227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肉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a3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个吃</a:t>
              </a:r>
            </a:p>
          </p:txBody>
        </p:sp>
        <p:sp>
          <p:nvSpPr>
            <p:cNvPr id="89105" name="文本框 12">
              <a:extLst>
                <a:ext uri="{FF2B5EF4-FFF2-40B4-BE49-F238E27FC236}">
                  <a16:creationId xmlns:a16="http://schemas.microsoft.com/office/drawing/2014/main" id="{25DA0850-C1DA-A92E-3F28-5F2DF06D2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" y="6657"/>
              <a:ext cx="3227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肉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a2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个吃</a:t>
              </a:r>
            </a:p>
          </p:txBody>
        </p:sp>
        <p:sp>
          <p:nvSpPr>
            <p:cNvPr id="89106" name="文本框 13">
              <a:extLst>
                <a:ext uri="{FF2B5EF4-FFF2-40B4-BE49-F238E27FC236}">
                  <a16:creationId xmlns:a16="http://schemas.microsoft.com/office/drawing/2014/main" id="{06B7B208-B369-D8BC-F151-757704CBE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6" y="7890"/>
              <a:ext cx="3227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肉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a1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0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个吃</a:t>
              </a:r>
            </a:p>
          </p:txBody>
        </p:sp>
        <p:pic>
          <p:nvPicPr>
            <p:cNvPr id="89107" name="图片 3">
              <a:extLst>
                <a:ext uri="{FF2B5EF4-FFF2-40B4-BE49-F238E27FC236}">
                  <a16:creationId xmlns:a16="http://schemas.microsoft.com/office/drawing/2014/main" id="{A18E59F5-2A5C-42F2-4154-84ACF5555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0" y="4406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8" name="图片 4">
              <a:extLst>
                <a:ext uri="{FF2B5EF4-FFF2-40B4-BE49-F238E27FC236}">
                  <a16:creationId xmlns:a16="http://schemas.microsoft.com/office/drawing/2014/main" id="{B0812F5D-3F54-33F3-A27A-F65D1B7BC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0" y="5582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9" name="图片 5">
              <a:extLst>
                <a:ext uri="{FF2B5EF4-FFF2-40B4-BE49-F238E27FC236}">
                  <a16:creationId xmlns:a16="http://schemas.microsoft.com/office/drawing/2014/main" id="{357494F9-9706-D111-0C7F-209C961BB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3" y="6697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0" name="图片 6">
              <a:extLst>
                <a:ext uri="{FF2B5EF4-FFF2-40B4-BE49-F238E27FC236}">
                  <a16:creationId xmlns:a16="http://schemas.microsoft.com/office/drawing/2014/main" id="{111C0C5A-413C-4B5F-0696-CBB29D7E4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4" y="7890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1" name="图片 7">
              <a:extLst>
                <a:ext uri="{FF2B5EF4-FFF2-40B4-BE49-F238E27FC236}">
                  <a16:creationId xmlns:a16="http://schemas.microsoft.com/office/drawing/2014/main" id="{22C20E65-164A-23D8-B178-EB2E44C06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899" y="4406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2" name="图片 8">
              <a:extLst>
                <a:ext uri="{FF2B5EF4-FFF2-40B4-BE49-F238E27FC236}">
                  <a16:creationId xmlns:a16="http://schemas.microsoft.com/office/drawing/2014/main" id="{99FD801D-EACA-B4AC-6854-9FD31E362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100" y="5524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3" name="图片 9">
              <a:extLst>
                <a:ext uri="{FF2B5EF4-FFF2-40B4-BE49-F238E27FC236}">
                  <a16:creationId xmlns:a16="http://schemas.microsoft.com/office/drawing/2014/main" id="{5FA5E28C-9A72-23D0-2940-89754C03A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36" y="6700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4" name="图片 10">
              <a:extLst>
                <a:ext uri="{FF2B5EF4-FFF2-40B4-BE49-F238E27FC236}">
                  <a16:creationId xmlns:a16="http://schemas.microsoft.com/office/drawing/2014/main" id="{0422C8AC-0949-45C1-EB35-39F2AB14E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00" y="7948"/>
              <a:ext cx="50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77328114-8EF3-5883-EBED-007CCB0BD0B2}"/>
              </a:ext>
            </a:extLst>
          </p:cNvPr>
          <p:cNvCxnSpPr/>
          <p:nvPr/>
        </p:nvCxnSpPr>
        <p:spPr>
          <a:xfrm rot="16200000" flipV="1">
            <a:off x="7435850" y="3875088"/>
            <a:ext cx="2505075" cy="454025"/>
          </a:xfrm>
          <a:prstGeom prst="curvedConnector3">
            <a:avLst>
              <a:gd name="adj1" fmla="val 49987"/>
            </a:avLst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097" name="曲线连接符 13">
            <a:extLst>
              <a:ext uri="{FF2B5EF4-FFF2-40B4-BE49-F238E27FC236}">
                <a16:creationId xmlns:a16="http://schemas.microsoft.com/office/drawing/2014/main" id="{169208BD-ADB1-D280-BA2D-8518166DF78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1882775" y="3990975"/>
            <a:ext cx="2705100" cy="260350"/>
          </a:xfrm>
          <a:prstGeom prst="curvedConnector3">
            <a:avLst>
              <a:gd name="adj1" fmla="val 50023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098" name="文本框 14">
            <a:extLst>
              <a:ext uri="{FF2B5EF4-FFF2-40B4-BE49-F238E27FC236}">
                <a16:creationId xmlns:a16="http://schemas.microsoft.com/office/drawing/2014/main" id="{46012B88-090E-AEC8-C2BA-EAD532A62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2293938"/>
            <a:ext cx="8921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出栈</a:t>
            </a:r>
          </a:p>
        </p:txBody>
      </p:sp>
      <p:sp>
        <p:nvSpPr>
          <p:cNvPr id="89099" name="文本框 15">
            <a:extLst>
              <a:ext uri="{FF2B5EF4-FFF2-40B4-BE49-F238E27FC236}">
                <a16:creationId xmlns:a16="http://schemas.microsoft.com/office/drawing/2014/main" id="{6DC9A07D-0643-8308-041C-B444E0E15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738" y="5473700"/>
            <a:ext cx="8651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入栈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图片 5">
            <a:extLst>
              <a:ext uri="{FF2B5EF4-FFF2-40B4-BE49-F238E27FC236}">
                <a16:creationId xmlns:a16="http://schemas.microsoft.com/office/drawing/2014/main" id="{81336B1F-5A5A-096D-85B1-4EA260BA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7" t="58592" r="-3142" b="732"/>
          <a:stretch>
            <a:fillRect/>
          </a:stretch>
        </p:blipFill>
        <p:spPr bwMode="auto">
          <a:xfrm>
            <a:off x="941388" y="2579688"/>
            <a:ext cx="430212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文本框 1">
            <a:extLst>
              <a:ext uri="{FF2B5EF4-FFF2-40B4-BE49-F238E27FC236}">
                <a16:creationId xmlns:a16="http://schemas.microsoft.com/office/drawing/2014/main" id="{92B85D9B-DC75-EDA6-9A8C-7C04E6DEC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285875"/>
            <a:ext cx="19954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我们可以将没有串肉串的签子视为空栈</a:t>
            </a:r>
          </a:p>
        </p:txBody>
      </p:sp>
      <p:sp>
        <p:nvSpPr>
          <p:cNvPr id="90116" name="文本框 2">
            <a:extLst>
              <a:ext uri="{FF2B5EF4-FFF2-40B4-BE49-F238E27FC236}">
                <a16:creationId xmlns:a16="http://schemas.microsoft.com/office/drawing/2014/main" id="{AB401C98-E027-C3B8-FF15-74D0AFA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1755775"/>
            <a:ext cx="43354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最下面的肉串a1，不可以直接在a1上面插入新的肉串或者吃掉，可以视为栈底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C84F6380-E963-FE9D-66DD-4C7EB7BBC75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9702" y="2381044"/>
            <a:ext cx="2277692" cy="355173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0118" name="图片 6">
            <a:extLst>
              <a:ext uri="{FF2B5EF4-FFF2-40B4-BE49-F238E27FC236}">
                <a16:creationId xmlns:a16="http://schemas.microsoft.com/office/drawing/2014/main" id="{D68AC21E-547C-46A8-D589-47162B02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5233988"/>
            <a:ext cx="3238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9" name="文本框 6">
            <a:extLst>
              <a:ext uri="{FF2B5EF4-FFF2-40B4-BE49-F238E27FC236}">
                <a16:creationId xmlns:a16="http://schemas.microsoft.com/office/drawing/2014/main" id="{AB8051C3-10EB-41DA-39F1-78536A51F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5194300"/>
            <a:ext cx="204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肉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a1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为栈底</a:t>
            </a:r>
          </a:p>
        </p:txBody>
      </p:sp>
      <p:sp>
        <p:nvSpPr>
          <p:cNvPr id="90120" name="文本框 7">
            <a:extLst>
              <a:ext uri="{FF2B5EF4-FFF2-40B4-BE49-F238E27FC236}">
                <a16:creationId xmlns:a16="http://schemas.microsoft.com/office/drawing/2014/main" id="{3A045E9D-48D5-C2D6-D43C-DA5267DB1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1085850"/>
            <a:ext cx="44132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最上面的肉串a4，可以继续插入新的肉串或者被吃掉，能够视为栈顶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121" name="文本框 10">
            <a:extLst>
              <a:ext uri="{FF2B5EF4-FFF2-40B4-BE49-F238E27FC236}">
                <a16:creationId xmlns:a16="http://schemas.microsoft.com/office/drawing/2014/main" id="{A584AE3A-4A0E-D42F-CA2C-0631DCA6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138488"/>
            <a:ext cx="204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肉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a4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为栈顶</a:t>
            </a:r>
          </a:p>
        </p:txBody>
      </p:sp>
      <p:pic>
        <p:nvPicPr>
          <p:cNvPr id="90122" name="图片 7">
            <a:extLst>
              <a:ext uri="{FF2B5EF4-FFF2-40B4-BE49-F238E27FC236}">
                <a16:creationId xmlns:a16="http://schemas.microsoft.com/office/drawing/2014/main" id="{6BD716B8-D686-0ED5-D8EF-3C5247344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176588"/>
            <a:ext cx="3222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3" name="标题 1">
            <a:extLst>
              <a:ext uri="{FF2B5EF4-FFF2-40B4-BE49-F238E27FC236}">
                <a16:creationId xmlns:a16="http://schemas.microsoft.com/office/drawing/2014/main" id="{4047AEDB-3234-87F3-B1A0-C61024388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栈的生活实例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4A8760E-02F0-F989-4C05-8D587A222A27}"/>
              </a:ext>
            </a:extLst>
          </p:cNvPr>
          <p:cNvGraphicFramePr>
            <a:graphicFrameLocks noGrp="1"/>
          </p:cNvGraphicFramePr>
          <p:nvPr/>
        </p:nvGraphicFramePr>
        <p:xfrm>
          <a:off x="3103563" y="2801938"/>
          <a:ext cx="1468437" cy="296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a4</a:t>
                      </a:r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a3</a:t>
                      </a:r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a2</a:t>
                      </a:r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a1</a:t>
                      </a:r>
                      <a:endParaRPr lang="zh-CN" altLang="en-US" sz="1800" dirty="0"/>
                    </a:p>
                  </a:txBody>
                  <a:tcPr marL="91412" marR="91412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FF16B79-6468-49F7-BC22-F329233138AD}"/>
              </a:ext>
            </a:extLst>
          </p:cNvPr>
          <p:cNvGraphicFramePr>
            <a:graphicFrameLocks noGrp="1"/>
          </p:cNvGraphicFramePr>
          <p:nvPr/>
        </p:nvGraphicFramePr>
        <p:xfrm>
          <a:off x="868363" y="5389563"/>
          <a:ext cx="1468437" cy="37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2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2" marR="91412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164" name="图片 6">
            <a:extLst>
              <a:ext uri="{FF2B5EF4-FFF2-40B4-BE49-F238E27FC236}">
                <a16:creationId xmlns:a16="http://schemas.microsoft.com/office/drawing/2014/main" id="{7F090FA3-D7EE-8315-F44F-ADDF2765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" t="92163" r="89182" b="777"/>
          <a:stretch>
            <a:fillRect/>
          </a:stretch>
        </p:blipFill>
        <p:spPr bwMode="auto">
          <a:xfrm>
            <a:off x="101600" y="5476875"/>
            <a:ext cx="534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65" name="图片 7">
            <a:extLst>
              <a:ext uri="{FF2B5EF4-FFF2-40B4-BE49-F238E27FC236}">
                <a16:creationId xmlns:a16="http://schemas.microsoft.com/office/drawing/2014/main" id="{4D9C4985-2D5E-FB25-82E8-7FEDA4B44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" t="92163" r="89182" b="777"/>
          <a:stretch>
            <a:fillRect/>
          </a:stretch>
        </p:blipFill>
        <p:spPr bwMode="auto">
          <a:xfrm>
            <a:off x="2436813" y="3983038"/>
            <a:ext cx="5349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66" name="文本框 8">
            <a:extLst>
              <a:ext uri="{FF2B5EF4-FFF2-40B4-BE49-F238E27FC236}">
                <a16:creationId xmlns:a16="http://schemas.microsoft.com/office/drawing/2014/main" id="{35D0142B-4A61-00E0-17A6-2EAE63C49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5010150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空栈</a:t>
            </a:r>
            <a:endParaRPr lang="en-US" altLang="zh-CN" sz="2000"/>
          </a:p>
        </p:txBody>
      </p:sp>
      <p:pic>
        <p:nvPicPr>
          <p:cNvPr id="91167" name="图片 9">
            <a:extLst>
              <a:ext uri="{FF2B5EF4-FFF2-40B4-BE49-F238E27FC236}">
                <a16:creationId xmlns:a16="http://schemas.microsoft.com/office/drawing/2014/main" id="{E3FB18AE-C9FC-AEF1-BADC-8E2EE219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5679" b="84474"/>
          <a:stretch>
            <a:fillRect/>
          </a:stretch>
        </p:blipFill>
        <p:spPr bwMode="auto">
          <a:xfrm>
            <a:off x="2971800" y="2151063"/>
            <a:ext cx="2014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168" name="对象 2">
            <a:hlinkClick r:id="" action="ppaction://ole?verb=0"/>
            <a:extLst>
              <a:ext uri="{FF2B5EF4-FFF2-40B4-BE49-F238E27FC236}">
                <a16:creationId xmlns:a16="http://schemas.microsoft.com/office/drawing/2014/main" id="{B4BF30E6-9709-64D6-CEDB-E08638E36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8763" y="2722563"/>
          <a:ext cx="30765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06360" imgH="228600" progId="Equation.KSEE3">
                  <p:embed/>
                </p:oleObj>
              </mc:Choice>
              <mc:Fallback>
                <p:oleObj r:id="rId3" imgW="1206360" imgH="22860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2722563"/>
                        <a:ext cx="30765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9" name="文本框 3">
            <a:extLst>
              <a:ext uri="{FF2B5EF4-FFF2-40B4-BE49-F238E27FC236}">
                <a16:creationId xmlns:a16="http://schemas.microsoft.com/office/drawing/2014/main" id="{B6A3B963-B63F-20A1-3AA2-6EDA24FEF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3" y="2257425"/>
            <a:ext cx="1757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入栈顺序：</a:t>
            </a:r>
          </a:p>
        </p:txBody>
      </p:sp>
      <p:graphicFrame>
        <p:nvGraphicFramePr>
          <p:cNvPr id="91170" name="对象 6">
            <a:hlinkClick r:id="" action="ppaction://ole?verb=0"/>
            <a:extLst>
              <a:ext uri="{FF2B5EF4-FFF2-40B4-BE49-F238E27FC236}">
                <a16:creationId xmlns:a16="http://schemas.microsoft.com/office/drawing/2014/main" id="{246E260D-2815-4024-5BAF-D295AEB30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4006850"/>
          <a:ext cx="301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06360" imgH="228600" progId="Equation.KSEE3">
                  <p:embed/>
                </p:oleObj>
              </mc:Choice>
              <mc:Fallback>
                <p:oleObj r:id="rId5" imgW="1206360" imgH="228600" progId="Equation.KSEE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4006850"/>
                        <a:ext cx="301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1" name="文本框 8">
            <a:extLst>
              <a:ext uri="{FF2B5EF4-FFF2-40B4-BE49-F238E27FC236}">
                <a16:creationId xmlns:a16="http://schemas.microsoft.com/office/drawing/2014/main" id="{F1E6B87C-B6AF-3BFF-BE7D-6F994C49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3668713"/>
            <a:ext cx="17573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出栈顺序：</a:t>
            </a:r>
          </a:p>
        </p:txBody>
      </p:sp>
      <p:sp>
        <p:nvSpPr>
          <p:cNvPr id="91172" name="标题 1">
            <a:extLst>
              <a:ext uri="{FF2B5EF4-FFF2-40B4-BE49-F238E27FC236}">
                <a16:creationId xmlns:a16="http://schemas.microsoft.com/office/drawing/2014/main" id="{EEE8A829-9253-4D49-ADAD-543736D97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栈的生活实例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>
            <a:extLst>
              <a:ext uri="{FF2B5EF4-FFF2-40B4-BE49-F238E27FC236}">
                <a16:creationId xmlns:a16="http://schemas.microsoft.com/office/drawing/2014/main" id="{C9767B04-4145-141E-F4FA-10AE3AEFED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6391275" cy="557212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案例二：洗盘子</a:t>
            </a:r>
          </a:p>
        </p:txBody>
      </p:sp>
      <p:pic>
        <p:nvPicPr>
          <p:cNvPr id="92163" name="图片 3" descr="盘子">
            <a:extLst>
              <a:ext uri="{FF2B5EF4-FFF2-40B4-BE49-F238E27FC236}">
                <a16:creationId xmlns:a16="http://schemas.microsoft.com/office/drawing/2014/main" id="{1EEFF65F-3479-BC0A-265F-CD4107420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9480" r="56483" b="13234"/>
          <a:stretch>
            <a:fillRect/>
          </a:stretch>
        </p:blipFill>
        <p:spPr bwMode="auto">
          <a:xfrm>
            <a:off x="5329238" y="1527175"/>
            <a:ext cx="33051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文本框 4">
            <a:extLst>
              <a:ext uri="{FF2B5EF4-FFF2-40B4-BE49-F238E27FC236}">
                <a16:creationId xmlns:a16="http://schemas.microsoft.com/office/drawing/2014/main" id="{97883250-A270-1551-B5E0-D1EC5910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743075"/>
            <a:ext cx="35337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我们将最先洗好的盘子记作a1,最后洗好的盘子记作an。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通常情况下会将最先洗好的盘子a1放在最下面，然后一层一层放置，直至最后洗好的盘子an。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需要逐个拿出盘子的时候一般会从上面往下面拿，即先拿出顶端（栈顶）的盘子an，然后逐个取出，直至底端（栈底）的盘子a1</a:t>
            </a:r>
          </a:p>
        </p:txBody>
      </p:sp>
      <p:graphicFrame>
        <p:nvGraphicFramePr>
          <p:cNvPr id="92165" name="对象 6">
            <a:hlinkClick r:id="" action="ppaction://ole?verb=0"/>
            <a:extLst>
              <a:ext uri="{FF2B5EF4-FFF2-40B4-BE49-F238E27FC236}">
                <a16:creationId xmlns:a16="http://schemas.microsoft.com/office/drawing/2014/main" id="{68E25378-52F6-C30C-0F10-57ADF23AC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3173413"/>
          <a:ext cx="6556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2280" imgH="215640" progId="Equation.KSEE3">
                  <p:embed/>
                </p:oleObj>
              </mc:Choice>
              <mc:Fallback>
                <p:oleObj r:id="rId3" imgW="152280" imgH="215640" progId="Equation.KSEE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3173413"/>
                        <a:ext cx="6556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对象 7">
            <a:hlinkClick r:id="" action="ppaction://ole?verb=0"/>
            <a:extLst>
              <a:ext uri="{FF2B5EF4-FFF2-40B4-BE49-F238E27FC236}">
                <a16:creationId xmlns:a16="http://schemas.microsoft.com/office/drawing/2014/main" id="{2FD0EEB6-7739-1CEF-C3AF-299BB27D2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1743075"/>
          <a:ext cx="4206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7480" imgH="228600" progId="Equation.KSEE3">
                  <p:embed/>
                </p:oleObj>
              </mc:Choice>
              <mc:Fallback>
                <p:oleObj r:id="rId5" imgW="177480" imgH="228600" progId="Equation.KSEE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743075"/>
                        <a:ext cx="4206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7" name="图片 10">
            <a:extLst>
              <a:ext uri="{FF2B5EF4-FFF2-40B4-BE49-F238E27FC236}">
                <a16:creationId xmlns:a16="http://schemas.microsoft.com/office/drawing/2014/main" id="{6A525AE0-77BB-2BA3-D32B-BEC9CF017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3362325"/>
            <a:ext cx="4302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图片 11">
            <a:extLst>
              <a:ext uri="{FF2B5EF4-FFF2-40B4-BE49-F238E27FC236}">
                <a16:creationId xmlns:a16="http://schemas.microsoft.com/office/drawing/2014/main" id="{FDB51654-0478-FCC4-EA50-E96A26CE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1852613"/>
            <a:ext cx="43021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9" name="文本框 12">
            <a:extLst>
              <a:ext uri="{FF2B5EF4-FFF2-40B4-BE49-F238E27FC236}">
                <a16:creationId xmlns:a16="http://schemas.microsoft.com/office/drawing/2014/main" id="{2C29C2EA-213D-9AE4-20CE-230E0837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4124325"/>
            <a:ext cx="4518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洗好盘子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入栈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170" name="对象 13">
            <a:hlinkClick r:id="" action="ppaction://ole?verb=0"/>
            <a:extLst>
              <a:ext uri="{FF2B5EF4-FFF2-40B4-BE49-F238E27FC236}">
                <a16:creationId xmlns:a16="http://schemas.microsoft.com/office/drawing/2014/main" id="{361CC781-AEC2-431D-D735-52A94094D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1013" y="4454525"/>
          <a:ext cx="28876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06360" imgH="228600" progId="Equation.KSEE3">
                  <p:embed/>
                </p:oleObj>
              </mc:Choice>
              <mc:Fallback>
                <p:oleObj r:id="rId8" imgW="1206360" imgH="228600" progId="Equation.KSEE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4454525"/>
                        <a:ext cx="28876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文本框 14">
            <a:extLst>
              <a:ext uri="{FF2B5EF4-FFF2-40B4-BE49-F238E27FC236}">
                <a16:creationId xmlns:a16="http://schemas.microsoft.com/office/drawing/2014/main" id="{9644E34F-E280-2F6D-A141-CFC7A0BF0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5072063"/>
            <a:ext cx="23129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拿出盘子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出栈</a:t>
            </a:r>
          </a:p>
        </p:txBody>
      </p:sp>
      <p:graphicFrame>
        <p:nvGraphicFramePr>
          <p:cNvPr id="92172" name="对象 15">
            <a:hlinkClick r:id="" action="ppaction://ole?verb=0"/>
            <a:extLst>
              <a:ext uri="{FF2B5EF4-FFF2-40B4-BE49-F238E27FC236}">
                <a16:creationId xmlns:a16="http://schemas.microsoft.com/office/drawing/2014/main" id="{78BC3538-8B1D-7722-7B27-5C0519C13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1013" y="5472113"/>
          <a:ext cx="28876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69720" imgH="228600" progId="Equation.KSEE3">
                  <p:embed/>
                </p:oleObj>
              </mc:Choice>
              <mc:Fallback>
                <p:oleObj r:id="rId10" imgW="1269720" imgH="228600" progId="Equation.KSEE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5472113"/>
                        <a:ext cx="28876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3" name="标题 1">
            <a:extLst>
              <a:ext uri="{FF2B5EF4-FFF2-40B4-BE49-F238E27FC236}">
                <a16:creationId xmlns:a16="http://schemas.microsoft.com/office/drawing/2014/main" id="{7457176A-187F-4375-5A0B-DFAC4FA73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栈的生活实例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5FCDD33C-5A85-23E7-B79D-D53ABE8084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E8509E-FEE6-AC00-43DE-DF46F15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20988"/>
            <a:ext cx="7772400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48D2577F-CC55-60AF-A3D0-F4F83D86C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1938" y="1822450"/>
          <a:ext cx="22320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18118" imgH="775470" progId="Visio.Drawing.11">
                  <p:embed/>
                </p:oleObj>
              </mc:Choice>
              <mc:Fallback>
                <p:oleObj r:id="rId2" imgW="1318118" imgH="77547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1822450"/>
                        <a:ext cx="22320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4E353D25-38A4-C49C-8AC6-CDFEC767B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1831975"/>
          <a:ext cx="6121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01811" imgH="3765023" progId="Visio.Drawing.11">
                  <p:embed/>
                </p:oleObj>
              </mc:Choice>
              <mc:Fallback>
                <p:oleObj r:id="rId4" imgW="6301811" imgH="376502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831975"/>
                        <a:ext cx="61214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EEAC03CE-5E5D-D233-E067-3FA69DCB8A4D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内容占位符 2">
            <a:extLst>
              <a:ext uri="{FF2B5EF4-FFF2-40B4-BE49-F238E27FC236}">
                <a16:creationId xmlns:a16="http://schemas.microsoft.com/office/drawing/2014/main" id="{39566842-2852-3664-9506-37B5635CF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65225"/>
            <a:ext cx="8229600" cy="566738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编程者敲入计算机的一行代码，计算机是如何求解的？</a:t>
            </a:r>
          </a:p>
        </p:txBody>
      </p:sp>
      <p:sp>
        <p:nvSpPr>
          <p:cNvPr id="95235" name="矩形 2">
            <a:extLst>
              <a:ext uri="{FF2B5EF4-FFF2-40B4-BE49-F238E27FC236}">
                <a16:creationId xmlns:a16="http://schemas.microsoft.com/office/drawing/2014/main" id="{34608129-F196-CACF-0ADE-AEAD746C7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890838"/>
            <a:ext cx="508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/>
              <a:t>9+ (3- 1) X 3+10 / 2</a:t>
            </a:r>
            <a:endParaRPr lang="zh-CN" altLang="en-US" sz="4400" dirty="0"/>
          </a:p>
        </p:txBody>
      </p:sp>
      <p:sp>
        <p:nvSpPr>
          <p:cNvPr id="95236" name="矩形 14">
            <a:extLst>
              <a:ext uri="{FF2B5EF4-FFF2-40B4-BE49-F238E27FC236}">
                <a16:creationId xmlns:a16="http://schemas.microsoft.com/office/drawing/2014/main" id="{0C807367-4EF2-5747-836C-AF52CB162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3" y="5267325"/>
            <a:ext cx="4249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这里的代码是纯粹的文本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8BAF202-3AAA-EF73-FED7-D90E5B9B538E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内容占位符 2">
            <a:extLst>
              <a:ext uri="{FF2B5EF4-FFF2-40B4-BE49-F238E27FC236}">
                <a16:creationId xmlns:a16="http://schemas.microsoft.com/office/drawing/2014/main" id="{F7754C06-8AB8-0F2A-8C00-A70DEA701A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65225"/>
            <a:ext cx="8229600" cy="566738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试着理解一下这个“表达式”</a:t>
            </a:r>
          </a:p>
        </p:txBody>
      </p:sp>
      <p:sp>
        <p:nvSpPr>
          <p:cNvPr id="96259" name="矩形 2">
            <a:extLst>
              <a:ext uri="{FF2B5EF4-FFF2-40B4-BE49-F238E27FC236}">
                <a16:creationId xmlns:a16="http://schemas.microsoft.com/office/drawing/2014/main" id="{31A66FC0-AF35-6F7A-5971-BA13E3E8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53" y="3712192"/>
            <a:ext cx="53070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/>
              <a:t>9 3 1 – 3 * + 10 2 / +</a:t>
            </a:r>
            <a:endParaRPr lang="zh-CN" altLang="en-US" sz="44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12B0424-02A0-720F-6FB9-885EA8F5B14A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7B1E835A-57BF-6425-61C7-91A079575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2" y="2375871"/>
            <a:ext cx="508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/>
              <a:t>9+ (3- 1) X 3+10 / 2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内容占位符 2">
            <a:extLst>
              <a:ext uri="{FF2B5EF4-FFF2-40B4-BE49-F238E27FC236}">
                <a16:creationId xmlns:a16="http://schemas.microsoft.com/office/drawing/2014/main" id="{EC0DB40E-2EEE-090B-57BF-3D8782D10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65225"/>
            <a:ext cx="8229600" cy="566738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后缀（逆波兰）表示法</a:t>
            </a:r>
          </a:p>
        </p:txBody>
      </p:sp>
      <p:sp>
        <p:nvSpPr>
          <p:cNvPr id="97283" name="矩形 2">
            <a:extLst>
              <a:ext uri="{FF2B5EF4-FFF2-40B4-BE49-F238E27FC236}">
                <a16:creationId xmlns:a16="http://schemas.microsoft.com/office/drawing/2014/main" id="{4546253B-1316-59CF-7A9E-19E8268F3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7538"/>
            <a:ext cx="2852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9+ (3- 1) X 3+10 / 2</a:t>
            </a:r>
            <a:endParaRPr lang="zh-CN" altLang="en-US" sz="2400"/>
          </a:p>
        </p:txBody>
      </p:sp>
      <p:sp>
        <p:nvSpPr>
          <p:cNvPr id="97284" name="矩形 12">
            <a:extLst>
              <a:ext uri="{FF2B5EF4-FFF2-40B4-BE49-F238E27FC236}">
                <a16:creationId xmlns:a16="http://schemas.microsoft.com/office/drawing/2014/main" id="{968E157A-DF2A-1BA0-0718-676207C1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1890713"/>
            <a:ext cx="3805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9 3 1 – 3 * + 10 2 / +</a:t>
            </a:r>
            <a:endParaRPr lang="zh-CN" altLang="en-US" sz="2400"/>
          </a:p>
        </p:txBody>
      </p:sp>
      <p:sp>
        <p:nvSpPr>
          <p:cNvPr id="97285" name="右箭头 13">
            <a:extLst>
              <a:ext uri="{FF2B5EF4-FFF2-40B4-BE49-F238E27FC236}">
                <a16:creationId xmlns:a16="http://schemas.microsoft.com/office/drawing/2014/main" id="{C8667AE9-FC78-652F-AA46-E68C4F8BE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1887538"/>
            <a:ext cx="655637" cy="400050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97286" name="矩形 14">
            <a:extLst>
              <a:ext uri="{FF2B5EF4-FFF2-40B4-BE49-F238E27FC236}">
                <a16:creationId xmlns:a16="http://schemas.microsoft.com/office/drawing/2014/main" id="{974CC28D-3193-BA71-F064-F57816C4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2573338"/>
            <a:ext cx="75898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所有的符号都是在要运算数字的后面出现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对于从来没有接触过后缀表达式的同学来讲，这样的表述是很难受的。不过你不喜欢，有机器喜欢，比如我们</a:t>
            </a:r>
            <a:r>
              <a:rPr lang="zh-CN" altLang="en-US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“聪明”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的计算机。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65C6E81-8F07-AAFC-C790-666CB3EF4EA9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内容占位符 2">
            <a:extLst>
              <a:ext uri="{FF2B5EF4-FFF2-40B4-BE49-F238E27FC236}">
                <a16:creationId xmlns:a16="http://schemas.microsoft.com/office/drawing/2014/main" id="{EF218503-B618-16E0-FD34-8272CE966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后缀（逆波兰）表示法</a:t>
            </a:r>
          </a:p>
        </p:txBody>
      </p:sp>
      <p:sp>
        <p:nvSpPr>
          <p:cNvPr id="98307" name="矩形 2">
            <a:extLst>
              <a:ext uri="{FF2B5EF4-FFF2-40B4-BE49-F238E27FC236}">
                <a16:creationId xmlns:a16="http://schemas.microsoft.com/office/drawing/2014/main" id="{E06F1D80-338A-FCAE-0FA5-285C2FEF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58938"/>
            <a:ext cx="2852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9+ (3- 1) X 3+10 / 2</a:t>
            </a:r>
            <a:endParaRPr lang="zh-CN" altLang="en-US" sz="2400"/>
          </a:p>
        </p:txBody>
      </p:sp>
      <p:sp>
        <p:nvSpPr>
          <p:cNvPr id="98308" name="矩形 12">
            <a:extLst>
              <a:ext uri="{FF2B5EF4-FFF2-40B4-BE49-F238E27FC236}">
                <a16:creationId xmlns:a16="http://schemas.microsoft.com/office/drawing/2014/main" id="{062486C6-2B3C-23FC-FA62-B93CE0B0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1662113"/>
            <a:ext cx="3805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9 3 1 – 3 * + 10 2 / +</a:t>
            </a:r>
            <a:endParaRPr lang="zh-CN" altLang="en-US" sz="2400"/>
          </a:p>
        </p:txBody>
      </p:sp>
      <p:sp>
        <p:nvSpPr>
          <p:cNvPr id="98309" name="右箭头 13">
            <a:extLst>
              <a:ext uri="{FF2B5EF4-FFF2-40B4-BE49-F238E27FC236}">
                <a16:creationId xmlns:a16="http://schemas.microsoft.com/office/drawing/2014/main" id="{C768D473-9BB6-C9EC-E78D-9AEFBD9B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1658938"/>
            <a:ext cx="655637" cy="400050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98310" name="矩形 3">
            <a:extLst>
              <a:ext uri="{FF2B5EF4-FFF2-40B4-BE49-F238E27FC236}">
                <a16:creationId xmlns:a16="http://schemas.microsoft.com/office/drawing/2014/main" id="{82D37892-DDA8-2892-4156-4072CB6B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500313"/>
            <a:ext cx="8418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规则：从左到右遍历表达式的每个数字和符号，遇到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数字就进栈，遇到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符号，就将处于栈顶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两个数字出栈，进行运算，运算结果进栈，一直到最终获得结果。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8A65779-BA91-7B5F-4E0E-5FCF7C937A42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内容占位符 2">
            <a:extLst>
              <a:ext uri="{FF2B5EF4-FFF2-40B4-BE49-F238E27FC236}">
                <a16:creationId xmlns:a16="http://schemas.microsoft.com/office/drawing/2014/main" id="{8275A43F-0469-D6C7-C9CC-AFF163FD8B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后缀（逆波兰）表示法</a:t>
            </a:r>
          </a:p>
        </p:txBody>
      </p:sp>
      <p:sp>
        <p:nvSpPr>
          <p:cNvPr id="99331" name="矩形 2">
            <a:extLst>
              <a:ext uri="{FF2B5EF4-FFF2-40B4-BE49-F238E27FC236}">
                <a16:creationId xmlns:a16="http://schemas.microsoft.com/office/drawing/2014/main" id="{3070B7A5-09AB-529C-7419-78B5E984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58938"/>
            <a:ext cx="2852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9+ (3- 1) X 3+10 / 2</a:t>
            </a:r>
            <a:endParaRPr lang="zh-CN" altLang="en-US" sz="2400"/>
          </a:p>
        </p:txBody>
      </p:sp>
      <p:sp>
        <p:nvSpPr>
          <p:cNvPr id="99332" name="矩形 12">
            <a:extLst>
              <a:ext uri="{FF2B5EF4-FFF2-40B4-BE49-F238E27FC236}">
                <a16:creationId xmlns:a16="http://schemas.microsoft.com/office/drawing/2014/main" id="{4B5698BF-2E9C-4F67-C4E8-E3F1B1C7F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1662113"/>
            <a:ext cx="3805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9 3 1 – 3 * + 10 2 / +</a:t>
            </a:r>
            <a:endParaRPr lang="zh-CN" altLang="en-US" sz="2400"/>
          </a:p>
        </p:txBody>
      </p:sp>
      <p:sp>
        <p:nvSpPr>
          <p:cNvPr id="99333" name="右箭头 13">
            <a:extLst>
              <a:ext uri="{FF2B5EF4-FFF2-40B4-BE49-F238E27FC236}">
                <a16:creationId xmlns:a16="http://schemas.microsoft.com/office/drawing/2014/main" id="{ADE6BFC5-6C36-4B28-B7E8-428F0A45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1658938"/>
            <a:ext cx="655637" cy="400050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99334" name="矩形 3">
            <a:extLst>
              <a:ext uri="{FF2B5EF4-FFF2-40B4-BE49-F238E27FC236}">
                <a16:creationId xmlns:a16="http://schemas.microsoft.com/office/drawing/2014/main" id="{23CA7E17-C7FA-9EC4-69B0-2D639B152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351088"/>
            <a:ext cx="8418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初始化一个空栈。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此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栈用来对要运算的数字进出使用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后缀表达式中前三个都是数字，所以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进栈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DDD5EFE2-66E0-CD6E-04C4-1717049F4A9B}"/>
              </a:ext>
            </a:extLst>
          </p:cNvPr>
          <p:cNvCxnSpPr/>
          <p:nvPr/>
        </p:nvCxnSpPr>
        <p:spPr>
          <a:xfrm flipV="1">
            <a:off x="1071563" y="5735638"/>
            <a:ext cx="795337" cy="1587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36" name="TextBox 35">
            <a:extLst>
              <a:ext uri="{FF2B5EF4-FFF2-40B4-BE49-F238E27FC236}">
                <a16:creationId xmlns:a16="http://schemas.microsoft.com/office/drawing/2014/main" id="{BBC8E1EE-6E84-CB3C-434D-527EB5763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273675"/>
            <a:ext cx="614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9ABF5579-B5B8-4F67-0F6C-ECEBC4F45076}"/>
              </a:ext>
            </a:extLst>
          </p:cNvPr>
          <p:cNvCxnSpPr/>
          <p:nvPr/>
        </p:nvCxnSpPr>
        <p:spPr>
          <a:xfrm flipV="1">
            <a:off x="4344988" y="4660900"/>
            <a:ext cx="796925" cy="142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38" name="TextBox 35">
            <a:extLst>
              <a:ext uri="{FF2B5EF4-FFF2-40B4-BE49-F238E27FC236}">
                <a16:creationId xmlns:a16="http://schemas.microsoft.com/office/drawing/2014/main" id="{01A1A0E3-99C8-9006-24EB-820EF510B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4171950"/>
            <a:ext cx="614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99339" name="TextBox 35">
            <a:extLst>
              <a:ext uri="{FF2B5EF4-FFF2-40B4-BE49-F238E27FC236}">
                <a16:creationId xmlns:a16="http://schemas.microsoft.com/office/drawing/2014/main" id="{1AC5BC6F-5208-0F3D-06C4-FC5764D0D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3752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99340" name="TextBox 35">
            <a:extLst>
              <a:ext uri="{FF2B5EF4-FFF2-40B4-BE49-F238E27FC236}">
                <a16:creationId xmlns:a16="http://schemas.microsoft.com/office/drawing/2014/main" id="{1623E518-4F55-C643-702B-5468C189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9307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99341" name="TextBox 35">
            <a:extLst>
              <a:ext uri="{FF2B5EF4-FFF2-40B4-BE49-F238E27FC236}">
                <a16:creationId xmlns:a16="http://schemas.microsoft.com/office/drawing/2014/main" id="{BE99AA66-ACE2-99E0-2667-21B14B9A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4846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99342" name="TextBox 35">
            <a:extLst>
              <a:ext uri="{FF2B5EF4-FFF2-40B4-BE49-F238E27FC236}">
                <a16:creationId xmlns:a16="http://schemas.microsoft.com/office/drawing/2014/main" id="{C01E8A29-A55B-7F4B-AA67-C568FA562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0401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99343" name="TextBox 35">
            <a:extLst>
              <a:ext uri="{FF2B5EF4-FFF2-40B4-BE49-F238E27FC236}">
                <a16:creationId xmlns:a16="http://schemas.microsoft.com/office/drawing/2014/main" id="{9014DED2-4C6D-A7B9-9E8C-170F98BE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595688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534550D-FFCA-2171-DBE4-8F568EEE1CE4}"/>
              </a:ext>
            </a:extLst>
          </p:cNvPr>
          <p:cNvGraphicFramePr>
            <a:graphicFrameLocks noGrp="1"/>
          </p:cNvGraphicFramePr>
          <p:nvPr/>
        </p:nvGraphicFramePr>
        <p:xfrm>
          <a:off x="2716213" y="3608388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358" name="TextBox 35">
            <a:extLst>
              <a:ext uri="{FF2B5EF4-FFF2-40B4-BE49-F238E27FC236}">
                <a16:creationId xmlns:a16="http://schemas.microsoft.com/office/drawing/2014/main" id="{BCDF3346-D070-29CA-DFD8-A3402177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53371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99359" name="TextBox 35">
            <a:extLst>
              <a:ext uri="{FF2B5EF4-FFF2-40B4-BE49-F238E27FC236}">
                <a16:creationId xmlns:a16="http://schemas.microsoft.com/office/drawing/2014/main" id="{4184D6FA-1785-C052-9CF8-53F05333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48926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99360" name="TextBox 35">
            <a:extLst>
              <a:ext uri="{FF2B5EF4-FFF2-40B4-BE49-F238E27FC236}">
                <a16:creationId xmlns:a16="http://schemas.microsoft.com/office/drawing/2014/main" id="{805232FE-B390-2624-1716-99307B11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44465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99361" name="TextBox 35">
            <a:extLst>
              <a:ext uri="{FF2B5EF4-FFF2-40B4-BE49-F238E27FC236}">
                <a16:creationId xmlns:a16="http://schemas.microsoft.com/office/drawing/2014/main" id="{CAB52392-6CB3-646D-1E35-32FC71239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40020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99362" name="TextBox 35">
            <a:extLst>
              <a:ext uri="{FF2B5EF4-FFF2-40B4-BE49-F238E27FC236}">
                <a16:creationId xmlns:a16="http://schemas.microsoft.com/office/drawing/2014/main" id="{BDF29DB4-7783-66AB-3B04-5682E1FA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35560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ABD3E35-78D6-A5B7-C08D-19870D439C91}"/>
              </a:ext>
            </a:extLst>
          </p:cNvPr>
          <p:cNvGraphicFramePr>
            <a:graphicFrameLocks noGrp="1"/>
          </p:cNvGraphicFramePr>
          <p:nvPr/>
        </p:nvGraphicFramePr>
        <p:xfrm>
          <a:off x="5680075" y="3589338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标题 1">
            <a:extLst>
              <a:ext uri="{FF2B5EF4-FFF2-40B4-BE49-F238E27FC236}">
                <a16:creationId xmlns:a16="http://schemas.microsoft.com/office/drawing/2014/main" id="{BD557168-75ED-A7F5-DF01-A9D3E1BE9BD2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内容占位符 2">
            <a:extLst>
              <a:ext uri="{FF2B5EF4-FFF2-40B4-BE49-F238E27FC236}">
                <a16:creationId xmlns:a16="http://schemas.microsoft.com/office/drawing/2014/main" id="{E9782AB1-092D-6D06-4EA1-6D585FD4D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后缀（逆波兰）表示法</a:t>
            </a:r>
          </a:p>
        </p:txBody>
      </p:sp>
      <p:sp>
        <p:nvSpPr>
          <p:cNvPr id="100355" name="矩形 2">
            <a:extLst>
              <a:ext uri="{FF2B5EF4-FFF2-40B4-BE49-F238E27FC236}">
                <a16:creationId xmlns:a16="http://schemas.microsoft.com/office/drawing/2014/main" id="{C1FEC9FA-E5C7-D70D-4214-1F9ED15F8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95450"/>
            <a:ext cx="240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9+ (3- 1) X 3+10 / 2</a:t>
            </a:r>
            <a:endParaRPr lang="zh-CN" altLang="en-US" sz="2000"/>
          </a:p>
        </p:txBody>
      </p:sp>
      <p:sp>
        <p:nvSpPr>
          <p:cNvPr id="100356" name="矩形 12">
            <a:extLst>
              <a:ext uri="{FF2B5EF4-FFF2-40B4-BE49-F238E27FC236}">
                <a16:creationId xmlns:a16="http://schemas.microsoft.com/office/drawing/2014/main" id="{3CE5136B-7CDF-8DE7-1691-B88AEFFCE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1698625"/>
            <a:ext cx="38052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9 3 1 – 3 * + 10 2 / +</a:t>
            </a:r>
            <a:endParaRPr lang="zh-CN" altLang="en-US" sz="2000"/>
          </a:p>
        </p:txBody>
      </p:sp>
      <p:sp>
        <p:nvSpPr>
          <p:cNvPr id="100357" name="右箭头 13">
            <a:extLst>
              <a:ext uri="{FF2B5EF4-FFF2-40B4-BE49-F238E27FC236}">
                <a16:creationId xmlns:a16="http://schemas.microsoft.com/office/drawing/2014/main" id="{2BC2F0D5-FA19-00A5-DCFA-0C8478BCC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695450"/>
            <a:ext cx="655637" cy="400050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00358" name="矩形 9">
            <a:extLst>
              <a:ext uri="{FF2B5EF4-FFF2-40B4-BE49-F238E27FC236}">
                <a16:creationId xmlns:a16="http://schemas.microsoft.com/office/drawing/2014/main" id="{1AB34C14-1D81-266F-BFF0-1E40F753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351088"/>
            <a:ext cx="8418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接下来是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“—”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，所以将栈中的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出栈作为减数，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出栈作为被减数，并运算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得到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，再将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进栈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接着是数字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进栈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89652A4E-3887-1F35-51B4-759C3868DED9}"/>
              </a:ext>
            </a:extLst>
          </p:cNvPr>
          <p:cNvCxnSpPr/>
          <p:nvPr/>
        </p:nvCxnSpPr>
        <p:spPr>
          <a:xfrm flipV="1">
            <a:off x="1198563" y="5267325"/>
            <a:ext cx="796925" cy="142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0" name="TextBox 35">
            <a:extLst>
              <a:ext uri="{FF2B5EF4-FFF2-40B4-BE49-F238E27FC236}">
                <a16:creationId xmlns:a16="http://schemas.microsoft.com/office/drawing/2014/main" id="{E5583B61-0688-A3DD-DB90-1E4596FA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4805363"/>
            <a:ext cx="614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DC3F081E-2013-6175-DC88-06BA02023BD4}"/>
              </a:ext>
            </a:extLst>
          </p:cNvPr>
          <p:cNvCxnSpPr/>
          <p:nvPr/>
        </p:nvCxnSpPr>
        <p:spPr>
          <a:xfrm flipV="1">
            <a:off x="4454525" y="4749800"/>
            <a:ext cx="796925" cy="142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2" name="TextBox 35">
            <a:extLst>
              <a:ext uri="{FF2B5EF4-FFF2-40B4-BE49-F238E27FC236}">
                <a16:creationId xmlns:a16="http://schemas.microsoft.com/office/drawing/2014/main" id="{909B812A-CC4B-8387-35F3-E4D5FDA53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4260850"/>
            <a:ext cx="61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0363" name="TextBox 35">
            <a:extLst>
              <a:ext uri="{FF2B5EF4-FFF2-40B4-BE49-F238E27FC236}">
                <a16:creationId xmlns:a16="http://schemas.microsoft.com/office/drawing/2014/main" id="{854EF278-2BF9-06AB-FEA7-36978C94D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4641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0364" name="TextBox 35">
            <a:extLst>
              <a:ext uri="{FF2B5EF4-FFF2-40B4-BE49-F238E27FC236}">
                <a16:creationId xmlns:a16="http://schemas.microsoft.com/office/drawing/2014/main" id="{51BF6859-FFA6-8F13-48F9-EC227A057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0196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0365" name="TextBox 35">
            <a:extLst>
              <a:ext uri="{FF2B5EF4-FFF2-40B4-BE49-F238E27FC236}">
                <a16:creationId xmlns:a16="http://schemas.microsoft.com/office/drawing/2014/main" id="{21422128-09B3-AB41-B173-4D2673CA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45735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0366" name="TextBox 35">
            <a:extLst>
              <a:ext uri="{FF2B5EF4-FFF2-40B4-BE49-F238E27FC236}">
                <a16:creationId xmlns:a16="http://schemas.microsoft.com/office/drawing/2014/main" id="{67D544AF-8658-B2C4-9AA0-BB40BA49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41290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0367" name="TextBox 35">
            <a:extLst>
              <a:ext uri="{FF2B5EF4-FFF2-40B4-BE49-F238E27FC236}">
                <a16:creationId xmlns:a16="http://schemas.microsoft.com/office/drawing/2014/main" id="{BC5F1279-0760-3228-4508-2CF19430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3684588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3EBE3F3-CA30-1944-3113-3B4D81A649B7}"/>
              </a:ext>
            </a:extLst>
          </p:cNvPr>
          <p:cNvGraphicFramePr>
            <a:graphicFrameLocks noGrp="1"/>
          </p:cNvGraphicFramePr>
          <p:nvPr/>
        </p:nvGraphicFramePr>
        <p:xfrm>
          <a:off x="2825750" y="3697288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382" name="TextBox 35">
            <a:extLst>
              <a:ext uri="{FF2B5EF4-FFF2-40B4-BE49-F238E27FC236}">
                <a16:creationId xmlns:a16="http://schemas.microsoft.com/office/drawing/2014/main" id="{8252FE27-D8B2-2165-B52D-4E424C426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54260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0383" name="TextBox 35">
            <a:extLst>
              <a:ext uri="{FF2B5EF4-FFF2-40B4-BE49-F238E27FC236}">
                <a16:creationId xmlns:a16="http://schemas.microsoft.com/office/drawing/2014/main" id="{CCA4D827-9782-BDED-85D7-2572BB277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49815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0384" name="TextBox 35">
            <a:extLst>
              <a:ext uri="{FF2B5EF4-FFF2-40B4-BE49-F238E27FC236}">
                <a16:creationId xmlns:a16="http://schemas.microsoft.com/office/drawing/2014/main" id="{85CEF68E-8615-7FE9-2C8D-8946F6BE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45354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0385" name="TextBox 35">
            <a:extLst>
              <a:ext uri="{FF2B5EF4-FFF2-40B4-BE49-F238E27FC236}">
                <a16:creationId xmlns:a16="http://schemas.microsoft.com/office/drawing/2014/main" id="{E892DBAE-DAC4-93DA-7E13-B02DC0917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40909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0386" name="TextBox 35">
            <a:extLst>
              <a:ext uri="{FF2B5EF4-FFF2-40B4-BE49-F238E27FC236}">
                <a16:creationId xmlns:a16="http://schemas.microsoft.com/office/drawing/2014/main" id="{CCEEB94F-8C3E-15F3-5375-84CD0A4A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36449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B56191B-1A26-2D54-6A41-20D6733F48F6}"/>
              </a:ext>
            </a:extLst>
          </p:cNvPr>
          <p:cNvGraphicFramePr>
            <a:graphicFrameLocks noGrp="1"/>
          </p:cNvGraphicFramePr>
          <p:nvPr/>
        </p:nvGraphicFramePr>
        <p:xfrm>
          <a:off x="5789613" y="3679825"/>
          <a:ext cx="1406525" cy="2141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标题 1">
            <a:extLst>
              <a:ext uri="{FF2B5EF4-FFF2-40B4-BE49-F238E27FC236}">
                <a16:creationId xmlns:a16="http://schemas.microsoft.com/office/drawing/2014/main" id="{D9CA3DDB-DBFC-5291-0AC2-55DB4BB1FBD2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内容占位符 2">
            <a:extLst>
              <a:ext uri="{FF2B5EF4-FFF2-40B4-BE49-F238E27FC236}">
                <a16:creationId xmlns:a16="http://schemas.microsoft.com/office/drawing/2014/main" id="{0B0B8624-9D16-804C-3ECC-E7C70BA33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后缀（逆波兰）表示法</a:t>
            </a:r>
          </a:p>
        </p:txBody>
      </p:sp>
      <p:sp>
        <p:nvSpPr>
          <p:cNvPr id="101379" name="矩形 2">
            <a:extLst>
              <a:ext uri="{FF2B5EF4-FFF2-40B4-BE49-F238E27FC236}">
                <a16:creationId xmlns:a16="http://schemas.microsoft.com/office/drawing/2014/main" id="{F4BD4E85-A28D-DA8A-4489-A193D943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95450"/>
            <a:ext cx="240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9+ (3- 1) X 3+10 / 2</a:t>
            </a:r>
            <a:endParaRPr lang="zh-CN" altLang="en-US" sz="2000"/>
          </a:p>
        </p:txBody>
      </p:sp>
      <p:sp>
        <p:nvSpPr>
          <p:cNvPr id="101380" name="矩形 12">
            <a:extLst>
              <a:ext uri="{FF2B5EF4-FFF2-40B4-BE49-F238E27FC236}">
                <a16:creationId xmlns:a16="http://schemas.microsoft.com/office/drawing/2014/main" id="{83921392-7CAC-9E68-A362-ED642D3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1698625"/>
            <a:ext cx="38052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9 3 1 – 3 * + 10 2 / +</a:t>
            </a:r>
            <a:endParaRPr lang="zh-CN" altLang="en-US" sz="2000"/>
          </a:p>
        </p:txBody>
      </p:sp>
      <p:sp>
        <p:nvSpPr>
          <p:cNvPr id="101381" name="右箭头 13">
            <a:extLst>
              <a:ext uri="{FF2B5EF4-FFF2-40B4-BE49-F238E27FC236}">
                <a16:creationId xmlns:a16="http://schemas.microsoft.com/office/drawing/2014/main" id="{C649561F-36A1-9EE4-214A-185021A2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695450"/>
            <a:ext cx="655637" cy="400050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01382" name="矩形 9">
            <a:extLst>
              <a:ext uri="{FF2B5EF4-FFF2-40B4-BE49-F238E27FC236}">
                <a16:creationId xmlns:a16="http://schemas.microsoft.com/office/drawing/2014/main" id="{5EADAC5C-E9C0-FD18-E906-B1CD07281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351088"/>
            <a:ext cx="84185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后面是“*”，也就意味着栈中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出栈，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相乘，得到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，并将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进栈；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下面是“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+”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，所以栈中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出栈，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相加，得到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，将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进栈；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E7F5E9D8-DAE9-C671-0646-45B8F1E9D8CB}"/>
              </a:ext>
            </a:extLst>
          </p:cNvPr>
          <p:cNvCxnSpPr/>
          <p:nvPr/>
        </p:nvCxnSpPr>
        <p:spPr>
          <a:xfrm flipV="1">
            <a:off x="1192213" y="5608638"/>
            <a:ext cx="795337" cy="1428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4" name="TextBox 35">
            <a:extLst>
              <a:ext uri="{FF2B5EF4-FFF2-40B4-BE49-F238E27FC236}">
                <a16:creationId xmlns:a16="http://schemas.microsoft.com/office/drawing/2014/main" id="{0216ECC6-6FA9-4BD6-EA7B-4A8A8F4B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5146675"/>
            <a:ext cx="614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CBE9C870-673C-A8BC-C2C4-D49D0C16BEA3}"/>
              </a:ext>
            </a:extLst>
          </p:cNvPr>
          <p:cNvCxnSpPr/>
          <p:nvPr/>
        </p:nvCxnSpPr>
        <p:spPr>
          <a:xfrm flipV="1">
            <a:off x="4465638" y="5965825"/>
            <a:ext cx="796925" cy="142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6" name="TextBox 35">
            <a:extLst>
              <a:ext uri="{FF2B5EF4-FFF2-40B4-BE49-F238E27FC236}">
                <a16:creationId xmlns:a16="http://schemas.microsoft.com/office/drawing/2014/main" id="{CEF36811-96D7-9D4B-6CC6-EBF42AA74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5475288"/>
            <a:ext cx="614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1387" name="TextBox 35">
            <a:extLst>
              <a:ext uri="{FF2B5EF4-FFF2-40B4-BE49-F238E27FC236}">
                <a16:creationId xmlns:a16="http://schemas.microsoft.com/office/drawing/2014/main" id="{7957E7D6-4A69-B7C2-95B9-36C7F0E0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57927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1388" name="TextBox 35">
            <a:extLst>
              <a:ext uri="{FF2B5EF4-FFF2-40B4-BE49-F238E27FC236}">
                <a16:creationId xmlns:a16="http://schemas.microsoft.com/office/drawing/2014/main" id="{277913F2-7E6B-5583-E312-1AA12EE8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53482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1389" name="TextBox 35">
            <a:extLst>
              <a:ext uri="{FF2B5EF4-FFF2-40B4-BE49-F238E27FC236}">
                <a16:creationId xmlns:a16="http://schemas.microsoft.com/office/drawing/2014/main" id="{F6FCED5E-82F8-8D70-C7D4-210E57319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49022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1390" name="TextBox 35">
            <a:extLst>
              <a:ext uri="{FF2B5EF4-FFF2-40B4-BE49-F238E27FC236}">
                <a16:creationId xmlns:a16="http://schemas.microsoft.com/office/drawing/2014/main" id="{79A5A6F5-627E-24C9-95D6-8EFBF77C7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44577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1391" name="TextBox 35">
            <a:extLst>
              <a:ext uri="{FF2B5EF4-FFF2-40B4-BE49-F238E27FC236}">
                <a16:creationId xmlns:a16="http://schemas.microsoft.com/office/drawing/2014/main" id="{15A9EB53-4D1F-8B10-52C9-83C7C0E38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4013200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551A081-7212-B682-3AC4-3DF92A4DEB08}"/>
              </a:ext>
            </a:extLst>
          </p:cNvPr>
          <p:cNvGraphicFramePr>
            <a:graphicFrameLocks noGrp="1"/>
          </p:cNvGraphicFramePr>
          <p:nvPr/>
        </p:nvGraphicFramePr>
        <p:xfrm>
          <a:off x="2836863" y="4025900"/>
          <a:ext cx="1406525" cy="2141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406" name="TextBox 35">
            <a:extLst>
              <a:ext uri="{FF2B5EF4-FFF2-40B4-BE49-F238E27FC236}">
                <a16:creationId xmlns:a16="http://schemas.microsoft.com/office/drawing/2014/main" id="{556C95E8-E9C9-0DBA-B551-30DE7A8D4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57546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1407" name="TextBox 35">
            <a:extLst>
              <a:ext uri="{FF2B5EF4-FFF2-40B4-BE49-F238E27FC236}">
                <a16:creationId xmlns:a16="http://schemas.microsoft.com/office/drawing/2014/main" id="{F6F34208-4314-C2ED-CE80-CB2382F66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5310188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1408" name="TextBox 35">
            <a:extLst>
              <a:ext uri="{FF2B5EF4-FFF2-40B4-BE49-F238E27FC236}">
                <a16:creationId xmlns:a16="http://schemas.microsoft.com/office/drawing/2014/main" id="{99B927CB-0E74-15C7-85AF-EFB1B1479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48641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1409" name="TextBox 35">
            <a:extLst>
              <a:ext uri="{FF2B5EF4-FFF2-40B4-BE49-F238E27FC236}">
                <a16:creationId xmlns:a16="http://schemas.microsoft.com/office/drawing/2014/main" id="{8169217B-1F37-6A21-632F-10C43661B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44196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1410" name="TextBox 35">
            <a:extLst>
              <a:ext uri="{FF2B5EF4-FFF2-40B4-BE49-F238E27FC236}">
                <a16:creationId xmlns:a16="http://schemas.microsoft.com/office/drawing/2014/main" id="{D1274E64-8E07-F734-6CD8-23933352F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39735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19140F1-F35F-0CB6-70EC-46B77B02BE50}"/>
              </a:ext>
            </a:extLst>
          </p:cNvPr>
          <p:cNvGraphicFramePr>
            <a:graphicFrameLocks noGrp="1"/>
          </p:cNvGraphicFramePr>
          <p:nvPr/>
        </p:nvGraphicFramePr>
        <p:xfrm>
          <a:off x="5800725" y="3997325"/>
          <a:ext cx="1406525" cy="2141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标题 1">
            <a:extLst>
              <a:ext uri="{FF2B5EF4-FFF2-40B4-BE49-F238E27FC236}">
                <a16:creationId xmlns:a16="http://schemas.microsoft.com/office/drawing/2014/main" id="{E9D3F753-752D-C67D-CCD0-960A4182B2B2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2">
            <a:extLst>
              <a:ext uri="{FF2B5EF4-FFF2-40B4-BE49-F238E27FC236}">
                <a16:creationId xmlns:a16="http://schemas.microsoft.com/office/drawing/2014/main" id="{D8733E40-D706-7872-3DCC-64F2F25B3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后缀（逆波兰）表示法</a:t>
            </a:r>
          </a:p>
        </p:txBody>
      </p:sp>
      <p:sp>
        <p:nvSpPr>
          <p:cNvPr id="102403" name="矩形 2">
            <a:extLst>
              <a:ext uri="{FF2B5EF4-FFF2-40B4-BE49-F238E27FC236}">
                <a16:creationId xmlns:a16="http://schemas.microsoft.com/office/drawing/2014/main" id="{A5327DE9-8CA6-482D-9864-F57C85D9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95450"/>
            <a:ext cx="240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9+ (3- 1) X 3+10 / 2</a:t>
            </a:r>
            <a:endParaRPr lang="zh-CN" altLang="en-US" sz="2000"/>
          </a:p>
        </p:txBody>
      </p:sp>
      <p:sp>
        <p:nvSpPr>
          <p:cNvPr id="102404" name="矩形 12">
            <a:extLst>
              <a:ext uri="{FF2B5EF4-FFF2-40B4-BE49-F238E27FC236}">
                <a16:creationId xmlns:a16="http://schemas.microsoft.com/office/drawing/2014/main" id="{699C0D9E-ADB5-F1D1-C86E-4F1F9AF8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1698625"/>
            <a:ext cx="38052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9 3 1 – 3 * + 10 2 / +</a:t>
            </a:r>
            <a:endParaRPr lang="zh-CN" altLang="en-US" sz="2000"/>
          </a:p>
        </p:txBody>
      </p:sp>
      <p:sp>
        <p:nvSpPr>
          <p:cNvPr id="102405" name="右箭头 13">
            <a:extLst>
              <a:ext uri="{FF2B5EF4-FFF2-40B4-BE49-F238E27FC236}">
                <a16:creationId xmlns:a16="http://schemas.microsoft.com/office/drawing/2014/main" id="{1CBEFB90-4965-E21E-8011-7ECEDBE50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695450"/>
            <a:ext cx="655637" cy="400050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02406" name="矩形 9">
            <a:extLst>
              <a:ext uri="{FF2B5EF4-FFF2-40B4-BE49-F238E27FC236}">
                <a16:creationId xmlns:a16="http://schemas.microsoft.com/office/drawing/2014/main" id="{F67897B6-615C-4605-33B7-1623542D2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351088"/>
            <a:ext cx="8418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接着是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两数字进栈；</a:t>
            </a:r>
            <a:endParaRPr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8.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接下来是符号“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/”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，因此，栈顶的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出栈，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相除，得到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，将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进栈；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DC4394C1-82EB-F913-64EF-A2EA91C16330}"/>
              </a:ext>
            </a:extLst>
          </p:cNvPr>
          <p:cNvCxnSpPr/>
          <p:nvPr/>
        </p:nvCxnSpPr>
        <p:spPr>
          <a:xfrm flipV="1">
            <a:off x="1155700" y="4779963"/>
            <a:ext cx="795338" cy="1587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08" name="TextBox 35">
            <a:extLst>
              <a:ext uri="{FF2B5EF4-FFF2-40B4-BE49-F238E27FC236}">
                <a16:creationId xmlns:a16="http://schemas.microsoft.com/office/drawing/2014/main" id="{D8FA4F0F-6DED-03B6-11CF-C34E5D3E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318000"/>
            <a:ext cx="61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3167EFBF-0E96-A606-EE70-2B4AEABAE09C}"/>
              </a:ext>
            </a:extLst>
          </p:cNvPr>
          <p:cNvCxnSpPr/>
          <p:nvPr/>
        </p:nvCxnSpPr>
        <p:spPr>
          <a:xfrm flipV="1">
            <a:off x="4429125" y="5205413"/>
            <a:ext cx="796925" cy="1428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10" name="TextBox 35">
            <a:extLst>
              <a:ext uri="{FF2B5EF4-FFF2-40B4-BE49-F238E27FC236}">
                <a16:creationId xmlns:a16="http://schemas.microsoft.com/office/drawing/2014/main" id="{C8EAE4D3-8341-131B-C48A-73E46F060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4716463"/>
            <a:ext cx="614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2411" name="TextBox 35">
            <a:extLst>
              <a:ext uri="{FF2B5EF4-FFF2-40B4-BE49-F238E27FC236}">
                <a16:creationId xmlns:a16="http://schemas.microsoft.com/office/drawing/2014/main" id="{E71B2A8E-2186-C739-6A03-6C72B2512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542925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2412" name="TextBox 35">
            <a:extLst>
              <a:ext uri="{FF2B5EF4-FFF2-40B4-BE49-F238E27FC236}">
                <a16:creationId xmlns:a16="http://schemas.microsoft.com/office/drawing/2014/main" id="{DC8B6DAD-185C-9FB3-D542-58F98020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498475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2413" name="TextBox 35">
            <a:extLst>
              <a:ext uri="{FF2B5EF4-FFF2-40B4-BE49-F238E27FC236}">
                <a16:creationId xmlns:a16="http://schemas.microsoft.com/office/drawing/2014/main" id="{83AAA14F-69A9-9784-0E51-D74BC7AB0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453866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2414" name="TextBox 35">
            <a:extLst>
              <a:ext uri="{FF2B5EF4-FFF2-40B4-BE49-F238E27FC236}">
                <a16:creationId xmlns:a16="http://schemas.microsoft.com/office/drawing/2014/main" id="{B77E22AA-5599-128B-CA1C-E47F6267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409416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2415" name="TextBox 35">
            <a:extLst>
              <a:ext uri="{FF2B5EF4-FFF2-40B4-BE49-F238E27FC236}">
                <a16:creationId xmlns:a16="http://schemas.microsoft.com/office/drawing/2014/main" id="{07CF38AC-4D62-F071-B761-4B153DA11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3649663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8A853E4-719E-8025-4DC5-1BB99AAC4AAC}"/>
              </a:ext>
            </a:extLst>
          </p:cNvPr>
          <p:cNvGraphicFramePr>
            <a:graphicFrameLocks noGrp="1"/>
          </p:cNvGraphicFramePr>
          <p:nvPr/>
        </p:nvGraphicFramePr>
        <p:xfrm>
          <a:off x="2800350" y="3662363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30" name="TextBox 35">
            <a:extLst>
              <a:ext uri="{FF2B5EF4-FFF2-40B4-BE49-F238E27FC236}">
                <a16:creationId xmlns:a16="http://schemas.microsoft.com/office/drawing/2014/main" id="{50F27A86-A020-9822-A9E6-C9549F9A6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39115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2431" name="TextBox 35">
            <a:extLst>
              <a:ext uri="{FF2B5EF4-FFF2-40B4-BE49-F238E27FC236}">
                <a16:creationId xmlns:a16="http://schemas.microsoft.com/office/drawing/2014/main" id="{D8D00449-ED75-921A-F949-EEEBE92C8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946650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2432" name="TextBox 35">
            <a:extLst>
              <a:ext uri="{FF2B5EF4-FFF2-40B4-BE49-F238E27FC236}">
                <a16:creationId xmlns:a16="http://schemas.microsoft.com/office/drawing/2014/main" id="{47831736-DCE4-67D4-047E-39F3364B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50056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2433" name="TextBox 35">
            <a:extLst>
              <a:ext uri="{FF2B5EF4-FFF2-40B4-BE49-F238E27FC236}">
                <a16:creationId xmlns:a16="http://schemas.microsoft.com/office/drawing/2014/main" id="{52F351E2-80E1-7ED4-E4DC-ECDB5B61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05606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2434" name="TextBox 35">
            <a:extLst>
              <a:ext uri="{FF2B5EF4-FFF2-40B4-BE49-F238E27FC236}">
                <a16:creationId xmlns:a16="http://schemas.microsoft.com/office/drawing/2014/main" id="{7A83C599-A8FB-324F-367B-7C3904283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6099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BA9D25C-B151-DA4A-A805-F71CBFF96317}"/>
              </a:ext>
            </a:extLst>
          </p:cNvPr>
          <p:cNvGraphicFramePr>
            <a:graphicFrameLocks noGrp="1"/>
          </p:cNvGraphicFramePr>
          <p:nvPr/>
        </p:nvGraphicFramePr>
        <p:xfrm>
          <a:off x="5764213" y="3644900"/>
          <a:ext cx="1406525" cy="2141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标题 1">
            <a:extLst>
              <a:ext uri="{FF2B5EF4-FFF2-40B4-BE49-F238E27FC236}">
                <a16:creationId xmlns:a16="http://schemas.microsoft.com/office/drawing/2014/main" id="{D2606AFF-17A1-7E2B-A6CB-F816E1F97D8C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2">
            <a:extLst>
              <a:ext uri="{FF2B5EF4-FFF2-40B4-BE49-F238E27FC236}">
                <a16:creationId xmlns:a16="http://schemas.microsoft.com/office/drawing/2014/main" id="{B27DC0F1-DA63-C60A-3460-4D3A4046E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后缀（逆波兰）表示法</a:t>
            </a:r>
          </a:p>
        </p:txBody>
      </p:sp>
      <p:sp>
        <p:nvSpPr>
          <p:cNvPr id="103427" name="矩形 2">
            <a:extLst>
              <a:ext uri="{FF2B5EF4-FFF2-40B4-BE49-F238E27FC236}">
                <a16:creationId xmlns:a16="http://schemas.microsoft.com/office/drawing/2014/main" id="{C21B95BE-A147-FC70-25A7-F1585452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95450"/>
            <a:ext cx="240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9+ (3- 1) X 3+10 / 2</a:t>
            </a:r>
            <a:endParaRPr lang="zh-CN" altLang="en-US" sz="2000"/>
          </a:p>
        </p:txBody>
      </p:sp>
      <p:sp>
        <p:nvSpPr>
          <p:cNvPr id="103428" name="矩形 12">
            <a:extLst>
              <a:ext uri="{FF2B5EF4-FFF2-40B4-BE49-F238E27FC236}">
                <a16:creationId xmlns:a16="http://schemas.microsoft.com/office/drawing/2014/main" id="{1C80044C-387D-66B4-3C98-6CFD08D4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1698625"/>
            <a:ext cx="38052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9 3 1 – 3 * + 10 2 / +</a:t>
            </a:r>
            <a:endParaRPr lang="zh-CN" altLang="en-US" sz="2000"/>
          </a:p>
        </p:txBody>
      </p:sp>
      <p:sp>
        <p:nvSpPr>
          <p:cNvPr id="103429" name="右箭头 13">
            <a:extLst>
              <a:ext uri="{FF2B5EF4-FFF2-40B4-BE49-F238E27FC236}">
                <a16:creationId xmlns:a16="http://schemas.microsoft.com/office/drawing/2014/main" id="{174DE9C1-248C-2795-62CA-6C6F5EAD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695450"/>
            <a:ext cx="655637" cy="400050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03430" name="矩形 9">
            <a:extLst>
              <a:ext uri="{FF2B5EF4-FFF2-40B4-BE49-F238E27FC236}">
                <a16:creationId xmlns:a16="http://schemas.microsoft.com/office/drawing/2014/main" id="{77AE5904-E652-062C-3C2F-AC84A499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351088"/>
            <a:ext cx="8418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9.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最后一个符号是“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”，所以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出栈并相加，得到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，将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进栈；</a:t>
            </a:r>
            <a:endParaRPr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10.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结果是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出栈，栈变空。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89AB0771-6D96-15FB-03F4-1BE3DF3D4157}"/>
              </a:ext>
            </a:extLst>
          </p:cNvPr>
          <p:cNvCxnSpPr/>
          <p:nvPr/>
        </p:nvCxnSpPr>
        <p:spPr>
          <a:xfrm flipV="1">
            <a:off x="1360488" y="5721350"/>
            <a:ext cx="795337" cy="142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2" name="TextBox 35">
            <a:extLst>
              <a:ext uri="{FF2B5EF4-FFF2-40B4-BE49-F238E27FC236}">
                <a16:creationId xmlns:a16="http://schemas.microsoft.com/office/drawing/2014/main" id="{A337841D-24CF-B084-A4E4-31B1445E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5259388"/>
            <a:ext cx="614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22B21E5A-7D6B-F133-F11B-24252A66B56D}"/>
              </a:ext>
            </a:extLst>
          </p:cNvPr>
          <p:cNvCxnSpPr/>
          <p:nvPr/>
        </p:nvCxnSpPr>
        <p:spPr>
          <a:xfrm flipV="1">
            <a:off x="4633913" y="6024563"/>
            <a:ext cx="796925" cy="1428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4" name="TextBox 35">
            <a:extLst>
              <a:ext uri="{FF2B5EF4-FFF2-40B4-BE49-F238E27FC236}">
                <a16:creationId xmlns:a16="http://schemas.microsoft.com/office/drawing/2014/main" id="{3388B497-6A09-A0FF-A377-8DA1A1D95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5534025"/>
            <a:ext cx="614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3435" name="TextBox 35">
            <a:extLst>
              <a:ext uri="{FF2B5EF4-FFF2-40B4-BE49-F238E27FC236}">
                <a16:creationId xmlns:a16="http://schemas.microsoft.com/office/drawing/2014/main" id="{16660345-A1F3-3329-6762-414151689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548322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3436" name="TextBox 35">
            <a:extLst>
              <a:ext uri="{FF2B5EF4-FFF2-40B4-BE49-F238E27FC236}">
                <a16:creationId xmlns:a16="http://schemas.microsoft.com/office/drawing/2014/main" id="{9880BB8D-B69C-C5A5-8BB9-DA9F8E73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503872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3437" name="TextBox 35">
            <a:extLst>
              <a:ext uri="{FF2B5EF4-FFF2-40B4-BE49-F238E27FC236}">
                <a16:creationId xmlns:a16="http://schemas.microsoft.com/office/drawing/2014/main" id="{7F4AA9AD-33F2-3E3A-5564-49CC76E7C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45926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3438" name="TextBox 35">
            <a:extLst>
              <a:ext uri="{FF2B5EF4-FFF2-40B4-BE49-F238E27FC236}">
                <a16:creationId xmlns:a16="http://schemas.microsoft.com/office/drawing/2014/main" id="{BA188850-AA32-38D8-1C77-50ED64318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41481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3439" name="TextBox 35">
            <a:extLst>
              <a:ext uri="{FF2B5EF4-FFF2-40B4-BE49-F238E27FC236}">
                <a16:creationId xmlns:a16="http://schemas.microsoft.com/office/drawing/2014/main" id="{FEFA7A5D-5755-F0A1-AAC5-A98EB6FB2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3703638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3318C8E-0761-19A9-F082-1C20C0C75F7A}"/>
              </a:ext>
            </a:extLst>
          </p:cNvPr>
          <p:cNvGraphicFramePr>
            <a:graphicFrameLocks noGrp="1"/>
          </p:cNvGraphicFramePr>
          <p:nvPr/>
        </p:nvGraphicFramePr>
        <p:xfrm>
          <a:off x="3005138" y="3716338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454" name="TextBox 35">
            <a:extLst>
              <a:ext uri="{FF2B5EF4-FFF2-40B4-BE49-F238E27FC236}">
                <a16:creationId xmlns:a16="http://schemas.microsoft.com/office/drawing/2014/main" id="{42B7DB2F-16B3-8640-9F0B-F56D42E6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544512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3455" name="TextBox 35">
            <a:extLst>
              <a:ext uri="{FF2B5EF4-FFF2-40B4-BE49-F238E27FC236}">
                <a16:creationId xmlns:a16="http://schemas.microsoft.com/office/drawing/2014/main" id="{DD9CB01A-6F68-332A-F3E8-1DE1A8194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500062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3456" name="TextBox 35">
            <a:extLst>
              <a:ext uri="{FF2B5EF4-FFF2-40B4-BE49-F238E27FC236}">
                <a16:creationId xmlns:a16="http://schemas.microsoft.com/office/drawing/2014/main" id="{DB51ABB5-6546-6594-06BC-1CBB785E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45545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3457" name="TextBox 35">
            <a:extLst>
              <a:ext uri="{FF2B5EF4-FFF2-40B4-BE49-F238E27FC236}">
                <a16:creationId xmlns:a16="http://schemas.microsoft.com/office/drawing/2014/main" id="{4225A4F8-7058-BC7D-7F24-DC56E243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41100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3458" name="TextBox 35">
            <a:extLst>
              <a:ext uri="{FF2B5EF4-FFF2-40B4-BE49-F238E27FC236}">
                <a16:creationId xmlns:a16="http://schemas.microsoft.com/office/drawing/2014/main" id="{401D9DFF-68E6-D486-4F52-ACB5407A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66395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169DE0C-2CB1-EB34-056A-F144C3914C88}"/>
              </a:ext>
            </a:extLst>
          </p:cNvPr>
          <p:cNvGraphicFramePr>
            <a:graphicFrameLocks noGrp="1"/>
          </p:cNvGraphicFramePr>
          <p:nvPr/>
        </p:nvGraphicFramePr>
        <p:xfrm>
          <a:off x="5969000" y="3678238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标题 1">
            <a:extLst>
              <a:ext uri="{FF2B5EF4-FFF2-40B4-BE49-F238E27FC236}">
                <a16:creationId xmlns:a16="http://schemas.microsoft.com/office/drawing/2014/main" id="{AD41908D-91EC-3CB2-F663-629B42650AE7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内容占位符 2">
            <a:extLst>
              <a:ext uri="{FF2B5EF4-FFF2-40B4-BE49-F238E27FC236}">
                <a16:creationId xmlns:a16="http://schemas.microsoft.com/office/drawing/2014/main" id="{D1D9D5AC-92C7-97CF-7E66-02DF8615A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中缀表达转后缀表示法</a:t>
            </a:r>
          </a:p>
        </p:txBody>
      </p:sp>
      <p:sp>
        <p:nvSpPr>
          <p:cNvPr id="104451" name="矩形 9">
            <a:extLst>
              <a:ext uri="{FF2B5EF4-FFF2-40B4-BE49-F238E27FC236}">
                <a16:creationId xmlns:a16="http://schemas.microsoft.com/office/drawing/2014/main" id="{80C02304-199F-7AD7-3915-97F299E1A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089" y="1665063"/>
            <a:ext cx="3805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9 3 1 – 3 * + 10 2 / +</a:t>
            </a:r>
            <a:endParaRPr lang="zh-CN" altLang="en-US" sz="2000"/>
          </a:p>
        </p:txBody>
      </p:sp>
      <p:sp>
        <p:nvSpPr>
          <p:cNvPr id="166918" name="矩形 2">
            <a:extLst>
              <a:ext uri="{FF2B5EF4-FFF2-40B4-BE49-F238E27FC236}">
                <a16:creationId xmlns:a16="http://schemas.microsoft.com/office/drawing/2014/main" id="{C0AC70A5-6129-4842-C3C4-0B39B0002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2201863"/>
            <a:ext cx="8042275" cy="3970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规则：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从左到右遍历中缀表达式的每个数字和符号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若是数字就输出，即成为后缀表达式的一部分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若是符号，则判断其与栈顶符号的优先级，是右括号或优先级低于栈顶符号（乘除优先加减）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则栈顶元素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依次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出栈并输出，并将当前符号进栈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一直到最终输出后缀表达式为止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3AF0EE3-A31B-FA8E-A967-901C2A085C7F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454" name="TextBox 3">
            <a:extLst>
              <a:ext uri="{FF2B5EF4-FFF2-40B4-BE49-F238E27FC236}">
                <a16:creationId xmlns:a16="http://schemas.microsoft.com/office/drawing/2014/main" id="{E9C83F6C-5EB6-22F1-5EFA-BA700F4E1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3" y="1736167"/>
            <a:ext cx="470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b="0" dirty="0"/>
              <a:t>9+ (3- 1) X 3+10 / 2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E5B5D8-BF9E-678B-091A-39DFFF354EEF}"/>
              </a:ext>
            </a:extLst>
          </p:cNvPr>
          <p:cNvSpPr txBox="1"/>
          <p:nvPr/>
        </p:nvSpPr>
        <p:spPr>
          <a:xfrm>
            <a:off x="3613374" y="1736137"/>
            <a:ext cx="4819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怎么得到？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22356CEF-D394-63A2-06DD-DAABD3B9E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229600" cy="1223962"/>
          </a:xfrm>
        </p:spPr>
        <p:txBody>
          <a:bodyPr/>
          <a:lstStyle/>
          <a:p>
            <a:pPr algn="just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个程序，主程序调用子程序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SUB1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SUB1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调用子程序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SUB2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SUB2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调用子程序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SUB3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SUB3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调用子程序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SUB4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SUB4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不再调用其它程序。</a:t>
            </a:r>
          </a:p>
        </p:txBody>
      </p:sp>
      <p:sp>
        <p:nvSpPr>
          <p:cNvPr id="14339" name="TextBox 3">
            <a:extLst>
              <a:ext uri="{FF2B5EF4-FFF2-40B4-BE49-F238E27FC236}">
                <a16:creationId xmlns:a16="http://schemas.microsoft.com/office/drawing/2014/main" id="{F586281B-E8C7-B591-1D26-1871B381F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END</a:t>
            </a:r>
            <a:endParaRPr lang="zh-CN" altLang="en-US" sz="2000"/>
          </a:p>
        </p:txBody>
      </p:sp>
      <p:sp>
        <p:nvSpPr>
          <p:cNvPr id="14340" name="TextBox 4">
            <a:extLst>
              <a:ext uri="{FF2B5EF4-FFF2-40B4-BE49-F238E27FC236}">
                <a16:creationId xmlns:a16="http://schemas.microsoft.com/office/drawing/2014/main" id="{8C6D871C-5869-5D58-84F6-C3FCFC45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341" name="TextBox 6">
            <a:extLst>
              <a:ext uri="{FF2B5EF4-FFF2-40B4-BE49-F238E27FC236}">
                <a16:creationId xmlns:a16="http://schemas.microsoft.com/office/drawing/2014/main" id="{46C73053-369F-1AF8-6038-A7887A2F3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14342" name="TextBox 7">
            <a:extLst>
              <a:ext uri="{FF2B5EF4-FFF2-40B4-BE49-F238E27FC236}">
                <a16:creationId xmlns:a16="http://schemas.microsoft.com/office/drawing/2014/main" id="{EE84B03B-EB00-2797-1F23-86FA455BB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343" name="TextBox 8">
            <a:extLst>
              <a:ext uri="{FF2B5EF4-FFF2-40B4-BE49-F238E27FC236}">
                <a16:creationId xmlns:a16="http://schemas.microsoft.com/office/drawing/2014/main" id="{CE8E5BA2-92D3-C40D-2C2E-B72CCE7F8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14344" name="TextBox 9">
            <a:extLst>
              <a:ext uri="{FF2B5EF4-FFF2-40B4-BE49-F238E27FC236}">
                <a16:creationId xmlns:a16="http://schemas.microsoft.com/office/drawing/2014/main" id="{BB33F727-519D-9747-406B-DFCE351C8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345" name="TextBox 10">
            <a:extLst>
              <a:ext uri="{FF2B5EF4-FFF2-40B4-BE49-F238E27FC236}">
                <a16:creationId xmlns:a16="http://schemas.microsoft.com/office/drawing/2014/main" id="{2C666F27-C109-3DDF-EDAD-EDBAD92F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14346" name="TextBox 11">
            <a:extLst>
              <a:ext uri="{FF2B5EF4-FFF2-40B4-BE49-F238E27FC236}">
                <a16:creationId xmlns:a16="http://schemas.microsoft.com/office/drawing/2014/main" id="{11973A71-43FD-11E5-5D8D-DFF532DE3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347" name="TextBox 12">
            <a:extLst>
              <a:ext uri="{FF2B5EF4-FFF2-40B4-BE49-F238E27FC236}">
                <a16:creationId xmlns:a16="http://schemas.microsoft.com/office/drawing/2014/main" id="{C22E7E57-A65D-F8D0-E285-FD540F45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</a:t>
            </a:r>
            <a:endParaRPr lang="zh-CN" altLang="en-US" sz="200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26F7436-660D-B4DF-869A-F5C3277D0595}"/>
              </a:ext>
            </a:extLst>
          </p:cNvPr>
          <p:cNvSpPr/>
          <p:nvPr/>
        </p:nvSpPr>
        <p:spPr>
          <a:xfrm>
            <a:off x="1663700" y="2838450"/>
            <a:ext cx="444500" cy="519113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ight Arrow 13">
            <a:extLst>
              <a:ext uri="{FF2B5EF4-FFF2-40B4-BE49-F238E27FC236}">
                <a16:creationId xmlns:a16="http://schemas.microsoft.com/office/drawing/2014/main" id="{60A19A46-D981-1B55-2788-38B3DC218D6C}"/>
              </a:ext>
            </a:extLst>
          </p:cNvPr>
          <p:cNvSpPr/>
          <p:nvPr/>
        </p:nvSpPr>
        <p:spPr>
          <a:xfrm>
            <a:off x="3543300" y="3470275"/>
            <a:ext cx="444500" cy="519113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ight Arrow 13">
            <a:extLst>
              <a:ext uri="{FF2B5EF4-FFF2-40B4-BE49-F238E27FC236}">
                <a16:creationId xmlns:a16="http://schemas.microsoft.com/office/drawing/2014/main" id="{7E59C1A4-B31A-6EDF-2C9D-BEC670199794}"/>
              </a:ext>
            </a:extLst>
          </p:cNvPr>
          <p:cNvSpPr/>
          <p:nvPr/>
        </p:nvSpPr>
        <p:spPr>
          <a:xfrm>
            <a:off x="5441950" y="4056063"/>
            <a:ext cx="444500" cy="519112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ight Arrow 13">
            <a:extLst>
              <a:ext uri="{FF2B5EF4-FFF2-40B4-BE49-F238E27FC236}">
                <a16:creationId xmlns:a16="http://schemas.microsoft.com/office/drawing/2014/main" id="{20E16186-2967-3F6F-AD28-CC1FF25F0855}"/>
              </a:ext>
            </a:extLst>
          </p:cNvPr>
          <p:cNvSpPr/>
          <p:nvPr/>
        </p:nvSpPr>
        <p:spPr>
          <a:xfrm>
            <a:off x="7372350" y="4687888"/>
            <a:ext cx="444500" cy="519112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EA95EDF-1042-1D56-619D-3767C9389596}"/>
              </a:ext>
            </a:extLst>
          </p:cNvPr>
          <p:cNvGrpSpPr>
            <a:grpSpLocks/>
          </p:cNvGrpSpPr>
          <p:nvPr/>
        </p:nvGrpSpPr>
        <p:grpSpPr bwMode="auto">
          <a:xfrm>
            <a:off x="5821363" y="5438775"/>
            <a:ext cx="2001837" cy="819150"/>
            <a:chOff x="5843588" y="5439302"/>
            <a:chExt cx="2002348" cy="818623"/>
          </a:xfrm>
        </p:grpSpPr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E9AB7210-089F-7168-3583-EA21A0F47C8E}"/>
                </a:ext>
              </a:extLst>
            </p:cNvPr>
            <p:cNvCxnSpPr/>
            <p:nvPr/>
          </p:nvCxnSpPr>
          <p:spPr>
            <a:xfrm flipH="1" flipV="1">
              <a:off x="5843588" y="6240474"/>
              <a:ext cx="2002348" cy="0"/>
            </a:xfrm>
            <a:prstGeom prst="line">
              <a:avLst/>
            </a:prstGeom>
            <a:ln w="44450">
              <a:solidFill>
                <a:srgbClr val="60000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1">
              <a:extLst>
                <a:ext uri="{FF2B5EF4-FFF2-40B4-BE49-F238E27FC236}">
                  <a16:creationId xmlns:a16="http://schemas.microsoft.com/office/drawing/2014/main" id="{01AD71A8-19AE-1CB7-1BE2-A1AB01B5B77B}"/>
                </a:ext>
              </a:extLst>
            </p:cNvPr>
            <p:cNvCxnSpPr/>
            <p:nvPr/>
          </p:nvCxnSpPr>
          <p:spPr>
            <a:xfrm flipV="1">
              <a:off x="5864230" y="5439302"/>
              <a:ext cx="0" cy="818623"/>
            </a:xfrm>
            <a:prstGeom prst="line">
              <a:avLst/>
            </a:prstGeom>
            <a:ln w="44450">
              <a:solidFill>
                <a:srgbClr val="60000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A9C89BE-85E8-7F89-024E-21735390B69A}"/>
              </a:ext>
            </a:extLst>
          </p:cNvPr>
          <p:cNvGrpSpPr>
            <a:grpSpLocks/>
          </p:cNvGrpSpPr>
          <p:nvPr/>
        </p:nvGrpSpPr>
        <p:grpSpPr bwMode="auto">
          <a:xfrm>
            <a:off x="3910013" y="4816475"/>
            <a:ext cx="2030412" cy="1031875"/>
            <a:chOff x="3910014" y="4816537"/>
            <a:chExt cx="2030411" cy="1032078"/>
          </a:xfrm>
        </p:grpSpPr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5A059713-2632-451C-F1AA-C52EF30402B9}"/>
                </a:ext>
              </a:extLst>
            </p:cNvPr>
            <p:cNvCxnSpPr/>
            <p:nvPr/>
          </p:nvCxnSpPr>
          <p:spPr>
            <a:xfrm flipH="1" flipV="1">
              <a:off x="3910014" y="5848615"/>
              <a:ext cx="2030411" cy="0"/>
            </a:xfrm>
            <a:prstGeom prst="line">
              <a:avLst/>
            </a:prstGeom>
            <a:ln w="44450">
              <a:solidFill>
                <a:srgbClr val="60000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21033CE2-F3F9-E8F6-D951-B31FF1CF439E}"/>
                </a:ext>
              </a:extLst>
            </p:cNvPr>
            <p:cNvCxnSpPr/>
            <p:nvPr/>
          </p:nvCxnSpPr>
          <p:spPr>
            <a:xfrm flipV="1">
              <a:off x="3930651" y="4816537"/>
              <a:ext cx="0" cy="1032078"/>
            </a:xfrm>
            <a:prstGeom prst="line">
              <a:avLst/>
            </a:prstGeom>
            <a:ln w="44450">
              <a:solidFill>
                <a:srgbClr val="60000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CCD3098-6902-A4B0-91E4-2E2AC6CD8E3B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4233863"/>
            <a:ext cx="2000250" cy="1016000"/>
            <a:chOff x="2000250" y="4233905"/>
            <a:chExt cx="2000250" cy="1016426"/>
          </a:xfrm>
        </p:grpSpPr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4CCF9FAC-9D03-9220-85A7-126704886EA6}"/>
                </a:ext>
              </a:extLst>
            </p:cNvPr>
            <p:cNvCxnSpPr/>
            <p:nvPr/>
          </p:nvCxnSpPr>
          <p:spPr>
            <a:xfrm flipH="1">
              <a:off x="2000250" y="5250331"/>
              <a:ext cx="2000250" cy="0"/>
            </a:xfrm>
            <a:prstGeom prst="line">
              <a:avLst/>
            </a:prstGeom>
            <a:ln w="44450">
              <a:solidFill>
                <a:srgbClr val="60000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1">
              <a:extLst>
                <a:ext uri="{FF2B5EF4-FFF2-40B4-BE49-F238E27FC236}">
                  <a16:creationId xmlns:a16="http://schemas.microsoft.com/office/drawing/2014/main" id="{8AF3D22E-1BD7-132B-70F3-D301B6052BC7}"/>
                </a:ext>
              </a:extLst>
            </p:cNvPr>
            <p:cNvCxnSpPr/>
            <p:nvPr/>
          </p:nvCxnSpPr>
          <p:spPr>
            <a:xfrm flipV="1">
              <a:off x="2022475" y="4233905"/>
              <a:ext cx="0" cy="1016426"/>
            </a:xfrm>
            <a:prstGeom prst="line">
              <a:avLst/>
            </a:prstGeom>
            <a:ln w="44450">
              <a:solidFill>
                <a:srgbClr val="60000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71AA803-9007-1410-D7E3-92E483B214A3}"/>
              </a:ext>
            </a:extLst>
          </p:cNvPr>
          <p:cNvGrpSpPr>
            <a:grpSpLocks/>
          </p:cNvGrpSpPr>
          <p:nvPr/>
        </p:nvGrpSpPr>
        <p:grpSpPr bwMode="auto">
          <a:xfrm>
            <a:off x="120650" y="3617913"/>
            <a:ext cx="2025650" cy="990600"/>
            <a:chOff x="120650" y="3618123"/>
            <a:chExt cx="2025650" cy="991028"/>
          </a:xfrm>
        </p:grpSpPr>
        <p:cxnSp>
          <p:nvCxnSpPr>
            <p:cNvPr id="33" name="Straight Connector 11">
              <a:extLst>
                <a:ext uri="{FF2B5EF4-FFF2-40B4-BE49-F238E27FC236}">
                  <a16:creationId xmlns:a16="http://schemas.microsoft.com/office/drawing/2014/main" id="{0A108F89-3962-69DE-98D9-5462488EE2C0}"/>
                </a:ext>
              </a:extLst>
            </p:cNvPr>
            <p:cNvCxnSpPr/>
            <p:nvPr/>
          </p:nvCxnSpPr>
          <p:spPr>
            <a:xfrm flipH="1">
              <a:off x="120650" y="4609151"/>
              <a:ext cx="2025650" cy="0"/>
            </a:xfrm>
            <a:prstGeom prst="line">
              <a:avLst/>
            </a:prstGeom>
            <a:ln w="44450">
              <a:solidFill>
                <a:srgbClr val="60000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1">
              <a:extLst>
                <a:ext uri="{FF2B5EF4-FFF2-40B4-BE49-F238E27FC236}">
                  <a16:creationId xmlns:a16="http://schemas.microsoft.com/office/drawing/2014/main" id="{C11DE55E-840E-721E-9DE4-6C3B051DA77C}"/>
                </a:ext>
              </a:extLst>
            </p:cNvPr>
            <p:cNvCxnSpPr/>
            <p:nvPr/>
          </p:nvCxnSpPr>
          <p:spPr>
            <a:xfrm flipV="1">
              <a:off x="142875" y="3618123"/>
              <a:ext cx="0" cy="991028"/>
            </a:xfrm>
            <a:prstGeom prst="line">
              <a:avLst/>
            </a:prstGeom>
            <a:ln w="44450">
              <a:solidFill>
                <a:srgbClr val="60000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F0F53C21-55B4-46D5-87BF-6B84762A3D52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内容占位符 2">
            <a:extLst>
              <a:ext uri="{FF2B5EF4-FFF2-40B4-BE49-F238E27FC236}">
                <a16:creationId xmlns:a16="http://schemas.microsoft.com/office/drawing/2014/main" id="{A0225510-DE4B-4989-86F1-2C0C84DA25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中缀表达转后缀表示法</a:t>
            </a:r>
          </a:p>
        </p:txBody>
      </p:sp>
      <p:sp>
        <p:nvSpPr>
          <p:cNvPr id="105475" name="矩形 9">
            <a:extLst>
              <a:ext uri="{FF2B5EF4-FFF2-40B4-BE49-F238E27FC236}">
                <a16:creationId xmlns:a16="http://schemas.microsoft.com/office/drawing/2014/main" id="{893964AB-433D-28F4-E7DB-F997271B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069" y="1685249"/>
            <a:ext cx="262873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9 3 1 – 3 * + 10 2 / +</a:t>
            </a:r>
            <a:endParaRPr lang="zh-CN" altLang="en-US" sz="2000" dirty="0"/>
          </a:p>
        </p:txBody>
      </p:sp>
      <p:sp>
        <p:nvSpPr>
          <p:cNvPr id="105476" name="TextBox 3">
            <a:extLst>
              <a:ext uri="{FF2B5EF4-FFF2-40B4-BE49-F238E27FC236}">
                <a16:creationId xmlns:a16="http://schemas.microsoft.com/office/drawing/2014/main" id="{9C1B465D-7360-4185-4C16-3364E6915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685249"/>
            <a:ext cx="2898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>
                <a:solidFill>
                  <a:srgbClr val="C00000"/>
                </a:solidFill>
              </a:rPr>
              <a:t>9+ </a:t>
            </a:r>
            <a:r>
              <a:rPr lang="en-US" altLang="zh-CN" sz="2000" b="0" dirty="0"/>
              <a:t>(3- 1) X 3+10 / 2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77" name="矩形 7">
            <a:extLst>
              <a:ext uri="{FF2B5EF4-FFF2-40B4-BE49-F238E27FC236}">
                <a16:creationId xmlns:a16="http://schemas.microsoft.com/office/drawing/2014/main" id="{05774CB0-FFF0-DE6A-DDE2-4D2B2E6DC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152650"/>
            <a:ext cx="84185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初始化一空栈，用来对符号进出栈使用；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第一个字符是数字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，输出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，后面是符号“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+”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，进栈；</a:t>
            </a:r>
            <a:endParaRPr lang="zh-CN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67519CE3-5BE7-2C1F-167C-223BAA85122F}"/>
              </a:ext>
            </a:extLst>
          </p:cNvPr>
          <p:cNvCxnSpPr/>
          <p:nvPr/>
        </p:nvCxnSpPr>
        <p:spPr>
          <a:xfrm flipV="1">
            <a:off x="1360488" y="5695950"/>
            <a:ext cx="795337" cy="142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79" name="TextBox 35">
            <a:extLst>
              <a:ext uri="{FF2B5EF4-FFF2-40B4-BE49-F238E27FC236}">
                <a16:creationId xmlns:a16="http://schemas.microsoft.com/office/drawing/2014/main" id="{93F4CC60-3E63-F9C2-16C6-358E7DCB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5233988"/>
            <a:ext cx="614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106106CC-949F-5FE1-6448-6C4404837DF7}"/>
              </a:ext>
            </a:extLst>
          </p:cNvPr>
          <p:cNvCxnSpPr/>
          <p:nvPr/>
        </p:nvCxnSpPr>
        <p:spPr>
          <a:xfrm flipV="1">
            <a:off x="4633913" y="5289550"/>
            <a:ext cx="796925" cy="142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81" name="TextBox 35">
            <a:extLst>
              <a:ext uri="{FF2B5EF4-FFF2-40B4-BE49-F238E27FC236}">
                <a16:creationId xmlns:a16="http://schemas.microsoft.com/office/drawing/2014/main" id="{8EE96E5C-D6E4-3F03-E7DD-B37F81CE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4799013"/>
            <a:ext cx="614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5482" name="TextBox 35">
            <a:extLst>
              <a:ext uri="{FF2B5EF4-FFF2-40B4-BE49-F238E27FC236}">
                <a16:creationId xmlns:a16="http://schemas.microsoft.com/office/drawing/2014/main" id="{2A018F54-BC0B-085D-941D-95C560382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51165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5483" name="TextBox 35">
            <a:extLst>
              <a:ext uri="{FF2B5EF4-FFF2-40B4-BE49-F238E27FC236}">
                <a16:creationId xmlns:a16="http://schemas.microsoft.com/office/drawing/2014/main" id="{F4006DE3-FD77-565A-1F56-4AF6ABF9E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46720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5484" name="TextBox 35">
            <a:extLst>
              <a:ext uri="{FF2B5EF4-FFF2-40B4-BE49-F238E27FC236}">
                <a16:creationId xmlns:a16="http://schemas.microsoft.com/office/drawing/2014/main" id="{D6E9C666-6648-604A-55E2-764AF3B3B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422592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5485" name="TextBox 35">
            <a:extLst>
              <a:ext uri="{FF2B5EF4-FFF2-40B4-BE49-F238E27FC236}">
                <a16:creationId xmlns:a16="http://schemas.microsoft.com/office/drawing/2014/main" id="{C0307456-8407-B9D2-F0F4-024FD384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378142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5486" name="TextBox 35">
            <a:extLst>
              <a:ext uri="{FF2B5EF4-FFF2-40B4-BE49-F238E27FC236}">
                <a16:creationId xmlns:a16="http://schemas.microsoft.com/office/drawing/2014/main" id="{6580C87D-0D56-E4E6-D52C-2B67EA486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333692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9DB6068-6624-4979-1E83-2D05CA9D30DA}"/>
              </a:ext>
            </a:extLst>
          </p:cNvPr>
          <p:cNvGraphicFramePr>
            <a:graphicFrameLocks noGrp="1"/>
          </p:cNvGraphicFramePr>
          <p:nvPr/>
        </p:nvGraphicFramePr>
        <p:xfrm>
          <a:off x="3005138" y="3349625"/>
          <a:ext cx="1406525" cy="2141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01" name="TextBox 35">
            <a:extLst>
              <a:ext uri="{FF2B5EF4-FFF2-40B4-BE49-F238E27FC236}">
                <a16:creationId xmlns:a16="http://schemas.microsoft.com/office/drawing/2014/main" id="{3949D995-527E-3561-7B6C-C90510CC4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50784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5502" name="TextBox 35">
            <a:extLst>
              <a:ext uri="{FF2B5EF4-FFF2-40B4-BE49-F238E27FC236}">
                <a16:creationId xmlns:a16="http://schemas.microsoft.com/office/drawing/2014/main" id="{8101B527-00C4-51E9-7647-17C3B305D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4633913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5503" name="TextBox 35">
            <a:extLst>
              <a:ext uri="{FF2B5EF4-FFF2-40B4-BE49-F238E27FC236}">
                <a16:creationId xmlns:a16="http://schemas.microsoft.com/office/drawing/2014/main" id="{11B1586B-14DD-5A7D-52A2-A86F72D6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418782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5504" name="TextBox 35">
            <a:extLst>
              <a:ext uri="{FF2B5EF4-FFF2-40B4-BE49-F238E27FC236}">
                <a16:creationId xmlns:a16="http://schemas.microsoft.com/office/drawing/2014/main" id="{4C9BD62E-005D-2E4D-D365-FCA233146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74332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5505" name="TextBox 35">
            <a:extLst>
              <a:ext uri="{FF2B5EF4-FFF2-40B4-BE49-F238E27FC236}">
                <a16:creationId xmlns:a16="http://schemas.microsoft.com/office/drawing/2014/main" id="{486A74D1-1FCB-2444-9DC8-5912DB035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2972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FDB33E1A-DB04-36FE-979D-91B800F9D48E}"/>
              </a:ext>
            </a:extLst>
          </p:cNvPr>
          <p:cNvGraphicFramePr>
            <a:graphicFrameLocks noGrp="1"/>
          </p:cNvGraphicFramePr>
          <p:nvPr/>
        </p:nvGraphicFramePr>
        <p:xfrm>
          <a:off x="5969000" y="3332163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20" name="文本框 7">
            <a:extLst>
              <a:ext uri="{FF2B5EF4-FFF2-40B4-BE49-F238E27FC236}">
                <a16:creationId xmlns:a16="http://schemas.microsoft.com/office/drawing/2014/main" id="{5B9827AE-BD84-AB32-524D-9D064002A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38" y="5730875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输出：无</a:t>
            </a:r>
          </a:p>
        </p:txBody>
      </p:sp>
      <p:sp>
        <p:nvSpPr>
          <p:cNvPr id="105521" name="文本框 32">
            <a:extLst>
              <a:ext uri="{FF2B5EF4-FFF2-40B4-BE49-F238E27FC236}">
                <a16:creationId xmlns:a16="http://schemas.microsoft.com/office/drawing/2014/main" id="{821812AD-AED2-0A69-B2C1-1194A54EB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5730875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</a:t>
            </a:r>
            <a:endParaRPr lang="zh-CN" altLang="en-US" sz="20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9DF78F39-D434-00C6-E4D3-26BAC9088D38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1207" y="168098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怎么得到？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内容占位符 2">
            <a:extLst>
              <a:ext uri="{FF2B5EF4-FFF2-40B4-BE49-F238E27FC236}">
                <a16:creationId xmlns:a16="http://schemas.microsoft.com/office/drawing/2014/main" id="{EBEACDD2-FAD2-FD27-3950-D7FFDC877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823913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中缀表达转后缀表示法</a:t>
            </a:r>
          </a:p>
        </p:txBody>
      </p:sp>
      <p:sp>
        <p:nvSpPr>
          <p:cNvPr id="106499" name="矩形 9">
            <a:extLst>
              <a:ext uri="{FF2B5EF4-FFF2-40B4-BE49-F238E27FC236}">
                <a16:creationId xmlns:a16="http://schemas.microsoft.com/office/drawing/2014/main" id="{B57F400A-67FC-A1A8-8804-5A97AD20C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259" y="1293429"/>
            <a:ext cx="273563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9 3 1 – 3 * + 10 2 / +</a:t>
            </a:r>
            <a:endParaRPr lang="zh-CN" altLang="en-US" sz="2000" dirty="0"/>
          </a:p>
        </p:txBody>
      </p:sp>
      <p:sp>
        <p:nvSpPr>
          <p:cNvPr id="106500" name="矩形 7">
            <a:extLst>
              <a:ext uri="{FF2B5EF4-FFF2-40B4-BE49-F238E27FC236}">
                <a16:creationId xmlns:a16="http://schemas.microsoft.com/office/drawing/2014/main" id="{B9359FEF-30EE-3D28-B8A8-B98CB95A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781175"/>
            <a:ext cx="84185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第三个字符是“（”，依然是符号，因其只是左括号，还未配对，故进栈；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第四个字符是数字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，输出，总表达式为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9 3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，接着是“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-”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，进栈；</a:t>
            </a: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94BDDD23-3B64-F0B8-4DD8-04EDE7AD4256}"/>
              </a:ext>
            </a:extLst>
          </p:cNvPr>
          <p:cNvCxnSpPr/>
          <p:nvPr/>
        </p:nvCxnSpPr>
        <p:spPr>
          <a:xfrm flipV="1">
            <a:off x="1330325" y="5087938"/>
            <a:ext cx="795338" cy="1428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02" name="TextBox 35">
            <a:extLst>
              <a:ext uri="{FF2B5EF4-FFF2-40B4-BE49-F238E27FC236}">
                <a16:creationId xmlns:a16="http://schemas.microsoft.com/office/drawing/2014/main" id="{C5255FF6-6206-3FFC-7D91-C6B20FB4A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4625975"/>
            <a:ext cx="61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FA7EE78D-AC71-595D-1EDA-CAB6FFEFC3B1}"/>
              </a:ext>
            </a:extLst>
          </p:cNvPr>
          <p:cNvCxnSpPr/>
          <p:nvPr/>
        </p:nvCxnSpPr>
        <p:spPr>
          <a:xfrm flipV="1">
            <a:off x="4598988" y="4600575"/>
            <a:ext cx="795337" cy="142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04" name="TextBox 35">
            <a:extLst>
              <a:ext uri="{FF2B5EF4-FFF2-40B4-BE49-F238E27FC236}">
                <a16:creationId xmlns:a16="http://schemas.microsoft.com/office/drawing/2014/main" id="{EFEB8C44-E319-19A6-C109-447C3E75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4140200"/>
            <a:ext cx="61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6505" name="TextBox 35">
            <a:extLst>
              <a:ext uri="{FF2B5EF4-FFF2-40B4-BE49-F238E27FC236}">
                <a16:creationId xmlns:a16="http://schemas.microsoft.com/office/drawing/2014/main" id="{A456D6D9-8FB6-E405-EF5D-4CF5E834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52863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6506" name="TextBox 35">
            <a:extLst>
              <a:ext uri="{FF2B5EF4-FFF2-40B4-BE49-F238E27FC236}">
                <a16:creationId xmlns:a16="http://schemas.microsoft.com/office/drawing/2014/main" id="{B472F36B-9DDB-E8DB-96B6-8846EBA0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48418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6507" name="TextBox 35">
            <a:extLst>
              <a:ext uri="{FF2B5EF4-FFF2-40B4-BE49-F238E27FC236}">
                <a16:creationId xmlns:a16="http://schemas.microsoft.com/office/drawing/2014/main" id="{162EC35E-0741-27E9-4AEB-03EC42F82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43957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6508" name="TextBox 35">
            <a:extLst>
              <a:ext uri="{FF2B5EF4-FFF2-40B4-BE49-F238E27FC236}">
                <a16:creationId xmlns:a16="http://schemas.microsoft.com/office/drawing/2014/main" id="{40086102-BED4-A401-749C-C0DB5548A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39512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6509" name="TextBox 35">
            <a:extLst>
              <a:ext uri="{FF2B5EF4-FFF2-40B4-BE49-F238E27FC236}">
                <a16:creationId xmlns:a16="http://schemas.microsoft.com/office/drawing/2014/main" id="{E150D2ED-8556-EFE0-1C6A-3FD69BF35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3506788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F21256-79F5-7FD7-1E61-ECA9BA63ED78}"/>
              </a:ext>
            </a:extLst>
          </p:cNvPr>
          <p:cNvGraphicFramePr>
            <a:graphicFrameLocks noGrp="1"/>
          </p:cNvGraphicFramePr>
          <p:nvPr/>
        </p:nvGraphicFramePr>
        <p:xfrm>
          <a:off x="2974975" y="3519488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524" name="TextBox 35">
            <a:extLst>
              <a:ext uri="{FF2B5EF4-FFF2-40B4-BE49-F238E27FC236}">
                <a16:creationId xmlns:a16="http://schemas.microsoft.com/office/drawing/2014/main" id="{0E0CD896-5B14-2074-009C-A509028F8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52482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6525" name="TextBox 35">
            <a:extLst>
              <a:ext uri="{FF2B5EF4-FFF2-40B4-BE49-F238E27FC236}">
                <a16:creationId xmlns:a16="http://schemas.microsoft.com/office/drawing/2014/main" id="{2063D410-2DEA-E485-BCF9-BA4E5C78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8037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6526" name="TextBox 35">
            <a:extLst>
              <a:ext uri="{FF2B5EF4-FFF2-40B4-BE49-F238E27FC236}">
                <a16:creationId xmlns:a16="http://schemas.microsoft.com/office/drawing/2014/main" id="{78F40FDE-B805-E4F0-903B-FD7756ECF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3576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6527" name="TextBox 35">
            <a:extLst>
              <a:ext uri="{FF2B5EF4-FFF2-40B4-BE49-F238E27FC236}">
                <a16:creationId xmlns:a16="http://schemas.microsoft.com/office/drawing/2014/main" id="{1B6CFA59-2633-ECAF-0638-609937E3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9131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6528" name="TextBox 35">
            <a:extLst>
              <a:ext uri="{FF2B5EF4-FFF2-40B4-BE49-F238E27FC236}">
                <a16:creationId xmlns:a16="http://schemas.microsoft.com/office/drawing/2014/main" id="{E770B6EB-463D-460B-BACF-605EB634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4671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E6B2A5D-2D11-2963-D953-AB79B1F2DF34}"/>
              </a:ext>
            </a:extLst>
          </p:cNvPr>
          <p:cNvGraphicFramePr>
            <a:graphicFrameLocks noGrp="1"/>
          </p:cNvGraphicFramePr>
          <p:nvPr/>
        </p:nvGraphicFramePr>
        <p:xfrm>
          <a:off x="5938838" y="3530600"/>
          <a:ext cx="1406525" cy="2141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543" name="文本框 7">
            <a:extLst>
              <a:ext uri="{FF2B5EF4-FFF2-40B4-BE49-F238E27FC236}">
                <a16:creationId xmlns:a16="http://schemas.microsoft.com/office/drawing/2014/main" id="{26F9A522-EBE7-899D-7955-46F212CFE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5900738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544" name="文本框 32">
            <a:extLst>
              <a:ext uri="{FF2B5EF4-FFF2-40B4-BE49-F238E27FC236}">
                <a16:creationId xmlns:a16="http://schemas.microsoft.com/office/drawing/2014/main" id="{2DB51FE5-F721-20B5-259E-1061E62FA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5865813"/>
            <a:ext cx="1641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9 3</a:t>
            </a:r>
            <a:endParaRPr lang="zh-CN" altLang="en-US" sz="20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D9EA2046-1446-37C5-7ABA-ADC3E33029CB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46" name="TextBox 3">
            <a:extLst>
              <a:ext uri="{FF2B5EF4-FFF2-40B4-BE49-F238E27FC236}">
                <a16:creationId xmlns:a16="http://schemas.microsoft.com/office/drawing/2014/main" id="{5C8B20DA-7FCB-A709-9DFE-32ABDD8F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" y="1322388"/>
            <a:ext cx="293111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b="0" dirty="0"/>
              <a:t>9+ </a:t>
            </a:r>
            <a:r>
              <a:rPr lang="en-US" altLang="zh-CN" sz="2000" dirty="0">
                <a:solidFill>
                  <a:srgbClr val="C00000"/>
                </a:solidFill>
              </a:rPr>
              <a:t>(3-</a:t>
            </a:r>
            <a:r>
              <a:rPr lang="en-US" altLang="zh-CN" sz="2000" b="0" dirty="0"/>
              <a:t> 1) X 3+10 / 2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4466" y="129298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怎么得到？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5">
            <a:extLst>
              <a:ext uri="{FF2B5EF4-FFF2-40B4-BE49-F238E27FC236}">
                <a16:creationId xmlns:a16="http://schemas.microsoft.com/office/drawing/2014/main" id="{80ECF76A-E0F1-CCF5-9782-09AD77DF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828800"/>
            <a:ext cx="84185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接下来是数字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，输出，总表达式为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9 3 1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，后面是符号“）”，此时，我们需要去匹配此前的“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(”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，所以栈顶依次出栈，并输出，直到“（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出栈为止。此时左括号上方只有“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-”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，因此输出“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-”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。总的表达式为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9 3 1-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紧接着是符号“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×”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，因为此时的栈顶符号为“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+”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号，优先级低于“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×”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，因此不输出，“*”进栈；</a:t>
            </a:r>
            <a:endParaRPr lang="en-US" altLang="zh-CN" sz="20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接着是数字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，输出，总的表达式是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9 3 1-3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69F3D7B7-639F-A335-019F-76EBB0CAE7AD}"/>
              </a:ext>
            </a:extLst>
          </p:cNvPr>
          <p:cNvCxnSpPr/>
          <p:nvPr/>
        </p:nvCxnSpPr>
        <p:spPr>
          <a:xfrm flipV="1">
            <a:off x="1360488" y="6037263"/>
            <a:ext cx="795337" cy="1428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24" name="TextBox 35">
            <a:extLst>
              <a:ext uri="{FF2B5EF4-FFF2-40B4-BE49-F238E27FC236}">
                <a16:creationId xmlns:a16="http://schemas.microsoft.com/office/drawing/2014/main" id="{1026221A-2061-71B2-829C-68E029E59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5575300"/>
            <a:ext cx="614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E6E60CA9-3433-486E-9DD1-3E612C3AA558}"/>
              </a:ext>
            </a:extLst>
          </p:cNvPr>
          <p:cNvCxnSpPr/>
          <p:nvPr/>
        </p:nvCxnSpPr>
        <p:spPr>
          <a:xfrm flipV="1">
            <a:off x="4633913" y="5575300"/>
            <a:ext cx="796925" cy="142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26" name="TextBox 35">
            <a:extLst>
              <a:ext uri="{FF2B5EF4-FFF2-40B4-BE49-F238E27FC236}">
                <a16:creationId xmlns:a16="http://schemas.microsoft.com/office/drawing/2014/main" id="{22371C02-410E-59FF-5361-93C1A8F73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5086350"/>
            <a:ext cx="614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7527" name="TextBox 35">
            <a:extLst>
              <a:ext uri="{FF2B5EF4-FFF2-40B4-BE49-F238E27FC236}">
                <a16:creationId xmlns:a16="http://schemas.microsoft.com/office/drawing/2014/main" id="{4C4E6DDF-5B87-2ACD-680F-28591B11B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58674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7528" name="TextBox 35">
            <a:extLst>
              <a:ext uri="{FF2B5EF4-FFF2-40B4-BE49-F238E27FC236}">
                <a16:creationId xmlns:a16="http://schemas.microsoft.com/office/drawing/2014/main" id="{9AF5D15D-92C3-D7CD-078A-45ACC735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54229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7529" name="TextBox 35">
            <a:extLst>
              <a:ext uri="{FF2B5EF4-FFF2-40B4-BE49-F238E27FC236}">
                <a16:creationId xmlns:a16="http://schemas.microsoft.com/office/drawing/2014/main" id="{3F631C07-D2C4-5911-01FA-9285C4C40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49768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7530" name="TextBox 35">
            <a:extLst>
              <a:ext uri="{FF2B5EF4-FFF2-40B4-BE49-F238E27FC236}">
                <a16:creationId xmlns:a16="http://schemas.microsoft.com/office/drawing/2014/main" id="{72696B07-0419-0E64-EB7D-E3C57FBEA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45323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7531" name="TextBox 35">
            <a:extLst>
              <a:ext uri="{FF2B5EF4-FFF2-40B4-BE49-F238E27FC236}">
                <a16:creationId xmlns:a16="http://schemas.microsoft.com/office/drawing/2014/main" id="{985E6749-E3B7-B341-D5D9-BE914580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4087813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ACC577D-7A09-850E-775A-0B0D13874CA4}"/>
              </a:ext>
            </a:extLst>
          </p:cNvPr>
          <p:cNvGraphicFramePr>
            <a:graphicFrameLocks noGrp="1"/>
          </p:cNvGraphicFramePr>
          <p:nvPr/>
        </p:nvGraphicFramePr>
        <p:xfrm>
          <a:off x="3005138" y="4100513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546" name="TextBox 35">
            <a:extLst>
              <a:ext uri="{FF2B5EF4-FFF2-40B4-BE49-F238E27FC236}">
                <a16:creationId xmlns:a16="http://schemas.microsoft.com/office/drawing/2014/main" id="{C951A8A1-C70C-89B8-687B-A1BB635A3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58293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7547" name="TextBox 35">
            <a:extLst>
              <a:ext uri="{FF2B5EF4-FFF2-40B4-BE49-F238E27FC236}">
                <a16:creationId xmlns:a16="http://schemas.microsoft.com/office/drawing/2014/main" id="{5BA17F74-A4B7-3508-4D20-48E64478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5384800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7548" name="TextBox 35">
            <a:extLst>
              <a:ext uri="{FF2B5EF4-FFF2-40B4-BE49-F238E27FC236}">
                <a16:creationId xmlns:a16="http://schemas.microsoft.com/office/drawing/2014/main" id="{4EA19AFC-DE3D-DB5C-3436-E98C07AD5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49387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7549" name="TextBox 35">
            <a:extLst>
              <a:ext uri="{FF2B5EF4-FFF2-40B4-BE49-F238E27FC236}">
                <a16:creationId xmlns:a16="http://schemas.microsoft.com/office/drawing/2014/main" id="{D2CD0B81-24D0-C4BC-0D61-602CB2EF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44942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7550" name="TextBox 35">
            <a:extLst>
              <a:ext uri="{FF2B5EF4-FFF2-40B4-BE49-F238E27FC236}">
                <a16:creationId xmlns:a16="http://schemas.microsoft.com/office/drawing/2014/main" id="{048129EF-42B0-90EC-0EFF-22A791DD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404812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6C53669-90ED-AE34-1869-F7A4735733C0}"/>
              </a:ext>
            </a:extLst>
          </p:cNvPr>
          <p:cNvGraphicFramePr>
            <a:graphicFrameLocks noGrp="1"/>
          </p:cNvGraphicFramePr>
          <p:nvPr/>
        </p:nvGraphicFramePr>
        <p:xfrm>
          <a:off x="5969000" y="4092575"/>
          <a:ext cx="1406525" cy="2141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565" name="文本框 7">
            <a:extLst>
              <a:ext uri="{FF2B5EF4-FFF2-40B4-BE49-F238E27FC236}">
                <a16:creationId xmlns:a16="http://schemas.microsoft.com/office/drawing/2014/main" id="{5505934C-9E02-FEB8-890B-BC7E69CEC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6451600"/>
            <a:ext cx="184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3 1 -</a:t>
            </a:r>
            <a:endParaRPr lang="zh-CN" altLang="en-US" sz="20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566" name="文本框 32">
            <a:extLst>
              <a:ext uri="{FF2B5EF4-FFF2-40B4-BE49-F238E27FC236}">
                <a16:creationId xmlns:a16="http://schemas.microsoft.com/office/drawing/2014/main" id="{4ACE5268-A0C4-8C69-4EEF-272F5DA8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6421438"/>
            <a:ext cx="212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3 1 - 3</a:t>
            </a:r>
            <a:endParaRPr lang="zh-CN" altLang="en-US" sz="20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5A494B24-D0C9-69DA-B6D9-1117C19087BE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68" name="内容占位符 2">
            <a:extLst>
              <a:ext uri="{FF2B5EF4-FFF2-40B4-BE49-F238E27FC236}">
                <a16:creationId xmlns:a16="http://schemas.microsoft.com/office/drawing/2014/main" id="{E20B0C01-D5E8-BA01-361C-0B9C9F52E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814388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中缀表达转后缀表示法</a:t>
            </a:r>
          </a:p>
        </p:txBody>
      </p:sp>
      <p:sp>
        <p:nvSpPr>
          <p:cNvPr id="107569" name="矩形 9">
            <a:extLst>
              <a:ext uri="{FF2B5EF4-FFF2-40B4-BE49-F238E27FC236}">
                <a16:creationId xmlns:a16="http://schemas.microsoft.com/office/drawing/2014/main" id="{D68B4BAA-3A9F-05F9-0826-AFA68482D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780" y="1330325"/>
            <a:ext cx="3805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9 3 1 – 3 * + 10 2 / +</a:t>
            </a:r>
            <a:endParaRPr lang="zh-CN" altLang="en-US" sz="2000"/>
          </a:p>
        </p:txBody>
      </p:sp>
      <p:sp>
        <p:nvSpPr>
          <p:cNvPr id="107570" name="TextBox 3">
            <a:extLst>
              <a:ext uri="{FF2B5EF4-FFF2-40B4-BE49-F238E27FC236}">
                <a16:creationId xmlns:a16="http://schemas.microsoft.com/office/drawing/2014/main" id="{C64E6EC0-CA03-80BD-3253-B4474EF6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10" y="1381125"/>
            <a:ext cx="280349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b="0" dirty="0"/>
              <a:t>9+ (3- </a:t>
            </a:r>
            <a:r>
              <a:rPr lang="en-US" altLang="zh-CN" sz="2000" dirty="0">
                <a:solidFill>
                  <a:srgbClr val="C00000"/>
                </a:solidFill>
              </a:rPr>
              <a:t>1) X 3</a:t>
            </a:r>
            <a:r>
              <a:rPr lang="en-US" altLang="zh-CN" sz="2000" b="0" dirty="0"/>
              <a:t>+10 / 2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65307" y="137001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怎么得到？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矩形 8">
            <a:extLst>
              <a:ext uri="{FF2B5EF4-FFF2-40B4-BE49-F238E27FC236}">
                <a16:creationId xmlns:a16="http://schemas.microsoft.com/office/drawing/2014/main" id="{E13D2092-D2CA-CF30-0F7E-D0F8D05F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769896"/>
            <a:ext cx="8418513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之后是符号“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，此时当前栈顶元素“*”比这个“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优先级高，因此栈中元素出栈并输出（没有比“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+”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号更低的优先级，所以全部出栈），总输出表达式为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9 3 1-3*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。然后将当前这个符号“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进栈。也就是说，前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张图的栈底的“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”是指中缀表达式中开头的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后面那个“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”，而左图中栈底（也是栈顶）的“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是指“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×3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中的最后一个“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8.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紧接着数字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，输出，总表达式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9 3 1-3*+10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。后是符号“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÷”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，所以“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/”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进栈；</a:t>
            </a: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8456FF4-3EC7-3818-3171-DBA02DDAE12E}"/>
              </a:ext>
            </a:extLst>
          </p:cNvPr>
          <p:cNvCxnSpPr/>
          <p:nvPr/>
        </p:nvCxnSpPr>
        <p:spPr>
          <a:xfrm flipV="1">
            <a:off x="1279525" y="6129338"/>
            <a:ext cx="795338" cy="1428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48" name="TextBox 35">
            <a:extLst>
              <a:ext uri="{FF2B5EF4-FFF2-40B4-BE49-F238E27FC236}">
                <a16:creationId xmlns:a16="http://schemas.microsoft.com/office/drawing/2014/main" id="{AC4935B9-2CF4-34A2-84BA-8B2C1AC29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5667375"/>
            <a:ext cx="795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B2039F-A347-1C40-B6BE-A1D5C8998D5D}"/>
              </a:ext>
            </a:extLst>
          </p:cNvPr>
          <p:cNvCxnSpPr/>
          <p:nvPr/>
        </p:nvCxnSpPr>
        <p:spPr>
          <a:xfrm flipV="1">
            <a:off x="4465638" y="5605463"/>
            <a:ext cx="796925" cy="1428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50" name="TextBox 35">
            <a:extLst>
              <a:ext uri="{FF2B5EF4-FFF2-40B4-BE49-F238E27FC236}">
                <a16:creationId xmlns:a16="http://schemas.microsoft.com/office/drawing/2014/main" id="{0181446E-FA0D-34E2-E96B-7951F4661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5116513"/>
            <a:ext cx="614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8551" name="TextBox 35">
            <a:extLst>
              <a:ext uri="{FF2B5EF4-FFF2-40B4-BE49-F238E27FC236}">
                <a16:creationId xmlns:a16="http://schemas.microsoft.com/office/drawing/2014/main" id="{F3C55803-F0F0-F7BD-6BF5-5A43CE602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589756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8552" name="TextBox 35">
            <a:extLst>
              <a:ext uri="{FF2B5EF4-FFF2-40B4-BE49-F238E27FC236}">
                <a16:creationId xmlns:a16="http://schemas.microsoft.com/office/drawing/2014/main" id="{33B9B50B-531D-E326-F68D-DC5806B5B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545306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8553" name="TextBox 35">
            <a:extLst>
              <a:ext uri="{FF2B5EF4-FFF2-40B4-BE49-F238E27FC236}">
                <a16:creationId xmlns:a16="http://schemas.microsoft.com/office/drawing/2014/main" id="{C88B471F-2FF6-974B-BDD0-758CBE2A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50069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8554" name="TextBox 35">
            <a:extLst>
              <a:ext uri="{FF2B5EF4-FFF2-40B4-BE49-F238E27FC236}">
                <a16:creationId xmlns:a16="http://schemas.microsoft.com/office/drawing/2014/main" id="{525F5C09-4E29-EBE2-3454-30DAE269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45624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8555" name="TextBox 35">
            <a:extLst>
              <a:ext uri="{FF2B5EF4-FFF2-40B4-BE49-F238E27FC236}">
                <a16:creationId xmlns:a16="http://schemas.microsoft.com/office/drawing/2014/main" id="{CE987F07-CBFA-32DB-C56A-E79CFF32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41179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00629FD-3DE7-3129-E42D-31AFD60C5C5E}"/>
              </a:ext>
            </a:extLst>
          </p:cNvPr>
          <p:cNvGraphicFramePr>
            <a:graphicFrameLocks noGrp="1"/>
          </p:cNvGraphicFramePr>
          <p:nvPr/>
        </p:nvGraphicFramePr>
        <p:xfrm>
          <a:off x="2836863" y="4130675"/>
          <a:ext cx="1406525" cy="2141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570" name="TextBox 35">
            <a:extLst>
              <a:ext uri="{FF2B5EF4-FFF2-40B4-BE49-F238E27FC236}">
                <a16:creationId xmlns:a16="http://schemas.microsoft.com/office/drawing/2014/main" id="{8C7976BA-02F7-E3A4-52EB-4AC064F8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585946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8571" name="TextBox 35">
            <a:extLst>
              <a:ext uri="{FF2B5EF4-FFF2-40B4-BE49-F238E27FC236}">
                <a16:creationId xmlns:a16="http://schemas.microsoft.com/office/drawing/2014/main" id="{D973BD55-243F-D49C-EA92-B5C14111A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5414963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8572" name="TextBox 35">
            <a:extLst>
              <a:ext uri="{FF2B5EF4-FFF2-40B4-BE49-F238E27FC236}">
                <a16:creationId xmlns:a16="http://schemas.microsoft.com/office/drawing/2014/main" id="{294FEEA9-0670-3A0F-A7DE-364D2AF3D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49688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8573" name="TextBox 35">
            <a:extLst>
              <a:ext uri="{FF2B5EF4-FFF2-40B4-BE49-F238E27FC236}">
                <a16:creationId xmlns:a16="http://schemas.microsoft.com/office/drawing/2014/main" id="{7793F690-46DB-04D7-0054-6F12AD650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45243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8574" name="TextBox 35">
            <a:extLst>
              <a:ext uri="{FF2B5EF4-FFF2-40B4-BE49-F238E27FC236}">
                <a16:creationId xmlns:a16="http://schemas.microsoft.com/office/drawing/2014/main" id="{263CFE44-B6E8-FD44-87CB-AE49E4FC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40782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1CF2B7A-866C-6DC2-8DF3-5E4BBD0D2021}"/>
              </a:ext>
            </a:extLst>
          </p:cNvPr>
          <p:cNvGraphicFramePr>
            <a:graphicFrameLocks noGrp="1"/>
          </p:cNvGraphicFramePr>
          <p:nvPr/>
        </p:nvGraphicFramePr>
        <p:xfrm>
          <a:off x="5800725" y="4092575"/>
          <a:ext cx="1406525" cy="2141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589" name="文本框 7">
            <a:extLst>
              <a:ext uri="{FF2B5EF4-FFF2-40B4-BE49-F238E27FC236}">
                <a16:creationId xmlns:a16="http://schemas.microsoft.com/office/drawing/2014/main" id="{145EBE51-FAD7-A3D8-6A37-586C6F5E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3" y="6511925"/>
            <a:ext cx="2243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9 3 1- 3*+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90" name="文本框 33">
            <a:extLst>
              <a:ext uri="{FF2B5EF4-FFF2-40B4-BE49-F238E27FC236}">
                <a16:creationId xmlns:a16="http://schemas.microsoft.com/office/drawing/2014/main" id="{87127AD7-5C9B-DA24-84B0-1015AAD6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6511925"/>
            <a:ext cx="293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9 3 1- 3*+10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46BB93B-9648-688C-4D6D-EC4410E4C443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92" name="内容占位符 2">
            <a:extLst>
              <a:ext uri="{FF2B5EF4-FFF2-40B4-BE49-F238E27FC236}">
                <a16:creationId xmlns:a16="http://schemas.microsoft.com/office/drawing/2014/main" id="{838CBB9E-7320-FC8B-47AC-FE9E2E4CE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882650"/>
            <a:ext cx="8229600" cy="566738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中缀表达转后缀表示法</a:t>
            </a:r>
          </a:p>
        </p:txBody>
      </p:sp>
      <p:sp>
        <p:nvSpPr>
          <p:cNvPr id="108593" name="矩形 9">
            <a:extLst>
              <a:ext uri="{FF2B5EF4-FFF2-40B4-BE49-F238E27FC236}">
                <a16:creationId xmlns:a16="http://schemas.microsoft.com/office/drawing/2014/main" id="{1E82EA91-9AA2-C3DF-9D13-3E6FF6E8A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361" y="1359560"/>
            <a:ext cx="3805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9 3 1 – 3 * + 10 2 / +</a:t>
            </a:r>
            <a:endParaRPr lang="zh-CN" altLang="en-US" sz="2000" dirty="0"/>
          </a:p>
        </p:txBody>
      </p:sp>
      <p:sp>
        <p:nvSpPr>
          <p:cNvPr id="108594" name="TextBox 3">
            <a:extLst>
              <a:ext uri="{FF2B5EF4-FFF2-40B4-BE49-F238E27FC236}">
                <a16:creationId xmlns:a16="http://schemas.microsoft.com/office/drawing/2014/main" id="{32F2285C-017D-1A43-3077-E537F82BE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392238"/>
            <a:ext cx="2846319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b="0" dirty="0"/>
              <a:t>9</a:t>
            </a:r>
            <a:r>
              <a:rPr lang="en-US" altLang="zh-CN" sz="2000" b="0" dirty="0">
                <a:solidFill>
                  <a:srgbClr val="0000FF"/>
                </a:solidFill>
              </a:rPr>
              <a:t>+</a:t>
            </a:r>
            <a:r>
              <a:rPr lang="en-US" altLang="zh-CN" sz="2000" b="0" dirty="0"/>
              <a:t> (3- 1) X 3</a:t>
            </a:r>
            <a:r>
              <a:rPr lang="en-US" altLang="zh-CN" sz="2000" b="0" dirty="0">
                <a:solidFill>
                  <a:srgbClr val="C00000"/>
                </a:solidFill>
              </a:rPr>
              <a:t>+</a:t>
            </a:r>
            <a:r>
              <a:rPr lang="en-US" altLang="zh-CN" sz="2000" b="0" dirty="0"/>
              <a:t>10 / 2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C2C8FE-D74C-C07C-70A0-7A374D7A7EF6}"/>
              </a:ext>
            </a:extLst>
          </p:cNvPr>
          <p:cNvSpPr/>
          <p:nvPr/>
        </p:nvSpPr>
        <p:spPr>
          <a:xfrm>
            <a:off x="7566025" y="4354346"/>
            <a:ext cx="1635125" cy="708025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这个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号是红还是蓝？</a:t>
            </a:r>
            <a:endParaRPr lang="zh-CN" altLang="en-US" dirty="0"/>
          </a:p>
        </p:txBody>
      </p:sp>
      <p:cxnSp>
        <p:nvCxnSpPr>
          <p:cNvPr id="108596" name="直接箭头连接符 3">
            <a:extLst>
              <a:ext uri="{FF2B5EF4-FFF2-40B4-BE49-F238E27FC236}">
                <a16:creationId xmlns:a16="http://schemas.microsoft.com/office/drawing/2014/main" id="{CB4F23A8-81E5-66F4-C17C-A9182976F7D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305425" y="3852696"/>
            <a:ext cx="2155825" cy="547688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/>
        </p:nvSpPr>
        <p:spPr>
          <a:xfrm>
            <a:off x="3474025" y="13628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怎么得到？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矩形 7">
            <a:extLst>
              <a:ext uri="{FF2B5EF4-FFF2-40B4-BE49-F238E27FC236}">
                <a16:creationId xmlns:a16="http://schemas.microsoft.com/office/drawing/2014/main" id="{D75B6565-774B-5C94-11F6-74D4B1A3B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955800"/>
            <a:ext cx="8418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9.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最后一个数字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，输出，总的表达式为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9 3 1-3*+10 2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10.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因已经到最后，所以将栈中符号全部出栈并输出。最终输出的后缀表达式为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9 3 1-3*+10 2/+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9E963FC5-E12D-D216-45B5-074A204DA662}"/>
              </a:ext>
            </a:extLst>
          </p:cNvPr>
          <p:cNvCxnSpPr/>
          <p:nvPr/>
        </p:nvCxnSpPr>
        <p:spPr>
          <a:xfrm flipV="1">
            <a:off x="822325" y="4959350"/>
            <a:ext cx="795338" cy="142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72" name="TextBox 35">
            <a:extLst>
              <a:ext uri="{FF2B5EF4-FFF2-40B4-BE49-F238E27FC236}">
                <a16:creationId xmlns:a16="http://schemas.microsoft.com/office/drawing/2014/main" id="{80BEA3D9-18A9-F921-5617-8C5D0971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497388"/>
            <a:ext cx="614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9573" name="TextBox 35">
            <a:extLst>
              <a:ext uri="{FF2B5EF4-FFF2-40B4-BE49-F238E27FC236}">
                <a16:creationId xmlns:a16="http://schemas.microsoft.com/office/drawing/2014/main" id="{F3AEC3F1-B86C-53EA-F502-D05E945B4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51562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9574" name="TextBox 35">
            <a:extLst>
              <a:ext uri="{FF2B5EF4-FFF2-40B4-BE49-F238E27FC236}">
                <a16:creationId xmlns:a16="http://schemas.microsoft.com/office/drawing/2014/main" id="{0FC2E686-B6BA-FF73-0E1B-381B632CE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47117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9575" name="TextBox 35">
            <a:extLst>
              <a:ext uri="{FF2B5EF4-FFF2-40B4-BE49-F238E27FC236}">
                <a16:creationId xmlns:a16="http://schemas.microsoft.com/office/drawing/2014/main" id="{AF95481C-F4AA-7036-1643-F61276306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42656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9576" name="TextBox 35">
            <a:extLst>
              <a:ext uri="{FF2B5EF4-FFF2-40B4-BE49-F238E27FC236}">
                <a16:creationId xmlns:a16="http://schemas.microsoft.com/office/drawing/2014/main" id="{B9F74742-95E3-FDA2-DAC2-88B88974E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38211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9577" name="TextBox 35">
            <a:extLst>
              <a:ext uri="{FF2B5EF4-FFF2-40B4-BE49-F238E27FC236}">
                <a16:creationId xmlns:a16="http://schemas.microsoft.com/office/drawing/2014/main" id="{E844B45F-6D90-EFF7-3938-BAA8F5E10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3376613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FE0F9D3-3722-4A53-FF07-F764902E41FC}"/>
              </a:ext>
            </a:extLst>
          </p:cNvPr>
          <p:cNvGraphicFramePr>
            <a:graphicFrameLocks noGrp="1"/>
          </p:cNvGraphicFramePr>
          <p:nvPr/>
        </p:nvGraphicFramePr>
        <p:xfrm>
          <a:off x="2339975" y="3389313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592" name="TextBox 35">
            <a:extLst>
              <a:ext uri="{FF2B5EF4-FFF2-40B4-BE49-F238E27FC236}">
                <a16:creationId xmlns:a16="http://schemas.microsoft.com/office/drawing/2014/main" id="{BBD6828B-8B33-13F2-40B4-D5868653E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51181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0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9593" name="TextBox 35">
            <a:extLst>
              <a:ext uri="{FF2B5EF4-FFF2-40B4-BE49-F238E27FC236}">
                <a16:creationId xmlns:a16="http://schemas.microsoft.com/office/drawing/2014/main" id="{857FE374-5798-890B-96EC-1ABC29CD5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673600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9594" name="TextBox 35">
            <a:extLst>
              <a:ext uri="{FF2B5EF4-FFF2-40B4-BE49-F238E27FC236}">
                <a16:creationId xmlns:a16="http://schemas.microsoft.com/office/drawing/2014/main" id="{06E81C76-2EFB-323B-6D53-F7C178B1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2275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9595" name="TextBox 35">
            <a:extLst>
              <a:ext uri="{FF2B5EF4-FFF2-40B4-BE49-F238E27FC236}">
                <a16:creationId xmlns:a16="http://schemas.microsoft.com/office/drawing/2014/main" id="{3A6CCE9F-CCF8-5FB4-254B-5A117B128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78301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9596" name="TextBox 35">
            <a:extLst>
              <a:ext uri="{FF2B5EF4-FFF2-40B4-BE49-F238E27FC236}">
                <a16:creationId xmlns:a16="http://schemas.microsoft.com/office/drawing/2014/main" id="{CFAA75F6-349F-2559-E680-2EBAB7FF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33692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3091283-7224-0D3C-DDEF-6A39E2CA3DE8}"/>
              </a:ext>
            </a:extLst>
          </p:cNvPr>
          <p:cNvGraphicFramePr>
            <a:graphicFrameLocks noGrp="1"/>
          </p:cNvGraphicFramePr>
          <p:nvPr/>
        </p:nvGraphicFramePr>
        <p:xfrm>
          <a:off x="5929313" y="3351213"/>
          <a:ext cx="1406525" cy="2141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5" marR="9149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611" name="文本框 7">
            <a:extLst>
              <a:ext uri="{FF2B5EF4-FFF2-40B4-BE49-F238E27FC236}">
                <a16:creationId xmlns:a16="http://schemas.microsoft.com/office/drawing/2014/main" id="{E936390D-283A-623F-96FC-23168C8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5770563"/>
            <a:ext cx="2754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3 1 -3*+10 2</a:t>
            </a:r>
            <a:endParaRPr lang="zh-CN" altLang="en-US" sz="20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31301F58-667F-2BB4-ABEE-574D0C7D8A0D}"/>
              </a:ext>
            </a:extLst>
          </p:cNvPr>
          <p:cNvCxnSpPr/>
          <p:nvPr/>
        </p:nvCxnSpPr>
        <p:spPr>
          <a:xfrm flipV="1">
            <a:off x="4576763" y="5770563"/>
            <a:ext cx="795337" cy="1428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13" name="TextBox 35">
            <a:extLst>
              <a:ext uri="{FF2B5EF4-FFF2-40B4-BE49-F238E27FC236}">
                <a16:creationId xmlns:a16="http://schemas.microsoft.com/office/drawing/2014/main" id="{688ECEDD-EE2C-6BC3-4A66-EEFB5965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5308600"/>
            <a:ext cx="614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top</a:t>
            </a:r>
            <a:endParaRPr lang="zh-CN" altLang="en-US" sz="2000" b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109614" name="文本框 36">
            <a:extLst>
              <a:ext uri="{FF2B5EF4-FFF2-40B4-BE49-F238E27FC236}">
                <a16:creationId xmlns:a16="http://schemas.microsoft.com/office/drawing/2014/main" id="{A0DA4346-835E-049A-DF03-460B0963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5770563"/>
            <a:ext cx="3179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3 1 -3*+10 2/+</a:t>
            </a:r>
            <a:endParaRPr lang="zh-CN" altLang="en-US" sz="20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E06B5374-88C7-18C7-3223-242E1CA9B57F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616" name="内容占位符 2">
            <a:extLst>
              <a:ext uri="{FF2B5EF4-FFF2-40B4-BE49-F238E27FC236}">
                <a16:creationId xmlns:a16="http://schemas.microsoft.com/office/drawing/2014/main" id="{425B3F0A-F769-67E2-6C57-B1DB40FAB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882650"/>
            <a:ext cx="8229600" cy="566738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中缀表达转后缀表示法</a:t>
            </a:r>
          </a:p>
        </p:txBody>
      </p:sp>
      <p:sp>
        <p:nvSpPr>
          <p:cNvPr id="109617" name="矩形 9">
            <a:extLst>
              <a:ext uri="{FF2B5EF4-FFF2-40B4-BE49-F238E27FC236}">
                <a16:creationId xmlns:a16="http://schemas.microsoft.com/office/drawing/2014/main" id="{3B3FF0BB-E43E-4D21-2EDA-9840CF5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2" y="1428996"/>
            <a:ext cx="3805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9 3 1 – 3 * + 10 2 / +</a:t>
            </a:r>
            <a:endParaRPr lang="zh-CN" altLang="en-US" sz="2000" dirty="0"/>
          </a:p>
        </p:txBody>
      </p:sp>
      <p:sp>
        <p:nvSpPr>
          <p:cNvPr id="109618" name="TextBox 3">
            <a:extLst>
              <a:ext uri="{FF2B5EF4-FFF2-40B4-BE49-F238E27FC236}">
                <a16:creationId xmlns:a16="http://schemas.microsoft.com/office/drawing/2014/main" id="{ABF6A461-8758-8D42-847C-DA7D3EA4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4" y="1450182"/>
            <a:ext cx="280779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b="0" dirty="0"/>
              <a:t>9+ (3- 1) X 3+10 / 2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6876" y="142475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怎么得到？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内容占位符 2">
            <a:extLst>
              <a:ext uri="{FF2B5EF4-FFF2-40B4-BE49-F238E27FC236}">
                <a16:creationId xmlns:a16="http://schemas.microsoft.com/office/drawing/2014/main" id="{EE022167-FB88-DF43-0D97-09FBEB5CC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229600" cy="566737"/>
          </a:xfrm>
        </p:spPr>
        <p:txBody>
          <a:bodyPr/>
          <a:lstStyle/>
          <a:p>
            <a:pPr marL="438150" indent="-317500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中缀表达转后缀表示法</a:t>
            </a:r>
          </a:p>
        </p:txBody>
      </p:sp>
      <p:sp>
        <p:nvSpPr>
          <p:cNvPr id="110595" name="矩形 2">
            <a:extLst>
              <a:ext uri="{FF2B5EF4-FFF2-40B4-BE49-F238E27FC236}">
                <a16:creationId xmlns:a16="http://schemas.microsoft.com/office/drawing/2014/main" id="{66E2840B-CA72-E680-E22D-8774691BF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844675"/>
            <a:ext cx="84772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从刚才的推导中你会发现，要想让计算机具有处理我们通常的标准（中缀）表达式的能力，最重要的就是两步：</a:t>
            </a:r>
            <a:endParaRPr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将中缀表达式转化为后缀表达式（栈用来进出运算的符号）。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将后缀表达式进行运算得出结果（栈用来进出运算的数字）。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整个过程，都充分利用了栈的后进先出特性来处理，理解好它其实也就理解好了栈这个数据结构。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D707D1C-C75B-0C9F-4BAE-4BB45EFF68BE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四则运算表达式求解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E1FBBD-3393-F830-377C-4A29A231CFCD}"/>
              </a:ext>
            </a:extLst>
          </p:cNvPr>
          <p:cNvSpPr txBox="1"/>
          <p:nvPr/>
        </p:nvSpPr>
        <p:spPr>
          <a:xfrm>
            <a:off x="611188" y="1384300"/>
            <a:ext cx="8077200" cy="3784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从入口出发，按某一方向向前探索，若能走通(未走过的)，即某处可以到达，则到达新点，否则试探下一方向;若该点所有的方向均没有通路，则沿原路返回到前一点，换下一个方向再继续试探，直到所有可能的通路都探索到，或找到一条通路，或无路可走又退回到入口点。</a:t>
            </a:r>
          </a:p>
          <a:p>
            <a:pPr>
              <a:defRPr/>
            </a:pP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退回到的“前一点”正是刚刚才被访问过的，具有“后进先出”的特性，需要用栈保存所能够到达的每一点的下标及从该点前进的方向。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F53431E-DEFE-9EDC-0A2C-CB460393398C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走迷宫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图片 1">
            <a:extLst>
              <a:ext uri="{FF2B5EF4-FFF2-40B4-BE49-F238E27FC236}">
                <a16:creationId xmlns:a16="http://schemas.microsoft.com/office/drawing/2014/main" id="{E16D9B1E-A1E3-BB24-BF82-7384A6C6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7" t="20061" r="24596" b="2786"/>
          <a:stretch>
            <a:fillRect/>
          </a:stretch>
        </p:blipFill>
        <p:spPr bwMode="auto">
          <a:xfrm>
            <a:off x="2220913" y="1565275"/>
            <a:ext cx="4364037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7B271722-1547-C744-A19B-6756D375AF09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走迷宫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44" name="文本框 31">
            <a:extLst>
              <a:ext uri="{FF2B5EF4-FFF2-40B4-BE49-F238E27FC236}">
                <a16:creationId xmlns:a16="http://schemas.microsoft.com/office/drawing/2014/main" id="{CB1CB96E-53A2-660A-8FDC-BC4F3F1FE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18796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入口</a:t>
            </a:r>
          </a:p>
        </p:txBody>
      </p:sp>
      <p:sp>
        <p:nvSpPr>
          <p:cNvPr id="112645" name="文本框 32">
            <a:extLst>
              <a:ext uri="{FF2B5EF4-FFF2-40B4-BE49-F238E27FC236}">
                <a16:creationId xmlns:a16="http://schemas.microsoft.com/office/drawing/2014/main" id="{FA1E437B-48AF-3861-F128-11060EFFD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4429125"/>
            <a:ext cx="1001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出口</a:t>
            </a:r>
            <a:endParaRPr lang="zh-CN" altLang="en-US" sz="20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文本框 3">
            <a:extLst>
              <a:ext uri="{FF2B5EF4-FFF2-40B4-BE49-F238E27FC236}">
                <a16:creationId xmlns:a16="http://schemas.microsoft.com/office/drawing/2014/main" id="{0FF7BAE9-26E6-F98D-6A8B-8F60E5522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830263"/>
            <a:ext cx="83740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用二维数组maze</a:t>
            </a:r>
            <a:r>
              <a: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M+2]</a:t>
            </a:r>
            <a:r>
              <a: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N+2]来表示迷宫，图中红框内的部分为迷宫，而迷宫的四周的值全部为1(即不通)。这样设计的话，将迷宫中所有点都演变成迷宫中部的某点，可以保证无论哪个点的试探方向都是4个。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CAD6F7E-0BCD-1AAF-0725-0A1D33B2BD19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124036" y="2463115"/>
          <a:ext cx="3600000" cy="367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dk1"/>
                          </a:solidFill>
                          <a:sym typeface="+mn-ea"/>
                        </a:rPr>
                        <a:t>1</a:t>
                      </a:r>
                      <a:endParaRPr lang="en-US" altLang="zh-CN" sz="1800">
                        <a:highlight>
                          <a:srgbClr val="000080"/>
                        </a:highlight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5EEF145E-0436-E002-CE88-3BE0C4B90B57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走迷宫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3669" name="图片 1">
            <a:extLst>
              <a:ext uri="{FF2B5EF4-FFF2-40B4-BE49-F238E27FC236}">
                <a16:creationId xmlns:a16="http://schemas.microsoft.com/office/drawing/2014/main" id="{E7D19C6E-C4F6-0D8B-3FA0-74763490C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7" t="20061" r="24596" b="2786"/>
          <a:stretch>
            <a:fillRect/>
          </a:stretch>
        </p:blipFill>
        <p:spPr bwMode="auto">
          <a:xfrm>
            <a:off x="330200" y="2463800"/>
            <a:ext cx="43640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0" name="文本框 31">
            <a:extLst>
              <a:ext uri="{FF2B5EF4-FFF2-40B4-BE49-F238E27FC236}">
                <a16:creationId xmlns:a16="http://schemas.microsoft.com/office/drawing/2014/main" id="{7A30F6FB-88D0-8950-13EA-A522BCBE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27765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入口</a:t>
            </a:r>
          </a:p>
        </p:txBody>
      </p:sp>
      <p:sp>
        <p:nvSpPr>
          <p:cNvPr id="113671" name="文本框 32">
            <a:extLst>
              <a:ext uri="{FF2B5EF4-FFF2-40B4-BE49-F238E27FC236}">
                <a16:creationId xmlns:a16="http://schemas.microsoft.com/office/drawing/2014/main" id="{234F4221-2D0E-40D8-578B-09965D229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5327650"/>
            <a:ext cx="1001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出口</a:t>
            </a:r>
            <a:endParaRPr lang="zh-CN" altLang="en-US" sz="20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文本框 3">
            <a:extLst>
              <a:ext uri="{FF2B5EF4-FFF2-40B4-BE49-F238E27FC236}">
                <a16:creationId xmlns:a16="http://schemas.microsoft.com/office/drawing/2014/main" id="{FAB9DE22-6F0B-04FC-6922-4DFADD1E7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328738"/>
            <a:ext cx="33877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方向试探表示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struct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// x,y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方向的增量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int incX,incY;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Direction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Direction direct[4];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从某点（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）按照某一方向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0≤v≤3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）到达的新点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line,col</a:t>
            </a:r>
            <a:r>
              <a:rPr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的坐标：</a:t>
            </a:r>
            <a:endParaRPr lang="en-US" altLang="zh-CN" sz="2000" b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b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line=x+direct[v].incX;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col=y+direct[v].incY;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23788-CE83-0FBC-EB12-52D31D8BFE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l="52708" t="22423" r="-23" b="49244"/>
          <a:stretch>
            <a:fillRect/>
          </a:stretch>
        </p:blipFill>
        <p:spPr>
          <a:xfrm>
            <a:off x="4674870" y="1483360"/>
            <a:ext cx="2981325" cy="1339215"/>
          </a:xfrm>
          <a:prstGeom prst="round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1180493-E00A-0250-0EE7-3D4CEABC974E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130675" y="3324225"/>
          <a:ext cx="3240087" cy="269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 marL="91442" marR="91442" marT="45699" marB="45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incX</a:t>
                      </a:r>
                    </a:p>
                  </a:txBody>
                  <a:tcPr marL="91442" marR="91442" marT="45699" marB="45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incY</a:t>
                      </a:r>
                    </a:p>
                  </a:txBody>
                  <a:tcPr marL="91442" marR="91442" marT="45699" marB="456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2" marR="91442" marT="45699" marB="45699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2" marR="91442" marT="45699" marB="45699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2" marR="91442" marT="45699" marB="4569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2" marR="91442" marT="45699" marB="45699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2" marR="91442" marT="45699" marB="45699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2" marR="91442" marT="45699" marB="4569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2" marR="91442" marT="45699" marB="45699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2" marR="91442" marT="45699" marB="45699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91442" marR="91442" marT="45699" marB="4569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2" marR="91442" marT="45699" marB="45699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91442" marR="91442" marT="45699" marB="45699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2" marR="91442" marT="45699" marB="4569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5DBF38B4-C279-99A3-ECA5-7B5F92EB5EC2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走迷宫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>
            <a:extLst>
              <a:ext uri="{FF2B5EF4-FFF2-40B4-BE49-F238E27FC236}">
                <a16:creationId xmlns:a16="http://schemas.microsoft.com/office/drawing/2014/main" id="{78BC688D-235E-479A-30CF-5ED620E7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5659A2E5-FC5B-4E06-5FB6-59DD60FCC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6388" name="TextBox 6">
            <a:extLst>
              <a:ext uri="{FF2B5EF4-FFF2-40B4-BE49-F238E27FC236}">
                <a16:creationId xmlns:a16="http://schemas.microsoft.com/office/drawing/2014/main" id="{2A1DB250-EF69-6B4B-9548-4D93F017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16389" name="TextBox 7">
            <a:extLst>
              <a:ext uri="{FF2B5EF4-FFF2-40B4-BE49-F238E27FC236}">
                <a16:creationId xmlns:a16="http://schemas.microsoft.com/office/drawing/2014/main" id="{93EADA2E-7903-EA93-75E5-F28FD0FA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4B65D404-326C-7451-F5A9-CD6886984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16391" name="TextBox 9">
            <a:extLst>
              <a:ext uri="{FF2B5EF4-FFF2-40B4-BE49-F238E27FC236}">
                <a16:creationId xmlns:a16="http://schemas.microsoft.com/office/drawing/2014/main" id="{FAB9FA96-80F9-C852-ACB7-A43E2EBD2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6392" name="TextBox 10">
            <a:extLst>
              <a:ext uri="{FF2B5EF4-FFF2-40B4-BE49-F238E27FC236}">
                <a16:creationId xmlns:a16="http://schemas.microsoft.com/office/drawing/2014/main" id="{739A626E-6FAA-9B97-1985-B3F3919E1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16393" name="TextBox 11">
            <a:extLst>
              <a:ext uri="{FF2B5EF4-FFF2-40B4-BE49-F238E27FC236}">
                <a16:creationId xmlns:a16="http://schemas.microsoft.com/office/drawing/2014/main" id="{D90007D4-7385-D243-083D-EC54BBAE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6394" name="TextBox 12">
            <a:extLst>
              <a:ext uri="{FF2B5EF4-FFF2-40B4-BE49-F238E27FC236}">
                <a16:creationId xmlns:a16="http://schemas.microsoft.com/office/drawing/2014/main" id="{D70BACE6-CB5D-FB1F-2D33-2AC91D899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16395" name="TextBox 25">
            <a:extLst>
              <a:ext uri="{FF2B5EF4-FFF2-40B4-BE49-F238E27FC236}">
                <a16:creationId xmlns:a16="http://schemas.microsoft.com/office/drawing/2014/main" id="{0357C080-CE83-2FF9-EB63-AED5B5AD1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43150"/>
            <a:ext cx="1574800" cy="3381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0784F8DD-7DE2-7233-AB75-D9AD5E038D5A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2" name="TextBox 39">
            <a:extLst>
              <a:ext uri="{FF2B5EF4-FFF2-40B4-BE49-F238E27FC236}">
                <a16:creationId xmlns:a16="http://schemas.microsoft.com/office/drawing/2014/main" id="{5D826CDC-BF23-0133-6079-0DD4DEE9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122363"/>
            <a:ext cx="83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</a:p>
        </p:txBody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706814D2-A04B-AC44-19CE-596174EBDD5F}"/>
              </a:ext>
            </a:extLst>
          </p:cNvPr>
          <p:cNvCxnSpPr/>
          <p:nvPr/>
        </p:nvCxnSpPr>
        <p:spPr>
          <a:xfrm>
            <a:off x="6569075" y="3492500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4" name="TextBox 41">
            <a:extLst>
              <a:ext uri="{FF2B5EF4-FFF2-40B4-BE49-F238E27FC236}">
                <a16:creationId xmlns:a16="http://schemas.microsoft.com/office/drawing/2014/main" id="{EC8BE049-6BE6-122F-C204-5C7017CC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4326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CFEE409-A1DF-F5A1-4AC8-4AF22CA942BA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92857-BF2F-176C-CB96-46D3BCEFA76E}"/>
              </a:ext>
            </a:extLst>
          </p:cNvPr>
          <p:cNvSpPr txBox="1"/>
          <p:nvPr/>
        </p:nvSpPr>
        <p:spPr>
          <a:xfrm>
            <a:off x="747713" y="1447800"/>
            <a:ext cx="6958012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栈中数据元素的组织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栈中元素是一个由行、列、方向组成的三元组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en-US" altLang="zh-CN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defRPr/>
            </a:pP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x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y;//当前访问的迷宫格子的纵横坐标</a:t>
            </a:r>
          </a:p>
          <a:p>
            <a:pPr>
              <a:defRPr/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di;//当前方向</a:t>
            </a:r>
          </a:p>
          <a:p>
            <a:pPr>
              <a:defRPr/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Box;</a:t>
            </a:r>
          </a:p>
        </p:txBody>
      </p:sp>
      <p:sp>
        <p:nvSpPr>
          <p:cNvPr id="116739" name="文本框 4">
            <a:extLst>
              <a:ext uri="{FF2B5EF4-FFF2-40B4-BE49-F238E27FC236}">
                <a16:creationId xmlns:a16="http://schemas.microsoft.com/office/drawing/2014/main" id="{5CB4AB7F-1832-4D21-6A1B-0B5D65AFC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206875"/>
            <a:ext cx="66484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防止重复到达某点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当到达某点(i，j)后将对应maze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[i][j]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置-1，其他未到达过的点其值只能是1或0，可与未到达过的点区别开来。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b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9F89A7A-AB03-9FB6-C5CB-2F6A5797DD53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走迷宫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文本框 3">
            <a:extLst>
              <a:ext uri="{FF2B5EF4-FFF2-40B4-BE49-F238E27FC236}">
                <a16:creationId xmlns:a16="http://schemas.microsoft.com/office/drawing/2014/main" id="{4BDF4F11-4717-4196-5122-17E47414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74638"/>
            <a:ext cx="8763000" cy="606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Box </a:t>
            </a:r>
            <a:r>
              <a:rPr lang="zh-CN" altLang="en-US" sz="1600" b="0">
                <a:sym typeface="+mn-ea"/>
              </a:rPr>
              <a:t>findPath(int maze</a:t>
            </a:r>
            <a:r>
              <a:rPr lang="en-US" altLang="zh-CN" sz="1600" b="0">
                <a:sym typeface="+mn-ea"/>
              </a:rPr>
              <a:t>[</a:t>
            </a:r>
            <a:r>
              <a:rPr lang="zh-CN" altLang="en-US" sz="1600" b="0">
                <a:sym typeface="+mn-ea"/>
              </a:rPr>
              <a:t>M+2][N+2</a:t>
            </a:r>
            <a:r>
              <a:rPr lang="en-US" altLang="zh-CN" sz="1600" b="0">
                <a:sym typeface="+mn-ea"/>
              </a:rPr>
              <a:t>],</a:t>
            </a:r>
            <a:r>
              <a:rPr lang="zh-CN" altLang="en-US" sz="1600" b="0">
                <a:sym typeface="+mn-ea"/>
              </a:rPr>
              <a:t>Direction </a:t>
            </a:r>
            <a:r>
              <a:rPr lang="en-US" altLang="zh-CN" sz="1600" b="0">
                <a:sym typeface="+mn-ea"/>
              </a:rPr>
              <a:t> </a:t>
            </a:r>
            <a:r>
              <a:rPr lang="zh-CN" altLang="en-US" sz="1600" b="0">
                <a:sym typeface="+mn-ea"/>
              </a:rPr>
              <a:t>direct</a:t>
            </a:r>
            <a:r>
              <a:rPr lang="en-US" altLang="zh-CN" sz="1600" b="0">
                <a:sym typeface="+mn-ea"/>
              </a:rPr>
              <a:t>[],</a:t>
            </a:r>
            <a:r>
              <a:rPr lang="zh-CN" altLang="en-US" sz="1600" b="0">
                <a:sym typeface="+mn-ea"/>
              </a:rPr>
              <a:t>Stack&amp;s)</a:t>
            </a:r>
            <a:endParaRPr lang="en-US" altLang="zh-CN" sz="1600" b="0">
              <a:sym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sym typeface="+mn-ea"/>
              </a:rPr>
              <a:t>{</a:t>
            </a:r>
            <a:endParaRPr lang="zh-CN" altLang="en-US" sz="16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Box </a:t>
            </a:r>
            <a:r>
              <a:rPr lang="zh-CN" altLang="en-US" sz="1600" b="0"/>
              <a:t>temp;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 </a:t>
            </a:r>
            <a:r>
              <a:rPr lang="en-US" altLang="zh-CN" sz="1600" b="0"/>
              <a:t>  </a:t>
            </a:r>
            <a:r>
              <a:rPr lang="zh-CN" altLang="en-US" sz="1600" b="0"/>
              <a:t>int x,y,di;</a:t>
            </a:r>
            <a:r>
              <a:rPr lang="en-US" altLang="zh-CN" sz="1600" b="0"/>
              <a:t>           	 	</a:t>
            </a:r>
            <a:r>
              <a:rPr lang="zh-CN" altLang="en-US" sz="1600" b="0">
                <a:solidFill>
                  <a:srgbClr val="00B0F0"/>
                </a:solidFill>
              </a:rPr>
              <a:t>//</a:t>
            </a:r>
            <a:r>
              <a:rPr lang="zh-CN" altLang="en-US" sz="1600" b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迷宫格子当前处理单元的纵横坐标和方向</a:t>
            </a:r>
            <a:endParaRPr lang="zh-CN" altLang="en-US" sz="16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</a:t>
            </a:r>
            <a:r>
              <a:rPr lang="zh-CN" altLang="en-US" sz="1600" b="0"/>
              <a:t>int</a:t>
            </a:r>
            <a:r>
              <a:rPr lang="en-US" altLang="zh-CN" sz="1600" b="0"/>
              <a:t>  </a:t>
            </a:r>
            <a:r>
              <a:rPr lang="zh-CN" altLang="en-US" sz="1600" b="0"/>
              <a:t>line</a:t>
            </a:r>
            <a:r>
              <a:rPr lang="en-US" altLang="zh-CN" sz="1600" b="0"/>
              <a:t>,</a:t>
            </a:r>
            <a:r>
              <a:rPr lang="zh-CN" altLang="en-US" sz="1600" b="0"/>
              <a:t>col;</a:t>
            </a:r>
            <a:r>
              <a:rPr lang="en-US" altLang="zh-CN" sz="1600" b="0"/>
              <a:t>       		</a:t>
            </a:r>
            <a:r>
              <a:rPr lang="zh-CN" altLang="en-US" sz="1600" b="0">
                <a:solidFill>
                  <a:srgbClr val="00B0F0"/>
                </a:solidFill>
              </a:rPr>
              <a:t>//</a:t>
            </a:r>
            <a:r>
              <a:rPr lang="zh-CN" altLang="en-US" sz="1600" b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迷宫数组下一单元的行坐标和列坐标</a:t>
            </a:r>
            <a:r>
              <a:rPr lang="zh-CN" altLang="en-US" sz="1600" b="0"/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</a:t>
            </a:r>
            <a:r>
              <a:rPr lang="zh-CN" altLang="en-US" sz="1600" b="0"/>
              <a:t>maze[1][1]=-1;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 </a:t>
            </a:r>
            <a:r>
              <a:rPr lang="en-US" altLang="zh-CN" sz="1600" b="0"/>
              <a:t> </a:t>
            </a:r>
            <a:r>
              <a:rPr lang="zh-CN" altLang="en-US" sz="1600" b="0"/>
              <a:t> temp={1,1,-1} 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 </a:t>
            </a:r>
            <a:r>
              <a:rPr lang="en-US" altLang="zh-CN" sz="1600" b="0"/>
              <a:t>  </a:t>
            </a:r>
            <a:r>
              <a:rPr lang="zh-CN" altLang="en-US" sz="1600" b="0"/>
              <a:t>s.push(temp);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</a:t>
            </a:r>
            <a:r>
              <a:rPr lang="zh-CN" altLang="en-US" sz="1600" b="0"/>
              <a:t>while(!s.isEmpty)</a:t>
            </a:r>
            <a:r>
              <a:rPr lang="en-US" altLang="zh-CN" sz="1600" b="0"/>
              <a:t>		</a:t>
            </a:r>
            <a:r>
              <a:rPr lang="zh-CN" altLang="en-US" sz="1600" b="0"/>
              <a:t> </a:t>
            </a:r>
            <a:r>
              <a:rPr lang="zh-CN" altLang="en-US" sz="1600" b="0">
                <a:solidFill>
                  <a:srgbClr val="00B0F0"/>
                </a:solidFill>
              </a:rPr>
              <a:t>//</a:t>
            </a:r>
            <a:r>
              <a:rPr lang="zh-CN" altLang="en-US" sz="1600" b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栈不为空</a:t>
            </a:r>
            <a:endParaRPr lang="en-US" altLang="zh-CN" sz="1600" b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</a:t>
            </a:r>
            <a:r>
              <a:rPr lang="zh-CN" altLang="en-US" sz="1600" b="0"/>
              <a:t>{</a:t>
            </a:r>
            <a:r>
              <a:rPr lang="en-US" altLang="zh-CN" sz="1600" b="0"/>
              <a:t>    </a:t>
            </a:r>
            <a:endParaRPr lang="zh-CN" altLang="en-US" sz="1600" b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 </a:t>
            </a:r>
            <a:r>
              <a:rPr lang="en-US" altLang="zh-CN" sz="1600" b="0"/>
              <a:t>   </a:t>
            </a:r>
            <a:r>
              <a:rPr lang="zh-CN" altLang="en-US" sz="1600" b="0"/>
              <a:t> temp=s.pop (</a:t>
            </a:r>
            <a:r>
              <a:rPr lang="en-US" altLang="zh-CN" sz="1600" b="0"/>
              <a:t>)</a:t>
            </a:r>
            <a:r>
              <a:rPr lang="zh-CN" altLang="en-US" sz="1600" b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x=temp.x; y=temp.y; di=temp.di+1;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</a:t>
            </a:r>
            <a:r>
              <a:rPr lang="zh-CN" altLang="en-US" sz="1600" b="0"/>
              <a:t>while(di&lt;4)</a:t>
            </a:r>
            <a:r>
              <a:rPr lang="en-US" altLang="zh-CN" sz="1600" b="0"/>
              <a:t>		</a:t>
            </a:r>
            <a:r>
              <a:rPr lang="zh-CN" altLang="en-US" sz="1600" b="0">
                <a:solidFill>
                  <a:srgbClr val="00B0F0"/>
                </a:solidFill>
              </a:rPr>
              <a:t> //</a:t>
            </a:r>
            <a:r>
              <a:rPr lang="zh-CN" altLang="en-US" sz="1600" b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方向未尝试完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</a:t>
            </a:r>
            <a:r>
              <a:rPr lang="zh-CN" altLang="en-US" sz="1600" b="0"/>
              <a:t>{</a:t>
            </a:r>
            <a:endParaRPr lang="en-US" altLang="zh-CN" sz="16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</a:t>
            </a:r>
            <a:r>
              <a:rPr lang="zh-CN" altLang="en-US" sz="1600" b="0"/>
              <a:t>line=x+direct</a:t>
            </a:r>
            <a:r>
              <a:rPr lang="en-US" altLang="zh-CN" sz="1600" b="0"/>
              <a:t>[</a:t>
            </a:r>
            <a:r>
              <a:rPr lang="zh-CN" altLang="en-US" sz="1600" b="0"/>
              <a:t>di]</a:t>
            </a:r>
            <a:r>
              <a:rPr lang="en-US" altLang="zh-CN" sz="1600" b="0"/>
              <a:t>.</a:t>
            </a:r>
            <a:r>
              <a:rPr lang="zh-CN" altLang="en-US" sz="1600" b="0"/>
              <a:t>incX;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</a:t>
            </a:r>
            <a:r>
              <a:rPr lang="zh-CN" altLang="en-US" sz="1600" b="0"/>
              <a:t>col=y+direct</a:t>
            </a:r>
            <a:r>
              <a:rPr lang="en-US" altLang="zh-CN" sz="1600" b="0"/>
              <a:t>[</a:t>
            </a:r>
            <a:r>
              <a:rPr lang="zh-CN" altLang="en-US" sz="1600" b="0"/>
              <a:t>di</a:t>
            </a:r>
            <a:r>
              <a:rPr lang="en-US" altLang="zh-CN" sz="1600" b="0"/>
              <a:t>].incY</a:t>
            </a:r>
            <a:endParaRPr lang="zh-CN" altLang="en-US" sz="16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</a:t>
            </a:r>
            <a:r>
              <a:rPr lang="zh-CN" altLang="en-US" sz="1600" b="0"/>
              <a:t>if(maze[line][col]==0)</a:t>
            </a:r>
            <a:endParaRPr lang="en-US" altLang="zh-CN" sz="16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</a:t>
            </a:r>
            <a:r>
              <a:rPr lang="zh-CN" altLang="en-US" sz="1600" b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     </a:t>
            </a:r>
            <a:r>
              <a:rPr lang="zh-CN" altLang="en-US" sz="1600" b="0"/>
              <a:t>temp={x,y</a:t>
            </a:r>
            <a:r>
              <a:rPr lang="en-US" altLang="zh-CN" sz="1600" b="0"/>
              <a:t>,</a:t>
            </a:r>
            <a:r>
              <a:rPr lang="zh-CN" altLang="en-US" sz="1600" b="0"/>
              <a:t>di};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 </a:t>
            </a:r>
            <a:r>
              <a:rPr lang="en-US" altLang="zh-CN" sz="1600" b="0"/>
              <a:t>            </a:t>
            </a:r>
            <a:r>
              <a:rPr lang="zh-CN" altLang="en-US" sz="1600" b="0"/>
              <a:t>s.push(temp);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    </a:t>
            </a:r>
            <a:r>
              <a:rPr lang="zh-CN" altLang="en-US" sz="1600" b="0"/>
              <a:t>x=line;y=col;maze</a:t>
            </a:r>
            <a:r>
              <a:rPr lang="en-US" altLang="zh-CN" sz="1600" b="0"/>
              <a:t>[</a:t>
            </a:r>
            <a:r>
              <a:rPr lang="zh-CN" altLang="en-US" sz="1600" b="0"/>
              <a:t>line</a:t>
            </a:r>
            <a:r>
              <a:rPr lang="en-US" altLang="zh-CN" sz="1600" b="0"/>
              <a:t>]</a:t>
            </a:r>
            <a:r>
              <a:rPr lang="zh-CN" altLang="en-US" sz="1600" b="0"/>
              <a:t>[col]=-1;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</a:t>
            </a:r>
            <a:r>
              <a:rPr lang="zh-CN" altLang="en-US" sz="1600" b="0"/>
              <a:t>           if(x==M&amp;&amp;y==N)   return true;   </a:t>
            </a:r>
            <a:r>
              <a:rPr lang="en-US" altLang="zh-CN" sz="1600" b="0">
                <a:solidFill>
                  <a:srgbClr val="00B0F0"/>
                </a:solidFill>
              </a:rPr>
              <a:t> </a:t>
            </a:r>
            <a:r>
              <a:rPr lang="zh-CN" altLang="en-US" sz="1600" b="0">
                <a:solidFill>
                  <a:srgbClr val="00B0F0"/>
                </a:solidFill>
              </a:rPr>
              <a:t>//</a:t>
            </a:r>
            <a:r>
              <a:rPr lang="zh-CN" altLang="en-US" sz="1600" b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迷宫有路</a:t>
            </a:r>
            <a:r>
              <a:rPr lang="zh-CN" altLang="en-US" sz="1600" b="0">
                <a:solidFill>
                  <a:srgbClr val="00B0F0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             else di=0;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  <a:r>
              <a:rPr lang="zh-CN" altLang="en-US" sz="200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54E0B-1D7C-CF51-14C3-42A7EDE91D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52708" t="22423" r="-23" b="49244"/>
          <a:stretch>
            <a:fillRect/>
          </a:stretch>
        </p:blipFill>
        <p:spPr>
          <a:xfrm>
            <a:off x="6290310" y="2412365"/>
            <a:ext cx="2435225" cy="1094105"/>
          </a:xfrm>
          <a:prstGeom prst="roundRect">
            <a:avLst/>
          </a:prstGeom>
        </p:spPr>
      </p:pic>
      <p:pic>
        <p:nvPicPr>
          <p:cNvPr id="117764" name="图片 1">
            <a:extLst>
              <a:ext uri="{FF2B5EF4-FFF2-40B4-BE49-F238E27FC236}">
                <a16:creationId xmlns:a16="http://schemas.microsoft.com/office/drawing/2014/main" id="{2649F601-C34E-7568-F161-F18F68A8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3902075"/>
            <a:ext cx="2568575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文本框 3">
            <a:extLst>
              <a:ext uri="{FF2B5EF4-FFF2-40B4-BE49-F238E27FC236}">
                <a16:creationId xmlns:a16="http://schemas.microsoft.com/office/drawing/2014/main" id="{D35911FC-ECB9-3DD2-2B15-03C97FF5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74638"/>
            <a:ext cx="87630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Box </a:t>
            </a:r>
            <a:r>
              <a:rPr lang="zh-CN" altLang="en-US" sz="1600" b="0">
                <a:sym typeface="+mn-ea"/>
              </a:rPr>
              <a:t>findPath(int maze</a:t>
            </a:r>
            <a:r>
              <a:rPr lang="en-US" altLang="zh-CN" sz="1600" b="0">
                <a:sym typeface="+mn-ea"/>
              </a:rPr>
              <a:t>[</a:t>
            </a:r>
            <a:r>
              <a:rPr lang="zh-CN" altLang="en-US" sz="1600" b="0">
                <a:sym typeface="+mn-ea"/>
              </a:rPr>
              <a:t>M+2][N+2</a:t>
            </a:r>
            <a:r>
              <a:rPr lang="en-US" altLang="zh-CN" sz="1600" b="0">
                <a:sym typeface="+mn-ea"/>
              </a:rPr>
              <a:t>],</a:t>
            </a:r>
            <a:r>
              <a:rPr lang="zh-CN" altLang="en-US" sz="1600" b="0">
                <a:sym typeface="+mn-ea"/>
              </a:rPr>
              <a:t>Direction </a:t>
            </a:r>
            <a:r>
              <a:rPr lang="en-US" altLang="zh-CN" sz="1600" b="0">
                <a:sym typeface="+mn-ea"/>
              </a:rPr>
              <a:t> </a:t>
            </a:r>
            <a:r>
              <a:rPr lang="zh-CN" altLang="en-US" sz="1600" b="0">
                <a:sym typeface="+mn-ea"/>
              </a:rPr>
              <a:t>direct</a:t>
            </a:r>
            <a:r>
              <a:rPr lang="en-US" altLang="zh-CN" sz="1600" b="0">
                <a:sym typeface="+mn-ea"/>
              </a:rPr>
              <a:t>[],</a:t>
            </a:r>
            <a:r>
              <a:rPr lang="zh-CN" altLang="en-US" sz="1600" b="0">
                <a:sym typeface="+mn-ea"/>
              </a:rPr>
              <a:t>Stack&amp;s)</a:t>
            </a:r>
            <a:endParaRPr lang="en-US" altLang="zh-CN" sz="1600" b="0">
              <a:sym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sym typeface="+mn-ea"/>
              </a:rPr>
              <a:t>{</a:t>
            </a:r>
            <a:endParaRPr lang="zh-CN" altLang="en-US" sz="16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</a:t>
            </a:r>
            <a:r>
              <a:rPr lang="zh-CN" altLang="en-US" sz="1600" b="0"/>
              <a:t>while(di&lt;4)</a:t>
            </a:r>
            <a:r>
              <a:rPr lang="en-US" altLang="zh-CN" sz="1600" b="0"/>
              <a:t>		</a:t>
            </a:r>
            <a:r>
              <a:rPr lang="zh-CN" altLang="en-US" sz="1600" b="0">
                <a:solidFill>
                  <a:srgbClr val="00B0F0"/>
                </a:solidFill>
              </a:rPr>
              <a:t> //</a:t>
            </a:r>
            <a:r>
              <a:rPr lang="zh-CN" altLang="en-US" sz="1600" b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方向未尝试完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</a:t>
            </a:r>
            <a:r>
              <a:rPr lang="zh-CN" altLang="en-US" sz="1600" b="0"/>
              <a:t>{</a:t>
            </a:r>
            <a:endParaRPr lang="en-US" altLang="zh-CN" sz="16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</a:t>
            </a:r>
            <a:r>
              <a:rPr lang="zh-CN" altLang="en-US" sz="1600" b="0"/>
              <a:t>line=x+direct</a:t>
            </a:r>
            <a:r>
              <a:rPr lang="en-US" altLang="zh-CN" sz="1600" b="0"/>
              <a:t>[</a:t>
            </a:r>
            <a:r>
              <a:rPr lang="zh-CN" altLang="en-US" sz="1600" b="0"/>
              <a:t>di]</a:t>
            </a:r>
            <a:r>
              <a:rPr lang="en-US" altLang="zh-CN" sz="1600" b="0"/>
              <a:t>.</a:t>
            </a:r>
            <a:r>
              <a:rPr lang="zh-CN" altLang="en-US" sz="1600" b="0"/>
              <a:t>incX;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</a:t>
            </a:r>
            <a:r>
              <a:rPr lang="zh-CN" altLang="en-US" sz="1600" b="0"/>
              <a:t>col=y+direct</a:t>
            </a:r>
            <a:r>
              <a:rPr lang="en-US" altLang="zh-CN" sz="1600" b="0"/>
              <a:t>[</a:t>
            </a:r>
            <a:r>
              <a:rPr lang="zh-CN" altLang="en-US" sz="1600" b="0"/>
              <a:t>di</a:t>
            </a:r>
            <a:r>
              <a:rPr lang="en-US" altLang="zh-CN" sz="1600" b="0"/>
              <a:t>].incY</a:t>
            </a:r>
            <a:endParaRPr lang="zh-CN" altLang="en-US" sz="16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</a:t>
            </a:r>
            <a:r>
              <a:rPr lang="zh-CN" altLang="en-US" sz="1600" b="0"/>
              <a:t>if(maze[line][col]==0)</a:t>
            </a:r>
            <a:endParaRPr lang="en-US" altLang="zh-CN" sz="16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</a:t>
            </a:r>
            <a:r>
              <a:rPr lang="zh-CN" altLang="en-US" sz="1600" b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     </a:t>
            </a:r>
            <a:r>
              <a:rPr lang="zh-CN" altLang="en-US" sz="1600" b="0"/>
              <a:t>temp={x,y</a:t>
            </a:r>
            <a:r>
              <a:rPr lang="en-US" altLang="zh-CN" sz="1600" b="0"/>
              <a:t>,</a:t>
            </a:r>
            <a:r>
              <a:rPr lang="zh-CN" altLang="en-US" sz="1600" b="0"/>
              <a:t>di};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 </a:t>
            </a:r>
            <a:r>
              <a:rPr lang="en-US" altLang="zh-CN" sz="1600" b="0"/>
              <a:t>            </a:t>
            </a:r>
            <a:r>
              <a:rPr lang="zh-CN" altLang="en-US" sz="1600" b="0"/>
              <a:t>s.push(temp);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    </a:t>
            </a:r>
            <a:r>
              <a:rPr lang="zh-CN" altLang="en-US" sz="1600" b="0"/>
              <a:t>x=line;y=col;maze</a:t>
            </a:r>
            <a:r>
              <a:rPr lang="en-US" altLang="zh-CN" sz="1600" b="0"/>
              <a:t>[</a:t>
            </a:r>
            <a:r>
              <a:rPr lang="zh-CN" altLang="en-US" sz="1600" b="0"/>
              <a:t>line</a:t>
            </a:r>
            <a:r>
              <a:rPr lang="en-US" altLang="zh-CN" sz="1600" b="0"/>
              <a:t>]</a:t>
            </a:r>
            <a:r>
              <a:rPr lang="zh-CN" altLang="en-US" sz="1600" b="0"/>
              <a:t>[col]=-1;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</a:t>
            </a:r>
            <a:r>
              <a:rPr lang="zh-CN" altLang="en-US" sz="1600" b="0"/>
              <a:t>           if(x==M&amp;&amp;y==N)   return true;   </a:t>
            </a:r>
            <a:r>
              <a:rPr lang="en-US" altLang="zh-CN" sz="1600" b="0">
                <a:solidFill>
                  <a:srgbClr val="00B0F0"/>
                </a:solidFill>
              </a:rPr>
              <a:t> </a:t>
            </a:r>
            <a:r>
              <a:rPr lang="zh-CN" altLang="en-US" sz="1600" b="0">
                <a:solidFill>
                  <a:srgbClr val="00B0F0"/>
                </a:solidFill>
              </a:rPr>
              <a:t>//</a:t>
            </a:r>
            <a:r>
              <a:rPr lang="zh-CN" altLang="en-US" sz="1600" b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迷宫有路</a:t>
            </a:r>
            <a:r>
              <a:rPr lang="zh-CN" altLang="en-US" sz="1600" b="0">
                <a:solidFill>
                  <a:srgbClr val="00B0F0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             else di=0;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       }</a:t>
            </a:r>
            <a:endParaRPr lang="zh-CN" altLang="en-US" sz="1600" b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       else di++;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  }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}            </a:t>
            </a:r>
            <a:r>
              <a:rPr lang="zh-CN" altLang="en-US" sz="1600" b="0">
                <a:solidFill>
                  <a:srgbClr val="00B0F0"/>
                </a:solidFill>
              </a:rPr>
              <a:t>栈中所保存的是一条迷宫通路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/>
              <a:t>return false;</a:t>
            </a:r>
            <a:r>
              <a:rPr lang="en-US" altLang="zh-CN" sz="1600" b="0">
                <a:solidFill>
                  <a:srgbClr val="0070C0"/>
                </a:solidFill>
              </a:rPr>
              <a:t>   </a:t>
            </a:r>
            <a:r>
              <a:rPr lang="zh-CN" altLang="en-US" sz="1600" b="0">
                <a:solidFill>
                  <a:srgbClr val="0070C0"/>
                </a:solidFill>
              </a:rPr>
              <a:t> </a:t>
            </a:r>
            <a:r>
              <a:rPr lang="zh-CN" altLang="en-US" sz="1600" b="0">
                <a:solidFill>
                  <a:srgbClr val="00B0F0"/>
                </a:solidFill>
              </a:rPr>
              <a:t>//迷宫没有路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/>
              <a:t>}</a:t>
            </a:r>
            <a:r>
              <a:rPr lang="zh-CN" altLang="en-US" sz="200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0A4988-6781-4500-D480-DF7502A594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52708" t="22423" r="-23" b="49244"/>
          <a:stretch>
            <a:fillRect/>
          </a:stretch>
        </p:blipFill>
        <p:spPr>
          <a:xfrm>
            <a:off x="6290310" y="2412365"/>
            <a:ext cx="2435225" cy="1094105"/>
          </a:xfrm>
          <a:prstGeom prst="roundRect">
            <a:avLst/>
          </a:prstGeom>
        </p:spPr>
      </p:pic>
      <p:pic>
        <p:nvPicPr>
          <p:cNvPr id="118788" name="图片 1">
            <a:extLst>
              <a:ext uri="{FF2B5EF4-FFF2-40B4-BE49-F238E27FC236}">
                <a16:creationId xmlns:a16="http://schemas.microsoft.com/office/drawing/2014/main" id="{32AE50C9-D20F-E74A-B6B8-D1102E37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3902075"/>
            <a:ext cx="2568575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DA049AC-509C-4392-A18B-BF594C5D7942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800735" y="1395095"/>
          <a:ext cx="3600000" cy="367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>
                        <a:highlight>
                          <a:srgbClr val="000080"/>
                        </a:highlight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19811" name="图片 3" descr="343435383138303b333635303031363bbcfdcdb7">
            <a:extLst>
              <a:ext uri="{FF2B5EF4-FFF2-40B4-BE49-F238E27FC236}">
                <a16:creationId xmlns:a16="http://schemas.microsoft.com/office/drawing/2014/main" id="{AA657E6A-8E43-8229-5374-3B6E54ACF80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06575"/>
            <a:ext cx="2492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2" name="图片 4" descr="343435383138303b333635303031363bbcfdcdb7">
            <a:extLst>
              <a:ext uri="{FF2B5EF4-FFF2-40B4-BE49-F238E27FC236}">
                <a16:creationId xmlns:a16="http://schemas.microsoft.com/office/drawing/2014/main" id="{7536DA6A-0407-6E9D-1384-A780FCBD4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1806575"/>
            <a:ext cx="2492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3" name="图片 5" descr="343435383138303b333635303031363bbcfdcdb7">
            <a:extLst>
              <a:ext uri="{FF2B5EF4-FFF2-40B4-BE49-F238E27FC236}">
                <a16:creationId xmlns:a16="http://schemas.microsoft.com/office/drawing/2014/main" id="{89CA7BD9-1EDF-C3FE-CE6A-97C75EA53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2206625"/>
            <a:ext cx="2492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4" name="图片 7" descr="343435383138303b333635303031363bbcfdcdb7">
            <a:extLst>
              <a:ext uri="{FF2B5EF4-FFF2-40B4-BE49-F238E27FC236}">
                <a16:creationId xmlns:a16="http://schemas.microsoft.com/office/drawing/2014/main" id="{50986CBB-80ED-0A61-2BFE-CDEA1774B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26638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5" name="图片 8" descr="343435383138303b333635303031363bbcfdcdb7">
            <a:extLst>
              <a:ext uri="{FF2B5EF4-FFF2-40B4-BE49-F238E27FC236}">
                <a16:creationId xmlns:a16="http://schemas.microsoft.com/office/drawing/2014/main" id="{AA382578-3941-39A8-BA48-63430D62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62225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6" name="图片 9" descr="343435383138303b333635303031363bbcfdcdb7">
            <a:extLst>
              <a:ext uri="{FF2B5EF4-FFF2-40B4-BE49-F238E27FC236}">
                <a16:creationId xmlns:a16="http://schemas.microsoft.com/office/drawing/2014/main" id="{45F6C4A7-2120-DAB4-5AD9-E5B62937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7" name="图片 10" descr="343435383138303b333635303031363bbcfdcdb7">
            <a:extLst>
              <a:ext uri="{FF2B5EF4-FFF2-40B4-BE49-F238E27FC236}">
                <a16:creationId xmlns:a16="http://schemas.microsoft.com/office/drawing/2014/main" id="{DD4B3134-7694-1724-6B90-4D78F4856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1628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8" name="图片 11" descr="343435383138303b333635303031363bbcfdcdb7">
            <a:extLst>
              <a:ext uri="{FF2B5EF4-FFF2-40B4-BE49-F238E27FC236}">
                <a16:creationId xmlns:a16="http://schemas.microsoft.com/office/drawing/2014/main" id="{D3A9A3DB-F2ED-1F93-5917-CB873B4D5A2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3303588"/>
            <a:ext cx="2492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9" name="图片 12" descr="343435383138303b333635303031363bbcfdcdb7">
            <a:extLst>
              <a:ext uri="{FF2B5EF4-FFF2-40B4-BE49-F238E27FC236}">
                <a16:creationId xmlns:a16="http://schemas.microsoft.com/office/drawing/2014/main" id="{6CD3136A-03AB-BC40-4A6E-B94216D6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331628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0" name="图片 13" descr="343435383138303b333635303031363bbcfdcdb7">
            <a:extLst>
              <a:ext uri="{FF2B5EF4-FFF2-40B4-BE49-F238E27FC236}">
                <a16:creationId xmlns:a16="http://schemas.microsoft.com/office/drawing/2014/main" id="{72277E48-6217-0389-1CDF-8A11640D180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3686175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1" name="图片 14" descr="343435383138303b333635303031363bbcfdcdb7">
            <a:extLst>
              <a:ext uri="{FF2B5EF4-FFF2-40B4-BE49-F238E27FC236}">
                <a16:creationId xmlns:a16="http://schemas.microsoft.com/office/drawing/2014/main" id="{5AABF45F-E0D8-0A27-C978-47FFCCD53CC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368617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2" name="图片 15" descr="343435383138303b333635303031363bbcfdcdb7">
            <a:extLst>
              <a:ext uri="{FF2B5EF4-FFF2-40B4-BE49-F238E27FC236}">
                <a16:creationId xmlns:a16="http://schemas.microsoft.com/office/drawing/2014/main" id="{0398620F-A8C9-7121-8861-31486CE9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686175"/>
            <a:ext cx="2508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3" name="图片 16" descr="343435383138303b333635303031363bbcfdcdb7">
            <a:extLst>
              <a:ext uri="{FF2B5EF4-FFF2-40B4-BE49-F238E27FC236}">
                <a16:creationId xmlns:a16="http://schemas.microsoft.com/office/drawing/2014/main" id="{80F5E615-DFF9-42F5-0419-E714BCEF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4022725"/>
            <a:ext cx="2508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4" name="图片 17" descr="343435383138303b333635303031363bbcfdcdb7">
            <a:extLst>
              <a:ext uri="{FF2B5EF4-FFF2-40B4-BE49-F238E27FC236}">
                <a16:creationId xmlns:a16="http://schemas.microsoft.com/office/drawing/2014/main" id="{76C13865-D463-DB00-3A22-A082922DAB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4395788"/>
            <a:ext cx="2508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5" name="图片 18" descr="343435383138303b333635303031363bbcfdcdb7">
            <a:extLst>
              <a:ext uri="{FF2B5EF4-FFF2-40B4-BE49-F238E27FC236}">
                <a16:creationId xmlns:a16="http://schemas.microsoft.com/office/drawing/2014/main" id="{20F725C4-82AC-C5FC-F7B1-86AC418F29E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4413250"/>
            <a:ext cx="2492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图片 19" descr="343435383138303b333635303031363bbcfdcdb7">
            <a:extLst>
              <a:ext uri="{FF2B5EF4-FFF2-40B4-BE49-F238E27FC236}">
                <a16:creationId xmlns:a16="http://schemas.microsoft.com/office/drawing/2014/main" id="{D67B6238-BBCE-3A53-1EA1-8F84036086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4413250"/>
            <a:ext cx="2492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图片 21" descr="343435383138303b333635303031363bbcfdcdb7">
            <a:extLst>
              <a:ext uri="{FF2B5EF4-FFF2-40B4-BE49-F238E27FC236}">
                <a16:creationId xmlns:a16="http://schemas.microsoft.com/office/drawing/2014/main" id="{3502BE13-269F-9489-AB27-4052DF98315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4413250"/>
            <a:ext cx="2492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8" name="图片 22" descr="343435383138303b333635303031363bbcfdcdb7">
            <a:extLst>
              <a:ext uri="{FF2B5EF4-FFF2-40B4-BE49-F238E27FC236}">
                <a16:creationId xmlns:a16="http://schemas.microsoft.com/office/drawing/2014/main" id="{AC12F204-A743-70A0-7B38-2066B6B83C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2457450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9" name="图片 23" descr="343435383138303b333635303031363bbcfdcdb7">
            <a:extLst>
              <a:ext uri="{FF2B5EF4-FFF2-40B4-BE49-F238E27FC236}">
                <a16:creationId xmlns:a16="http://schemas.microsoft.com/office/drawing/2014/main" id="{18D84F4C-DAF6-807F-3FBD-D7B4A6A477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245745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0" name="图片 24" descr="343435383138303b333635303031363bbcfdcdb7">
            <a:extLst>
              <a:ext uri="{FF2B5EF4-FFF2-40B4-BE49-F238E27FC236}">
                <a16:creationId xmlns:a16="http://schemas.microsoft.com/office/drawing/2014/main" id="{5F0CF1E7-A85C-70F2-0EC5-E983EB83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25622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1" name="图片 25" descr="343435383138303b333635303031363bbcfdcdb7">
            <a:extLst>
              <a:ext uri="{FF2B5EF4-FFF2-40B4-BE49-F238E27FC236}">
                <a16:creationId xmlns:a16="http://schemas.microsoft.com/office/drawing/2014/main" id="{9585743F-ABFA-3ED3-CD8E-7919F044E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2206625"/>
            <a:ext cx="2492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2" name="图片 26" descr="343435383138303b333635303031363bbcfdcdb7">
            <a:extLst>
              <a:ext uri="{FF2B5EF4-FFF2-40B4-BE49-F238E27FC236}">
                <a16:creationId xmlns:a16="http://schemas.microsoft.com/office/drawing/2014/main" id="{1E2BA944-5141-F5FA-1C4B-CCEAC2C7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879600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3" name="图片 27" descr="343435383138303b333635303031363bbcfdcdb7">
            <a:extLst>
              <a:ext uri="{FF2B5EF4-FFF2-40B4-BE49-F238E27FC236}">
                <a16:creationId xmlns:a16="http://schemas.microsoft.com/office/drawing/2014/main" id="{0CD13251-973C-A220-DED5-575CB1F7E3B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206625"/>
            <a:ext cx="250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4" name="图片 28" descr="343435383138303b333635303031363bbcfdcdb7">
            <a:extLst>
              <a:ext uri="{FF2B5EF4-FFF2-40B4-BE49-F238E27FC236}">
                <a16:creationId xmlns:a16="http://schemas.microsoft.com/office/drawing/2014/main" id="{AE2006DF-92B6-C029-2631-1D65B9B377E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206625"/>
            <a:ext cx="2492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5" name="图片 29" descr="343435383138303b333635303031363bbcfdcdb7">
            <a:extLst>
              <a:ext uri="{FF2B5EF4-FFF2-40B4-BE49-F238E27FC236}">
                <a16:creationId xmlns:a16="http://schemas.microsoft.com/office/drawing/2014/main" id="{B34131AE-7331-882E-B1F2-CDB6BDF7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806575"/>
            <a:ext cx="250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6" name="图片 30" descr="343435383138303b333635303031363bbcfdcdb7">
            <a:extLst>
              <a:ext uri="{FF2B5EF4-FFF2-40B4-BE49-F238E27FC236}">
                <a16:creationId xmlns:a16="http://schemas.microsoft.com/office/drawing/2014/main" id="{AB9798FE-86E2-43A6-EFD2-57D51C6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825625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37" name="文本框 31">
            <a:extLst>
              <a:ext uri="{FF2B5EF4-FFF2-40B4-BE49-F238E27FC236}">
                <a16:creationId xmlns:a16="http://schemas.microsoft.com/office/drawing/2014/main" id="{4075E4D8-F6BE-A93F-1850-63F7DF0A0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1730375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入口</a:t>
            </a:r>
          </a:p>
        </p:txBody>
      </p:sp>
      <p:sp>
        <p:nvSpPr>
          <p:cNvPr id="119838" name="文本框 32">
            <a:extLst>
              <a:ext uri="{FF2B5EF4-FFF2-40B4-BE49-F238E27FC236}">
                <a16:creationId xmlns:a16="http://schemas.microsoft.com/office/drawing/2014/main" id="{316FB746-6FC9-6082-31CD-867630FE4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321175"/>
            <a:ext cx="1001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出口</a:t>
            </a:r>
            <a:endParaRPr lang="zh-CN" altLang="en-US" sz="20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39" name="文本框 33">
            <a:extLst>
              <a:ext uri="{FF2B5EF4-FFF2-40B4-BE49-F238E27FC236}">
                <a16:creationId xmlns:a16="http://schemas.microsoft.com/office/drawing/2014/main" id="{FE4BB81A-BC05-B0A0-A6E6-19B5BA7E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919163"/>
            <a:ext cx="2868612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输出为：红色箭头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b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EBDCD88B-35FC-17BC-2FC9-22E945D0B6DE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走迷宫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78DCC6F4-6A2D-8376-DE23-1916741EFE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C880EE-AFF5-2274-9B5F-6A418AAF7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20988"/>
            <a:ext cx="7772400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内容占位符 2">
            <a:extLst>
              <a:ext uri="{FF2B5EF4-FFF2-40B4-BE49-F238E27FC236}">
                <a16:creationId xmlns:a16="http://schemas.microsoft.com/office/drawing/2014/main" id="{889E0477-BD02-101D-01D5-5B0A3DE49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84825" y="3600450"/>
            <a:ext cx="2962275" cy="1328738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排队上车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Windows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消息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3F678-AF92-5687-3211-62E8138CA29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73238"/>
            <a:ext cx="4910138" cy="3155950"/>
          </a:xfrm>
          <a:prstGeom prst="rect">
            <a:avLst/>
          </a:prstGeom>
        </p:spPr>
        <p:txBody>
          <a:bodyPr lIns="54864" tIns="91440">
            <a:norm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"/>
              <a:defRPr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运算受限的线性表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"/>
              <a:defRPr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队尾（入队）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队首（出队）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"/>
              <a:defRPr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空队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"/>
              <a:defRPr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先入先出表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9935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/>
              <a:buChar char=""/>
              <a:defRPr/>
            </a:pPr>
            <a:r>
              <a:rPr lang="en-US" altLang="zh-CN" sz="2400" dirty="0">
                <a:latin typeface="+mn-lt"/>
                <a:ea typeface="+mn-ea"/>
              </a:rPr>
              <a:t>First In First Out (FIFO)</a:t>
            </a: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122884" name="Picture 2">
            <a:extLst>
              <a:ext uri="{FF2B5EF4-FFF2-40B4-BE49-F238E27FC236}">
                <a16:creationId xmlns:a16="http://schemas.microsoft.com/office/drawing/2014/main" id="{857E6F8E-01BA-21EE-BF03-88E73A84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362575"/>
            <a:ext cx="3609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7E2F1DB-7C0E-B09D-B23A-F00A8BEE4766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内容占位符 2">
            <a:extLst>
              <a:ext uri="{FF2B5EF4-FFF2-40B4-BE49-F238E27FC236}">
                <a16:creationId xmlns:a16="http://schemas.microsoft.com/office/drawing/2014/main" id="{44F2D7B0-37D9-5469-53BB-B88AF4A2C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队列初始化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Init_Queue(q)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初始条件：队列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不存在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操作结果：构造一个空队列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入队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In_Queue(q,x)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初始条件：队列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操作结果：插入一个元素到队尾，变化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出队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Out_Queue(q,x)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初始条件：队列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存在且非空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操作结果：删除队首元素，返回值，变化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267935D-4659-F8DC-A9E2-42ED696D62F1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队列基本操作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内容占位符 2">
            <a:extLst>
              <a:ext uri="{FF2B5EF4-FFF2-40B4-BE49-F238E27FC236}">
                <a16:creationId xmlns:a16="http://schemas.microsoft.com/office/drawing/2014/main" id="{CC14BDA9-BFD8-737A-64D9-FDD4C132E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读队头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Front_Queue(q,x)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初始条件：队列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存在且非空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操作结果：读出队首元素，返回值，不变化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38150" indent="-317500"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判队空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Empty_Queue(q)</a:t>
            </a: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初始条件：队列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30250" lvl="1" indent="-273050" eaLnBrk="1" hangingPunct="1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操作结果：若对空则返回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，否则返回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6306825-5EC5-C2C1-D0B0-7EAE798E542E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队列基本操作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>
            <a:extLst>
              <a:ext uri="{FF2B5EF4-FFF2-40B4-BE49-F238E27FC236}">
                <a16:creationId xmlns:a16="http://schemas.microsoft.com/office/drawing/2014/main" id="{89D2F91F-C9C6-A4D5-2BFB-9417BD84D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663700"/>
            <a:ext cx="55911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44923813-E1D9-D53B-654D-3242D4F3E9AD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队列操作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EB53-C674-9925-A9AE-4E06D851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</a:p>
        </p:txBody>
      </p:sp>
      <p:sp>
        <p:nvSpPr>
          <p:cNvPr id="126979" name="内容占位符 2">
            <a:extLst>
              <a:ext uri="{FF2B5EF4-FFF2-40B4-BE49-F238E27FC236}">
                <a16:creationId xmlns:a16="http://schemas.microsoft.com/office/drawing/2014/main" id="{55C6DC15-832D-7CC0-B981-F4A86E412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typedef struct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datatype data[MAXSIZE};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int front,rear;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int num;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}c_SeQueue;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126980" name="Picture 2">
            <a:extLst>
              <a:ext uri="{FF2B5EF4-FFF2-40B4-BE49-F238E27FC236}">
                <a16:creationId xmlns:a16="http://schemas.microsoft.com/office/drawing/2014/main" id="{7FBE0A7D-3729-67FB-89E4-D09FC25A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286000"/>
            <a:ext cx="37909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>
            <a:extLst>
              <a:ext uri="{FF2B5EF4-FFF2-40B4-BE49-F238E27FC236}">
                <a16:creationId xmlns:a16="http://schemas.microsoft.com/office/drawing/2014/main" id="{7A8B6F8E-FFB1-A120-2271-D18C6616E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38D63D8F-8285-2830-00D3-4CB653868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8436" name="TextBox 6">
            <a:extLst>
              <a:ext uri="{FF2B5EF4-FFF2-40B4-BE49-F238E27FC236}">
                <a16:creationId xmlns:a16="http://schemas.microsoft.com/office/drawing/2014/main" id="{2E265165-57D1-21D9-6D3E-8AB18C62C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18437" name="TextBox 7">
            <a:extLst>
              <a:ext uri="{FF2B5EF4-FFF2-40B4-BE49-F238E27FC236}">
                <a16:creationId xmlns:a16="http://schemas.microsoft.com/office/drawing/2014/main" id="{52595E26-46A6-04CC-E748-A630FDD8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8438" name="TextBox 8">
            <a:extLst>
              <a:ext uri="{FF2B5EF4-FFF2-40B4-BE49-F238E27FC236}">
                <a16:creationId xmlns:a16="http://schemas.microsoft.com/office/drawing/2014/main" id="{0DA893A2-A957-B7A1-A513-AC1C32C9B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18439" name="TextBox 9">
            <a:extLst>
              <a:ext uri="{FF2B5EF4-FFF2-40B4-BE49-F238E27FC236}">
                <a16:creationId xmlns:a16="http://schemas.microsoft.com/office/drawing/2014/main" id="{4D1BC0D5-81F6-A9BB-E860-72FBBDC0B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8440" name="TextBox 10">
            <a:extLst>
              <a:ext uri="{FF2B5EF4-FFF2-40B4-BE49-F238E27FC236}">
                <a16:creationId xmlns:a16="http://schemas.microsoft.com/office/drawing/2014/main" id="{237A903D-E047-C636-576D-96AADB52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18441" name="TextBox 11">
            <a:extLst>
              <a:ext uri="{FF2B5EF4-FFF2-40B4-BE49-F238E27FC236}">
                <a16:creationId xmlns:a16="http://schemas.microsoft.com/office/drawing/2014/main" id="{F5499A23-C6B5-59A0-A75C-C8B6F7AC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8442" name="TextBox 12">
            <a:extLst>
              <a:ext uri="{FF2B5EF4-FFF2-40B4-BE49-F238E27FC236}">
                <a16:creationId xmlns:a16="http://schemas.microsoft.com/office/drawing/2014/main" id="{CA79DDA1-F818-7AE1-FCAF-682201B22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18443" name="TextBox 25">
            <a:extLst>
              <a:ext uri="{FF2B5EF4-FFF2-40B4-BE49-F238E27FC236}">
                <a16:creationId xmlns:a16="http://schemas.microsoft.com/office/drawing/2014/main" id="{D32213FA-348D-064E-62AD-68DFE0AAF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641600"/>
            <a:ext cx="1574800" cy="3381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6D8B124-477F-613F-0A6A-78DF7D7079F5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60" name="TextBox 17">
            <a:extLst>
              <a:ext uri="{FF2B5EF4-FFF2-40B4-BE49-F238E27FC236}">
                <a16:creationId xmlns:a16="http://schemas.microsoft.com/office/drawing/2014/main" id="{1D8830AF-9FA0-470D-B2A9-89BDAD6D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122363"/>
            <a:ext cx="83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AB373957-F192-F0AE-F880-52229A3904A3}"/>
              </a:ext>
            </a:extLst>
          </p:cNvPr>
          <p:cNvCxnSpPr/>
          <p:nvPr/>
        </p:nvCxnSpPr>
        <p:spPr>
          <a:xfrm>
            <a:off x="6569075" y="3492500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2" name="TextBox 21">
            <a:extLst>
              <a:ext uri="{FF2B5EF4-FFF2-40B4-BE49-F238E27FC236}">
                <a16:creationId xmlns:a16="http://schemas.microsoft.com/office/drawing/2014/main" id="{8D781848-980D-A7C3-C569-F3ABDFD2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4326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87A2F375-C1EB-BB9E-5B34-D0406726375B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B759F-C130-61E5-345B-761D2F11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循环队列操作</a:t>
            </a:r>
          </a:p>
        </p:txBody>
      </p:sp>
      <p:pic>
        <p:nvPicPr>
          <p:cNvPr id="128003" name="Picture 2">
            <a:extLst>
              <a:ext uri="{FF2B5EF4-FFF2-40B4-BE49-F238E27FC236}">
                <a16:creationId xmlns:a16="http://schemas.microsoft.com/office/drawing/2014/main" id="{018D6A9F-905E-9D27-4702-41B6F927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214563"/>
            <a:ext cx="43719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49C02-9434-884C-F82F-618B21D9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队初始化</a:t>
            </a:r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id="{3F0F6F75-7CAB-CB91-674F-4E59C22A3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c_SeQueue * Init_SeQueue()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ea typeface="宋体" panose="02010600030101010101" pitchFamily="2" charset="-122"/>
              </a:rPr>
              <a:t>q=malloc(sizeof(c_SeQueue));		//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分配存储空间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q-&gt;front = MAXSIZE-1;			//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队首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q-&gt;rear = MAXSIZE-1;			//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队尾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q-&gt;num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return q;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4C56C-7265-3CD4-0014-D9FE5DCB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</a:p>
        </p:txBody>
      </p:sp>
      <p:sp>
        <p:nvSpPr>
          <p:cNvPr id="130051" name="内容占位符 2">
            <a:extLst>
              <a:ext uri="{FF2B5EF4-FFF2-40B4-BE49-F238E27FC236}">
                <a16:creationId xmlns:a16="http://schemas.microsoft.com/office/drawing/2014/main" id="{3020A984-5B64-865C-4DDC-28E03EC2CC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int In_SeQueue( c_SeQueue *q, datatype x)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{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if(q-&gt;num==MAXSIZE)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{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printf(“</a:t>
            </a:r>
            <a:r>
              <a:rPr lang="zh-CN" altLang="en-US" sz="2400">
                <a:ea typeface="宋体" panose="02010600030101010101" pitchFamily="2" charset="-122"/>
              </a:rPr>
              <a:t>队满</a:t>
            </a:r>
            <a:r>
              <a:rPr lang="en-US" altLang="zh-CN" sz="2400">
                <a:ea typeface="宋体" panose="02010600030101010101" pitchFamily="2" charset="-122"/>
              </a:rPr>
              <a:t>”);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-1;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}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else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{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q-&gt;rear=(q-&gt;rear+1)%MAXSIZE;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q-&gt;data[q-&gt;rear]=x;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q-&gt;num++;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1;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}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11C22-6D9E-EBAB-6605-6BCF1F2C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出队</a:t>
            </a:r>
          </a:p>
        </p:txBody>
      </p:sp>
      <p:sp>
        <p:nvSpPr>
          <p:cNvPr id="131075" name="内容占位符 2">
            <a:extLst>
              <a:ext uri="{FF2B5EF4-FFF2-40B4-BE49-F238E27FC236}">
                <a16:creationId xmlns:a16="http://schemas.microsoft.com/office/drawing/2014/main" id="{ED4F5E23-6310-89AC-28E4-66EDD32D8E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int Out_SeQueue(c_SeQueue *q, datatype *x)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{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if(q-&gt;num==0)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{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printf(“</a:t>
            </a:r>
            <a:r>
              <a:rPr lang="zh-CN" altLang="en-US" sz="2400">
                <a:ea typeface="宋体" panose="02010600030101010101" pitchFamily="2" charset="-122"/>
              </a:rPr>
              <a:t>对空</a:t>
            </a:r>
            <a:r>
              <a:rPr lang="en-US" altLang="zh-CN" sz="2400">
                <a:ea typeface="宋体" panose="02010600030101010101" pitchFamily="2" charset="-122"/>
              </a:rPr>
              <a:t>”);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-1;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}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else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{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q-&gt;front=(q-&gt;front+1)%MAXSIZE;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*x=q-&gt;data[q-&gt;front];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q-&gt;num--;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1;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}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C35E1-3C2A-EDCB-16F7-76A40BC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判队空</a:t>
            </a:r>
          </a:p>
        </p:txBody>
      </p:sp>
      <p:sp>
        <p:nvSpPr>
          <p:cNvPr id="132099" name="内容占位符 2">
            <a:extLst>
              <a:ext uri="{FF2B5EF4-FFF2-40B4-BE49-F238E27FC236}">
                <a16:creationId xmlns:a16="http://schemas.microsoft.com/office/drawing/2014/main" id="{531F47FF-A017-69B1-840E-A50D5F7DB2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int Empty_SeQueue(c_SeQueue *q)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if(num==0) return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else return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4569C-56E6-9009-8FDC-0D23AC08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7325"/>
            <a:ext cx="8229600" cy="1250950"/>
          </a:xfrm>
        </p:spPr>
        <p:txBody>
          <a:bodyPr/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链队</a:t>
            </a:r>
          </a:p>
        </p:txBody>
      </p:sp>
      <p:pic>
        <p:nvPicPr>
          <p:cNvPr id="133123" name="Picture 2">
            <a:extLst>
              <a:ext uri="{FF2B5EF4-FFF2-40B4-BE49-F238E27FC236}">
                <a16:creationId xmlns:a16="http://schemas.microsoft.com/office/drawing/2014/main" id="{8C0C25B2-80D9-FF6C-B742-721B391D7BE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075" y="4422775"/>
            <a:ext cx="4038600" cy="1066800"/>
          </a:xfrm>
        </p:spPr>
      </p:pic>
      <p:sp>
        <p:nvSpPr>
          <p:cNvPr id="133124" name="内容占位符 4">
            <a:extLst>
              <a:ext uri="{FF2B5EF4-FFF2-40B4-BE49-F238E27FC236}">
                <a16:creationId xmlns:a16="http://schemas.microsoft.com/office/drawing/2014/main" id="{0EB83ABB-A4F2-349C-28E6-64397663442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84200" y="1266825"/>
            <a:ext cx="8043863" cy="462438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typedef struct node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datatype data;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struct node *next;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}QNode;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typedef struct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QNode *front, *rear;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}LQueue;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133125" name="Picture 3">
            <a:extLst>
              <a:ext uri="{FF2B5EF4-FFF2-40B4-BE49-F238E27FC236}">
                <a16:creationId xmlns:a16="http://schemas.microsoft.com/office/drawing/2014/main" id="{6FE058DB-0415-139B-3108-AED159764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3851275"/>
            <a:ext cx="32480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6" name="Picture 4">
            <a:extLst>
              <a:ext uri="{FF2B5EF4-FFF2-40B4-BE49-F238E27FC236}">
                <a16:creationId xmlns:a16="http://schemas.microsoft.com/office/drawing/2014/main" id="{2CD8E7CA-17E4-5C6C-5ECF-6900E392E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1565275"/>
            <a:ext cx="2171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67D2F23-7C03-E13E-D051-F19223D8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链队初始化</a:t>
            </a:r>
          </a:p>
        </p:txBody>
      </p:sp>
      <p:sp>
        <p:nvSpPr>
          <p:cNvPr id="134147" name="内容占位符 5">
            <a:extLst>
              <a:ext uri="{FF2B5EF4-FFF2-40B4-BE49-F238E27FC236}">
                <a16:creationId xmlns:a16="http://schemas.microsoft.com/office/drawing/2014/main" id="{9BF93F16-1C04-56A3-A6EF-418F57F0D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LQueue *Init_LQueue()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LQueue *q, *p;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q=malloc(sizeof(LQueue));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p=malloc(sizeof(QNode));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p-&gt;next=NULL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q-&gt;front=q-&gt;rear=p;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return q;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98FFE-9AFC-AACA-0C9D-0116C89B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</a:p>
        </p:txBody>
      </p:sp>
      <p:sp>
        <p:nvSpPr>
          <p:cNvPr id="135171" name="内容占位符 2">
            <a:extLst>
              <a:ext uri="{FF2B5EF4-FFF2-40B4-BE49-F238E27FC236}">
                <a16:creationId xmlns:a16="http://schemas.microsoft.com/office/drawing/2014/main" id="{EB3E1B70-26A5-CAD7-F4E2-48A10A7A9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void In_LQueue(LQueue *q, datatype x)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QNode *p;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p=malloc(sizeof(QNode));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p-&gt;data=x;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p-&gt;next=NULL;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q-&gt;rear-&gt;next=p;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q-&gt;rear=p;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F2925-991E-3365-EA26-D15AB906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出队</a:t>
            </a:r>
          </a:p>
        </p:txBody>
      </p:sp>
      <p:sp>
        <p:nvSpPr>
          <p:cNvPr id="136195" name="内容占位符 2">
            <a:extLst>
              <a:ext uri="{FF2B5EF4-FFF2-40B4-BE49-F238E27FC236}">
                <a16:creationId xmlns:a16="http://schemas.microsoft.com/office/drawing/2014/main" id="{B518863B-3C93-B1C0-CB46-18B5DF238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int Out_LQueue(LQueue *q, datatype x)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{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QNode *p;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if(Empty_LQueue(q))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{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	printf(“</a:t>
            </a:r>
            <a:r>
              <a:rPr lang="zh-CN" altLang="en-US" sz="2200">
                <a:ea typeface="宋体" panose="02010600030101010101" pitchFamily="2" charset="-122"/>
              </a:rPr>
              <a:t>队空</a:t>
            </a:r>
            <a:r>
              <a:rPr lang="en-US" altLang="zh-CN" sz="2200">
                <a:ea typeface="宋体" panose="02010600030101010101" pitchFamily="2" charset="-122"/>
              </a:rPr>
              <a:t>”);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	return 0;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}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else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{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	p=q-&gt;front-&gt;next;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	q-&gt;front-&gt;next=p-&gt;next;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	*x=p-data;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	free(p);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	if(q-&gt;front-&gt;next == NULL)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	       q-&gt;rear=q-&gt;front;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	}</a:t>
            </a:r>
          </a:p>
          <a:p>
            <a:pPr marL="438150" indent="-317500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}</a:t>
            </a:r>
            <a:endParaRPr lang="zh-CN" altLang="en-US" sz="2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2509-8529-D0E1-4CAF-1B73A979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/>
          <a:lstStyle/>
          <a:p>
            <a:pPr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判队空</a:t>
            </a:r>
          </a:p>
        </p:txBody>
      </p:sp>
      <p:sp>
        <p:nvSpPr>
          <p:cNvPr id="137219" name="内容占位符 2">
            <a:extLst>
              <a:ext uri="{FF2B5EF4-FFF2-40B4-BE49-F238E27FC236}">
                <a16:creationId xmlns:a16="http://schemas.microsoft.com/office/drawing/2014/main" id="{6DE24CF8-371C-ADD4-23F9-F7F2790229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int Empty_LQueue(LQueue *q)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ea typeface="宋体" panose="02010600030101010101" pitchFamily="2" charset="-122"/>
              </a:rPr>
              <a:t>if(q-&gt;front==q-&gt;rear)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else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return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>
            <a:extLst>
              <a:ext uri="{FF2B5EF4-FFF2-40B4-BE49-F238E27FC236}">
                <a16:creationId xmlns:a16="http://schemas.microsoft.com/office/drawing/2014/main" id="{A38BECC7-1F33-FE6F-730F-C42606A93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311400"/>
            <a:ext cx="15748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END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0483" name="TextBox 4">
            <a:extLst>
              <a:ext uri="{FF2B5EF4-FFF2-40B4-BE49-F238E27FC236}">
                <a16:creationId xmlns:a16="http://schemas.microsoft.com/office/drawing/2014/main" id="{245A1B07-A48A-32F8-04A5-A2D80C7CC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2924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A: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484" name="TextBox 6">
            <a:extLst>
              <a:ext uri="{FF2B5EF4-FFF2-40B4-BE49-F238E27FC236}">
                <a16:creationId xmlns:a16="http://schemas.microsoft.com/office/drawing/2014/main" id="{0F1AA0E6-78C4-65B6-F85C-B442C4459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933700"/>
            <a:ext cx="1562100" cy="190817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0485" name="TextBox 7">
            <a:extLst>
              <a:ext uri="{FF2B5EF4-FFF2-40B4-BE49-F238E27FC236}">
                <a16:creationId xmlns:a16="http://schemas.microsoft.com/office/drawing/2014/main" id="{B53427FA-1BE8-793F-5C78-BD681B725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02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B: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486" name="TextBox 8">
            <a:extLst>
              <a:ext uri="{FF2B5EF4-FFF2-40B4-BE49-F238E27FC236}">
                <a16:creationId xmlns:a16="http://schemas.microsoft.com/office/drawing/2014/main" id="{1466FBB7-E329-20C1-2429-EFF0F2725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543300"/>
            <a:ext cx="1485900" cy="1939925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0487" name="TextBox 9">
            <a:extLst>
              <a:ext uri="{FF2B5EF4-FFF2-40B4-BE49-F238E27FC236}">
                <a16:creationId xmlns:a16="http://schemas.microsoft.com/office/drawing/2014/main" id="{A967FD54-E777-E1DC-F064-8CC458934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89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C: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488" name="TextBox 10">
            <a:extLst>
              <a:ext uri="{FF2B5EF4-FFF2-40B4-BE49-F238E27FC236}">
                <a16:creationId xmlns:a16="http://schemas.microsoft.com/office/drawing/2014/main" id="{E6135CDA-C755-4C7D-2771-5B710D194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67188"/>
            <a:ext cx="1498600" cy="1938337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3B3B3"/>
                </a:solidFill>
              </a:rPr>
              <a:t>CALL 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0489" name="TextBox 11">
            <a:extLst>
              <a:ext uri="{FF2B5EF4-FFF2-40B4-BE49-F238E27FC236}">
                <a16:creationId xmlns:a16="http://schemas.microsoft.com/office/drawing/2014/main" id="{4DCD7DB2-622B-B2D7-2C65-A78E3DCBD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122863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D: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490" name="TextBox 12">
            <a:extLst>
              <a:ext uri="{FF2B5EF4-FFF2-40B4-BE49-F238E27FC236}">
                <a16:creationId xmlns:a16="http://schemas.microsoft.com/office/drawing/2014/main" id="{DF968449-8C92-E192-CBFD-A81302581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87900"/>
            <a:ext cx="1295400" cy="1631950"/>
          </a:xfrm>
          <a:prstGeom prst="rect">
            <a:avLst/>
          </a:prstGeom>
          <a:solidFill>
            <a:srgbClr val="C2E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SUB4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3B3B3"/>
                </a:solidFill>
              </a:rPr>
              <a:t>RETURN</a:t>
            </a:r>
            <a:endParaRPr lang="zh-CN" altLang="en-US" sz="2000">
              <a:solidFill>
                <a:srgbClr val="B3B3B3"/>
              </a:solidFill>
            </a:endParaRPr>
          </a:p>
        </p:txBody>
      </p:sp>
      <p:sp>
        <p:nvSpPr>
          <p:cNvPr id="20491" name="TextBox 25">
            <a:extLst>
              <a:ext uri="{FF2B5EF4-FFF2-40B4-BE49-F238E27FC236}">
                <a16:creationId xmlns:a16="http://schemas.microsoft.com/office/drawing/2014/main" id="{7A869DA5-FD41-6090-DC9C-3C6730B0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949575"/>
            <a:ext cx="1574800" cy="3381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E36B72B-9790-D7AC-B75E-AC9E7FB8D505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1485900"/>
          <a:ext cx="1319213" cy="2251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5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08" name="TextBox 17">
            <a:extLst>
              <a:ext uri="{FF2B5EF4-FFF2-40B4-BE49-F238E27FC236}">
                <a16:creationId xmlns:a16="http://schemas.microsoft.com/office/drawing/2014/main" id="{0ADA56A7-FA84-A4D6-CFE0-AC3A0999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122363"/>
            <a:ext cx="83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04372FF6-7195-E5C2-7D14-A71DA98E9309}"/>
              </a:ext>
            </a:extLst>
          </p:cNvPr>
          <p:cNvCxnSpPr/>
          <p:nvPr/>
        </p:nvCxnSpPr>
        <p:spPr>
          <a:xfrm>
            <a:off x="6569075" y="3492500"/>
            <a:ext cx="6143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0" name="TextBox 21">
            <a:extLst>
              <a:ext uri="{FF2B5EF4-FFF2-40B4-BE49-F238E27FC236}">
                <a16:creationId xmlns:a16="http://schemas.microsoft.com/office/drawing/2014/main" id="{91B29848-8C33-E330-9F49-C5FC9358A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24326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Arial Unicode MS"/>
                <a:cs typeface="Arial" panose="020B0604020202020204" pitchFamily="34" charset="0"/>
              </a:rPr>
              <a:t>top</a:t>
            </a:r>
            <a:endParaRPr lang="zh-CN" altLang="en-US" sz="2400" b="0"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8B004A75-148D-D3AB-805B-9CDCA07AA83D}"/>
              </a:ext>
            </a:extLst>
          </p:cNvPr>
          <p:cNvSpPr txBox="1">
            <a:spLocks/>
          </p:cNvSpPr>
          <p:nvPr/>
        </p:nvSpPr>
        <p:spPr bwMode="auto">
          <a:xfrm>
            <a:off x="384175" y="103188"/>
            <a:ext cx="8229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51F0F274-6D7F-705F-C207-6E8A572FE6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74D169-5B9B-EC78-3D38-440D4C41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20988"/>
            <a:ext cx="7772400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队列的生活实例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>
            <a:extLst>
              <a:ext uri="{FF2B5EF4-FFF2-40B4-BE49-F238E27FC236}">
                <a16:creationId xmlns:a16="http://schemas.microsoft.com/office/drawing/2014/main" id="{A8747743-95A2-40C9-680E-4FC54EF65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队列的生活实例</a:t>
            </a:r>
          </a:p>
        </p:txBody>
      </p:sp>
      <p:sp>
        <p:nvSpPr>
          <p:cNvPr id="140291" name="内容占位符 2">
            <a:extLst>
              <a:ext uri="{FF2B5EF4-FFF2-40B4-BE49-F238E27FC236}">
                <a16:creationId xmlns:a16="http://schemas.microsoft.com/office/drawing/2014/main" id="{19ADA9A2-7625-9346-5FE7-ABF69D5F6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25538"/>
            <a:ext cx="8012113" cy="5032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“先入先出，后入后出”的结构称之为队列结构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292" name="文本框 3">
            <a:extLst>
              <a:ext uri="{FF2B5EF4-FFF2-40B4-BE49-F238E27FC236}">
                <a16:creationId xmlns:a16="http://schemas.microsoft.com/office/drawing/2014/main" id="{0F0955B2-6850-975E-49B9-EA4BB6464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720850"/>
            <a:ext cx="4171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案例一：售票处排队</a:t>
            </a:r>
          </a:p>
        </p:txBody>
      </p:sp>
      <p:sp>
        <p:nvSpPr>
          <p:cNvPr id="140293" name="文本框 4">
            <a:extLst>
              <a:ext uri="{FF2B5EF4-FFF2-40B4-BE49-F238E27FC236}">
                <a16:creationId xmlns:a16="http://schemas.microsoft.com/office/drawing/2014/main" id="{36085F43-40A2-51A3-5202-2C617B64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349500"/>
            <a:ext cx="340677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在排队买票时，有两个栏杆挡着进入窗口进行买票，一个接一个的从栏杆后进去，在栏杆内等待，这起到公平工公正的作用，防止了插队。但是有一个坏处是，如果你有急事但还在栏杆中， 你是不能出去的，只能等到买完后从护栏前面出去。</a:t>
            </a:r>
          </a:p>
        </p:txBody>
      </p:sp>
      <p:pic>
        <p:nvPicPr>
          <p:cNvPr id="140294" name="图片 5" descr="队列售票处">
            <a:extLst>
              <a:ext uri="{FF2B5EF4-FFF2-40B4-BE49-F238E27FC236}">
                <a16:creationId xmlns:a16="http://schemas.microsoft.com/office/drawing/2014/main" id="{3C9E3A23-43C4-304F-E807-21CEF28C4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5905" r="11761" b="13667"/>
          <a:stretch>
            <a:fillRect/>
          </a:stretch>
        </p:blipFill>
        <p:spPr bwMode="auto">
          <a:xfrm>
            <a:off x="4400550" y="2054225"/>
            <a:ext cx="3887788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5" name="Picture 2">
            <a:extLst>
              <a:ext uri="{FF2B5EF4-FFF2-40B4-BE49-F238E27FC236}">
                <a16:creationId xmlns:a16="http://schemas.microsoft.com/office/drawing/2014/main" id="{90CF6B28-F4B6-2688-879D-8B853D83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4879975"/>
            <a:ext cx="486727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6" name="文本框 6">
            <a:extLst>
              <a:ext uri="{FF2B5EF4-FFF2-40B4-BE49-F238E27FC236}">
                <a16:creationId xmlns:a16="http://schemas.microsoft.com/office/drawing/2014/main" id="{B0521FE0-0A0B-0707-48C7-A576D6BAC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746750"/>
            <a:ext cx="7686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最先排队的人最先买好票出去，最后排队的人最后买好票出去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文本框 3">
            <a:extLst>
              <a:ext uri="{FF2B5EF4-FFF2-40B4-BE49-F238E27FC236}">
                <a16:creationId xmlns:a16="http://schemas.microsoft.com/office/drawing/2014/main" id="{AD2B632C-EA13-C8BF-7DDA-DBAE59D19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201738"/>
            <a:ext cx="4171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案例二：羽毛球球桶</a:t>
            </a:r>
          </a:p>
        </p:txBody>
      </p:sp>
      <p:sp>
        <p:nvSpPr>
          <p:cNvPr id="141315" name="文本框 4">
            <a:extLst>
              <a:ext uri="{FF2B5EF4-FFF2-40B4-BE49-F238E27FC236}">
                <a16:creationId xmlns:a16="http://schemas.microsoft.com/office/drawing/2014/main" id="{F76076FD-4149-AD2A-C7A9-576F7BF60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903413"/>
            <a:ext cx="4700587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我们在打羽毛球的时候通常会用到羽毛球桶。羽毛球桶两端可以打开，一端是用来放入羽毛球，可将羽毛球从此口推入球桶，另一端则是用来拿出羽毛球，这种设计更方便且不容易损伤球。</a:t>
            </a:r>
          </a:p>
        </p:txBody>
      </p:sp>
      <p:sp>
        <p:nvSpPr>
          <p:cNvPr id="141316" name="文本框 6">
            <a:extLst>
              <a:ext uri="{FF2B5EF4-FFF2-40B4-BE49-F238E27FC236}">
                <a16:creationId xmlns:a16="http://schemas.microsoft.com/office/drawing/2014/main" id="{FEFC3D15-254B-7B51-F6F3-45CB6B277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1647825"/>
            <a:ext cx="11477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入口端</a:t>
            </a:r>
          </a:p>
        </p:txBody>
      </p:sp>
      <p:sp>
        <p:nvSpPr>
          <p:cNvPr id="141317" name="文本框 8">
            <a:extLst>
              <a:ext uri="{FF2B5EF4-FFF2-40B4-BE49-F238E27FC236}">
                <a16:creationId xmlns:a16="http://schemas.microsoft.com/office/drawing/2014/main" id="{1DAD9BE6-9295-8AEE-BB0A-0882036D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550" y="4859338"/>
            <a:ext cx="11461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出口端</a:t>
            </a:r>
          </a:p>
        </p:txBody>
      </p:sp>
      <p:pic>
        <p:nvPicPr>
          <p:cNvPr id="141318" name="图片 7">
            <a:extLst>
              <a:ext uri="{FF2B5EF4-FFF2-40B4-BE49-F238E27FC236}">
                <a16:creationId xmlns:a16="http://schemas.microsoft.com/office/drawing/2014/main" id="{91404857-0B0A-9606-4484-2949E2B78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1724025"/>
            <a:ext cx="4603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9" name="图片 6">
            <a:extLst>
              <a:ext uri="{FF2B5EF4-FFF2-40B4-BE49-F238E27FC236}">
                <a16:creationId xmlns:a16="http://schemas.microsoft.com/office/drawing/2014/main" id="{8F5E7B11-8734-2B8F-01D6-DDEFDBBE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4" t="21001" r="48103" b="24529"/>
          <a:stretch>
            <a:fillRect/>
          </a:stretch>
        </p:blipFill>
        <p:spPr bwMode="auto">
          <a:xfrm>
            <a:off x="5499100" y="1647825"/>
            <a:ext cx="779463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0" name="图片 7">
            <a:extLst>
              <a:ext uri="{FF2B5EF4-FFF2-40B4-BE49-F238E27FC236}">
                <a16:creationId xmlns:a16="http://schemas.microsoft.com/office/drawing/2014/main" id="{92933212-9D0C-546E-C175-A1F5EC96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3" y="4829175"/>
            <a:ext cx="4587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1" name="文本框 11">
            <a:extLst>
              <a:ext uri="{FF2B5EF4-FFF2-40B4-BE49-F238E27FC236}">
                <a16:creationId xmlns:a16="http://schemas.microsoft.com/office/drawing/2014/main" id="{3FB422ED-2963-700E-5668-8C6F9371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5345113"/>
            <a:ext cx="2430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最先放入的球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a1</a:t>
            </a:r>
          </a:p>
        </p:txBody>
      </p:sp>
      <p:sp>
        <p:nvSpPr>
          <p:cNvPr id="141322" name="文本框 12">
            <a:extLst>
              <a:ext uri="{FF2B5EF4-FFF2-40B4-BE49-F238E27FC236}">
                <a16:creationId xmlns:a16="http://schemas.microsoft.com/office/drawing/2014/main" id="{C1999B6D-81D8-F8E4-2E61-60B020166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2698750"/>
            <a:ext cx="23479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最后放入的球</a:t>
            </a:r>
            <a:r>
              <a:rPr lang="en-US" altLang="zh-CN" sz="2000"/>
              <a:t>an</a:t>
            </a:r>
          </a:p>
        </p:txBody>
      </p:sp>
      <p:pic>
        <p:nvPicPr>
          <p:cNvPr id="141323" name="图片 13" descr="343435383139303b333633373533303bbcfdcdb7">
            <a:extLst>
              <a:ext uri="{FF2B5EF4-FFF2-40B4-BE49-F238E27FC236}">
                <a16:creationId xmlns:a16="http://schemas.microsoft.com/office/drawing/2014/main" id="{92BE0038-2643-B764-4E2F-C29761E17B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49291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4" name="图片 15" descr="343435383139303b333633373533303bbcfdcdb7">
            <a:extLst>
              <a:ext uri="{FF2B5EF4-FFF2-40B4-BE49-F238E27FC236}">
                <a16:creationId xmlns:a16="http://schemas.microsoft.com/office/drawing/2014/main" id="{6A0794CE-4145-DDA9-7248-9AA0D5F4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21828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5" name="标题 1">
            <a:extLst>
              <a:ext uri="{FF2B5EF4-FFF2-40B4-BE49-F238E27FC236}">
                <a16:creationId xmlns:a16="http://schemas.microsoft.com/office/drawing/2014/main" id="{DADBDF53-ECDA-543C-78B8-10DA352BB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队列的生活实例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文本框 3">
            <a:extLst>
              <a:ext uri="{FF2B5EF4-FFF2-40B4-BE49-F238E27FC236}">
                <a16:creationId xmlns:a16="http://schemas.microsoft.com/office/drawing/2014/main" id="{038ECC01-6948-4840-EC43-6F0CE3D5A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666875"/>
            <a:ext cx="36703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拿羽毛球的时候从弄一个端口拿，最先放入的羽毛球会第一个拿出来，最后放入的羽毛球则是最后一个拿出来。</a:t>
            </a:r>
          </a:p>
        </p:txBody>
      </p:sp>
      <p:pic>
        <p:nvPicPr>
          <p:cNvPr id="142339" name="图片 2">
            <a:extLst>
              <a:ext uri="{FF2B5EF4-FFF2-40B4-BE49-F238E27FC236}">
                <a16:creationId xmlns:a16="http://schemas.microsoft.com/office/drawing/2014/main" id="{AF10F1D6-5B32-98D9-E0F2-660E47F8C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6" t="-514" r="44450" b="24379"/>
          <a:stretch>
            <a:fillRect/>
          </a:stretch>
        </p:blipFill>
        <p:spPr bwMode="auto">
          <a:xfrm>
            <a:off x="4483100" y="1455738"/>
            <a:ext cx="2020888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0" name="图片 7">
            <a:extLst>
              <a:ext uri="{FF2B5EF4-FFF2-40B4-BE49-F238E27FC236}">
                <a16:creationId xmlns:a16="http://schemas.microsoft.com/office/drawing/2014/main" id="{89EBDB9F-3C38-2B14-8EEC-B2B3E7E8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786188"/>
            <a:ext cx="528638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1" name="文本框 8">
            <a:extLst>
              <a:ext uri="{FF2B5EF4-FFF2-40B4-BE49-F238E27FC236}">
                <a16:creationId xmlns:a16="http://schemas.microsoft.com/office/drawing/2014/main" id="{161877FC-B7FC-D86B-25C2-7BE725A4B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3851275"/>
            <a:ext cx="11477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出口端</a:t>
            </a:r>
          </a:p>
        </p:txBody>
      </p:sp>
      <p:sp>
        <p:nvSpPr>
          <p:cNvPr id="142342" name="文本框 5">
            <a:extLst>
              <a:ext uri="{FF2B5EF4-FFF2-40B4-BE49-F238E27FC236}">
                <a16:creationId xmlns:a16="http://schemas.microsoft.com/office/drawing/2014/main" id="{FAB3526D-1CE5-1240-D6FE-04F350C3A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4645025"/>
            <a:ext cx="1803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先拿出球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a1</a:t>
            </a:r>
          </a:p>
        </p:txBody>
      </p:sp>
      <p:sp>
        <p:nvSpPr>
          <p:cNvPr id="142343" name="文本框 6">
            <a:extLst>
              <a:ext uri="{FF2B5EF4-FFF2-40B4-BE49-F238E27FC236}">
                <a16:creationId xmlns:a16="http://schemas.microsoft.com/office/drawing/2014/main" id="{3B816BF4-B72B-E51E-FC47-FB6607A6B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2332038"/>
            <a:ext cx="180181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最后拿出球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an</a:t>
            </a:r>
          </a:p>
        </p:txBody>
      </p:sp>
      <p:pic>
        <p:nvPicPr>
          <p:cNvPr id="142344" name="图片 7" descr="343435383139303b333633373537353bbcfdcdb7">
            <a:extLst>
              <a:ext uri="{FF2B5EF4-FFF2-40B4-BE49-F238E27FC236}">
                <a16:creationId xmlns:a16="http://schemas.microsoft.com/office/drawing/2014/main" id="{5B83EF87-5AD7-29AE-4F59-B9DBAE79449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4483100"/>
            <a:ext cx="72231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5" name="图片 9" descr="343435383138313b333633393034373bd7aad5dbbcfdcdb7">
            <a:extLst>
              <a:ext uri="{FF2B5EF4-FFF2-40B4-BE49-F238E27FC236}">
                <a16:creationId xmlns:a16="http://schemas.microsoft.com/office/drawing/2014/main" id="{1DFB10DA-85AC-5A2D-74B3-0FD7A8661C2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2270125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6" name="标题 1">
            <a:extLst>
              <a:ext uri="{FF2B5EF4-FFF2-40B4-BE49-F238E27FC236}">
                <a16:creationId xmlns:a16="http://schemas.microsoft.com/office/drawing/2014/main" id="{CCBDB12A-C440-806D-5649-BC055E855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队列的生活实例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文本框 8">
            <a:extLst>
              <a:ext uri="{FF2B5EF4-FFF2-40B4-BE49-F238E27FC236}">
                <a16:creationId xmlns:a16="http://schemas.microsoft.com/office/drawing/2014/main" id="{930B2DB2-D62A-D2FD-2A81-FBB461FF1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389563"/>
            <a:ext cx="1773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出口端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(front)</a:t>
            </a:r>
          </a:p>
        </p:txBody>
      </p:sp>
      <p:pic>
        <p:nvPicPr>
          <p:cNvPr id="143363" name="图片 6">
            <a:extLst>
              <a:ext uri="{FF2B5EF4-FFF2-40B4-BE49-F238E27FC236}">
                <a16:creationId xmlns:a16="http://schemas.microsoft.com/office/drawing/2014/main" id="{71F38F5C-D7F3-67D8-273A-E183B79B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4" t="21001" r="48103" b="24529"/>
          <a:stretch>
            <a:fillRect/>
          </a:stretch>
        </p:blipFill>
        <p:spPr bwMode="auto">
          <a:xfrm>
            <a:off x="5208588" y="971550"/>
            <a:ext cx="10795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4" name="图片 7">
            <a:extLst>
              <a:ext uri="{FF2B5EF4-FFF2-40B4-BE49-F238E27FC236}">
                <a16:creationId xmlns:a16="http://schemas.microsoft.com/office/drawing/2014/main" id="{89B7E542-5266-4AD3-476C-38BB372CC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5310188"/>
            <a:ext cx="5588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5" name="图片 7">
            <a:extLst>
              <a:ext uri="{FF2B5EF4-FFF2-40B4-BE49-F238E27FC236}">
                <a16:creationId xmlns:a16="http://schemas.microsoft.com/office/drawing/2014/main" id="{F188CBE7-9716-657C-B279-BD012EB2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1076325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6" name="文本框 6">
            <a:extLst>
              <a:ext uri="{FF2B5EF4-FFF2-40B4-BE49-F238E27FC236}">
                <a16:creationId xmlns:a16="http://schemas.microsoft.com/office/drawing/2014/main" id="{28483D85-FA81-8492-82B6-F6B926E34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1166813"/>
            <a:ext cx="17748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入口端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(rear)</a:t>
            </a:r>
          </a:p>
        </p:txBody>
      </p:sp>
      <p:sp>
        <p:nvSpPr>
          <p:cNvPr id="143367" name="文本框 3">
            <a:extLst>
              <a:ext uri="{FF2B5EF4-FFF2-40B4-BE49-F238E27FC236}">
                <a16:creationId xmlns:a16="http://schemas.microsoft.com/office/drawing/2014/main" id="{FA52FF2C-B6CF-1C3A-E799-E06766681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238250"/>
            <a:ext cx="44180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羽毛球桶的出口端相当于队列结构中的“front”，通过front进行出队；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球桶的入口端相当于队列结构中的“rear”，通过rear进行入队。</a:t>
            </a:r>
          </a:p>
        </p:txBody>
      </p:sp>
      <p:sp>
        <p:nvSpPr>
          <p:cNvPr id="143368" name="标题 1">
            <a:extLst>
              <a:ext uri="{FF2B5EF4-FFF2-40B4-BE49-F238E27FC236}">
                <a16:creationId xmlns:a16="http://schemas.microsoft.com/office/drawing/2014/main" id="{84E1604A-708A-5B77-C853-64D143E1F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61925"/>
            <a:ext cx="8775700" cy="5032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队列的生活实例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930B912B-347E-ED56-8048-F0084707D0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F9CB82-4D80-CEF3-6C4B-FC9FA62D6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20988"/>
            <a:ext cx="7772400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6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文本框 3">
            <a:extLst>
              <a:ext uri="{FF2B5EF4-FFF2-40B4-BE49-F238E27FC236}">
                <a16:creationId xmlns:a16="http://schemas.microsoft.com/office/drawing/2014/main" id="{77A8ECC2-495E-776C-AD0A-55CE2A26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355725"/>
            <a:ext cx="77501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舞会开始前，男士、女士分别进入两个不同的队伍排队。他们按排队的先后顺序依次配对后进入舞池跳舞。如某个队伍中没有人，则无法配对，另一个队伍的人只能等待有新人加入队伍，方可配对跳舞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可用队列作为数据结构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用顺序队列、链队列均可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可将男士、女士的信息存放在一个数组中作为输入，依次扫描该数组元素，根据性别决定是进入男队还是女队。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男士、女士队列构造完成后，依次将两队当前的队头元素出队配成舞伴，直至某队列变空为止。此时，若某队仍有等待配对者，可输出该队列中等待者的人数，以及排在队头的等待者的名字，他(或她)将是下一轮舞曲开始时第一个可获得舞伴的人</a:t>
            </a:r>
          </a:p>
        </p:txBody>
      </p:sp>
      <p:sp>
        <p:nvSpPr>
          <p:cNvPr id="146435" name="标题 1">
            <a:extLst>
              <a:ext uri="{FF2B5EF4-FFF2-40B4-BE49-F238E27FC236}">
                <a16:creationId xmlns:a16="http://schemas.microsoft.com/office/drawing/2014/main" id="{FE64623F-FA5D-334C-E502-74C2A90DCAD6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r>
              <a:rPr lang="en-US" altLang="zh-CN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舞伴配对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51C4855-9261-A27F-E384-F357D67DDCFA}"/>
              </a:ext>
            </a:extLst>
          </p:cNvPr>
          <p:cNvGraphicFramePr/>
          <p:nvPr/>
        </p:nvGraphicFramePr>
        <p:xfrm>
          <a:off x="842963" y="1558925"/>
          <a:ext cx="16097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ADEBE9-98F2-C3E5-1360-457D3A124A2F}"/>
              </a:ext>
            </a:extLst>
          </p:cNvPr>
          <p:cNvGraphicFramePr/>
          <p:nvPr/>
        </p:nvGraphicFramePr>
        <p:xfrm>
          <a:off x="3638550" y="1558925"/>
          <a:ext cx="16097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76" marR="9147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490" name="文本框 5">
            <a:extLst>
              <a:ext uri="{FF2B5EF4-FFF2-40B4-BE49-F238E27FC236}">
                <a16:creationId xmlns:a16="http://schemas.microsoft.com/office/drawing/2014/main" id="{E6932E67-4878-209D-A4B8-B2E39E31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4106863"/>
            <a:ext cx="139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男性队列</a:t>
            </a:r>
          </a:p>
        </p:txBody>
      </p:sp>
      <p:sp>
        <p:nvSpPr>
          <p:cNvPr id="147491" name="文本框 6">
            <a:extLst>
              <a:ext uri="{FF2B5EF4-FFF2-40B4-BE49-F238E27FC236}">
                <a16:creationId xmlns:a16="http://schemas.microsoft.com/office/drawing/2014/main" id="{38D2FEA9-FD80-DA03-11FE-A8EAABB7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4106863"/>
            <a:ext cx="139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女性队列</a:t>
            </a:r>
          </a:p>
        </p:txBody>
      </p:sp>
      <p:sp>
        <p:nvSpPr>
          <p:cNvPr id="147492" name="文本框 7">
            <a:extLst>
              <a:ext uri="{FF2B5EF4-FFF2-40B4-BE49-F238E27FC236}">
                <a16:creationId xmlns:a16="http://schemas.microsoft.com/office/drawing/2014/main" id="{0DA883CB-20A8-01B7-6738-17A5B2CD1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503363"/>
            <a:ext cx="7651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</a:p>
        </p:txBody>
      </p:sp>
      <p:pic>
        <p:nvPicPr>
          <p:cNvPr id="147493" name="图片 8" descr="303b32303039333135343bbcfdcdb7">
            <a:extLst>
              <a:ext uri="{FF2B5EF4-FFF2-40B4-BE49-F238E27FC236}">
                <a16:creationId xmlns:a16="http://schemas.microsoft.com/office/drawing/2014/main" id="{1FA16E6B-A954-BD23-5A31-E36A967E11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00000">
            <a:off x="2282825" y="1546225"/>
            <a:ext cx="482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94" name="图片 9" descr="303b32303039333135343bbcfdcdb7">
            <a:extLst>
              <a:ext uri="{FF2B5EF4-FFF2-40B4-BE49-F238E27FC236}">
                <a16:creationId xmlns:a16="http://schemas.microsoft.com/office/drawing/2014/main" id="{EE62353D-0A6B-FE59-B565-CB39C0A4CE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" flipH="1">
            <a:off x="3328988" y="1547813"/>
            <a:ext cx="482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95" name="图片 10" descr="303b32303039333135343bbcfdcdb7">
            <a:extLst>
              <a:ext uri="{FF2B5EF4-FFF2-40B4-BE49-F238E27FC236}">
                <a16:creationId xmlns:a16="http://schemas.microsoft.com/office/drawing/2014/main" id="{1218EC3C-254A-897D-E01C-8EE3695579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00000">
            <a:off x="2281238" y="1909763"/>
            <a:ext cx="482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96" name="图片 11" descr="303b32303039333135343bbcfdcdb7">
            <a:extLst>
              <a:ext uri="{FF2B5EF4-FFF2-40B4-BE49-F238E27FC236}">
                <a16:creationId xmlns:a16="http://schemas.microsoft.com/office/drawing/2014/main" id="{B3C55479-6826-F2F9-5189-7401CF841A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00000">
            <a:off x="2281238" y="2320925"/>
            <a:ext cx="482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97" name="图片 12" descr="303b32303039333135343bbcfdcdb7">
            <a:extLst>
              <a:ext uri="{FF2B5EF4-FFF2-40B4-BE49-F238E27FC236}">
                <a16:creationId xmlns:a16="http://schemas.microsoft.com/office/drawing/2014/main" id="{809CA8EA-B8C5-0487-4896-7E389112A8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00000">
            <a:off x="2282825" y="2640013"/>
            <a:ext cx="482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98" name="图片 13" descr="303b32303039333135343bbcfdcdb7">
            <a:extLst>
              <a:ext uri="{FF2B5EF4-FFF2-40B4-BE49-F238E27FC236}">
                <a16:creationId xmlns:a16="http://schemas.microsoft.com/office/drawing/2014/main" id="{4ABC6E33-DE03-D675-A5B6-EE6376C246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" flipH="1">
            <a:off x="3328988" y="1909763"/>
            <a:ext cx="482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99" name="图片 14" descr="303b32303039333135343bbcfdcdb7">
            <a:extLst>
              <a:ext uri="{FF2B5EF4-FFF2-40B4-BE49-F238E27FC236}">
                <a16:creationId xmlns:a16="http://schemas.microsoft.com/office/drawing/2014/main" id="{4035C8DE-86A7-7C33-FCF0-740F9856D8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" flipH="1">
            <a:off x="3328988" y="2693988"/>
            <a:ext cx="482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500" name="文本框 19">
            <a:extLst>
              <a:ext uri="{FF2B5EF4-FFF2-40B4-BE49-F238E27FC236}">
                <a16:creationId xmlns:a16="http://schemas.microsoft.com/office/drawing/2014/main" id="{9630D1A5-95CB-DC91-9F21-DBA1AC1FF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1908175"/>
            <a:ext cx="31575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男性队列和女性队列分别是队列中最先排队的一人进行配对，如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配对之后分别是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配对，直至其中一个队列为空。</a:t>
            </a:r>
          </a:p>
        </p:txBody>
      </p:sp>
      <p:pic>
        <p:nvPicPr>
          <p:cNvPr id="147501" name="图片 20" descr="303b32303039333135343bbcfdcdb7">
            <a:extLst>
              <a:ext uri="{FF2B5EF4-FFF2-40B4-BE49-F238E27FC236}">
                <a16:creationId xmlns:a16="http://schemas.microsoft.com/office/drawing/2014/main" id="{D24A705D-7BBC-8A59-0D09-1826B3FF14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" flipH="1">
            <a:off x="3328988" y="2320925"/>
            <a:ext cx="482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502" name="图片 21" descr="343435383139303b333633373533303bbcfdcdb7">
            <a:extLst>
              <a:ext uri="{FF2B5EF4-FFF2-40B4-BE49-F238E27FC236}">
                <a16:creationId xmlns:a16="http://schemas.microsoft.com/office/drawing/2014/main" id="{7A183FC1-985A-D747-9BA1-C7AB553D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71813"/>
            <a:ext cx="4857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503" name="文本框 22">
            <a:extLst>
              <a:ext uri="{FF2B5EF4-FFF2-40B4-BE49-F238E27FC236}">
                <a16:creationId xmlns:a16="http://schemas.microsoft.com/office/drawing/2014/main" id="{B37CE220-49CD-EFA3-244C-F1A8B70E3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3255963"/>
            <a:ext cx="7112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无法配对</a:t>
            </a:r>
          </a:p>
        </p:txBody>
      </p:sp>
      <p:sp>
        <p:nvSpPr>
          <p:cNvPr id="147504" name="标题 1">
            <a:extLst>
              <a:ext uri="{FF2B5EF4-FFF2-40B4-BE49-F238E27FC236}">
                <a16:creationId xmlns:a16="http://schemas.microsoft.com/office/drawing/2014/main" id="{479EFC22-770F-FD32-5EB3-77BDF04CAACA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r>
              <a:rPr lang="en-US" altLang="zh-CN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舞伴配对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文本框 3">
            <a:extLst>
              <a:ext uri="{FF2B5EF4-FFF2-40B4-BE49-F238E27FC236}">
                <a16:creationId xmlns:a16="http://schemas.microsoft.com/office/drawing/2014/main" id="{CFBF8E50-0CC1-CFA1-0186-6DF9261CF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055688"/>
            <a:ext cx="6156325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linkqueue *mq ,*fq;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char name[9];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mq=initqueue();  </a:t>
            </a:r>
            <a:r>
              <a:rPr lang="en-US" altLang="zh-CN" sz="2000">
                <a:solidFill>
                  <a:srgbClr val="00B0F0"/>
                </a:solidFill>
              </a:rPr>
              <a:t> //</a:t>
            </a:r>
            <a:r>
              <a:rPr lang="zh-CN" altLang="en-US" sz="2000">
                <a:solidFill>
                  <a:srgbClr val="00B0F0"/>
                </a:solidFill>
              </a:rPr>
              <a:t>初始化男士队列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fq=intqueue();     </a:t>
            </a:r>
            <a:r>
              <a:rPr lang="en-US" altLang="zh-CN" sz="2000">
                <a:solidFill>
                  <a:srgbClr val="00B0F0"/>
                </a:solidFill>
              </a:rPr>
              <a:t>//</a:t>
            </a:r>
            <a:r>
              <a:rPr lang="zh-CN" altLang="en-US" sz="2000">
                <a:solidFill>
                  <a:srgbClr val="00B0F0"/>
                </a:solidFill>
              </a:rPr>
              <a:t>初始化女士队列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while(1)  </a:t>
            </a:r>
            <a:r>
              <a:rPr lang="en-US" altLang="zh-CN" sz="2000">
                <a:solidFill>
                  <a:srgbClr val="00B0F0"/>
                </a:solidFill>
              </a:rPr>
              <a:t>// </a:t>
            </a:r>
            <a:r>
              <a:rPr lang="zh-CN" altLang="en-US" sz="2000">
                <a:solidFill>
                  <a:srgbClr val="00B0F0"/>
                </a:solidFill>
              </a:rPr>
              <a:t>建立男士队列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print(“</a:t>
            </a:r>
            <a:r>
              <a:rPr lang="zh-CN" altLang="en-US" sz="2000"/>
              <a:t>请输入男士的名字：</a:t>
            </a:r>
            <a:r>
              <a:rPr lang="en-US" altLang="zh-CN" sz="2000"/>
              <a:t>”</a:t>
            </a:r>
            <a:r>
              <a:rPr lang="zh-CN" altLang="en-US" sz="2000"/>
              <a:t>）；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fflush(stdin);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gets(name);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enqueue(mq,name);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print(“</a:t>
            </a:r>
            <a:r>
              <a:rPr lang="zh-CN" altLang="en-US" sz="2000"/>
              <a:t>是否继续（</a:t>
            </a:r>
            <a:r>
              <a:rPr lang="en-US" altLang="zh-CN" sz="2000"/>
              <a:t>y/n</a:t>
            </a:r>
            <a:r>
              <a:rPr lang="zh-CN" altLang="en-US" sz="2000"/>
              <a:t>）？</a:t>
            </a:r>
            <a:r>
              <a:rPr lang="en-US" altLang="zh-CN" sz="2000"/>
              <a:t>”</a:t>
            </a:r>
            <a:r>
              <a:rPr lang="zh-CN" altLang="en-US" sz="2000"/>
              <a:t>）；</a:t>
            </a:r>
            <a:r>
              <a:rPr lang="en-US" altLang="zh-CN" sz="2000"/>
              <a:t>     ffulsh(stdin);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if (getchar()==‘n’)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printf(“\n”)</a:t>
            </a:r>
          </a:p>
        </p:txBody>
      </p:sp>
      <p:sp>
        <p:nvSpPr>
          <p:cNvPr id="148483" name="标题 1">
            <a:extLst>
              <a:ext uri="{FF2B5EF4-FFF2-40B4-BE49-F238E27FC236}">
                <a16:creationId xmlns:a16="http://schemas.microsoft.com/office/drawing/2014/main" id="{A948F9C9-6ED6-6A29-6B11-92744D416FEC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r>
              <a:rPr lang="en-US" altLang="zh-CN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舞伴配对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文本框 5">
            <a:extLst>
              <a:ext uri="{FF2B5EF4-FFF2-40B4-BE49-F238E27FC236}">
                <a16:creationId xmlns:a16="http://schemas.microsoft.com/office/drawing/2014/main" id="{A61FF5A1-34E4-65E8-F1A1-3DFA56DAA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963613"/>
            <a:ext cx="930433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while(1)  // </a:t>
            </a:r>
            <a:r>
              <a:rPr lang="zh-CN" altLang="en-US" sz="2000">
                <a:sym typeface="+mn-ea"/>
              </a:rPr>
              <a:t>初始化女士队列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{</a:t>
            </a:r>
            <a:endParaRPr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print(“</a:t>
            </a:r>
            <a:r>
              <a:rPr lang="zh-CN" altLang="en-US" sz="2000">
                <a:sym typeface="+mn-ea"/>
              </a:rPr>
              <a:t>请输入女士的名字：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）；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fflush(stdin);</a:t>
            </a:r>
            <a:endParaRPr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gets(name);</a:t>
            </a:r>
            <a:endParaRPr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 enqueue(fq,name);</a:t>
            </a:r>
            <a:endParaRPr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print(“</a:t>
            </a:r>
            <a:r>
              <a:rPr lang="zh-CN" altLang="en-US" sz="2000">
                <a:sym typeface="+mn-ea"/>
              </a:rPr>
              <a:t>是否继续（</a:t>
            </a:r>
            <a:r>
              <a:rPr lang="en-US" altLang="zh-CN" sz="2000">
                <a:sym typeface="+mn-ea"/>
              </a:rPr>
              <a:t>y/n</a:t>
            </a:r>
            <a:r>
              <a:rPr lang="zh-CN" altLang="en-US" sz="2000">
                <a:sym typeface="+mn-ea"/>
              </a:rPr>
              <a:t>）？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）；</a:t>
            </a:r>
            <a:r>
              <a:rPr lang="en-US" altLang="zh-CN" sz="2000">
                <a:sym typeface="+mn-ea"/>
              </a:rPr>
              <a:t>     ffulsh(stdin);</a:t>
            </a:r>
            <a:endParaRPr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  if (getchar()==‘n’)break;</a:t>
            </a:r>
            <a:endParaRPr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}</a:t>
            </a:r>
            <a:endParaRPr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     printf(“\n\n</a:t>
            </a:r>
            <a:r>
              <a:rPr lang="zh-CN" altLang="en-US" sz="2000">
                <a:sym typeface="+mn-ea"/>
              </a:rPr>
              <a:t>下一支舞曲，舞伴配对如下：</a:t>
            </a:r>
            <a:r>
              <a:rPr lang="en-US" altLang="zh-CN" sz="2000">
                <a:sym typeface="+mn-ea"/>
              </a:rPr>
              <a:t>\n\n”);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while(!emptyqueuue(mq)&amp;&amp;!emptyqueue(fq))   </a:t>
            </a:r>
            <a:r>
              <a:rPr lang="en-US" altLang="zh-CN" sz="2000">
                <a:solidFill>
                  <a:srgbClr val="00B0F0"/>
                </a:solidFill>
              </a:rPr>
              <a:t>//</a:t>
            </a:r>
            <a:r>
              <a:rPr lang="zh-CN" altLang="en-US" sz="2000">
                <a:solidFill>
                  <a:srgbClr val="00B0F0"/>
                </a:solidFill>
              </a:rPr>
              <a:t>两只队列都不为空配对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F0"/>
                </a:solidFill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 printf(“%s”,delqueue(mq),name);   </a:t>
            </a:r>
            <a:r>
              <a:rPr lang="en-US" altLang="zh-CN" sz="2000">
                <a:solidFill>
                  <a:srgbClr val="00B0F0"/>
                </a:solidFill>
              </a:rPr>
              <a:t>//  </a:t>
            </a:r>
            <a:r>
              <a:rPr lang="zh-CN" altLang="en-US" sz="2000">
                <a:solidFill>
                  <a:srgbClr val="00B0F0"/>
                </a:solidFill>
              </a:rPr>
              <a:t>一名男士出队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 printf(“==”)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    puts(delqueue(fq).name);   </a:t>
            </a:r>
            <a:r>
              <a:rPr lang="en-US" altLang="zh-CN" sz="2000">
                <a:solidFill>
                  <a:srgbClr val="00B0F0"/>
                </a:solidFill>
              </a:rPr>
              <a:t> // </a:t>
            </a:r>
            <a:r>
              <a:rPr lang="zh-CN" altLang="en-US" sz="2000">
                <a:solidFill>
                  <a:srgbClr val="00B0F0"/>
                </a:solidFill>
              </a:rPr>
              <a:t>一名女士出队</a:t>
            </a:r>
            <a:endParaRPr lang="zh-C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   return 0</a:t>
            </a:r>
            <a:r>
              <a:rPr lang="zh-CN" altLang="en-US" sz="200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49507" name="标题 1">
            <a:extLst>
              <a:ext uri="{FF2B5EF4-FFF2-40B4-BE49-F238E27FC236}">
                <a16:creationId xmlns:a16="http://schemas.microsoft.com/office/drawing/2014/main" id="{39ADA32A-3D30-F01A-42C3-1B61CCB7B2AB}"/>
              </a:ext>
            </a:extLst>
          </p:cNvPr>
          <p:cNvSpPr txBox="1">
            <a:spLocks/>
          </p:cNvSpPr>
          <p:nvPr/>
        </p:nvSpPr>
        <p:spPr bwMode="auto">
          <a:xfrm>
            <a:off x="203200" y="161925"/>
            <a:ext cx="8775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r>
              <a:rPr lang="en-US" altLang="zh-CN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0">
                <a:solidFill>
                  <a:srgbClr val="6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舞伴配对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7d6e699-70a9-4dad-b778-d08072a0a5ee"/>
  <p:tag name="COMMONDATA" val="eyJoZGlkIjoiMTJlNGExMTkyOGM3YzNkOTAxY2E5MDE1YjY0YTk5YW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72,&quot;width&quot;:464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b6e65f-f58e-4c78-974d-38efafb66be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36,&quot;width&quot;:7008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b6e65f-f58e-4c78-974d-38efafb66be5}"/>
  <p:tag name="TABLE_ENDDRAG_ORIGIN_RECT" val="381*30"/>
  <p:tag name="TABLE_ENDDRAG_RECT" val="109*295*381*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b6e65f-f58e-4c78-974d-38efafb66be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b6e65f-f58e-4c78-974d-38efafb66be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b6e65f-f58e-4c78-974d-38efafb66be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b6e65f-f58e-4c78-974d-38efafb66be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42.500787401575,&quot;width&quot;:387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42.500787401575,&quot;width&quot;:387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42.500787401575,&quot;width&quot;:387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42.500787401575,&quot;width&quot;:387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5d458e-4126-4bd5-8880-490c6086dfff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109,&quot;width&quot;:469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3fbc1ff-a69f-43ea-a688-2121c5576df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109,&quot;width&quot;:469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109,&quot;width&quot;:469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53349b-2620-456b-ad0b-07615a451794}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13317</Words>
  <Application>Microsoft Office PowerPoint</Application>
  <PresentationFormat>信纸(8.5x11 英寸)</PresentationFormat>
  <Paragraphs>3145</Paragraphs>
  <Slides>183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183</vt:i4>
      </vt:variant>
    </vt:vector>
  </HeadingPairs>
  <TitlesOfParts>
    <vt:vector size="196" baseType="lpstr">
      <vt:lpstr>黑体</vt:lpstr>
      <vt:lpstr>楷体_GB2312</vt:lpstr>
      <vt:lpstr>宋体</vt:lpstr>
      <vt:lpstr>微软雅黑</vt:lpstr>
      <vt:lpstr>Arial</vt:lpstr>
      <vt:lpstr>Monotype Corsiva</vt:lpstr>
      <vt:lpstr>Times New Roman</vt:lpstr>
      <vt:lpstr>Wingdings</vt:lpstr>
      <vt:lpstr>Wingdings 2</vt:lpstr>
      <vt:lpstr>Default Design</vt:lpstr>
      <vt:lpstr>Microsoft Visio 2003-2010 Drawing</vt:lpstr>
      <vt:lpstr>Equation.KSEE3</vt:lpstr>
      <vt:lpstr>Microsoft Equation 3.0</vt:lpstr>
      <vt:lpstr>软件技术基础</vt:lpstr>
      <vt:lpstr>数据结构</vt:lpstr>
      <vt:lpstr>数据结构</vt:lpstr>
      <vt:lpstr>栈(Stack)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一个例子</vt:lpstr>
      <vt:lpstr>PowerPoint 演示文稿</vt:lpstr>
      <vt:lpstr>PowerPoint 演示文稿</vt:lpstr>
      <vt:lpstr>栈初始化</vt:lpstr>
      <vt:lpstr>PowerPoint 演示文稿</vt:lpstr>
      <vt:lpstr>PowerPoint 演示文稿</vt:lpstr>
      <vt:lpstr>PowerPoint 演示文稿</vt:lpstr>
      <vt:lpstr>PowerPoint 演示文稿</vt:lpstr>
      <vt:lpstr>数据结构</vt:lpstr>
      <vt:lpstr>栈的生活实例</vt:lpstr>
      <vt:lpstr>栈的生活实例</vt:lpstr>
      <vt:lpstr>栈的生活实例</vt:lpstr>
      <vt:lpstr>栈的生活实例</vt:lpstr>
      <vt:lpstr>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数据结构</vt:lpstr>
      <vt:lpstr>PowerPoint 演示文稿</vt:lpstr>
      <vt:lpstr>PowerPoint 演示文稿</vt:lpstr>
      <vt:lpstr>PowerPoint 演示文稿</vt:lpstr>
      <vt:lpstr>PowerPoint 演示文稿</vt:lpstr>
      <vt:lpstr>循环队列</vt:lpstr>
      <vt:lpstr>循环队列操作</vt:lpstr>
      <vt:lpstr>队初始化</vt:lpstr>
      <vt:lpstr>入队</vt:lpstr>
      <vt:lpstr>出队</vt:lpstr>
      <vt:lpstr>判队空</vt:lpstr>
      <vt:lpstr>链队</vt:lpstr>
      <vt:lpstr>链队初始化</vt:lpstr>
      <vt:lpstr>入队</vt:lpstr>
      <vt:lpstr>出队</vt:lpstr>
      <vt:lpstr>判队空</vt:lpstr>
      <vt:lpstr>数据结构</vt:lpstr>
      <vt:lpstr>队列的生活实例</vt:lpstr>
      <vt:lpstr>队列的生活实例</vt:lpstr>
      <vt:lpstr>队列的生活实例</vt:lpstr>
      <vt:lpstr>队列的生活实例</vt:lpstr>
      <vt:lpstr>数据结构</vt:lpstr>
      <vt:lpstr>PowerPoint 演示文稿</vt:lpstr>
      <vt:lpstr>PowerPoint 演示文稿</vt:lpstr>
      <vt:lpstr>PowerPoint 演示文稿</vt:lpstr>
      <vt:lpstr>PowerPoint 演示文稿</vt:lpstr>
      <vt:lpstr>队列的应用2 门诊就诊排队系统</vt:lpstr>
      <vt:lpstr>队列的应用2 门诊就诊排队系统</vt:lpstr>
      <vt:lpstr>队列的应用2 门诊就诊排队系统</vt:lpstr>
      <vt:lpstr>数据结构</vt:lpstr>
      <vt:lpstr>栈与队列的应用：农夫过河问题</vt:lpstr>
      <vt:lpstr>栈与队列的应用：农夫过河问题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链栈</vt:lpstr>
      <vt:lpstr>栈初始化</vt:lpstr>
      <vt:lpstr>判空栈</vt:lpstr>
      <vt:lpstr>入栈</vt:lpstr>
      <vt:lpstr>出栈</vt:lpstr>
      <vt:lpstr>队列的应用— Bellman-Ford算法</vt:lpstr>
      <vt:lpstr>Bellman-Ford算法思想</vt:lpstr>
      <vt:lpstr>dist k [u]的计算</vt:lpstr>
      <vt:lpstr>例子</vt:lpstr>
      <vt:lpstr>算法实现</vt:lpstr>
      <vt:lpstr>PowerPoint 演示文稿</vt:lpstr>
      <vt:lpstr>Dijkstra算法与Bellman算法的区别</vt:lpstr>
      <vt:lpstr>如果存在从源点可达的负权值回路，则最短路径不存在，因为可以重复走这个回路，使得路径无穷小。  在Bellman算法中判断是否存在从源点可达的负权值回路的方法：</vt:lpstr>
      <vt:lpstr>算法复杂度分析</vt:lpstr>
      <vt:lpstr>Bellman-Ford算法思想的另一种理解</vt:lpstr>
      <vt:lpstr>实现</vt:lpstr>
      <vt:lpstr>PowerPoint 演示文稿</vt:lpstr>
      <vt:lpstr>Bellman-Ford算法改进</vt:lpstr>
      <vt:lpstr>栈的生活实例</vt:lpstr>
      <vt:lpstr>PowerPoint 演示文稿</vt:lpstr>
      <vt:lpstr>PowerPoint 演示文稿</vt:lpstr>
      <vt:lpstr>PowerPoint 演示文稿</vt:lpstr>
      <vt:lpstr>队列的生活实例</vt:lpstr>
      <vt:lpstr>PowerPoint 演示文稿</vt:lpstr>
      <vt:lpstr>PowerPoint 演示文稿</vt:lpstr>
      <vt:lpstr>PowerPoint 演示文稿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栈(Stack)</vt:lpstr>
      <vt:lpstr>队列</vt:lpstr>
      <vt:lpstr>队列</vt:lpstr>
      <vt:lpstr>队列</vt:lpstr>
    </vt:vector>
  </TitlesOfParts>
  <Company>Linkoping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Fritzson</dc:creator>
  <cp:lastModifiedBy>Chao Zhang</cp:lastModifiedBy>
  <cp:revision>792</cp:revision>
  <dcterms:created xsi:type="dcterms:W3CDTF">2004-06-16T13:07:00Z</dcterms:created>
  <dcterms:modified xsi:type="dcterms:W3CDTF">2023-10-09T13:11:37Z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39C3F81D11EC4213B78F093C5EE18850</vt:lpwstr>
  </property>
  <property fmtid="{D5CDD505-2E9C-101B-9397-08002B2CF9AE}" pid="3" name="KSOProductBuildVer">
    <vt:lpwstr>2052-11.1.0.12358</vt:lpwstr>
  </property>
</Properties>
</file>