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0"/>
  </p:notesMasterIdLst>
  <p:handoutMasterIdLst>
    <p:handoutMasterId r:id="rId21"/>
  </p:handoutMasterIdLst>
  <p:sldIdLst>
    <p:sldId id="677" r:id="rId2"/>
    <p:sldId id="678" r:id="rId3"/>
    <p:sldId id="679" r:id="rId4"/>
    <p:sldId id="698" r:id="rId5"/>
    <p:sldId id="680" r:id="rId6"/>
    <p:sldId id="691" r:id="rId7"/>
    <p:sldId id="681" r:id="rId8"/>
    <p:sldId id="682" r:id="rId9"/>
    <p:sldId id="683" r:id="rId10"/>
    <p:sldId id="693" r:id="rId11"/>
    <p:sldId id="692" r:id="rId12"/>
    <p:sldId id="685" r:id="rId13"/>
    <p:sldId id="686" r:id="rId14"/>
    <p:sldId id="687" r:id="rId15"/>
    <p:sldId id="697" r:id="rId16"/>
    <p:sldId id="688" r:id="rId17"/>
    <p:sldId id="689" r:id="rId18"/>
    <p:sldId id="690" r:id="rId1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7030A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84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000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494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8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40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043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8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147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非精确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oracle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返回一对使得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(10.4)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对某个松弛的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非精确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oracle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返回一对使得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(10.4)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对某个松弛的 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𝛿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311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将该速率与表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10.1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中的相比，普通梯度下降法不受非精确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oracle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的影响，没有误差积累。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195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25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70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40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是初始点与最优解之间的距离。待定！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20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更确切地，因为是极小化，</a:t>
            </a:r>
            <a:r>
              <a:rPr lang="en-US" altLang="zh-CN" dirty="0" err="1"/>
              <a:t>x_s</a:t>
            </a:r>
            <a:r>
              <a:rPr lang="en-US" altLang="zh-CN" dirty="0"/>
              <a:t>\in cone{e_1, …, e_{s-1}}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67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都是自由参数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𝛾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都是自由参数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68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在强凸情况下，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是自由参数。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在强凸情况下，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𝛾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是自由参数。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06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23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加速梯度法：下界与稳健性之间的权衡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08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107.png"/><Relationship Id="rId14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01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5.jpe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上   界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289026-03E7-4D76-811C-C90CB03715B5}"/>
              </a:ext>
            </a:extLst>
          </p:cNvPr>
          <p:cNvGrpSpPr/>
          <p:nvPr/>
        </p:nvGrpSpPr>
        <p:grpSpPr>
          <a:xfrm>
            <a:off x="200498" y="1669058"/>
            <a:ext cx="8943502" cy="3596813"/>
            <a:chOff x="586093" y="1647024"/>
            <a:chExt cx="8321180" cy="3596813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0DD4013-EF24-4AB1-B823-A0F749D7B325}"/>
                </a:ext>
              </a:extLst>
            </p:cNvPr>
            <p:cNvGrpSpPr/>
            <p:nvPr/>
          </p:nvGrpSpPr>
          <p:grpSpPr>
            <a:xfrm>
              <a:off x="594180" y="2184025"/>
              <a:ext cx="8313093" cy="3059812"/>
              <a:chOff x="594180" y="2163705"/>
              <a:chExt cx="8313093" cy="30598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BDB912CF-2DFF-4164-B24C-6712CFC0AC68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66" y="2163705"/>
                    <a:ext cx="8272707" cy="30598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的</m:t>
                                      </m:r>
                                      <m:r>
                                        <a:rPr lang="zh-CN" alt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性质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zh-CN" altLang="en-US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zh-CN" altLang="en-US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凸</m:t>
                                          </m:r>
                                          <m:r>
                                            <a:rPr lang="zh-CN" alt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、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2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Lipschitz</m:t>
                                          </m:r>
                                        </m:e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凸、光滑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连续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算</m:t>
                                      </m:r>
                                      <m:r>
                                        <a:rPr lang="zh-CN" altLang="en-US" sz="2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法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zh-CN" altLang="en-US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次</m:t>
                                          </m:r>
                                          <m:r>
                                            <a:rPr lang="zh-CN" altLang="en-US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梯度</m:t>
                                          </m:r>
                                          <m:r>
                                            <a:rPr lang="zh-CN" alt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下降法</m:t>
                                          </m:r>
                                        </m:e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梯度</m:t>
                                          </m:r>
                                          <m:r>
                                            <a:rPr lang="zh-CN" altLang="en-US" sz="2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下降法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zh-CN" altLang="en-US" sz="2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复</m:t>
                                      </m:r>
                                      <m:r>
                                        <a:rPr lang="zh-CN" altLang="en-US" sz="2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杂性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en-US" altLang="zh-CN" sz="2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rad>
                                          <m:r>
                                            <a:rPr lang="en-US" altLang="zh-CN" sz="2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  <m:r>
                                            <a:rPr lang="en-US" altLang="zh-CN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定理</m:t>
                                          </m:r>
                                          <m:r>
                                            <a:rPr lang="en-US" altLang="zh-CN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altLang="zh-CN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  <m:r>
                                            <a:rPr lang="en-US" altLang="zh-CN" sz="2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en-US" altLang="zh-CN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(1/</m:t>
                                          </m:r>
                                          <m:r>
                                            <a:rPr lang="en-US" altLang="zh-CN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)(</m:t>
                                          </m:r>
                                          <m:r>
                                            <a:rPr lang="zh-CN" alt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定理</m:t>
                                          </m:r>
                                          <m:r>
                                            <a:rPr lang="en-US" altLang="zh-CN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2.4)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强凸、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Lipschitz</m:t>
                                    </m:r>
                                    <m: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连续</m:t>
                                    </m:r>
                                  </m:e>
                                  <m:e>
                                    <m: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强凸、光滑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次</m:t>
                                    </m:r>
                                    <m: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梯度下降法</m:t>
                                    </m:r>
                                  </m:e>
                                  <m:e>
                                    <m: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梯度下降法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(1/</m:t>
                                    </m:r>
                                    <m: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定理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3.4)</m:t>
                                    </m:r>
                                  </m:e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sz="2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zh-CN" alt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</m:d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定理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3.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凸、</m:t>
                                    </m:r>
                                    <m:r>
                                      <a:rPr lang="zh-CN" alt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光滑</m:t>
                                    </m:r>
                                  </m:e>
                                  <m:e>
                                    <m: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强凸、光滑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Nesterov</m:t>
                                    </m:r>
                                    <m: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加速</m:t>
                                    </m:r>
                                    <m:r>
                                      <a:rPr lang="zh-CN" alt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梯度法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Nesterov</m:t>
                                    </m:r>
                                    <m: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加速梯度法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zh-CN" alt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sz="22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定理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  <m:r>
                                      <a:rPr lang="en-US" altLang="zh-CN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sz="2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en-US" altLang="zh-C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</m:rad>
                                      </m:e>
                                    </m:d>
                                    <m: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定理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  <m:r>
                                      <a:rPr lang="en-US" altLang="zh-CN" sz="2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eqArr>
                              </m:e>
                            </m:mr>
                          </m:m>
                        </m:oMath>
                      </m:oMathPara>
                    </a14:m>
                    <a:endParaRPr lang="en-US" altLang="zh-CN" sz="2200" dirty="0">
                      <a:solidFill>
                        <a:schemeClr val="tx1"/>
                      </a:solidFill>
                    </a:endParaRPr>
                  </a:p>
                  <a:p>
                    <a:endParaRPr lang="zh-CN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BDB912CF-2DFF-4164-B24C-6712CFC0A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66" y="2163705"/>
                    <a:ext cx="8272707" cy="305981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85702A7-CD11-426E-A872-D6A14FD307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94180" y="2546003"/>
                <a:ext cx="792000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ABA1341-6522-478D-BDF4-5CF090F278AD}"/>
                </a:ext>
              </a:extLst>
            </p:cNvPr>
            <p:cNvGrpSpPr/>
            <p:nvPr/>
          </p:nvGrpSpPr>
          <p:grpSpPr>
            <a:xfrm>
              <a:off x="685245" y="4975717"/>
              <a:ext cx="8222028" cy="101597"/>
              <a:chOff x="685245" y="4579106"/>
              <a:chExt cx="8222028" cy="101597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3D686F2-3FCB-4AC7-B7E3-42C3836966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5245" y="4579106"/>
                <a:ext cx="822202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732AC43-3ED3-4483-AA10-4561BD0FEF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5246" y="4680703"/>
                <a:ext cx="822202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9357143-6B75-4DA1-8ABD-C4CE9736480C}"/>
                </a:ext>
              </a:extLst>
            </p:cNvPr>
            <p:cNvGrpSpPr/>
            <p:nvPr/>
          </p:nvGrpSpPr>
          <p:grpSpPr>
            <a:xfrm>
              <a:off x="586093" y="1647024"/>
              <a:ext cx="7920001" cy="564131"/>
              <a:chOff x="586093" y="1575904"/>
              <a:chExt cx="7920001" cy="564131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7A27AAF0-EB9C-49C5-8145-4DB75B7827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86093" y="2069707"/>
                <a:ext cx="7920000" cy="7032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A6CDC8E-158F-4331-9075-C4D1F10FE8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86094" y="2031390"/>
                <a:ext cx="7920000" cy="459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0E62813-AB1C-49D2-BEB9-5625A2636555}"/>
                  </a:ext>
                </a:extLst>
              </p:cNvPr>
              <p:cNvSpPr txBox="1"/>
              <p:nvPr/>
            </p:nvSpPr>
            <p:spPr>
              <a:xfrm>
                <a:off x="1592303" y="1575904"/>
                <a:ext cx="5541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已经得到的各种方法复杂性的上界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470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链图的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Laplace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矩阵及性质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2" descr="https://bkimg.cdn.bcebos.com/formula/c9df19ff489e19ff23b04894ac7236d4.svg">
            <a:extLst>
              <a:ext uri="{FF2B5EF4-FFF2-40B4-BE49-F238E27FC236}">
                <a16:creationId xmlns:a16="http://schemas.microsoft.com/office/drawing/2014/main" id="{F18CA784-2736-4A7C-B030-AF986AB2BF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925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">
                <a:extLst>
                  <a:ext uri="{FF2B5EF4-FFF2-40B4-BE49-F238E27FC236}">
                    <a16:creationId xmlns:a16="http://schemas.microsoft.com/office/drawing/2014/main" id="{8CE9062C-875F-43BB-BE3A-4F4E4CCFE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390" y="5469723"/>
                <a:ext cx="518863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133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事实</a:t>
                </a:r>
                <a:r>
                  <a:rPr kumimoji="0" lang="zh-CN" alt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：所给</a:t>
                </a:r>
                <a:r>
                  <a:rPr kumimoji="0"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矩阵</a:t>
                </a:r>
                <a:r>
                  <a:rPr kumimoji="0" lang="zh-CN" alt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Helvetica Neue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≼</m:t>
                    </m:r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≼4</m:t>
                    </m:r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kumimoji="0"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">
                <a:extLst>
                  <a:ext uri="{FF2B5EF4-FFF2-40B4-BE49-F238E27FC236}">
                    <a16:creationId xmlns:a16="http://schemas.microsoft.com/office/drawing/2014/main" id="{8CE9062C-875F-43BB-BE3A-4F4E4CCFE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390" y="5469723"/>
                <a:ext cx="5188633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D2B94D-FE5B-495F-9990-5A6BBA800B1D}"/>
                  </a:ext>
                </a:extLst>
              </p:cNvPr>
              <p:cNvSpPr txBox="1"/>
              <p:nvPr/>
            </p:nvSpPr>
            <p:spPr>
              <a:xfrm>
                <a:off x="772354" y="1417494"/>
                <a:ext cx="4912350" cy="2098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D2B94D-FE5B-495F-9990-5A6BBA80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4" y="1417494"/>
                <a:ext cx="4912350" cy="2098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C7C835-56D8-49B6-84B0-A4A37584014E}"/>
                  </a:ext>
                </a:extLst>
              </p:cNvPr>
              <p:cNvSpPr txBox="1"/>
              <p:nvPr/>
            </p:nvSpPr>
            <p:spPr>
              <a:xfrm>
                <a:off x="853654" y="1034748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C7C835-56D8-49B6-84B0-A4A375840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54" y="1034748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157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215C6831-0E10-4F43-9279-8BAA6A7655A1}"/>
              </a:ext>
            </a:extLst>
          </p:cNvPr>
          <p:cNvGrpSpPr/>
          <p:nvPr/>
        </p:nvGrpSpPr>
        <p:grpSpPr>
          <a:xfrm>
            <a:off x="776535" y="3430197"/>
            <a:ext cx="6626798" cy="1363363"/>
            <a:chOff x="875688" y="3716639"/>
            <a:chExt cx="6626798" cy="136336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F2DACA7-E7E9-4D03-9D27-6E6B37F37F4F}"/>
                </a:ext>
              </a:extLst>
            </p:cNvPr>
            <p:cNvSpPr txBox="1"/>
            <p:nvPr/>
          </p:nvSpPr>
          <p:spPr>
            <a:xfrm>
              <a:off x="875688" y="3716639"/>
              <a:ext cx="210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请注意</a:t>
              </a:r>
              <a:r>
                <a:rPr lang="en-US" altLang="zh-CN" i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4CDBDD4-B712-474D-AFD1-6B2267042059}"/>
                    </a:ext>
                  </a:extLst>
                </p:cNvPr>
                <p:cNvSpPr txBox="1"/>
                <p:nvPr/>
              </p:nvSpPr>
              <p:spPr>
                <a:xfrm>
                  <a:off x="1135909" y="3950141"/>
                  <a:ext cx="6366577" cy="11298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[1]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[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+1]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4CDBDD4-B712-474D-AFD1-6B2267042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909" y="3950141"/>
                  <a:ext cx="6366577" cy="11298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82BCD61-A457-474A-9F81-9CA627AAD9F4}"/>
                  </a:ext>
                </a:extLst>
              </p:cNvPr>
              <p:cNvSpPr txBox="1"/>
              <p:nvPr/>
            </p:nvSpPr>
            <p:spPr>
              <a:xfrm>
                <a:off x="728282" y="4527820"/>
                <a:ext cx="7468268" cy="1129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82BCD61-A457-474A-9F81-9CA627AAD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2" y="4527820"/>
                <a:ext cx="7468268" cy="1129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3310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265461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光滑函数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4A4661-152F-ECF9-7DBD-D72E5BB9962F}"/>
                  </a:ext>
                </a:extLst>
              </p:cNvPr>
              <p:cNvSpPr txBox="1"/>
              <p:nvPr/>
            </p:nvSpPr>
            <p:spPr>
              <a:xfrm>
                <a:off x="622300" y="1003983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个顶点的链图的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Laplace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矩阵，不失一般性，设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4A4661-152F-ECF9-7DBD-D72E5BB99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003983"/>
                <a:ext cx="7899400" cy="830997"/>
              </a:xfrm>
              <a:prstGeom prst="rect">
                <a:avLst/>
              </a:prstGeom>
              <a:blipFill>
                <a:blip r:embed="rId4"/>
                <a:stretch>
                  <a:fillRect l="-1157" t="-8088" r="-123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BECBB2-46E9-4250-8467-ECBC4B5D52DE}"/>
                  </a:ext>
                </a:extLst>
              </p:cNvPr>
              <p:cNvSpPr txBox="1"/>
              <p:nvPr/>
            </p:nvSpPr>
            <p:spPr>
              <a:xfrm>
                <a:off x="997022" y="1561689"/>
                <a:ext cx="7001219" cy="79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BECBB2-46E9-4250-8467-ECBC4B5D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22" y="1561689"/>
                <a:ext cx="7001219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4D8E6CD-E46B-4F66-9A6F-D2A705CC29B2}"/>
                  </a:ext>
                </a:extLst>
              </p:cNvPr>
              <p:cNvSpPr/>
              <p:nvPr/>
            </p:nvSpPr>
            <p:spPr>
              <a:xfrm>
                <a:off x="644334" y="3036188"/>
                <a:ext cx="33759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光滑的凸二次函数</a:t>
                </a:r>
                <a:r>
                  <a:rPr lang="en-US" altLang="zh-CN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4D8E6CD-E46B-4F66-9A6F-D2A705CC2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4" y="3036188"/>
                <a:ext cx="3375924" cy="461665"/>
              </a:xfrm>
              <a:prstGeom prst="rect">
                <a:avLst/>
              </a:prstGeom>
              <a:blipFill>
                <a:blip r:embed="rId6"/>
                <a:stretch>
                  <a:fillRect l="-253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DE72D3B5-D4B4-4B81-B3A2-C5B05470AE04}"/>
              </a:ext>
            </a:extLst>
          </p:cNvPr>
          <p:cNvGrpSpPr/>
          <p:nvPr/>
        </p:nvGrpSpPr>
        <p:grpSpPr>
          <a:xfrm>
            <a:off x="644334" y="3612350"/>
            <a:ext cx="7816620" cy="1014456"/>
            <a:chOff x="831623" y="3447097"/>
            <a:chExt cx="6618942" cy="101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92FF364-23AC-467E-9879-6A036879C6C2}"/>
                    </a:ext>
                  </a:extLst>
                </p:cNvPr>
                <p:cNvSpPr txBox="1"/>
                <p:nvPr/>
              </p:nvSpPr>
              <p:spPr>
                <a:xfrm>
                  <a:off x="831623" y="3447097"/>
                  <a:ext cx="489714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它的最小点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满足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i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解得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92FF364-23AC-467E-9879-6A036879C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23" y="3447097"/>
                  <a:ext cx="4897148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1477" t="-80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F7B5EFC-3AD9-481A-86F3-C7B965F867A9}"/>
                    </a:ext>
                  </a:extLst>
                </p:cNvPr>
                <p:cNvSpPr txBox="1"/>
                <p:nvPr/>
              </p:nvSpPr>
              <p:spPr>
                <a:xfrm>
                  <a:off x="1261431" y="3831893"/>
                  <a:ext cx="6189134" cy="629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den>
                      </m:f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F7B5EFC-3AD9-481A-86F3-C7B965F86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431" y="3831893"/>
                  <a:ext cx="6189134" cy="629660"/>
                </a:xfrm>
                <a:prstGeom prst="rect">
                  <a:avLst/>
                </a:prstGeom>
                <a:blipFill>
                  <a:blip r:embed="rId8"/>
                  <a:stretch>
                    <a:fillRect b="-48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E85F-139F-498F-AC28-96986CE1F3EF}"/>
                  </a:ext>
                </a:extLst>
              </p:cNvPr>
              <p:cNvSpPr txBox="1"/>
              <p:nvPr/>
            </p:nvSpPr>
            <p:spPr>
              <a:xfrm>
                <a:off x="1052107" y="4850491"/>
                <a:ext cx="6189134" cy="73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8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E85F-139F-498F-AC28-96986CE1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07" y="4850491"/>
                <a:ext cx="6189134" cy="735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077A2AF-F3EB-48A6-B9EB-2C596470207C}"/>
                  </a:ext>
                </a:extLst>
              </p:cNvPr>
              <p:cNvSpPr txBox="1"/>
              <p:nvPr/>
            </p:nvSpPr>
            <p:spPr>
              <a:xfrm>
                <a:off x="2969043" y="5496699"/>
                <a:ext cx="4410075" cy="853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077A2AF-F3EB-48A6-B9EB-2C596470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043" y="5496699"/>
                <a:ext cx="4410075" cy="853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E090398-1CAE-4427-A1E1-F3BA81003762}"/>
              </a:ext>
            </a:extLst>
          </p:cNvPr>
          <p:cNvSpPr txBox="1"/>
          <p:nvPr/>
        </p:nvSpPr>
        <p:spPr>
          <a:xfrm>
            <a:off x="655351" y="4552379"/>
            <a:ext cx="35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最小值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A4D8FF5-A29B-4D9B-AFD3-B06C75B565D0}"/>
                  </a:ext>
                </a:extLst>
              </p:cNvPr>
              <p:cNvSpPr txBox="1"/>
              <p:nvPr/>
            </p:nvSpPr>
            <p:spPr>
              <a:xfrm>
                <a:off x="2595805" y="2272015"/>
                <a:ext cx="4805347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A4D8FF5-A29B-4D9B-AFD3-B06C75B5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805" y="2272015"/>
                <a:ext cx="4805347" cy="633058"/>
              </a:xfrm>
              <a:prstGeom prst="rect">
                <a:avLst/>
              </a:prstGeom>
              <a:blipFill>
                <a:blip r:embed="rId11"/>
                <a:stretch>
                  <a:fillRect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112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4571998" y="1419386"/>
                <a:ext cx="3861565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时有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en-US" altLang="zh-CN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1419386"/>
                <a:ext cx="3861565" cy="461665"/>
              </a:xfrm>
              <a:prstGeom prst="rect">
                <a:avLst/>
              </a:prstGeom>
              <a:blipFill>
                <a:blip r:embed="rId4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DF643-EAEE-6C37-6480-A90B39AB61F2}"/>
                  </a:ext>
                </a:extLst>
              </p:cNvPr>
              <p:cNvSpPr txBox="1"/>
              <p:nvPr/>
            </p:nvSpPr>
            <p:spPr>
              <a:xfrm>
                <a:off x="3555786" y="2108011"/>
                <a:ext cx="3530906" cy="681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DF643-EAEE-6C37-6480-A90B39AB6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86" y="2108011"/>
                <a:ext cx="3530906" cy="681212"/>
              </a:xfrm>
              <a:prstGeom prst="rect">
                <a:avLst/>
              </a:prstGeom>
              <a:blipFill>
                <a:blip r:embed="rId5"/>
                <a:stretch>
                  <a:fillRect l="-517" t="-9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1919A8-4BAE-6BEF-CEDC-7040FA6F78CF}"/>
                  </a:ext>
                </a:extLst>
              </p:cNvPr>
              <p:cNvSpPr txBox="1"/>
              <p:nvPr/>
            </p:nvSpPr>
            <p:spPr>
              <a:xfrm>
                <a:off x="5498680" y="4218098"/>
                <a:ext cx="3145452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1919A8-4BAE-6BEF-CEDC-7040FA6F7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680" y="4218098"/>
                <a:ext cx="3145452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2446F128-E0E4-4691-ACD2-983CA86B4D1B}"/>
              </a:ext>
            </a:extLst>
          </p:cNvPr>
          <p:cNvGrpSpPr/>
          <p:nvPr/>
        </p:nvGrpSpPr>
        <p:grpSpPr>
          <a:xfrm>
            <a:off x="622300" y="1026010"/>
            <a:ext cx="7899400" cy="844395"/>
            <a:chOff x="622300" y="1279401"/>
            <a:chExt cx="7899400" cy="844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F34EA0-A5D2-4322-800C-6B7727F77D2A}"/>
                    </a:ext>
                  </a:extLst>
                </p:cNvPr>
                <p:cNvSpPr txBox="1"/>
                <p:nvPr/>
              </p:nvSpPr>
              <p:spPr>
                <a:xfrm>
                  <a:off x="622300" y="1279401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如果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，由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的构造，对任何黑箱方法，有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F34EA0-A5D2-4322-800C-6B7727F77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0" y="1279401"/>
                  <a:ext cx="789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003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411DB4A-F2E6-4DB1-BD26-E0D6975268EB}"/>
                    </a:ext>
                  </a:extLst>
                </p:cNvPr>
                <p:cNvSpPr txBox="1"/>
                <p:nvPr/>
              </p:nvSpPr>
              <p:spPr>
                <a:xfrm>
                  <a:off x="1118210" y="1662131"/>
                  <a:ext cx="345378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span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411DB4A-F2E6-4DB1-BD26-E0D69752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210" y="1662131"/>
                  <a:ext cx="345378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AE57ACB-9060-436B-AD83-11A183191E95}"/>
              </a:ext>
            </a:extLst>
          </p:cNvPr>
          <p:cNvSpPr txBox="1"/>
          <p:nvPr/>
        </p:nvSpPr>
        <p:spPr>
          <a:xfrm>
            <a:off x="486926" y="31859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估计迭代点处目标值的下界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7A408CF-1955-4FCF-8C62-D73C22BF3D9C}"/>
                  </a:ext>
                </a:extLst>
              </p:cNvPr>
              <p:cNvSpPr txBox="1"/>
              <p:nvPr/>
            </p:nvSpPr>
            <p:spPr>
              <a:xfrm>
                <a:off x="644334" y="1984044"/>
                <a:ext cx="31344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估计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的下界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7A408CF-1955-4FCF-8C62-D73C22BF3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4" y="1984044"/>
                <a:ext cx="3134451" cy="461665"/>
              </a:xfrm>
              <a:prstGeom prst="rect">
                <a:avLst/>
              </a:prstGeom>
              <a:blipFill>
                <a:blip r:embed="rId9"/>
                <a:stretch>
                  <a:fillRect l="-2724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2925D2E-3B68-4D42-B758-134159162BA5}"/>
                  </a:ext>
                </a:extLst>
              </p:cNvPr>
              <p:cNvSpPr txBox="1"/>
              <p:nvPr/>
            </p:nvSpPr>
            <p:spPr>
              <a:xfrm>
                <a:off x="782286" y="2496997"/>
                <a:ext cx="2853280" cy="110799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将原始问题限制在</a:t>
                </a:r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−1]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所在的子空间</a:t>
                </a:r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2925D2E-3B68-4D42-B758-13415916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86" y="2496997"/>
                <a:ext cx="2853280" cy="1107996"/>
              </a:xfrm>
              <a:prstGeom prst="rect">
                <a:avLst/>
              </a:prstGeom>
              <a:blipFill>
                <a:blip r:embed="rId10"/>
                <a:stretch>
                  <a:fillRect t="-5525" b="-8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0BD9305-2DFD-4628-8140-00E9786CB6FE}"/>
              </a:ext>
            </a:extLst>
          </p:cNvPr>
          <p:cNvGrpSpPr/>
          <p:nvPr/>
        </p:nvGrpSpPr>
        <p:grpSpPr>
          <a:xfrm>
            <a:off x="2725180" y="2497735"/>
            <a:ext cx="3861565" cy="2283391"/>
            <a:chOff x="2648067" y="3830781"/>
            <a:chExt cx="3530906" cy="2283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B95A0C9-48F1-6FD0-CE53-EB2659D83C2C}"/>
                    </a:ext>
                  </a:extLst>
                </p:cNvPr>
                <p:cNvSpPr txBox="1"/>
                <p:nvPr/>
              </p:nvSpPr>
              <p:spPr>
                <a:xfrm>
                  <a:off x="2648067" y="4481417"/>
                  <a:ext cx="3530906" cy="16327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]=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如果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&lt;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否则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B95A0C9-48F1-6FD0-CE53-EB2659D83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067" y="4481417"/>
                  <a:ext cx="3530906" cy="16327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C290F63B-27A4-473C-9215-8CB863963A96}"/>
                </a:ext>
              </a:extLst>
            </p:cNvPr>
            <p:cNvSpPr/>
            <p:nvPr/>
          </p:nvSpPr>
          <p:spPr bwMode="auto">
            <a:xfrm>
              <a:off x="4043191" y="3830781"/>
              <a:ext cx="303632" cy="77182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B8F14FA-D3E9-44F7-9E13-CBBDD7E0275F}"/>
                  </a:ext>
                </a:extLst>
              </p:cNvPr>
              <p:cNvSpPr txBox="1"/>
              <p:nvPr/>
            </p:nvSpPr>
            <p:spPr>
              <a:xfrm>
                <a:off x="782033" y="4532917"/>
                <a:ext cx="44291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B8F14FA-D3E9-44F7-9E13-CBBDD7E0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" y="4532917"/>
                <a:ext cx="4429125" cy="461665"/>
              </a:xfrm>
              <a:prstGeom prst="rect">
                <a:avLst/>
              </a:prstGeom>
              <a:blipFill>
                <a:blip r:embed="rId1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6071BCF-2234-462C-B5A7-B96AE19C7AA3}"/>
                  </a:ext>
                </a:extLst>
              </p:cNvPr>
              <p:cNvSpPr txBox="1"/>
              <p:nvPr/>
            </p:nvSpPr>
            <p:spPr>
              <a:xfrm>
                <a:off x="1391764" y="5008934"/>
                <a:ext cx="497205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6071BCF-2234-462C-B5A7-B96AE19C7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64" y="5008934"/>
                <a:ext cx="4972050" cy="9221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5E9D28C-B235-4C50-B694-C76DC2EAF83C}"/>
                  </a:ext>
                </a:extLst>
              </p:cNvPr>
              <p:cNvSpPr txBox="1"/>
              <p:nvPr/>
            </p:nvSpPr>
            <p:spPr>
              <a:xfrm>
                <a:off x="2519418" y="5797129"/>
                <a:ext cx="5489843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5E9D28C-B235-4C50-B694-C76DC2EA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418" y="5797129"/>
                <a:ext cx="5489843" cy="9221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AF3E234-C30D-4734-BA0C-AF41BF90E007}"/>
                  </a:ext>
                </a:extLst>
              </p:cNvPr>
              <p:cNvSpPr txBox="1"/>
              <p:nvPr/>
            </p:nvSpPr>
            <p:spPr>
              <a:xfrm>
                <a:off x="652688" y="4095367"/>
                <a:ext cx="29030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对任何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AF3E234-C30D-4734-BA0C-AF41BF90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8" y="4095367"/>
                <a:ext cx="2903098" cy="461665"/>
              </a:xfrm>
              <a:prstGeom prst="rect">
                <a:avLst/>
              </a:prstGeom>
              <a:blipFill>
                <a:blip r:embed="rId15"/>
                <a:stretch>
                  <a:fillRect l="-2731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55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6" grpId="0"/>
      <p:bldP spid="17" grpId="0" animBg="1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490095" y="180462"/>
            <a:ext cx="8312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确定最优解与初始点之间的距离</a:t>
            </a:r>
            <a:endParaRPr lang="en-US" altLang="zh-CN" sz="44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1735B9-71A1-D99B-019B-7B5749289FC1}"/>
                  </a:ext>
                </a:extLst>
              </p:cNvPr>
              <p:cNvSpPr txBox="1"/>
              <p:nvPr/>
            </p:nvSpPr>
            <p:spPr>
              <a:xfrm>
                <a:off x="711850" y="1244188"/>
                <a:ext cx="160333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1735B9-71A1-D99B-019B-7B5749289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0" y="1244188"/>
                <a:ext cx="1603334" cy="430887"/>
              </a:xfrm>
              <a:prstGeom prst="rect">
                <a:avLst/>
              </a:prstGeom>
              <a:blipFill>
                <a:blip r:embed="rId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641498-AA57-71F7-EC9F-E3CFF73FA952}"/>
                  </a:ext>
                </a:extLst>
              </p:cNvPr>
              <p:cNvSpPr txBox="1"/>
              <p:nvPr/>
            </p:nvSpPr>
            <p:spPr>
              <a:xfrm>
                <a:off x="3071181" y="2008826"/>
                <a:ext cx="4550834" cy="1016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nary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641498-AA57-71F7-EC9F-E3CFF73F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81" y="2008826"/>
                <a:ext cx="4550834" cy="1016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2C6EDB-D969-1490-E5B9-460487868BA8}"/>
                  </a:ext>
                </a:extLst>
              </p:cNvPr>
              <p:cNvSpPr txBox="1"/>
              <p:nvPr/>
            </p:nvSpPr>
            <p:spPr>
              <a:xfrm>
                <a:off x="3119033" y="3010443"/>
                <a:ext cx="5086350" cy="1016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nary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2C6EDB-D969-1490-E5B9-460487868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3" y="3010443"/>
                <a:ext cx="5086350" cy="1016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83A2F3B-17FD-A108-EE0D-1A474618E2ED}"/>
                  </a:ext>
                </a:extLst>
              </p:cNvPr>
              <p:cNvSpPr txBox="1"/>
              <p:nvPr/>
            </p:nvSpPr>
            <p:spPr>
              <a:xfrm>
                <a:off x="3003239" y="4024569"/>
                <a:ext cx="5567879" cy="831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den>
                      </m:f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+1)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83A2F3B-17FD-A108-EE0D-1A474618E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39" y="4024569"/>
                <a:ext cx="5567879" cy="831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1BA73B-4A35-937F-E4A3-98CA2DBC85C0}"/>
                  </a:ext>
                </a:extLst>
              </p:cNvPr>
              <p:cNvSpPr txBox="1"/>
              <p:nvPr/>
            </p:nvSpPr>
            <p:spPr>
              <a:xfrm>
                <a:off x="904183" y="4888933"/>
                <a:ext cx="5753100" cy="728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1BA73B-4A35-937F-E4A3-98CA2DBC8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83" y="4888933"/>
                <a:ext cx="5753100" cy="7283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6926B3D-4090-8945-C8CA-F2BDD3B0E54E}"/>
                  </a:ext>
                </a:extLst>
              </p:cNvPr>
              <p:cNvSpPr txBox="1"/>
              <p:nvPr/>
            </p:nvSpPr>
            <p:spPr>
              <a:xfrm>
                <a:off x="2896744" y="5639343"/>
                <a:ext cx="2238375" cy="737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2(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6926B3D-4090-8945-C8CA-F2BDD3B0E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44" y="5639343"/>
                <a:ext cx="2238375" cy="7371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EB28592-E205-40D0-AF66-6DAE9465ECB5}"/>
                  </a:ext>
                </a:extLst>
              </p:cNvPr>
              <p:cNvSpPr txBox="1"/>
              <p:nvPr/>
            </p:nvSpPr>
            <p:spPr>
              <a:xfrm>
                <a:off x="5346598" y="5665597"/>
                <a:ext cx="3109054" cy="83176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2(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+1) </m:t>
                          </m:r>
                        </m:den>
                      </m:f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EB28592-E205-40D0-AF66-6DAE9465E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98" y="5665597"/>
                <a:ext cx="3109054" cy="8317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24871891-51ED-4888-8A8B-C8B21B0262E8}"/>
              </a:ext>
            </a:extLst>
          </p:cNvPr>
          <p:cNvGrpSpPr/>
          <p:nvPr/>
        </p:nvGrpSpPr>
        <p:grpSpPr>
          <a:xfrm>
            <a:off x="3160493" y="970260"/>
            <a:ext cx="5521106" cy="1016497"/>
            <a:chOff x="3160493" y="970260"/>
            <a:chExt cx="5521106" cy="101649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F82DCF4-8CE6-4313-975C-2AE472B87D28}"/>
                </a:ext>
              </a:extLst>
            </p:cNvPr>
            <p:cNvGrpSpPr/>
            <p:nvPr/>
          </p:nvGrpSpPr>
          <p:grpSpPr>
            <a:xfrm>
              <a:off x="5728771" y="1088469"/>
              <a:ext cx="2952828" cy="729495"/>
              <a:chOff x="5772839" y="1198639"/>
              <a:chExt cx="2952828" cy="7294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8CBA5079-9E5B-4B69-BD31-BE400FAD2756}"/>
                      </a:ext>
                    </a:extLst>
                  </p:cNvPr>
                  <p:cNvSpPr txBox="1"/>
                  <p:nvPr/>
                </p:nvSpPr>
                <p:spPr>
                  <a:xfrm>
                    <a:off x="6273241" y="1198639"/>
                    <a:ext cx="2452426" cy="7294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8CBA5079-9E5B-4B69-BD31-BE400FAD27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3241" y="1198639"/>
                    <a:ext cx="2452426" cy="72949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箭头: 右 6">
                <a:extLst>
                  <a:ext uri="{FF2B5EF4-FFF2-40B4-BE49-F238E27FC236}">
                    <a16:creationId xmlns:a16="http://schemas.microsoft.com/office/drawing/2014/main" id="{0B55936C-87C5-42E1-A921-EEBEA58D1F34}"/>
                  </a:ext>
                </a:extLst>
              </p:cNvPr>
              <p:cNvSpPr/>
              <p:nvPr/>
            </p:nvSpPr>
            <p:spPr bwMode="auto">
              <a:xfrm rot="10800000">
                <a:off x="5772839" y="1465243"/>
                <a:ext cx="500402" cy="252262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E01539E-5C2A-4445-9964-4879AA5C554A}"/>
                    </a:ext>
                  </a:extLst>
                </p:cNvPr>
                <p:cNvSpPr txBox="1"/>
                <p:nvPr/>
              </p:nvSpPr>
              <p:spPr>
                <a:xfrm>
                  <a:off x="3160493" y="970260"/>
                  <a:ext cx="2547883" cy="10164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E01539E-5C2A-4445-9964-4879AA5C5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493" y="970260"/>
                  <a:ext cx="2547883" cy="10164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4E3F95-6F75-4E5A-97D3-C18184E0526C}"/>
              </a:ext>
            </a:extLst>
          </p:cNvPr>
          <p:cNvGrpSpPr/>
          <p:nvPr/>
        </p:nvGrpSpPr>
        <p:grpSpPr>
          <a:xfrm>
            <a:off x="1482931" y="1262194"/>
            <a:ext cx="1850007" cy="1326468"/>
            <a:chOff x="1482931" y="1262194"/>
            <a:chExt cx="1850007" cy="132646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E1C85D-B965-4918-8D21-CEA74B7AAA55}"/>
                </a:ext>
              </a:extLst>
            </p:cNvPr>
            <p:cNvGrpSpPr/>
            <p:nvPr/>
          </p:nvGrpSpPr>
          <p:grpSpPr>
            <a:xfrm>
              <a:off x="1482931" y="1761573"/>
              <a:ext cx="1135696" cy="827089"/>
              <a:chOff x="1956659" y="1717505"/>
              <a:chExt cx="1135696" cy="8270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7069BF85-A35B-487E-B623-C8ADECB5C4EC}"/>
                      </a:ext>
                    </a:extLst>
                  </p:cNvPr>
                  <p:cNvSpPr/>
                  <p:nvPr/>
                </p:nvSpPr>
                <p:spPr>
                  <a:xfrm>
                    <a:off x="1956659" y="2082929"/>
                    <a:ext cx="113569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=0</m:t>
                        </m:r>
                      </m:oMath>
                    </a14:m>
                    <a:r>
                      <a:rPr lang="en-US" altLang="zh-CN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7069BF85-A35B-487E-B623-C8ADECB5C4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659" y="2082929"/>
                    <a:ext cx="113569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箭头: 下 4">
                <a:extLst>
                  <a:ext uri="{FF2B5EF4-FFF2-40B4-BE49-F238E27FC236}">
                    <a16:creationId xmlns:a16="http://schemas.microsoft.com/office/drawing/2014/main" id="{DAD568D3-DBB3-48B6-8872-D6761E2A9E74}"/>
                  </a:ext>
                </a:extLst>
              </p:cNvPr>
              <p:cNvSpPr/>
              <p:nvPr/>
            </p:nvSpPr>
            <p:spPr bwMode="auto">
              <a:xfrm rot="10800000">
                <a:off x="2447388" y="1717505"/>
                <a:ext cx="185642" cy="375699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6A9FF85-C895-4ED9-BC21-284B33C67879}"/>
                    </a:ext>
                  </a:extLst>
                </p:cNvPr>
                <p:cNvSpPr txBox="1"/>
                <p:nvPr/>
              </p:nvSpPr>
              <p:spPr>
                <a:xfrm>
                  <a:off x="1907557" y="1262194"/>
                  <a:ext cx="1425381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6A9FF85-C895-4ED9-BC21-284B33C67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557" y="1262194"/>
                  <a:ext cx="1425381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07452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1062978" y="1133942"/>
                <a:ext cx="3483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综上，对任何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zh-CN" altLang="en-US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8" y="1133942"/>
                <a:ext cx="3483624" cy="461665"/>
              </a:xfrm>
              <a:prstGeom prst="rect">
                <a:avLst/>
              </a:prstGeom>
              <a:blipFill>
                <a:blip r:embed="rId4"/>
                <a:stretch>
                  <a:fillRect l="-262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38BE2CA-F5CB-5EF2-3C17-D126CC0EFC0C}"/>
                  </a:ext>
                </a:extLst>
              </p:cNvPr>
              <p:cNvSpPr txBox="1"/>
              <p:nvPr/>
            </p:nvSpPr>
            <p:spPr>
              <a:xfrm>
                <a:off x="2388366" y="1592003"/>
                <a:ext cx="3990400" cy="845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38BE2CA-F5CB-5EF2-3C17-D126CC0E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66" y="1592003"/>
                <a:ext cx="3990400" cy="845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FD37AF4D-8C96-45C3-B3E1-4DB05AA799C8}"/>
              </a:ext>
            </a:extLst>
          </p:cNvPr>
          <p:cNvGrpSpPr/>
          <p:nvPr/>
        </p:nvGrpSpPr>
        <p:grpSpPr>
          <a:xfrm>
            <a:off x="787554" y="4101457"/>
            <a:ext cx="7673401" cy="1857399"/>
            <a:chOff x="787554" y="4101457"/>
            <a:chExt cx="7673401" cy="1857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4A475C4-72F2-4346-9683-2A4082FF31EF}"/>
                    </a:ext>
                  </a:extLst>
                </p:cNvPr>
                <p:cNvSpPr txBox="1"/>
                <p:nvPr/>
              </p:nvSpPr>
              <p:spPr>
                <a:xfrm>
                  <a:off x="787554" y="4101457"/>
                  <a:ext cx="7673401" cy="98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10.3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设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存在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a14:m>
                  <a:r>
                    <a:rPr lang="en-US" altLang="zh-CN" i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光滑的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二次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凸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函数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使得任何黑箱方法满足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4A475C4-72F2-4346-9683-2A4082FF3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54" y="4101457"/>
                  <a:ext cx="7673401" cy="983218"/>
                </a:xfrm>
                <a:prstGeom prst="rect">
                  <a:avLst/>
                </a:prstGeom>
                <a:blipFill>
                  <a:blip r:embed="rId6"/>
                  <a:stretch>
                    <a:fillRect l="-1191" r="-477" b="-118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AAB69A6-EBA3-4E7A-AB8C-9D8930ED46CD}"/>
                    </a:ext>
                  </a:extLst>
                </p:cNvPr>
                <p:cNvSpPr txBox="1"/>
                <p:nvPr/>
              </p:nvSpPr>
              <p:spPr>
                <a:xfrm>
                  <a:off x="1371600" y="5067394"/>
                  <a:ext cx="6189134" cy="8914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AAB69A6-EBA3-4E7A-AB8C-9D8930ED4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5067394"/>
                  <a:ext cx="6189134" cy="8914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436C829-F224-4E56-BA65-C035BAB3E213}"/>
              </a:ext>
            </a:extLst>
          </p:cNvPr>
          <p:cNvSpPr txBox="1"/>
          <p:nvPr/>
        </p:nvSpPr>
        <p:spPr>
          <a:xfrm>
            <a:off x="48692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光滑函数情形下黑箱法复杂性的下界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C54D28-C2CB-402E-B895-89ECBAB9EB96}"/>
                  </a:ext>
                </a:extLst>
              </p:cNvPr>
              <p:cNvSpPr txBox="1"/>
              <p:nvPr/>
            </p:nvSpPr>
            <p:spPr>
              <a:xfrm>
                <a:off x="4249151" y="2556469"/>
                <a:ext cx="2639711" cy="885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C54D28-C2CB-402E-B895-89ECBAB9E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151" y="2556469"/>
                <a:ext cx="2639711" cy="8856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35E14DB-19E1-4E36-8DEC-ED1A3A530204}"/>
                  </a:ext>
                </a:extLst>
              </p:cNvPr>
              <p:cNvSpPr txBox="1"/>
              <p:nvPr/>
            </p:nvSpPr>
            <p:spPr>
              <a:xfrm>
                <a:off x="767559" y="2252601"/>
                <a:ext cx="3109054" cy="89896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+1) 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35E14DB-19E1-4E36-8DEC-ED1A3A530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9" y="2252601"/>
                <a:ext cx="3109054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4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7E02A1-20BE-4458-9069-08AB757A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0" y="1333041"/>
            <a:ext cx="5753176" cy="45191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C58886-1A19-4971-BA7A-000139FF6EA8}"/>
              </a:ext>
            </a:extLst>
          </p:cNvPr>
          <p:cNvSpPr txBox="1"/>
          <p:nvPr/>
        </p:nvSpPr>
        <p:spPr>
          <a:xfrm>
            <a:off x="771181" y="431248"/>
            <a:ext cx="76567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</a:rPr>
              <a:t>GD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4400" dirty="0" err="1">
                <a:solidFill>
                  <a:srgbClr val="0070C0"/>
                </a:solidFill>
                <a:ea typeface="黑体" panose="02010609060101010101" pitchFamily="49" charset="-122"/>
              </a:rPr>
              <a:t>NesterovSGD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</a:rPr>
              <a:t>的稳健性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907EEE1-F7E7-423B-A7D9-F488008B3602}"/>
                  </a:ext>
                </a:extLst>
              </p:cNvPr>
              <p:cNvSpPr/>
              <p:nvPr/>
            </p:nvSpPr>
            <p:spPr>
              <a:xfrm>
                <a:off x="550844" y="5852179"/>
                <a:ext cx="5034709" cy="635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907EEE1-F7E7-423B-A7D9-F488008B3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4" y="5852179"/>
                <a:ext cx="5034709" cy="635559"/>
              </a:xfrm>
              <a:prstGeom prst="rect">
                <a:avLst/>
              </a:prstGeom>
              <a:blipFill>
                <a:blip r:embed="rId3"/>
                <a:stretch>
                  <a:fillRect b="-8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D9F883-7DB1-409E-B852-77018FD5F66A}"/>
                  </a:ext>
                </a:extLst>
              </p:cNvPr>
              <p:cNvSpPr/>
              <p:nvPr/>
            </p:nvSpPr>
            <p:spPr>
              <a:xfrm>
                <a:off x="6132126" y="1688324"/>
                <a:ext cx="207967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纵轴：</a:t>
                </a:r>
                <a:endPara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D9F883-7DB1-409E-B852-77018FD5F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26" y="1688324"/>
                <a:ext cx="2079672" cy="769441"/>
              </a:xfrm>
              <a:prstGeom prst="rect">
                <a:avLst/>
              </a:prstGeom>
              <a:blipFill>
                <a:blip r:embed="rId4"/>
                <a:stretch>
                  <a:fillRect l="-3226" t="-793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361950-5E83-45C6-AB58-4D5B0DDBDDEF}"/>
                  </a:ext>
                </a:extLst>
              </p:cNvPr>
              <p:cNvSpPr/>
              <p:nvPr/>
            </p:nvSpPr>
            <p:spPr>
              <a:xfrm>
                <a:off x="6132126" y="2474494"/>
                <a:ext cx="2416963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给梯度加了半径为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=0.1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的球面噪声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361950-5E83-45C6-AB58-4D5B0DDBD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26" y="2474494"/>
                <a:ext cx="2416963" cy="1107996"/>
              </a:xfrm>
              <a:prstGeom prst="rect">
                <a:avLst/>
              </a:prstGeom>
              <a:blipFill>
                <a:blip r:embed="rId5"/>
                <a:stretch>
                  <a:fillRect l="-2778" t="-4396" b="-8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864FAE2A-21AB-4635-855B-F84A457FCC2B}"/>
              </a:ext>
            </a:extLst>
          </p:cNvPr>
          <p:cNvSpPr/>
          <p:nvPr/>
        </p:nvSpPr>
        <p:spPr>
          <a:xfrm>
            <a:off x="6132124" y="3636187"/>
            <a:ext cx="22957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</a:rPr>
              <a:t>随机方法的数据是</a:t>
            </a: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</a:rPr>
              <a:t>次试验结果的平均</a:t>
            </a:r>
            <a:endParaRPr lang="zh-CN" altLang="en-US" sz="2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9B29F1-028C-4031-AAFF-125D46BDE30A}"/>
              </a:ext>
            </a:extLst>
          </p:cNvPr>
          <p:cNvSpPr/>
          <p:nvPr/>
        </p:nvSpPr>
        <p:spPr>
          <a:xfrm>
            <a:off x="6154158" y="4904280"/>
            <a:ext cx="24610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200" dirty="0" err="1">
                <a:solidFill>
                  <a:schemeClr val="tx1"/>
                </a:solidFill>
                <a:ea typeface="黑体" panose="02010609060101010101" pitchFamily="49" charset="-122"/>
              </a:rPr>
              <a:t>gd</a:t>
            </a: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 : </a:t>
            </a: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</a:rPr>
              <a:t>梯度下降法</a:t>
            </a:r>
            <a:endParaRPr lang="en-US" altLang="zh-CN" sz="22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nag : </a:t>
            </a:r>
            <a:r>
              <a:rPr lang="en-US" altLang="zh-CN" sz="2200" dirty="0" err="1">
                <a:solidFill>
                  <a:schemeClr val="tx1"/>
                </a:solidFill>
                <a:ea typeface="黑体" panose="02010609060101010101" pitchFamily="49" charset="-122"/>
              </a:rPr>
              <a:t>Nesterov</a:t>
            </a: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</a:rPr>
              <a:t>加速梯度法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4450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非精确梯度</a:t>
            </a:r>
            <a:r>
              <a:rPr lang="en-US" altLang="zh-CN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oracle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159944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和任何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，有</a:t>
                </a:r>
                <a:r>
                  <a:rPr lang="en-US" altLang="zh-CN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59944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00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DF643-EAEE-6C37-6480-A90B39AB61F2}"/>
                  </a:ext>
                </a:extLst>
              </p:cNvPr>
              <p:cNvSpPr txBox="1"/>
              <p:nvPr/>
            </p:nvSpPr>
            <p:spPr>
              <a:xfrm>
                <a:off x="826265" y="1706318"/>
                <a:ext cx="6734469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DF643-EAEE-6C37-6480-A90B39AB6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65" y="1706318"/>
                <a:ext cx="6734469" cy="791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D2647B-FFF1-A4EA-96A1-447D0246D0DD}"/>
                  </a:ext>
                </a:extLst>
              </p:cNvPr>
              <p:cNvSpPr txBox="1"/>
              <p:nvPr/>
            </p:nvSpPr>
            <p:spPr>
              <a:xfrm>
                <a:off x="7490658" y="1891933"/>
                <a:ext cx="110066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(10.5)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D2647B-FFF1-A4EA-96A1-447D0246D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658" y="1891933"/>
                <a:ext cx="1100667" cy="430887"/>
              </a:xfrm>
              <a:prstGeom prst="rect">
                <a:avLst/>
              </a:prstGeom>
              <a:blipFill>
                <a:blip r:embed="rId6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4A4661-152F-ECF9-7DBD-D72E5BB9962F}"/>
                  </a:ext>
                </a:extLst>
              </p:cNvPr>
              <p:cNvSpPr txBox="1"/>
              <p:nvPr/>
            </p:nvSpPr>
            <p:spPr>
              <a:xfrm>
                <a:off x="648247" y="2740441"/>
                <a:ext cx="789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精确一阶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oracle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对任何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，返回一对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其保证对每个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(10.5)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式精确成立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4A4661-152F-ECF9-7DBD-D72E5BB99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47" y="2740441"/>
                <a:ext cx="7899400" cy="1200329"/>
              </a:xfrm>
              <a:prstGeom prst="rect">
                <a:avLst/>
              </a:prstGeom>
              <a:blipFill>
                <a:blip r:embed="rId7"/>
                <a:stretch>
                  <a:fillRect l="-1003" t="-5612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B81FE0-DC8A-4E9E-98C6-735FA19B534A}"/>
                  </a:ext>
                </a:extLst>
              </p:cNvPr>
              <p:cNvSpPr txBox="1"/>
              <p:nvPr/>
            </p:nvSpPr>
            <p:spPr>
              <a:xfrm>
                <a:off x="584112" y="4137054"/>
                <a:ext cx="82259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非精确一阶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oracle: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对任何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返回一对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使得对每个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，有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B81FE0-DC8A-4E9E-98C6-735FA19B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2" y="4137054"/>
                <a:ext cx="8225976" cy="1200329"/>
              </a:xfrm>
              <a:prstGeom prst="rect">
                <a:avLst/>
              </a:prstGeom>
              <a:blipFill>
                <a:blip r:embed="rId8"/>
                <a:stretch>
                  <a:fillRect l="-1038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231F1F-DF47-4015-B849-F7A8FBEAA7A3}"/>
                  </a:ext>
                </a:extLst>
              </p:cNvPr>
              <p:cNvSpPr txBox="1"/>
              <p:nvPr/>
            </p:nvSpPr>
            <p:spPr>
              <a:xfrm>
                <a:off x="965131" y="5331545"/>
                <a:ext cx="7273649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231F1F-DF47-4015-B849-F7A8FBEAA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1" y="5331545"/>
                <a:ext cx="7273649" cy="7913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26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返回</a:t>
                </a:r>
                <a14:m>
                  <m:oMath xmlns:m="http://schemas.openxmlformats.org/officeDocument/2006/math">
                    <m:r>
                      <a:rPr lang="el-GR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非精确</a:t>
                </a:r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oracle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的梯度法</a:t>
                </a:r>
                <a:endParaRPr lang="zh-CN" altLang="en-US" sz="28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blipFill>
                <a:blip r:embed="rId4"/>
                <a:stretch>
                  <a:fillRect t="-18898" b="-37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BCDD0F-157C-C5E2-4656-6E619E78F3A0}"/>
                  </a:ext>
                </a:extLst>
              </p:cNvPr>
              <p:cNvSpPr txBox="1"/>
              <p:nvPr/>
            </p:nvSpPr>
            <p:spPr>
              <a:xfrm>
                <a:off x="630487" y="1365415"/>
                <a:ext cx="8127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对返回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非精确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oracle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的方法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Devolder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([DGN14]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BCDD0F-157C-C5E2-4656-6E619E78F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7" y="1365415"/>
                <a:ext cx="8127925" cy="461665"/>
              </a:xfrm>
              <a:prstGeom prst="rect">
                <a:avLst/>
              </a:prstGeom>
              <a:blipFill>
                <a:blip r:embed="rId5"/>
                <a:stretch>
                  <a:fillRect l="-112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0B5D3B1-F489-3B5A-5ACB-0C4D8CC9F478}"/>
                  </a:ext>
                </a:extLst>
              </p:cNvPr>
              <p:cNvSpPr txBox="1"/>
              <p:nvPr/>
            </p:nvSpPr>
            <p:spPr>
              <a:xfrm>
                <a:off x="619470" y="2718671"/>
                <a:ext cx="7717468" cy="70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加速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梯度法：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+3)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0B5D3B1-F489-3B5A-5ACB-0C4D8CC9F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0" y="2718671"/>
                <a:ext cx="7717468" cy="706347"/>
              </a:xfrm>
              <a:prstGeom prst="rect">
                <a:avLst/>
              </a:prstGeom>
              <a:blipFill>
                <a:blip r:embed="rId6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061B265-39A0-46A3-B1FE-2EEEA4F7A3A2}"/>
                  </a:ext>
                </a:extLst>
              </p:cNvPr>
              <p:cNvSpPr txBox="1"/>
              <p:nvPr/>
            </p:nvSpPr>
            <p:spPr>
              <a:xfrm>
                <a:off x="630487" y="1899130"/>
                <a:ext cx="7519165" cy="66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梯度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法：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061B265-39A0-46A3-B1FE-2EEEA4F7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7" y="1899130"/>
                <a:ext cx="7519165" cy="668324"/>
              </a:xfrm>
              <a:prstGeom prst="rect">
                <a:avLst/>
              </a:prstGeom>
              <a:blipFill>
                <a:blip r:embed="rId7"/>
                <a:stretch>
                  <a:fillRect l="-1053" b="-5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31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353047"/>
                <a:ext cx="7739502" cy="111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10.5([DGN14],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6)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考虑收敛速率为 </a:t>
                </a:r>
                <a14:m>
                  <m:oMath xmlns:m="http://schemas.openxmlformats.org/officeDocument/2006/math"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𝛰</m:t>
                    </m:r>
                    <m:d>
                      <m:dPr>
                        <m:ctrlP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l-GR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的黑箱法用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非精确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oracle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，假设算法获得速率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353047"/>
                <a:ext cx="7739502" cy="1114792"/>
              </a:xfrm>
              <a:prstGeom prst="rect">
                <a:avLst/>
              </a:prstGeom>
              <a:blipFill>
                <a:blip r:embed="rId4"/>
                <a:stretch>
                  <a:fillRect l="-1181" r="-1260" b="-1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BCDD0F-157C-C5E2-4656-6E619E78F3A0}"/>
                  </a:ext>
                </a:extLst>
              </p:cNvPr>
              <p:cNvSpPr txBox="1"/>
              <p:nvPr/>
            </p:nvSpPr>
            <p:spPr>
              <a:xfrm>
                <a:off x="644334" y="3110726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BCDD0F-157C-C5E2-4656-6E619E78F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4" y="3110726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23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11A736-5A9A-0D1B-5717-584EC9F62BFE}"/>
                  </a:ext>
                </a:extLst>
              </p:cNvPr>
              <p:cNvSpPr txBox="1"/>
              <p:nvPr/>
            </p:nvSpPr>
            <p:spPr>
              <a:xfrm>
                <a:off x="1283464" y="2459482"/>
                <a:ext cx="6189134" cy="92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𝛰</m:t>
                      </m:r>
                      <m:d>
                        <m:dPr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l-G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𝛰</m:t>
                      </m:r>
                      <m:d>
                        <m:dPr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11A736-5A9A-0D1B-5717-584EC9F62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64" y="2459482"/>
                <a:ext cx="6189134" cy="929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AF569-7528-7876-C54C-5CECC46C630D}"/>
                  </a:ext>
                </a:extLst>
              </p:cNvPr>
              <p:cNvSpPr txBox="1"/>
              <p:nvPr/>
            </p:nvSpPr>
            <p:spPr>
              <a:xfrm>
                <a:off x="633317" y="3833823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：对任何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的加速方法，均有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，因此方法关于迭代次数累积的误差至少为 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𝛰</m:t>
                    </m:r>
                    <m:d>
                      <m:d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AF569-7528-7876-C54C-5CECC46C6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7" y="3833823"/>
                <a:ext cx="7899400" cy="830997"/>
              </a:xfrm>
              <a:prstGeom prst="rect">
                <a:avLst/>
              </a:prstGeom>
              <a:blipFill>
                <a:blip r:embed="rId7"/>
                <a:stretch>
                  <a:fillRect l="-1235" t="-8088" r="-115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CB1F7B0-8A62-4B6F-A6FF-D6B16837BE52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下界与稳健性之间的权衡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965A0A-B0FD-43A9-92CC-FCB39E7DFB0B}"/>
              </a:ext>
            </a:extLst>
          </p:cNvPr>
          <p:cNvSpPr txBox="1"/>
          <p:nvPr/>
        </p:nvSpPr>
        <p:spPr>
          <a:xfrm>
            <a:off x="622300" y="4889706"/>
            <a:ext cx="789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Olivier </a:t>
            </a:r>
            <a:r>
              <a:rPr lang="en-US" altLang="zh-CN" dirty="0" err="1">
                <a:solidFill>
                  <a:schemeClr val="tx1"/>
                </a:solidFill>
              </a:rPr>
              <a:t>Devolder</a:t>
            </a:r>
            <a:r>
              <a:rPr lang="en-US" altLang="zh-CN" dirty="0">
                <a:solidFill>
                  <a:schemeClr val="tx1"/>
                </a:solidFill>
              </a:rPr>
              <a:t>, Francois </a:t>
            </a:r>
            <a:r>
              <a:rPr lang="en-US" altLang="zh-CN" dirty="0" err="1">
                <a:solidFill>
                  <a:schemeClr val="tx1"/>
                </a:solidFill>
              </a:rPr>
              <a:t>Glineur</a:t>
            </a:r>
            <a:r>
              <a:rPr lang="en-US" altLang="zh-CN" dirty="0">
                <a:solidFill>
                  <a:schemeClr val="tx1"/>
                </a:solidFill>
              </a:rPr>
              <a:t>, and </a:t>
            </a:r>
            <a:r>
              <a:rPr lang="en-US" altLang="zh-CN" dirty="0" err="1">
                <a:solidFill>
                  <a:schemeClr val="tx1"/>
                </a:solidFill>
              </a:rPr>
              <a:t>Yurii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Nesterov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>
                <a:solidFill>
                  <a:srgbClr val="C00000"/>
                </a:solidFill>
              </a:rPr>
              <a:t>First-order</a:t>
            </a:r>
            <a:r>
              <a:rPr lang="en-US" altLang="zh-CN" dirty="0">
                <a:solidFill>
                  <a:schemeClr val="tx1"/>
                </a:solidFill>
              </a:rPr>
              <a:t> methods of </a:t>
            </a:r>
            <a:r>
              <a:rPr lang="en-US" altLang="zh-CN" dirty="0">
                <a:solidFill>
                  <a:srgbClr val="C00000"/>
                </a:solidFill>
              </a:rPr>
              <a:t>smooth convex </a:t>
            </a:r>
            <a:r>
              <a:rPr lang="en-US" altLang="zh-CN" dirty="0">
                <a:solidFill>
                  <a:schemeClr val="tx1"/>
                </a:solidFill>
              </a:rPr>
              <a:t>optimization with </a:t>
            </a:r>
            <a:r>
              <a:rPr lang="en-US" altLang="zh-CN" dirty="0">
                <a:solidFill>
                  <a:srgbClr val="C00000"/>
                </a:solidFill>
              </a:rPr>
              <a:t>inexact oracle</a:t>
            </a:r>
            <a:r>
              <a:rPr lang="en-US" altLang="zh-CN" dirty="0">
                <a:solidFill>
                  <a:schemeClr val="tx1"/>
                </a:solidFill>
              </a:rPr>
              <a:t>. Mathematical programming, 146(1-2):37-75, 2014.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2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黑箱方法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765521" y="1049774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10.1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黑箱方法产生点列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，其满足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21" y="1049774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23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DF643-EAEE-6C37-6480-A90B39AB61F2}"/>
                  </a:ext>
                </a:extLst>
              </p:cNvPr>
              <p:cNvSpPr txBox="1"/>
              <p:nvPr/>
            </p:nvSpPr>
            <p:spPr>
              <a:xfrm>
                <a:off x="1371600" y="1439618"/>
                <a:ext cx="61891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DF643-EAEE-6C37-6480-A90B39AB6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439618"/>
                <a:ext cx="6189134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EBD36C-7099-CF19-68B8-8C77E2A4FC6F}"/>
                  </a:ext>
                </a:extLst>
              </p:cNvPr>
              <p:cNvSpPr txBox="1"/>
              <p:nvPr/>
            </p:nvSpPr>
            <p:spPr>
              <a:xfrm>
                <a:off x="765521" y="1837020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EBD36C-7099-CF19-68B8-8C77E2A4F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21" y="1837020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23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BDBAE4-90F7-12DA-E76A-B65D20AFD5FD}"/>
                  </a:ext>
                </a:extLst>
              </p:cNvPr>
              <p:cNvSpPr txBox="1"/>
              <p:nvPr/>
            </p:nvSpPr>
            <p:spPr>
              <a:xfrm>
                <a:off x="780451" y="2243763"/>
                <a:ext cx="2131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BDBAE4-90F7-12DA-E76A-B65D20AFD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51" y="2243763"/>
                <a:ext cx="2131917" cy="461665"/>
              </a:xfrm>
              <a:prstGeom prst="rect">
                <a:avLst/>
              </a:prstGeom>
              <a:blipFill>
                <a:blip r:embed="rId7"/>
                <a:stretch>
                  <a:fillRect l="-371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DB53A1-0F3C-9E8B-BA9B-78E32919CD40}"/>
                  </a:ext>
                </a:extLst>
              </p:cNvPr>
              <p:cNvSpPr txBox="1"/>
              <p:nvPr/>
            </p:nvSpPr>
            <p:spPr>
              <a:xfrm>
                <a:off x="791468" y="3201258"/>
                <a:ext cx="29764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DB53A1-0F3C-9E8B-BA9B-78E32919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68" y="3201258"/>
                <a:ext cx="2976480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BBAB89-D54E-C38F-E995-250BC92DD7D9}"/>
                  </a:ext>
                </a:extLst>
              </p:cNvPr>
              <p:cNvSpPr txBox="1"/>
              <p:nvPr/>
            </p:nvSpPr>
            <p:spPr>
              <a:xfrm>
                <a:off x="3114587" y="3224945"/>
                <a:ext cx="38921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BBAB89-D54E-C38F-E995-250BC92D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87" y="3224945"/>
                <a:ext cx="3892141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69EEB3-AA8B-4795-3ECD-8AB4AE046F7E}"/>
                  </a:ext>
                </a:extLst>
              </p:cNvPr>
              <p:cNvSpPr txBox="1"/>
              <p:nvPr/>
            </p:nvSpPr>
            <p:spPr>
              <a:xfrm>
                <a:off x="6697106" y="2949885"/>
                <a:ext cx="2314690" cy="1126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69EEB3-AA8B-4795-3ECD-8AB4AE04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106" y="2949885"/>
                <a:ext cx="2314690" cy="1126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B21109D-B6BD-4E41-8526-6841F1AEDF79}"/>
              </a:ext>
            </a:extLst>
          </p:cNvPr>
          <p:cNvSpPr txBox="1"/>
          <p:nvPr/>
        </p:nvSpPr>
        <p:spPr>
          <a:xfrm>
            <a:off x="767688" y="2761731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梯度下降法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是一种黑箱方法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555124-93B0-43EE-A3F9-88696B4F8950}"/>
              </a:ext>
            </a:extLst>
          </p:cNvPr>
          <p:cNvSpPr txBox="1"/>
          <p:nvPr/>
        </p:nvSpPr>
        <p:spPr>
          <a:xfrm>
            <a:off x="780451" y="3734038"/>
            <a:ext cx="437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共轭梯度法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是一种黑箱方法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6EF075-83BA-4A10-9E08-A4DC0F4F32B0}"/>
              </a:ext>
            </a:extLst>
          </p:cNvPr>
          <p:cNvSpPr txBox="1"/>
          <p:nvPr/>
        </p:nvSpPr>
        <p:spPr>
          <a:xfrm>
            <a:off x="810735" y="4794009"/>
            <a:ext cx="618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Nesterov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加速梯度法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也是一种黑箱方法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0F08418-E134-41A3-A04F-2EA890276572}"/>
                  </a:ext>
                </a:extLst>
              </p:cNvPr>
              <p:cNvSpPr txBox="1"/>
              <p:nvPr/>
            </p:nvSpPr>
            <p:spPr>
              <a:xfrm>
                <a:off x="5596126" y="2208215"/>
                <a:ext cx="272612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0F08418-E134-41A3-A04F-2EA890276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26" y="2208215"/>
                <a:ext cx="2726120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AF11DAE-1FB8-4B7D-91E6-ACE081564ACE}"/>
                  </a:ext>
                </a:extLst>
              </p:cNvPr>
              <p:cNvSpPr txBox="1"/>
              <p:nvPr/>
            </p:nvSpPr>
            <p:spPr>
              <a:xfrm>
                <a:off x="3211243" y="4113170"/>
                <a:ext cx="5111003" cy="714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AF11DAE-1FB8-4B7D-91E6-ACE08156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43" y="4113170"/>
                <a:ext cx="5111003" cy="714106"/>
              </a:xfrm>
              <a:prstGeom prst="rect">
                <a:avLst/>
              </a:prstGeom>
              <a:blipFill>
                <a:blip r:embed="rId12"/>
                <a:stretch>
                  <a:fillRect l="-1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92FD44-23E7-4E85-BDE2-79BD9FEE1CA1}"/>
                  </a:ext>
                </a:extLst>
              </p:cNvPr>
              <p:cNvSpPr txBox="1"/>
              <p:nvPr/>
            </p:nvSpPr>
            <p:spPr>
              <a:xfrm>
                <a:off x="1356745" y="4231474"/>
                <a:ext cx="2330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92FD44-23E7-4E85-BDE2-79BD9FEE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45" y="4231474"/>
                <a:ext cx="2330665" cy="461665"/>
              </a:xfrm>
              <a:prstGeom prst="rect">
                <a:avLst/>
              </a:prstGeom>
              <a:blipFill>
                <a:blip r:embed="rId13"/>
                <a:stretch>
                  <a:fillRect l="-785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AE594D4-408C-453F-853F-04417ADB1661}"/>
              </a:ext>
            </a:extLst>
          </p:cNvPr>
          <p:cNvGrpSpPr/>
          <p:nvPr/>
        </p:nvGrpSpPr>
        <p:grpSpPr>
          <a:xfrm>
            <a:off x="1154104" y="5270273"/>
            <a:ext cx="7344412" cy="1135400"/>
            <a:chOff x="1154104" y="5468579"/>
            <a:chExt cx="6561655" cy="1135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A6286E1-703B-4BF5-BA36-D5433BA64F44}"/>
                    </a:ext>
                  </a:extLst>
                </p:cNvPr>
                <p:cNvSpPr txBox="1"/>
                <p:nvPr/>
              </p:nvSpPr>
              <p:spPr>
                <a:xfrm>
                  <a:off x="3118359" y="5921933"/>
                  <a:ext cx="4597400" cy="6820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1+</m:t>
                            </m:r>
                            <m:box>
                              <m:box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</m:ra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</m:ra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den>
                            </m:f>
                          </m:e>
                        </m:box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A6286E1-703B-4BF5-BA36-D5433BA64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359" y="5921933"/>
                  <a:ext cx="4597400" cy="68204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63924FF-D06E-4868-BC27-6E262B997583}"/>
                    </a:ext>
                  </a:extLst>
                </p:cNvPr>
                <p:cNvSpPr txBox="1"/>
                <p:nvPr/>
              </p:nvSpPr>
              <p:spPr>
                <a:xfrm>
                  <a:off x="3089541" y="5468579"/>
                  <a:ext cx="3191933" cy="5359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𝛽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box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63924FF-D06E-4868-BC27-6E262B997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541" y="5468579"/>
                  <a:ext cx="3191933" cy="535981"/>
                </a:xfrm>
                <a:prstGeom prst="rect">
                  <a:avLst/>
                </a:prstGeom>
                <a:blipFill>
                  <a:blip r:embed="rId15"/>
                  <a:stretch>
                    <a:fillRect l="-512" t="-12644" b="-9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C12AEF1-027E-4BB3-9B06-D0D1C53A16CA}"/>
                    </a:ext>
                  </a:extLst>
                </p:cNvPr>
                <p:cNvSpPr txBox="1"/>
                <p:nvPr/>
              </p:nvSpPr>
              <p:spPr>
                <a:xfrm>
                  <a:off x="1154104" y="5516343"/>
                  <a:ext cx="21480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开始，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C12AEF1-027E-4BB3-9B06-D0D1C53A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104" y="5516343"/>
                  <a:ext cx="2148092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3797" t="-14474" r="-303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非光滑函数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159944"/>
                <a:ext cx="74750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10.2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存在</a:t>
                </a:r>
                <a:r>
                  <a:rPr lang="en-US" altLang="zh-CN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200" i="1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Lipschitz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连续的凸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使得黑箱方法满足</a:t>
                </a:r>
                <a:r>
                  <a:rPr lang="en-US" altLang="zh-CN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59944"/>
                <a:ext cx="7475098" cy="769441"/>
              </a:xfrm>
              <a:prstGeom prst="rect">
                <a:avLst/>
              </a:prstGeom>
              <a:blipFill>
                <a:blip r:embed="rId4"/>
                <a:stretch>
                  <a:fillRect l="-1060" t="-7087" b="-12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DF643-EAEE-6C37-6480-A90B39AB61F2}"/>
                  </a:ext>
                </a:extLst>
              </p:cNvPr>
              <p:cNvSpPr txBox="1"/>
              <p:nvPr/>
            </p:nvSpPr>
            <p:spPr>
              <a:xfrm>
                <a:off x="1371600" y="1856999"/>
                <a:ext cx="6189134" cy="843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func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𝑅𝐿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6DF643-EAEE-6C37-6480-A90B39AB6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56999"/>
                <a:ext cx="6189134" cy="843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D2647B-FFF1-A4EA-96A1-447D0246D0DD}"/>
                  </a:ext>
                </a:extLst>
              </p:cNvPr>
              <p:cNvSpPr txBox="1"/>
              <p:nvPr/>
            </p:nvSpPr>
            <p:spPr>
              <a:xfrm>
                <a:off x="7281335" y="2090239"/>
                <a:ext cx="110066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(10.2)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D2647B-FFF1-A4EA-96A1-447D0246D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35" y="2090239"/>
                <a:ext cx="1100667" cy="430887"/>
              </a:xfrm>
              <a:prstGeom prst="rect">
                <a:avLst/>
              </a:prstGeom>
              <a:blipFill>
                <a:blip r:embed="rId6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AA428F-A19C-494C-4850-7EC3868C7A73}"/>
                  </a:ext>
                </a:extLst>
              </p:cNvPr>
              <p:cNvSpPr txBox="1"/>
              <p:nvPr/>
            </p:nvSpPr>
            <p:spPr>
              <a:xfrm>
                <a:off x="1052109" y="3238124"/>
                <a:ext cx="6189134" cy="961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func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AA428F-A19C-494C-4850-7EC3868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09" y="3238124"/>
                <a:ext cx="6189134" cy="9611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4A4661-152F-ECF9-7DBD-D72E5BB9962F}"/>
                  </a:ext>
                </a:extLst>
              </p:cNvPr>
              <p:cNvSpPr txBox="1"/>
              <p:nvPr/>
            </p:nvSpPr>
            <p:spPr>
              <a:xfrm>
                <a:off x="622300" y="278871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进一步，存在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Lipschitz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sz="2000" dirty="0">
                    <a:solidFill>
                      <a:srgbClr val="0080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sz="2000" dirty="0">
                    <a:solidFill>
                      <a:srgbClr val="00808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强凸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使得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4A4661-152F-ECF9-7DBD-D72E5BB99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788719"/>
                <a:ext cx="7899400" cy="461665"/>
              </a:xfrm>
              <a:prstGeom prst="rect">
                <a:avLst/>
              </a:prstGeom>
              <a:blipFill>
                <a:blip r:embed="rId9"/>
                <a:stretch>
                  <a:fillRect l="-100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61D7556-67DA-51A0-1192-31CE2ADD70B9}"/>
                  </a:ext>
                </a:extLst>
              </p:cNvPr>
              <p:cNvSpPr txBox="1"/>
              <p:nvPr/>
            </p:nvSpPr>
            <p:spPr>
              <a:xfrm>
                <a:off x="7281335" y="3433264"/>
                <a:ext cx="110066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(10.3)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61D7556-67DA-51A0-1192-31CE2ADD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35" y="3433264"/>
                <a:ext cx="1100667" cy="430887"/>
              </a:xfrm>
              <a:prstGeom prst="rect">
                <a:avLst/>
              </a:prstGeom>
              <a:blipFill>
                <a:blip r:embed="rId10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2809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“世界上最差”的函数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BDBAE4-90F7-12DA-E76A-B65D20AFD5FD}"/>
                  </a:ext>
                </a:extLst>
              </p:cNvPr>
              <p:cNvSpPr txBox="1"/>
              <p:nvPr/>
            </p:nvSpPr>
            <p:spPr>
              <a:xfrm>
                <a:off x="663197" y="1168181"/>
                <a:ext cx="73350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思路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：构造含参数的凸函数族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，以便对任何黑箱方法，由迭代序列产生的次梯度序列满足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BDBAE4-90F7-12DA-E76A-B65D20AFD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7" y="1168181"/>
                <a:ext cx="7335049" cy="830997"/>
              </a:xfrm>
              <a:prstGeom prst="rect">
                <a:avLst/>
              </a:prstGeom>
              <a:blipFill>
                <a:blip r:embed="rId4"/>
                <a:stretch>
                  <a:fillRect l="-1330" t="-8088" r="-1247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04E20D-3E7F-4EAA-8942-5372091D856F}"/>
                  </a:ext>
                </a:extLst>
              </p:cNvPr>
              <p:cNvSpPr txBox="1"/>
              <p:nvPr/>
            </p:nvSpPr>
            <p:spPr>
              <a:xfrm>
                <a:off x="248972" y="1992901"/>
                <a:ext cx="80952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个标准基向量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04E20D-3E7F-4EAA-8942-5372091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2" y="1992901"/>
                <a:ext cx="8095211" cy="830997"/>
              </a:xfrm>
              <a:prstGeom prst="rect">
                <a:avLst/>
              </a:prstGeom>
              <a:blipFill>
                <a:blip r:embed="rId5"/>
                <a:stretch>
                  <a:fillRect t="-8088" r="-113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0B1747-38BE-49BC-BAB4-45A21371C7A3}"/>
                  </a:ext>
                </a:extLst>
              </p:cNvPr>
              <p:cNvSpPr txBox="1"/>
              <p:nvPr/>
            </p:nvSpPr>
            <p:spPr>
              <a:xfrm>
                <a:off x="248972" y="2888643"/>
                <a:ext cx="80952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步后，至少有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个坐标精确地是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0.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0B1747-38BE-49BC-BAB4-45A21371C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2" y="2888643"/>
                <a:ext cx="8095211" cy="830997"/>
              </a:xfrm>
              <a:prstGeom prst="rect">
                <a:avLst/>
              </a:prstGeom>
              <a:blipFill>
                <a:blip r:embed="rId6"/>
                <a:stretch>
                  <a:fillRect t="-8088" r="-113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9E0C13E-1928-41FC-B062-DF95EC8C6F84}"/>
              </a:ext>
            </a:extLst>
          </p:cNvPr>
          <p:cNvGrpSpPr/>
          <p:nvPr/>
        </p:nvGrpSpPr>
        <p:grpSpPr>
          <a:xfrm>
            <a:off x="633317" y="4448829"/>
            <a:ext cx="6329458" cy="1546253"/>
            <a:chOff x="633317" y="4448829"/>
            <a:chExt cx="6329458" cy="154625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D8204DD-DA2D-4DBA-9934-9F2611C8F4A1}"/>
                </a:ext>
              </a:extLst>
            </p:cNvPr>
            <p:cNvGrpSpPr/>
            <p:nvPr/>
          </p:nvGrpSpPr>
          <p:grpSpPr>
            <a:xfrm>
              <a:off x="633317" y="4448829"/>
              <a:ext cx="6329458" cy="1072221"/>
              <a:chOff x="633317" y="4448829"/>
              <a:chExt cx="6329458" cy="10722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A3AB894-EC2E-4D8D-988A-E7A7C6C71FB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2175" y="4798736"/>
                    <a:ext cx="4800600" cy="7223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A3AB894-EC2E-4D8D-988A-E7A7C6C71F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2175" y="4798736"/>
                    <a:ext cx="4800600" cy="7223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1BA3C563-FBEF-4D94-9575-96C6740E76BC}"/>
                      </a:ext>
                    </a:extLst>
                  </p:cNvPr>
                  <p:cNvSpPr txBox="1"/>
                  <p:nvPr/>
                </p:nvSpPr>
                <p:spPr>
                  <a:xfrm>
                    <a:off x="633317" y="4448829"/>
                    <a:ext cx="41039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考虑 </a:t>
                    </a:r>
                    <a14:m>
                      <m:oMath xmlns:m="http://schemas.openxmlformats.org/officeDocument/2006/math">
                        <m: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-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强凸函数   </a:t>
                    </a:r>
                    <a:endPara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1BA3C563-FBEF-4D94-9575-96C6740E76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317" y="4448829"/>
                    <a:ext cx="41039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77" t="-14474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E292154-1E5E-4489-927C-1A9ED7ADF823}"/>
                    </a:ext>
                  </a:extLst>
                </p:cNvPr>
                <p:cNvSpPr txBox="1"/>
                <p:nvPr/>
              </p:nvSpPr>
              <p:spPr>
                <a:xfrm>
                  <a:off x="710437" y="5533417"/>
                  <a:ext cx="44785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spcBef>
                      <a:spcPts val="600"/>
                    </a:spcBef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 </a:t>
                  </a:r>
                  <a14:m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&gt;0,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γ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是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待定参数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E292154-1E5E-4489-927C-1A9ED7ADF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37" y="5533417"/>
                  <a:ext cx="447850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80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5D0B6EB-3F6D-438E-8BED-BAB286F2DF8F}"/>
              </a:ext>
            </a:extLst>
          </p:cNvPr>
          <p:cNvSpPr/>
          <p:nvPr/>
        </p:nvSpPr>
        <p:spPr>
          <a:xfrm>
            <a:off x="744732" y="3648618"/>
            <a:ext cx="716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根据需要确定参数，得到使得不等式成立的函数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6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FDD9DA-98AA-F8A2-ECDE-522DF109EB7E}"/>
                  </a:ext>
                </a:extLst>
              </p:cNvPr>
              <p:cNvSpPr txBox="1"/>
              <p:nvPr/>
            </p:nvSpPr>
            <p:spPr>
              <a:xfrm>
                <a:off x="622299" y="1011562"/>
                <a:ext cx="7309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i="1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i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对于构造的 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强凸函数，由次微分计算法则得    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FDD9DA-98AA-F8A2-ECDE-522DF109E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1011562"/>
                <a:ext cx="7309845" cy="461665"/>
              </a:xfrm>
              <a:prstGeom prst="rect">
                <a:avLst/>
              </a:prstGeom>
              <a:blipFill>
                <a:blip r:embed="rId4"/>
                <a:stretch>
                  <a:fillRect l="-125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5D8ECB3-EC18-741D-EC83-4C43CBB6FE12}"/>
                  </a:ext>
                </a:extLst>
              </p:cNvPr>
              <p:cNvSpPr txBox="1"/>
              <p:nvPr/>
            </p:nvSpPr>
            <p:spPr>
              <a:xfrm>
                <a:off x="622300" y="225588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</m:d>
                    <m: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5D8ECB3-EC18-741D-EC83-4C43CBB6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255889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ED8B4108-3716-4DBC-B559-CA41D0C8DFAF}"/>
              </a:ext>
            </a:extLst>
          </p:cNvPr>
          <p:cNvGrpSpPr/>
          <p:nvPr/>
        </p:nvGrpSpPr>
        <p:grpSpPr>
          <a:xfrm>
            <a:off x="1105552" y="3528155"/>
            <a:ext cx="7899400" cy="1564997"/>
            <a:chOff x="1105552" y="3230698"/>
            <a:chExt cx="7899400" cy="1564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359E948-3ECD-707A-349B-C02A4C0FEC81}"/>
                    </a:ext>
                  </a:extLst>
                </p:cNvPr>
                <p:cNvSpPr txBox="1"/>
                <p:nvPr/>
              </p:nvSpPr>
              <p:spPr>
                <a:xfrm>
                  <a:off x="1105552" y="3230698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使得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359E948-3ECD-707A-349B-C02A4C0FE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52" y="3230698"/>
                  <a:ext cx="789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003" t="-14667" b="-2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144B03F-B083-682D-092C-65EA874F31CC}"/>
                    </a:ext>
                  </a:extLst>
                </p:cNvPr>
                <p:cNvSpPr txBox="1"/>
                <p:nvPr/>
              </p:nvSpPr>
              <p:spPr>
                <a:xfrm>
                  <a:off x="1492180" y="3524257"/>
                  <a:ext cx="4159476" cy="12714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如果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否则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144B03F-B083-682D-092C-65EA874F3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180" y="3524257"/>
                  <a:ext cx="4159476" cy="12714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F6521B-75C5-4E00-B78C-988C97B614E0}"/>
                  </a:ext>
                </a:extLst>
              </p:cNvPr>
              <p:cNvSpPr txBox="1"/>
              <p:nvPr/>
            </p:nvSpPr>
            <p:spPr>
              <a:xfrm>
                <a:off x="2148289" y="2748829"/>
                <a:ext cx="6444868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lvl="1" algn="just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上是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-Lipschitz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连续的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F6521B-75C5-4E00-B78C-988C97B61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89" y="2748829"/>
                <a:ext cx="6444868" cy="461665"/>
              </a:xfrm>
              <a:prstGeom prst="rect">
                <a:avLst/>
              </a:prstGeom>
              <a:blipFill>
                <a:blip r:embed="rId8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9E31701-54A3-499D-B2CB-DAB57A5AE529}"/>
              </a:ext>
            </a:extLst>
          </p:cNvPr>
          <p:cNvSpPr txBox="1"/>
          <p:nvPr/>
        </p:nvSpPr>
        <p:spPr>
          <a:xfrm>
            <a:off x="349080" y="244906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“世界上最差”的函数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FAE234A-505F-48E4-B31B-B07D3180FD09}"/>
                  </a:ext>
                </a:extLst>
              </p:cNvPr>
              <p:cNvSpPr/>
              <p:nvPr/>
            </p:nvSpPr>
            <p:spPr>
              <a:xfrm>
                <a:off x="5894786" y="4253631"/>
                <a:ext cx="21318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𝜕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FAE234A-505F-48E4-B31B-B07D3180F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86" y="4253631"/>
                <a:ext cx="2131802" cy="461665"/>
              </a:xfrm>
              <a:prstGeom prst="rect">
                <a:avLst/>
              </a:prstGeom>
              <a:blipFill>
                <a:blip r:embed="rId9"/>
                <a:stretch>
                  <a:fillRect r="-28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13DBBD-02B9-45C2-935B-C654F0334020}"/>
                  </a:ext>
                </a:extLst>
              </p:cNvPr>
              <p:cNvSpPr txBox="1"/>
              <p:nvPr/>
            </p:nvSpPr>
            <p:spPr>
              <a:xfrm>
                <a:off x="5508435" y="5179506"/>
                <a:ext cx="2533876" cy="83349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13DBBD-02B9-45C2-935B-C654F033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35" y="5179506"/>
                <a:ext cx="2533876" cy="833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EADF4A-4B19-DB6D-F2CA-68B29AB167B0}"/>
                  </a:ext>
                </a:extLst>
              </p:cNvPr>
              <p:cNvSpPr txBox="1"/>
              <p:nvPr/>
            </p:nvSpPr>
            <p:spPr>
              <a:xfrm>
                <a:off x="1731024" y="1533260"/>
                <a:ext cx="5815528" cy="682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conv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argm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EADF4A-4B19-DB6D-F2CA-68B29AB16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24" y="1533260"/>
                <a:ext cx="5815528" cy="682110"/>
              </a:xfrm>
              <a:prstGeom prst="rect">
                <a:avLst/>
              </a:prstGeom>
              <a:blipFill>
                <a:blip r:embed="rId11"/>
                <a:stretch>
                  <a:fillRect b="-9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1C1055-01B0-4832-BB47-F8718388C5AD}"/>
                  </a:ext>
                </a:extLst>
              </p:cNvPr>
              <p:cNvSpPr txBox="1"/>
              <p:nvPr/>
            </p:nvSpPr>
            <p:spPr>
              <a:xfrm>
                <a:off x="1508646" y="5375434"/>
                <a:ext cx="3063354" cy="57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1C1055-01B0-4832-BB47-F8718388C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646" y="5375434"/>
                <a:ext cx="3063354" cy="573106"/>
              </a:xfrm>
              <a:prstGeom prst="rect">
                <a:avLst/>
              </a:prstGeom>
              <a:blipFill>
                <a:blip r:embed="rId1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73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2" grpId="0"/>
      <p:bldP spid="15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93723E5-99F3-085F-06B3-C247DD22AF49}"/>
                  </a:ext>
                </a:extLst>
              </p:cNvPr>
              <p:cNvSpPr txBox="1"/>
              <p:nvPr/>
            </p:nvSpPr>
            <p:spPr>
              <a:xfrm>
                <a:off x="753015" y="1640272"/>
                <a:ext cx="7234216" cy="143667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. 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对于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，梯度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oracle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返回 </a:t>
                </a:r>
                <a:endPara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1≤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的第一个坐标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93723E5-99F3-085F-06B3-C247DD22A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15" y="1640272"/>
                <a:ext cx="7234216" cy="1436675"/>
              </a:xfrm>
              <a:prstGeom prst="rect">
                <a:avLst/>
              </a:prstGeom>
              <a:blipFill>
                <a:blip r:embed="rId4"/>
                <a:stretch>
                  <a:fillRect l="-1180" t="-4661" b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F4F823F-8E9E-4593-9E4A-79B72FCB3EA4}"/>
              </a:ext>
            </a:extLst>
          </p:cNvPr>
          <p:cNvSpPr txBox="1"/>
          <p:nvPr/>
        </p:nvSpPr>
        <p:spPr>
          <a:xfrm>
            <a:off x="349080" y="244906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“世界上最差”的函数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A17D958-077E-4AFA-BC89-F7512214F245}"/>
              </a:ext>
            </a:extLst>
          </p:cNvPr>
          <p:cNvGrpSpPr/>
          <p:nvPr/>
        </p:nvGrpSpPr>
        <p:grpSpPr>
          <a:xfrm>
            <a:off x="817273" y="3298979"/>
            <a:ext cx="6541994" cy="876488"/>
            <a:chOff x="1070665" y="4400667"/>
            <a:chExt cx="5892110" cy="876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C528471-7F6C-7682-9D30-305AA69999F6}"/>
                    </a:ext>
                  </a:extLst>
                </p:cNvPr>
                <p:cNvSpPr txBox="1"/>
                <p:nvPr/>
              </p:nvSpPr>
              <p:spPr>
                <a:xfrm>
                  <a:off x="2162175" y="4815490"/>
                  <a:ext cx="4800600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C528471-7F6C-7682-9D30-305AA6999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75" y="4815490"/>
                  <a:ext cx="480060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A761973-0D29-4BB5-9C99-073E78497F52}"/>
                </a:ext>
              </a:extLst>
            </p:cNvPr>
            <p:cNvSpPr txBox="1"/>
            <p:nvPr/>
          </p:nvSpPr>
          <p:spPr>
            <a:xfrm>
              <a:off x="1070665" y="4400667"/>
              <a:ext cx="4911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用归纳法可以证明：黑箱法满足   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08CB375-4E3A-4A62-9D77-5B5F14FD9BD4}"/>
              </a:ext>
            </a:extLst>
          </p:cNvPr>
          <p:cNvSpPr txBox="1"/>
          <p:nvPr/>
        </p:nvSpPr>
        <p:spPr>
          <a:xfrm>
            <a:off x="644334" y="1132743"/>
            <a:ext cx="1283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sz="2200" i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sz="2200" i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D0D7D2F-6FE5-40A8-9790-5443F65E873F}"/>
                  </a:ext>
                </a:extLst>
              </p:cNvPr>
              <p:cNvSpPr txBox="1"/>
              <p:nvPr/>
            </p:nvSpPr>
            <p:spPr>
              <a:xfrm>
                <a:off x="1197613" y="4920443"/>
                <a:ext cx="3590848" cy="6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D0D7D2F-6FE5-40A8-9790-5443F65E8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13" y="4920443"/>
                <a:ext cx="3590848" cy="668388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66347DA-BBA9-40F1-8231-F50EEDC09921}"/>
                  </a:ext>
                </a:extLst>
              </p:cNvPr>
              <p:cNvSpPr txBox="1"/>
              <p:nvPr/>
            </p:nvSpPr>
            <p:spPr>
              <a:xfrm>
                <a:off x="1204702" y="4454719"/>
                <a:ext cx="329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⟹∀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)≥0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66347DA-BBA9-40F1-8231-F50EEDC09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2" y="4454719"/>
                <a:ext cx="3294055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9AE3B-3BC6-4482-92F8-B54C0B4EA0FB}"/>
                  </a:ext>
                </a:extLst>
              </p:cNvPr>
              <p:cNvSpPr txBox="1"/>
              <p:nvPr/>
            </p:nvSpPr>
            <p:spPr>
              <a:xfrm>
                <a:off x="5024727" y="4359457"/>
                <a:ext cx="3590848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cone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9AE3B-3BC6-4482-92F8-B54C0B4EA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727" y="4359457"/>
                <a:ext cx="3590848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3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3C28E4F-9E82-1D93-1BB2-05E8B58B2532}"/>
                  </a:ext>
                </a:extLst>
              </p:cNvPr>
              <p:cNvSpPr txBox="1"/>
              <p:nvPr/>
            </p:nvSpPr>
            <p:spPr>
              <a:xfrm>
                <a:off x="1734763" y="1352726"/>
                <a:ext cx="4258410" cy="703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置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3C28E4F-9E82-1D93-1BB2-05E8B58B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63" y="1352726"/>
                <a:ext cx="4258410" cy="703334"/>
              </a:xfrm>
              <a:prstGeom prst="rect">
                <a:avLst/>
              </a:prstGeom>
              <a:blipFill>
                <a:blip r:embed="rId4"/>
                <a:stretch>
                  <a:fillRect l="-2292" b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4892C1-FE98-3979-7641-3D9F64778ADC}"/>
                  </a:ext>
                </a:extLst>
              </p:cNvPr>
              <p:cNvSpPr txBox="1"/>
              <p:nvPr/>
            </p:nvSpPr>
            <p:spPr>
              <a:xfrm>
                <a:off x="1382462" y="2336300"/>
                <a:ext cx="4610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-Lipschitz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的，  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4892C1-FE98-3979-7641-3D9F6477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62" y="2336300"/>
                <a:ext cx="4610711" cy="461665"/>
              </a:xfrm>
              <a:prstGeom prst="rect">
                <a:avLst/>
              </a:prstGeom>
              <a:blipFill>
                <a:blip r:embed="rId5"/>
                <a:stretch>
                  <a:fillRect l="-185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E2641B-77EE-546D-72AE-64449039B232}"/>
                  </a:ext>
                </a:extLst>
              </p:cNvPr>
              <p:cNvSpPr txBox="1"/>
              <p:nvPr/>
            </p:nvSpPr>
            <p:spPr>
              <a:xfrm>
                <a:off x="1377568" y="2974238"/>
                <a:ext cx="6477000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𝛼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ad>
                          <m:radPr>
                            <m:degHide m:val="on"/>
                            <m:ctrlPr>
                              <a:rPr lang="zh-CN" alt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=: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E2641B-77EE-546D-72AE-64449039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68" y="2974238"/>
                <a:ext cx="6477000" cy="843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4F823F-8E9E-4593-9E4A-79B72FCB3EA4}"/>
                  </a:ext>
                </a:extLst>
              </p:cNvPr>
              <p:cNvSpPr txBox="1"/>
              <p:nvPr/>
            </p:nvSpPr>
            <p:spPr>
              <a:xfrm>
                <a:off x="349080" y="244906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4400" i="1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Lipschitz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连续的凸函数 </a:t>
                </a:r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4F823F-8E9E-4593-9E4A-79B72FCB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0" y="244906"/>
                <a:ext cx="8420348" cy="769441"/>
              </a:xfrm>
              <a:prstGeom prst="rect">
                <a:avLst/>
              </a:prstGeom>
              <a:blipFill>
                <a:blip r:embed="rId7"/>
                <a:stretch>
                  <a:fillRect t="-19048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E3416C1-1F7B-4637-A43D-CA8A8A1AB82A}"/>
                  </a:ext>
                </a:extLst>
              </p:cNvPr>
              <p:cNvSpPr txBox="1"/>
              <p:nvPr/>
            </p:nvSpPr>
            <p:spPr>
              <a:xfrm>
                <a:off x="1624593" y="4157210"/>
                <a:ext cx="3150819" cy="618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E3416C1-1F7B-4637-A43D-CA8A8A1AB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93" y="4157210"/>
                <a:ext cx="3150819" cy="618759"/>
              </a:xfrm>
              <a:prstGeom prst="rect">
                <a:avLst/>
              </a:prstGeom>
              <a:blipFill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9301F6B7-2C41-4A13-BA96-99E0717DD7D3}"/>
              </a:ext>
            </a:extLst>
          </p:cNvPr>
          <p:cNvSpPr txBox="1"/>
          <p:nvPr/>
        </p:nvSpPr>
        <p:spPr>
          <a:xfrm>
            <a:off x="732470" y="1099702"/>
            <a:ext cx="126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sz="2200" i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sz="2200" i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C18D73D-E6E4-41DB-832A-688235BE74DE}"/>
                  </a:ext>
                </a:extLst>
              </p:cNvPr>
              <p:cNvSpPr/>
              <p:nvPr/>
            </p:nvSpPr>
            <p:spPr>
              <a:xfrm>
                <a:off x="2315388" y="5446536"/>
                <a:ext cx="2410850" cy="84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𝑅𝐿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C18D73D-E6E4-41DB-832A-688235BE7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88" y="5446536"/>
                <a:ext cx="2410850" cy="8437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4B8B6B-A2C2-49DF-BA08-3647674A8080}"/>
                  </a:ext>
                </a:extLst>
              </p:cNvPr>
              <p:cNvSpPr/>
              <p:nvPr/>
            </p:nvSpPr>
            <p:spPr>
              <a:xfrm>
                <a:off x="1497691" y="4798913"/>
                <a:ext cx="24108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4B8B6B-A2C2-49DF-BA08-3647674A8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91" y="4798913"/>
                <a:ext cx="2410850" cy="461665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C1706F8-E344-4F26-B915-5D767146AD97}"/>
                  </a:ext>
                </a:extLst>
              </p:cNvPr>
              <p:cNvSpPr/>
              <p:nvPr/>
            </p:nvSpPr>
            <p:spPr>
              <a:xfrm>
                <a:off x="1546868" y="5389366"/>
                <a:ext cx="1061509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C1706F8-E344-4F26-B915-5D767146A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868" y="5389366"/>
                <a:ext cx="1061509" cy="833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805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10294A-45CF-40B7-0A88-3E57E30D5019}"/>
                  </a:ext>
                </a:extLst>
              </p:cNvPr>
              <p:cNvSpPr txBox="1"/>
              <p:nvPr/>
            </p:nvSpPr>
            <p:spPr>
              <a:xfrm>
                <a:off x="1029925" y="1140841"/>
                <a:ext cx="3597160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置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10294A-45CF-40B7-0A88-3E57E30D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25" y="1140841"/>
                <a:ext cx="3597160" cy="614848"/>
              </a:xfrm>
              <a:prstGeom prst="rect">
                <a:avLst/>
              </a:prstGeom>
              <a:blipFill>
                <a:blip r:embed="rId4"/>
                <a:stretch>
                  <a:fillRect l="-27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E6416C9-AA3F-93CF-CFF3-EF161E99FE8C}"/>
                  </a:ext>
                </a:extLst>
              </p:cNvPr>
              <p:cNvSpPr txBox="1"/>
              <p:nvPr/>
            </p:nvSpPr>
            <p:spPr>
              <a:xfrm>
                <a:off x="1125675" y="2584116"/>
                <a:ext cx="3842931" cy="610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ad>
                          <m:radPr>
                            <m:degHide m:val="on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E6416C9-AA3F-93CF-CFF3-EF161E99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75" y="2584116"/>
                <a:ext cx="3842931" cy="6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95702F6-1D27-14C9-CB22-9F7ADD470E82}"/>
                  </a:ext>
                </a:extLst>
              </p:cNvPr>
              <p:cNvSpPr txBox="1"/>
              <p:nvPr/>
            </p:nvSpPr>
            <p:spPr>
              <a:xfrm>
                <a:off x="985133" y="3507076"/>
                <a:ext cx="4118360" cy="620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95702F6-1D27-14C9-CB22-9F7ADD470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33" y="3507076"/>
                <a:ext cx="4118360" cy="620170"/>
              </a:xfrm>
              <a:prstGeom prst="rect">
                <a:avLst/>
              </a:prstGeom>
              <a:blipFill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BEAB2-5875-4868-B511-B2735B9DF201}"/>
                  </a:ext>
                </a:extLst>
              </p:cNvPr>
              <p:cNvSpPr txBox="1"/>
              <p:nvPr/>
            </p:nvSpPr>
            <p:spPr>
              <a:xfrm>
                <a:off x="1107047" y="1940961"/>
                <a:ext cx="38615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-Lipschitz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的，且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BEAB2-5875-4868-B511-B2735B9D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47" y="1940961"/>
                <a:ext cx="3861559" cy="461665"/>
              </a:xfrm>
              <a:prstGeom prst="rect">
                <a:avLst/>
              </a:prstGeom>
              <a:blipFill>
                <a:blip r:embed="rId7"/>
                <a:stretch>
                  <a:fillRect l="-221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B28BC47-46D3-4AF5-AA17-8199A60CF714}"/>
                  </a:ext>
                </a:extLst>
              </p:cNvPr>
              <p:cNvSpPr txBox="1"/>
              <p:nvPr/>
            </p:nvSpPr>
            <p:spPr>
              <a:xfrm>
                <a:off x="349080" y="244906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4400" i="1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Lipschitz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连续的强凸函数 </a:t>
                </a:r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B28BC47-46D3-4AF5-AA17-8199A60C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0" y="244906"/>
                <a:ext cx="8420348" cy="769441"/>
              </a:xfrm>
              <a:prstGeom prst="rect">
                <a:avLst/>
              </a:prstGeom>
              <a:blipFill>
                <a:blip r:embed="rId8"/>
                <a:stretch>
                  <a:fillRect t="-19048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4E507A6-5E9F-462C-95DC-114C718482D6}"/>
                  </a:ext>
                </a:extLst>
              </p:cNvPr>
              <p:cNvSpPr txBox="1"/>
              <p:nvPr/>
            </p:nvSpPr>
            <p:spPr>
              <a:xfrm>
                <a:off x="1029925" y="5662324"/>
                <a:ext cx="1994052" cy="796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𝐿𝑅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4E507A6-5E9F-462C-95DC-114C7184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25" y="5662324"/>
                <a:ext cx="1994052" cy="796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8AE03C8-ED2D-4711-82CC-CC2AC8705EC6}"/>
                  </a:ext>
                </a:extLst>
              </p:cNvPr>
              <p:cNvSpPr txBox="1"/>
              <p:nvPr/>
            </p:nvSpPr>
            <p:spPr>
              <a:xfrm>
                <a:off x="985133" y="4190403"/>
                <a:ext cx="27721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8AE03C8-ED2D-4711-82CC-CC2AC870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33" y="4190403"/>
                <a:ext cx="2772121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E15F586-4AD0-4DA8-A39A-63D28BA25F45}"/>
                  </a:ext>
                </a:extLst>
              </p:cNvPr>
              <p:cNvSpPr/>
              <p:nvPr/>
            </p:nvSpPr>
            <p:spPr>
              <a:xfrm>
                <a:off x="1125675" y="4794445"/>
                <a:ext cx="1061509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E15F586-4AD0-4DA8-A39A-63D28BA25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75" y="4794445"/>
                <a:ext cx="1061509" cy="833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086E26-ED72-441A-97B4-D5F148A68209}"/>
                  </a:ext>
                </a:extLst>
              </p:cNvPr>
              <p:cNvSpPr txBox="1"/>
              <p:nvPr/>
            </p:nvSpPr>
            <p:spPr>
              <a:xfrm>
                <a:off x="4187903" y="2436082"/>
                <a:ext cx="3415111" cy="852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086E26-ED72-441A-97B4-D5F148A68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903" y="2436082"/>
                <a:ext cx="3415111" cy="8528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261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图的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Laplace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AA428F-A19C-494C-4850-7EC3868C7A73}"/>
                  </a:ext>
                </a:extLst>
              </p:cNvPr>
              <p:cNvSpPr txBox="1"/>
              <p:nvPr/>
            </p:nvSpPr>
            <p:spPr>
              <a:xfrm>
                <a:off x="5747320" y="5386977"/>
                <a:ext cx="3159953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7AA428F-A19C-494C-4850-7EC3868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20" y="5386977"/>
                <a:ext cx="3159953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12ACF5D-0FD2-2387-9693-FD06963916CA}"/>
              </a:ext>
            </a:extLst>
          </p:cNvPr>
          <p:cNvSpPr txBox="1"/>
          <p:nvPr/>
        </p:nvSpPr>
        <p:spPr>
          <a:xfrm>
            <a:off x="908310" y="4700137"/>
            <a:ext cx="725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个顶点的链图的邻接矩阵、度矩阵和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Laplace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A0DA1D1-2C9E-41E1-8E15-B59D130DB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513" y="1008897"/>
                <a:ext cx="7396999" cy="1654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133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定义</a:t>
                </a:r>
                <a:r>
                  <a:rPr kumimoji="0" lang="zh-CN" alt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  已知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Helvetica Neue"/>
                      </a:rPr>
                      <m:t>𝑛</m:t>
                    </m:r>
                  </m:oMath>
                </a14:m>
                <a:r>
                  <a:rPr kumimoji="0"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个顶点的图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Helvetica Neue"/>
                      </a:rPr>
                      <m:t>𝐺</m:t>
                    </m:r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Helvetica Neue"/>
                      </a:rPr>
                      <m:t>=(</m:t>
                    </m:r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Helvetica Neue"/>
                      </a:rPr>
                      <m:t>𝑉</m:t>
                    </m:r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Helvetica Neue"/>
                      </a:rPr>
                      <m:t>,</m:t>
                    </m:r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Helvetica Neue"/>
                      </a:rPr>
                      <m:t>𝐸</m:t>
                    </m:r>
                    <m:r>
                      <a:rPr kumimoji="0"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Helvetica Neue"/>
                      </a:rPr>
                      <m:t>)</m:t>
                    </m:r>
                  </m:oMath>
                </a14:m>
                <a:r>
                  <a:rPr kumimoji="0"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，它的</a:t>
                </a:r>
                <a:r>
                  <a:rPr kumimoji="0"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邻接</a:t>
                </a:r>
                <a:r>
                  <a:rPr kumimoji="0" lang="zh-CN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矩阵</a:t>
                </a:r>
                <a:r>
                  <a:rPr kumimoji="0" lang="en-US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Adjacency Matrix</a:t>
                </a:r>
                <a:r>
                  <a:rPr kumimoji="0" lang="en-US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Helvetica Neue"/>
                    <a:cs typeface="Times New Roman" panose="02020603050405020304" pitchFamily="18" charset="0"/>
                  </a:rPr>
                  <a:t> 定义为</a:t>
                </a:r>
                <a:endParaRPr kumimoji="0"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ea typeface="Helvetica Neue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</a:rPr>
                                <m:t>1, (</m:t>
                              </m:r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</a:rPr>
                                <m:t>) ∈</m:t>
                              </m:r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</a:rPr>
                                <m:t>, (</m:t>
                              </m:r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</a:rPr>
                                <m:t>)∉</m:t>
                              </m:r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A0DA1D1-2C9E-41E1-8E15-B59D130DB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513" y="1008897"/>
                <a:ext cx="7396999" cy="1654812"/>
              </a:xfrm>
              <a:prstGeom prst="rect">
                <a:avLst/>
              </a:prstGeom>
              <a:blipFill>
                <a:blip r:embed="rId5"/>
                <a:stretch>
                  <a:fillRect l="-1319" t="-25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bkimg.cdn.bcebos.com/formula/c9df19ff489e19ff23b04894ac7236d4.svg">
            <a:extLst>
              <a:ext uri="{FF2B5EF4-FFF2-40B4-BE49-F238E27FC236}">
                <a16:creationId xmlns:a16="http://schemas.microsoft.com/office/drawing/2014/main" id="{F18CA784-2736-4A7C-B030-AF986AB2BF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925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5C4F3077-742E-4924-89F3-4ACCCC478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01" y="2576552"/>
                <a:ext cx="761427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133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zh-CN" altLang="zh-CN" dirty="0">
                    <a:solidFill>
                      <a:srgbClr val="333333"/>
                    </a:solidFill>
                    <a:ea typeface="Helvetica Neue"/>
                  </a:rPr>
                  <a:t>它的</a:t>
                </a:r>
                <a:r>
                  <a:rPr kumimoji="0"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Laplace</a:t>
                </a:r>
                <a:r>
                  <a:rPr kumimoji="0" lang="zh-CN" altLang="zh-CN" dirty="0">
                    <a:solidFill>
                      <a:srgbClr val="C00000"/>
                    </a:solidFill>
                    <a:ea typeface="Helvetica Neue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dirty="0"/>
                  <a:t> </a:t>
                </a:r>
                <a:r>
                  <a:rPr kumimoji="0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kumimoji="0" lang="zh-CN" altLang="en-US" dirty="0"/>
                  <a:t>，</a:t>
                </a:r>
                <a:r>
                  <a:rPr kumimoji="0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</m:t>
                    </m:r>
                  </m:oMath>
                </a14:m>
                <a:r>
                  <a:rPr kumimoji="0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是图的</a:t>
                </a:r>
                <a:r>
                  <a:rPr kumimoji="0"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度矩阵，</a:t>
                </a:r>
                <a:r>
                  <a:rPr lang="en-US" altLang="zh-CN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是邻接矩阵</a:t>
                </a:r>
                <a:r>
                  <a:rPr kumimoji="0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5C4F3077-742E-4924-89F3-4ACCCC478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701" y="2576552"/>
                <a:ext cx="7614278" cy="830997"/>
              </a:xfrm>
              <a:prstGeom prst="rect">
                <a:avLst/>
              </a:prstGeom>
              <a:blipFill>
                <a:blip r:embed="rId6"/>
                <a:stretch>
                  <a:fillRect l="-1281" t="-8088" r="-240" b="-139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22D08C6-5242-4657-8093-C8AEFF0C920D}"/>
                  </a:ext>
                </a:extLst>
              </p:cNvPr>
              <p:cNvSpPr/>
              <p:nvPr/>
            </p:nvSpPr>
            <p:spPr>
              <a:xfrm>
                <a:off x="1647364" y="3406832"/>
                <a:ext cx="2889124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(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∈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(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)∉</m:t>
                              </m:r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22D08C6-5242-4657-8093-C8AEFF0C9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64" y="3406832"/>
                <a:ext cx="2889124" cy="127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BCF55AB-88B6-431D-B961-4D1C2D7A3681}"/>
                  </a:ext>
                </a:extLst>
              </p:cNvPr>
              <p:cNvSpPr txBox="1"/>
              <p:nvPr/>
            </p:nvSpPr>
            <p:spPr>
              <a:xfrm>
                <a:off x="908310" y="5365498"/>
                <a:ext cx="2788862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BCF55AB-88B6-431D-B961-4D1C2D7A3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0" y="5365498"/>
                <a:ext cx="2788862" cy="1068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C429553-15EE-45D8-84EE-4BC2C4B82AB9}"/>
                  </a:ext>
                </a:extLst>
              </p:cNvPr>
              <p:cNvSpPr txBox="1"/>
              <p:nvPr/>
            </p:nvSpPr>
            <p:spPr>
              <a:xfrm>
                <a:off x="3164091" y="5351684"/>
                <a:ext cx="2788862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C429553-15EE-45D8-84EE-4BC2C4B8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91" y="5351684"/>
                <a:ext cx="2788862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A034948-EECA-4C90-9E8F-6A818B22F4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00" y="3607119"/>
            <a:ext cx="3346382" cy="943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89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30290</TotalTime>
  <Words>1524</Words>
  <Application>Microsoft Office PowerPoint</Application>
  <PresentationFormat>全屏显示(4:3)</PresentationFormat>
  <Paragraphs>186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Helvetica Neue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4259</cp:revision>
  <cp:lastPrinted>2023-10-16T09:18:35Z</cp:lastPrinted>
  <dcterms:created xsi:type="dcterms:W3CDTF">1997-11-08T17:22:06Z</dcterms:created>
  <dcterms:modified xsi:type="dcterms:W3CDTF">2023-10-16T11:50:45Z</dcterms:modified>
</cp:coreProperties>
</file>