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503" r:id="rId2"/>
    <p:sldId id="694" r:id="rId3"/>
    <p:sldId id="696" r:id="rId4"/>
    <p:sldId id="646" r:id="rId5"/>
    <p:sldId id="663" r:id="rId6"/>
    <p:sldId id="697" r:id="rId7"/>
    <p:sldId id="698" r:id="rId8"/>
    <p:sldId id="704" r:id="rId9"/>
    <p:sldId id="699" r:id="rId10"/>
    <p:sldId id="652" r:id="rId11"/>
    <p:sldId id="664" r:id="rId12"/>
    <p:sldId id="667" r:id="rId13"/>
    <p:sldId id="735" r:id="rId14"/>
    <p:sldId id="736" r:id="rId15"/>
    <p:sldId id="666" r:id="rId16"/>
    <p:sldId id="729" r:id="rId17"/>
    <p:sldId id="675" r:id="rId18"/>
    <p:sldId id="703" r:id="rId19"/>
    <p:sldId id="673" r:id="rId2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85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随机优化的重要应用场景：</a:t>
            </a:r>
            <a:r>
              <a:rPr lang="zh-CN" altLang="en-US" sz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监督学习；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度量预测值和真实值之间的差异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190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梯度的无偏估计性质在后面的复杂性分析中很重要！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3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这里假设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 err="1"/>
                  <a:t>nabla</a:t>
                </a:r>
                <a:r>
                  <a:rPr lang="en-US" altLang="zh-CN" baseline="0" dirty="0"/>
                  <a:t> f(x)</a:t>
                </a:r>
                <a:r>
                  <a:rPr lang="zh-CN" altLang="en-US" baseline="0" dirty="0"/>
                  <a:t>的无偏估计；也有研究有偏估计的随机</a:t>
                </a:r>
                <a:r>
                  <a:rPr lang="en-US" altLang="zh-CN" baseline="0" dirty="0"/>
                  <a:t>oracle</a:t>
                </a:r>
                <a:r>
                  <a:rPr lang="zh-CN" altLang="en-US" baseline="0" dirty="0"/>
                  <a:t>的研究。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这里假设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𝑔</a:t>
                </a:r>
                <a:r>
                  <a:rPr lang="zh-CN" alt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 ̃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(𝑥)</a:t>
                </a:r>
                <a:r>
                  <a:rPr lang="zh-CN" altLang="en-US" dirty="0" smtClean="0"/>
                  <a:t>是</a:t>
                </a:r>
                <a:r>
                  <a:rPr lang="en-US" altLang="zh-CN" dirty="0" err="1" smtClean="0"/>
                  <a:t>nabla</a:t>
                </a:r>
                <a:r>
                  <a:rPr lang="en-US" altLang="zh-CN" baseline="0" dirty="0" smtClean="0"/>
                  <a:t> f(x)</a:t>
                </a:r>
                <a:r>
                  <a:rPr lang="zh-CN" altLang="en-US" baseline="0" dirty="0" smtClean="0"/>
                  <a:t>的无偏估计；也有研究有偏估计的随机</a:t>
                </a:r>
                <a:r>
                  <a:rPr lang="en-US" altLang="zh-CN" baseline="0" dirty="0" smtClean="0"/>
                  <a:t>oracle</a:t>
                </a:r>
                <a:r>
                  <a:rPr lang="zh-CN" altLang="en-US" baseline="0" dirty="0" smtClean="0"/>
                  <a:t>的研究。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第一个不等式和第一个等式需要梯度的无偏估计这个性质！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0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第一个不等式和第一个等式需要梯度的无偏估计这个性质！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0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第一个不等式和第一个等式需要梯度的无偏估计这个性质！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82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无论如何，最小化经验风险的随机算法所得结果不会比经验风险最小点好；再由第一部分的理论分析知，经验风险最小点不会比</a:t>
            </a:r>
            <a:r>
              <a:rPr lang="en-US" altLang="zh-CN" dirty="0"/>
              <a:t>oracle</a:t>
            </a:r>
            <a:r>
              <a:rPr lang="zh-CN" altLang="en-US" dirty="0"/>
              <a:t>的的损失更小！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8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下次用</a:t>
            </a:r>
            <a:r>
              <a:rPr lang="en-US" altLang="zh-CN" dirty="0" err="1"/>
              <a:t>V_x</a:t>
            </a:r>
            <a:r>
              <a:rPr lang="en-US" altLang="zh-CN" dirty="0"/>
              <a:t>(y)</a:t>
            </a:r>
            <a:r>
              <a:rPr lang="zh-CN" altLang="en-US" dirty="0"/>
              <a:t>代替</a:t>
            </a:r>
            <a:r>
              <a:rPr lang="en-US" altLang="zh-CN" dirty="0"/>
              <a:t>$D_\Phi(</a:t>
            </a:r>
            <a:r>
              <a:rPr lang="en-US" altLang="zh-CN" dirty="0" err="1"/>
              <a:t>y,x</a:t>
            </a:r>
            <a:r>
              <a:rPr lang="en-US" altLang="zh-CN" dirty="0"/>
              <a:t>)$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46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73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梯度的无偏估计性质在后面的复杂性分析中很重要！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93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随机优化的重要应用场景：</a:t>
            </a:r>
            <a:r>
              <a:rPr lang="zh-CN" altLang="en-US" sz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监督学习；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度量预测值和真实值之间的差异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0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随机优化的重要应用场景：</a:t>
            </a:r>
            <a:r>
              <a:rPr lang="zh-CN" altLang="en-US" sz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监督学习；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度量预测值和真实值之间的差异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40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97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95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63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线性分类器：</a:t>
            </a:r>
            <a:r>
              <a:rPr lang="en-US" altLang="zh-CN" dirty="0" err="1"/>
              <a:t>w^x+b</a:t>
            </a:r>
            <a:r>
              <a:rPr lang="en-US" altLang="zh-CN" dirty="0"/>
              <a:t>=1. </a:t>
            </a:r>
            <a:r>
              <a:rPr lang="zh-CN" altLang="en-US" i="1" dirty="0">
                <a:solidFill>
                  <a:schemeClr val="tx1"/>
                </a:solidFill>
              </a:rPr>
              <a:t>embryo胚胎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18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线性分类器：</a:t>
            </a:r>
            <a:r>
              <a:rPr lang="en-US" altLang="zh-CN" dirty="0" err="1"/>
              <a:t>w^x+b</a:t>
            </a:r>
            <a:r>
              <a:rPr lang="en-US" altLang="zh-CN" dirty="0"/>
              <a:t>=1. </a:t>
            </a:r>
            <a:r>
              <a:rPr lang="zh-CN" altLang="en-US" dirty="0"/>
              <a:t>这里省了</a:t>
            </a:r>
            <a:r>
              <a:rPr lang="en-US" altLang="zh-CN" dirty="0"/>
              <a:t>basis b.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11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  <m:sSup>
                            <m:sSup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(𝐦𝐢𝐧)┬(𝒙,𝒚)⁡〖𝟏.𝟐𝟓〖(𝒙+𝟔)〗^𝟐+〖(𝒚−𝟖)〗^𝟐 〗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96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随机优化：随机梯度法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0.png"/><Relationship Id="rId12" Type="http://schemas.openxmlformats.org/officeDocument/2006/relationships/image" Target="../media/image4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1.png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11" Type="http://schemas.openxmlformats.org/officeDocument/2006/relationships/image" Target="../media/image400.png"/><Relationship Id="rId5" Type="http://schemas.openxmlformats.org/officeDocument/2006/relationships/image" Target="../media/image240.png"/><Relationship Id="rId10" Type="http://schemas.openxmlformats.org/officeDocument/2006/relationships/image" Target="../media/image390.png"/><Relationship Id="rId4" Type="http://schemas.openxmlformats.org/officeDocument/2006/relationships/image" Target="../media/image230.png"/><Relationship Id="rId9" Type="http://schemas.openxmlformats.org/officeDocument/2006/relationships/image" Target="../media/image2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3.png"/><Relationship Id="rId5" Type="http://schemas.openxmlformats.org/officeDocument/2006/relationships/image" Target="NULL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11" Type="http://schemas.openxmlformats.org/officeDocument/2006/relationships/image" Target="../media/image14.png"/><Relationship Id="rId15" Type="http://schemas.openxmlformats.org/officeDocument/2006/relationships/image" Target="../media/image12.png"/><Relationship Id="rId4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5526" y="160640"/>
            <a:ext cx="8492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风险极小化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1630" y="1277930"/>
                <a:ext cx="7633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特征</a:t>
                </a:r>
                <a:r>
                  <a:rPr lang="en-US" altLang="zh-CN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(feature)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比如某病人的基因表达水平集合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30" y="1277930"/>
                <a:ext cx="7633852" cy="430887"/>
              </a:xfrm>
              <a:prstGeom prst="rect">
                <a:avLst/>
              </a:prstGeom>
              <a:blipFill>
                <a:blip r:embed="rId4"/>
                <a:stretch>
                  <a:fillRect l="-80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47975" y="4849643"/>
                <a:ext cx="36680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函数类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5" y="4849643"/>
                <a:ext cx="3668094" cy="430887"/>
              </a:xfrm>
              <a:prstGeom prst="rect">
                <a:avLst/>
              </a:prstGeom>
              <a:blipFill>
                <a:blip r:embed="rId5"/>
                <a:stretch>
                  <a:fillRect l="-1830" t="-14286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77303" y="1719246"/>
                <a:ext cx="74629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－</a:t>
                </a:r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标签</a:t>
                </a:r>
                <a:r>
                  <a:rPr lang="en-US" altLang="zh-CN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(label)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－标识病人是否患有某种癌症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03" y="1719246"/>
                <a:ext cx="7462982" cy="430887"/>
              </a:xfrm>
              <a:prstGeom prst="rect">
                <a:avLst/>
              </a:prstGeom>
              <a:blipFill>
                <a:blip r:embed="rId7"/>
                <a:stretch>
                  <a:fillRect l="-82" t="-14085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8388F793-B134-44B7-9ECC-BB34B77FD333}"/>
              </a:ext>
            </a:extLst>
          </p:cNvPr>
          <p:cNvSpPr txBox="1"/>
          <p:nvPr/>
        </p:nvSpPr>
        <p:spPr>
          <a:xfrm>
            <a:off x="853639" y="867035"/>
            <a:ext cx="3575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监督学习</a:t>
            </a:r>
            <a:r>
              <a:rPr lang="en-US" altLang="zh-CN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4C91A-2D7E-4456-8C48-40A564619535}"/>
              </a:ext>
            </a:extLst>
          </p:cNvPr>
          <p:cNvGrpSpPr/>
          <p:nvPr/>
        </p:nvGrpSpPr>
        <p:grpSpPr>
          <a:xfrm>
            <a:off x="1221371" y="3694326"/>
            <a:ext cx="6000352" cy="980123"/>
            <a:chOff x="1122218" y="3187550"/>
            <a:chExt cx="6000352" cy="980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9BC4474-6EF3-4E66-96A2-7302945D4428}"/>
                    </a:ext>
                  </a:extLst>
                </p:cNvPr>
                <p:cNvSpPr txBox="1"/>
                <p:nvPr/>
              </p:nvSpPr>
              <p:spPr>
                <a:xfrm>
                  <a:off x="1122218" y="3187550"/>
                  <a:ext cx="60003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 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11.1 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函数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风险</a:t>
                  </a:r>
                  <a:r>
                    <a:rPr lang="en-US" altLang="zh-CN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(risk)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定义为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9BC4474-6EF3-4E66-96A2-7302945D4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18" y="3187550"/>
                  <a:ext cx="6000352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321" t="-14085" b="-281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FFFB041-A921-4B22-A424-9DE8159EFC8A}"/>
                    </a:ext>
                  </a:extLst>
                </p:cNvPr>
                <p:cNvSpPr/>
                <p:nvPr/>
              </p:nvSpPr>
              <p:spPr>
                <a:xfrm>
                  <a:off x="2644020" y="3674268"/>
                  <a:ext cx="4132734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FFFB041-A921-4B22-A424-9DE8159EFC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20" y="3674268"/>
                  <a:ext cx="4132734" cy="493405"/>
                </a:xfrm>
                <a:prstGeom prst="rect">
                  <a:avLst/>
                </a:prstGeom>
                <a:blipFill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C3EE0B3-C090-4BC6-9883-019C5BDB2082}"/>
                  </a:ext>
                </a:extLst>
              </p:cNvPr>
              <p:cNvSpPr txBox="1"/>
              <p:nvPr/>
            </p:nvSpPr>
            <p:spPr>
              <a:xfrm>
                <a:off x="912838" y="3187511"/>
                <a:ext cx="74078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损失函数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C3EE0B3-C090-4BC6-9883-019C5BDB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8" y="3187511"/>
                <a:ext cx="7407897" cy="430887"/>
              </a:xfrm>
              <a:prstGeom prst="rect">
                <a:avLst/>
              </a:prstGeom>
              <a:blipFill>
                <a:blip r:embed="rId11"/>
                <a:stretch>
                  <a:fillRect l="-905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7D9F4B-26A2-4587-841A-29B8C84ED47A}"/>
                  </a:ext>
                </a:extLst>
              </p:cNvPr>
              <p:cNvSpPr txBox="1"/>
              <p:nvPr/>
            </p:nvSpPr>
            <p:spPr>
              <a:xfrm>
                <a:off x="1148756" y="2136623"/>
                <a:ext cx="7260115" cy="44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：利用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预测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</m:acc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7D9F4B-26A2-4587-841A-29B8C84E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56" y="2136623"/>
                <a:ext cx="7260115" cy="440120"/>
              </a:xfrm>
              <a:prstGeom prst="rect">
                <a:avLst/>
              </a:prstGeom>
              <a:blipFill>
                <a:blip r:embed="rId12"/>
                <a:stretch>
                  <a:fillRect l="-1092" t="-10959" b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BD4E071-7AFC-4526-B34F-F0C74219DFEA}"/>
              </a:ext>
            </a:extLst>
          </p:cNvPr>
          <p:cNvGrpSpPr/>
          <p:nvPr/>
        </p:nvGrpSpPr>
        <p:grpSpPr>
          <a:xfrm>
            <a:off x="2891510" y="5263576"/>
            <a:ext cx="5529341" cy="461666"/>
            <a:chOff x="2891510" y="5263576"/>
            <a:chExt cx="5529341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A8D4834-C2CE-49A0-882E-76E2BB2C81E1}"/>
                    </a:ext>
                  </a:extLst>
                </p:cNvPr>
                <p:cNvSpPr/>
                <p:nvPr/>
              </p:nvSpPr>
              <p:spPr>
                <a:xfrm>
                  <a:off x="2891510" y="5263577"/>
                  <a:ext cx="36656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A8D4834-C2CE-49A0-882E-76E2BB2C81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510" y="5263577"/>
                  <a:ext cx="366568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E9BD356-EF14-4139-8564-77722AC771BA}"/>
                </a:ext>
              </a:extLst>
            </p:cNvPr>
            <p:cNvSpPr txBox="1"/>
            <p:nvPr/>
          </p:nvSpPr>
          <p:spPr>
            <a:xfrm>
              <a:off x="6689898" y="5263576"/>
              <a:ext cx="1730953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风险极小化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9FCDE3-EEA8-424E-B859-FC35D729B6C0}"/>
                  </a:ext>
                </a:extLst>
              </p:cNvPr>
              <p:cNvSpPr txBox="1"/>
              <p:nvPr/>
            </p:nvSpPr>
            <p:spPr>
              <a:xfrm>
                <a:off x="958992" y="5893203"/>
                <a:ext cx="6095081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存在问题：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不知道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的联合分布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9FCDE3-EEA8-424E-B859-FC35D729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2" y="5893203"/>
                <a:ext cx="6095081" cy="430887"/>
              </a:xfrm>
              <a:prstGeom prst="rect">
                <a:avLst/>
              </a:prstGeom>
              <a:blipFill>
                <a:blip r:embed="rId14"/>
                <a:stretch>
                  <a:fillRect l="-1100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9EAA8C-6766-4272-9EF9-A7FC11B04189}"/>
                  </a:ext>
                </a:extLst>
              </p:cNvPr>
              <p:cNvSpPr/>
              <p:nvPr/>
            </p:nvSpPr>
            <p:spPr>
              <a:xfrm>
                <a:off x="1156991" y="2649918"/>
                <a:ext cx="7631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建模为随机变量，设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的联合分布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9EAA8C-6766-4272-9EF9-A7FC11B04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1" y="2649918"/>
                <a:ext cx="7631320" cy="461665"/>
              </a:xfrm>
              <a:prstGeom prst="rect">
                <a:avLst/>
              </a:prstGeom>
              <a:blipFill>
                <a:blip r:embed="rId15"/>
                <a:stretch>
                  <a:fillRect l="-1278" t="-14667" r="-24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3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7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随机梯度法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44390" y="1815893"/>
                <a:ext cx="5213800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随机凸优化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0" y="1815893"/>
                <a:ext cx="5213800" cy="573106"/>
              </a:xfrm>
              <a:prstGeom prst="rect">
                <a:avLst/>
              </a:prstGeom>
              <a:blipFill>
                <a:blip r:embed="rId4"/>
                <a:stretch>
                  <a:fillRect l="-1871" t="-11702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977565" y="1817726"/>
            <a:ext cx="2461355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目标函数是期望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17418" y="2365119"/>
                <a:ext cx="78043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是确定函数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GD, PGD,MD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等求解</a:t>
                </a: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2365119"/>
                <a:ext cx="7804309" cy="830997"/>
              </a:xfrm>
              <a:prstGeom prst="rect">
                <a:avLst/>
              </a:prstGeom>
              <a:blipFill>
                <a:blip r:embed="rId5"/>
                <a:stretch>
                  <a:fillRect l="-1016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39452" y="3226531"/>
                <a:ext cx="530796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未知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仅有样本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52" y="3226531"/>
                <a:ext cx="5307960" cy="461665"/>
              </a:xfrm>
              <a:prstGeom prst="rect">
                <a:avLst/>
              </a:prstGeom>
              <a:blipFill>
                <a:blip r:embed="rId6"/>
                <a:stretch>
                  <a:fillRect l="-1609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8AFEFA-F515-4E12-9C3E-ECE32A8D074B}"/>
                  </a:ext>
                </a:extLst>
              </p:cNvPr>
              <p:cNvSpPr txBox="1"/>
              <p:nvPr/>
            </p:nvSpPr>
            <p:spPr>
              <a:xfrm>
                <a:off x="830026" y="1253717"/>
                <a:ext cx="736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假设对任何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8AFEFA-F515-4E12-9C3E-ECE32A8D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26" y="1253717"/>
                <a:ext cx="7366519" cy="461665"/>
              </a:xfrm>
              <a:prstGeom prst="rect">
                <a:avLst/>
              </a:prstGeom>
              <a:blipFill>
                <a:blip r:embed="rId7"/>
                <a:stretch>
                  <a:fillRect l="-1075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3C363FE9-B3D2-4C17-8D9D-D24CC9A477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316" y="3774380"/>
            <a:ext cx="7927792" cy="261465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C5A2F82-84F7-4328-B9E8-21AB99798978}"/>
              </a:ext>
            </a:extLst>
          </p:cNvPr>
          <p:cNvGrpSpPr/>
          <p:nvPr/>
        </p:nvGrpSpPr>
        <p:grpSpPr>
          <a:xfrm>
            <a:off x="3366818" y="5271631"/>
            <a:ext cx="5977514" cy="1510043"/>
            <a:chOff x="819832" y="5561422"/>
            <a:chExt cx="7589520" cy="15100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238D896-532D-4D8B-B427-398835097184}"/>
                    </a:ext>
                  </a:extLst>
                </p:cNvPr>
                <p:cNvSpPr txBox="1"/>
                <p:nvPr/>
              </p:nvSpPr>
              <p:spPr>
                <a:xfrm>
                  <a:off x="819832" y="6302024"/>
                  <a:ext cx="737712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SGDA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中，典型地</a:t>
                  </a:r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是未知的，所以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o</m:t>
                          </m:r>
                        </m:sup>
                      </m:sSubSup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是不可计算的</a:t>
                  </a: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238D896-532D-4D8B-B427-398835097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32" y="6302024"/>
                  <a:ext cx="7377128" cy="769441"/>
                </a:xfrm>
                <a:prstGeom prst="rect">
                  <a:avLst/>
                </a:prstGeom>
                <a:blipFill>
                  <a:blip r:embed="rId9"/>
                  <a:stretch>
                    <a:fillRect l="-1364" t="-7937" b="-134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6ADA137-248E-45CF-B53C-12B3C85E3E67}"/>
                    </a:ext>
                  </a:extLst>
                </p:cNvPr>
                <p:cNvSpPr txBox="1"/>
                <p:nvPr/>
              </p:nvSpPr>
              <p:spPr>
                <a:xfrm>
                  <a:off x="821625" y="5561422"/>
                  <a:ext cx="758772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SGDA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与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GDA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的区别：后者除返回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，也可以返回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o</m:t>
                          </m:r>
                        </m:sup>
                      </m:sSubSup>
                      <m:r>
                        <a:rPr lang="en-US" altLang="zh-CN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,⋯,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6ADA137-248E-45CF-B53C-12B3C85E3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25" y="5561422"/>
                  <a:ext cx="7587727" cy="769441"/>
                </a:xfrm>
                <a:prstGeom prst="rect">
                  <a:avLst/>
                </a:prstGeom>
                <a:blipFill>
                  <a:blip r:embed="rId10"/>
                  <a:stretch>
                    <a:fillRect l="-1327" t="-7937" b="-150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26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ORACLE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855796" y="1257120"/>
                <a:ext cx="77743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一阶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oracle(Stochastic oracle)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输入查询点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，输出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随机变量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6" y="1257120"/>
                <a:ext cx="7774389" cy="830997"/>
              </a:xfrm>
              <a:prstGeom prst="rect">
                <a:avLst/>
              </a:prstGeom>
              <a:blipFill>
                <a:blip r:embed="rId4"/>
                <a:stretch>
                  <a:fillRect l="-1176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55771" y="2341031"/>
                <a:ext cx="75022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当查询点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是随机变量时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可能由以前查询点的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oracle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，假设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                                </a:t>
                </a: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71" y="2341031"/>
                <a:ext cx="7502227" cy="830997"/>
              </a:xfrm>
              <a:prstGeom prst="rect">
                <a:avLst/>
              </a:prstGeom>
              <a:blipFill>
                <a:blip r:embed="rId5"/>
                <a:stretch>
                  <a:fillRect l="-121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806030" y="4178039"/>
            <a:ext cx="323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无偏估计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A8E4DE0-0D6F-4CD0-AEC3-AD286C51F701}"/>
                  </a:ext>
                </a:extLst>
              </p:cNvPr>
              <p:cNvSpPr/>
              <p:nvPr/>
            </p:nvSpPr>
            <p:spPr>
              <a:xfrm>
                <a:off x="3235157" y="4639704"/>
                <a:ext cx="51228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                  (GUE)</a:t>
                </a: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A8E4DE0-0D6F-4CD0-AEC3-AD286C51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57" y="4639704"/>
                <a:ext cx="5122841" cy="461665"/>
              </a:xfrm>
              <a:prstGeom prst="rect">
                <a:avLst/>
              </a:prstGeom>
              <a:blipFill>
                <a:blip r:embed="rId6"/>
                <a:stretch>
                  <a:fillRect t="-10526" r="-178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89DD273-3892-43B4-8E1C-4EE48A748AD9}"/>
                  </a:ext>
                </a:extLst>
              </p:cNvPr>
              <p:cNvSpPr/>
              <p:nvPr/>
            </p:nvSpPr>
            <p:spPr>
              <a:xfrm>
                <a:off x="844754" y="5203960"/>
                <a:ext cx="7561545" cy="881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方差有界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:   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/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                  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VB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89DD273-3892-43B4-8E1C-4EE48A748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54" y="5203960"/>
                <a:ext cx="7561545" cy="881652"/>
              </a:xfrm>
              <a:prstGeom prst="rect">
                <a:avLst/>
              </a:prstGeom>
              <a:blipFill>
                <a:blip r:embed="rId7"/>
                <a:stretch>
                  <a:fillRect l="-1290" t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E8773C0-3754-4C0A-9A5C-63B40708EB3C}"/>
                  </a:ext>
                </a:extLst>
              </p:cNvPr>
              <p:cNvSpPr/>
              <p:nvPr/>
            </p:nvSpPr>
            <p:spPr>
              <a:xfrm>
                <a:off x="806030" y="3328495"/>
                <a:ext cx="3122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SG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E8773C0-3754-4C0A-9A5C-63B40708E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0" y="3328495"/>
                <a:ext cx="3122009" cy="461665"/>
              </a:xfrm>
              <a:prstGeom prst="rect">
                <a:avLst/>
              </a:prstGeom>
              <a:blipFill>
                <a:blip r:embed="rId8"/>
                <a:stretch>
                  <a:fillRect l="-2930" t="-14474" r="-78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C1A8C19-DCD0-4AB2-B148-58686A02A90F}"/>
                  </a:ext>
                </a:extLst>
              </p:cNvPr>
              <p:cNvSpPr/>
              <p:nvPr/>
            </p:nvSpPr>
            <p:spPr>
              <a:xfrm>
                <a:off x="3928039" y="3324960"/>
                <a:ext cx="45482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关于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可微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时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C1A8C19-DCD0-4AB2-B148-58686A02A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39" y="3324960"/>
                <a:ext cx="4548233" cy="461665"/>
              </a:xfrm>
              <a:prstGeom prst="rect">
                <a:avLst/>
              </a:prstGeom>
              <a:blipFill>
                <a:blip r:embed="rId9"/>
                <a:stretch>
                  <a:fillRect l="-2011" t="-14474" r="-120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61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14" grpId="0"/>
      <p:bldP spid="1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663" y="29707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随机次梯度下降法的复杂性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283" y="3740071"/>
            <a:ext cx="102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5283" y="996866"/>
                <a:ext cx="8010924" cy="2162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11.6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的非空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闭凸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子集，并且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diam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假定已知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，ℓ(∙,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是凸的，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并且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b/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                (VB)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取到最小值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如果对于所有的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，那么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3" y="996866"/>
                <a:ext cx="8010924" cy="2162515"/>
              </a:xfrm>
              <a:prstGeom prst="rect">
                <a:avLst/>
              </a:prstGeom>
              <a:blipFill>
                <a:blip r:embed="rId4"/>
                <a:stretch>
                  <a:fillRect l="-1218" t="-3107" r="-1142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69861" y="2964821"/>
                <a:ext cx="7758856" cy="64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1" y="2964821"/>
                <a:ext cx="7758856" cy="640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9F1258-B4EE-40A3-A6C6-AC4F727F8A31}"/>
                  </a:ext>
                </a:extLst>
              </p:cNvPr>
              <p:cNvSpPr txBox="1"/>
              <p:nvPr/>
            </p:nvSpPr>
            <p:spPr>
              <a:xfrm>
                <a:off x="2335680" y="3751000"/>
                <a:ext cx="1938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9F1258-B4EE-40A3-A6C6-AC4F727F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680" y="3751000"/>
                <a:ext cx="1938864" cy="369332"/>
              </a:xfrm>
              <a:prstGeom prst="rect">
                <a:avLst/>
              </a:prstGeom>
              <a:blipFill>
                <a:blip r:embed="rId6"/>
                <a:stretch>
                  <a:fillRect l="-3145" t="-1475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5DA318-B97A-44F2-9D25-0F85C80764AA}"/>
                  </a:ext>
                </a:extLst>
              </p:cNvPr>
              <p:cNvSpPr txBox="1"/>
              <p:nvPr/>
            </p:nvSpPr>
            <p:spPr>
              <a:xfrm>
                <a:off x="1983346" y="4867131"/>
                <a:ext cx="636501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5DA318-B97A-44F2-9D25-0F85C807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46" y="4867131"/>
                <a:ext cx="6365012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FEFA198-FA93-47F2-A34E-5C1CC575987E}"/>
                  </a:ext>
                </a:extLst>
              </p:cNvPr>
              <p:cNvSpPr/>
              <p:nvPr/>
            </p:nvSpPr>
            <p:spPr>
              <a:xfrm>
                <a:off x="1983346" y="4197000"/>
                <a:ext cx="3612912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FEFA198-FA93-47F2-A34E-5C1CC5759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46" y="4197000"/>
                <a:ext cx="3612912" cy="613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D2078C-7531-4CFC-B058-370BF256DEBD}"/>
                  </a:ext>
                </a:extLst>
              </p:cNvPr>
              <p:cNvSpPr txBox="1"/>
              <p:nvPr/>
            </p:nvSpPr>
            <p:spPr>
              <a:xfrm>
                <a:off x="1939278" y="5657754"/>
                <a:ext cx="659584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D2078C-7531-4CFC-B058-370BF256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78" y="5657754"/>
                <a:ext cx="6595845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077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6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663" y="29707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随机次梯度下降法的复杂性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9F1258-B4EE-40A3-A6C6-AC4F727F8A31}"/>
                  </a:ext>
                </a:extLst>
              </p:cNvPr>
              <p:cNvSpPr txBox="1"/>
              <p:nvPr/>
            </p:nvSpPr>
            <p:spPr>
              <a:xfrm>
                <a:off x="815663" y="1232336"/>
                <a:ext cx="1938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9F1258-B4EE-40A3-A6C6-AC4F727F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63" y="1232336"/>
                <a:ext cx="1938864" cy="369332"/>
              </a:xfrm>
              <a:prstGeom prst="rect">
                <a:avLst/>
              </a:prstGeom>
              <a:blipFill>
                <a:blip r:embed="rId4"/>
                <a:stretch>
                  <a:fillRect l="-3145" t="-1475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D2078C-7531-4CFC-B058-370BF256DEBD}"/>
                  </a:ext>
                </a:extLst>
              </p:cNvPr>
              <p:cNvSpPr txBox="1"/>
              <p:nvPr/>
            </p:nvSpPr>
            <p:spPr>
              <a:xfrm>
                <a:off x="2691376" y="1033464"/>
                <a:ext cx="572169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D2078C-7531-4CFC-B058-370BF256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6" y="1033464"/>
                <a:ext cx="5721695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79CB59D-A835-486F-BE53-441AA762E2AA}"/>
                  </a:ext>
                </a:extLst>
              </p:cNvPr>
              <p:cNvSpPr txBox="1"/>
              <p:nvPr/>
            </p:nvSpPr>
            <p:spPr>
              <a:xfrm>
                <a:off x="755351" y="1802905"/>
                <a:ext cx="769640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79CB59D-A835-486F-BE53-441AA762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51" y="1802905"/>
                <a:ext cx="7696402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B5B23DA-B65D-43D1-A172-B30860868497}"/>
                  </a:ext>
                </a:extLst>
              </p:cNvPr>
              <p:cNvSpPr txBox="1"/>
              <p:nvPr/>
            </p:nvSpPr>
            <p:spPr>
              <a:xfrm>
                <a:off x="716669" y="2575100"/>
                <a:ext cx="777552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B5B23DA-B65D-43D1-A172-B3086086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9" y="2575100"/>
                <a:ext cx="7775526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0A29D75-A9E2-4258-BA9F-D9E628F4BC8E}"/>
              </a:ext>
            </a:extLst>
          </p:cNvPr>
          <p:cNvGrpSpPr/>
          <p:nvPr/>
        </p:nvGrpSpPr>
        <p:grpSpPr>
          <a:xfrm>
            <a:off x="978949" y="3360597"/>
            <a:ext cx="7566237" cy="988099"/>
            <a:chOff x="978949" y="3360597"/>
            <a:chExt cx="7566237" cy="988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6AC683C-1CC9-4D24-83BA-C56F0A81C4F3}"/>
                    </a:ext>
                  </a:extLst>
                </p:cNvPr>
                <p:cNvSpPr txBox="1"/>
                <p:nvPr/>
              </p:nvSpPr>
              <p:spPr>
                <a:xfrm>
                  <a:off x="2691376" y="3360597"/>
                  <a:ext cx="7160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6AC683C-1CC9-4D24-83BA-C56F0A81C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376" y="3360597"/>
                  <a:ext cx="71609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17BA3AA-BAE4-471A-9E9C-55F06924BF65}"/>
                    </a:ext>
                  </a:extLst>
                </p:cNvPr>
                <p:cNvSpPr txBox="1"/>
                <p:nvPr/>
              </p:nvSpPr>
              <p:spPr>
                <a:xfrm>
                  <a:off x="978949" y="3657225"/>
                  <a:ext cx="7566237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17BA3AA-BAE4-471A-9E9C-55F06924B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49" y="3657225"/>
                  <a:ext cx="7566237" cy="6914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AFEB0F-429F-45D0-A5AA-CD1CFFEE744A}"/>
              </a:ext>
            </a:extLst>
          </p:cNvPr>
          <p:cNvGrpSpPr/>
          <p:nvPr/>
        </p:nvGrpSpPr>
        <p:grpSpPr>
          <a:xfrm>
            <a:off x="835728" y="4494882"/>
            <a:ext cx="5805820" cy="1456684"/>
            <a:chOff x="835728" y="4494882"/>
            <a:chExt cx="5805820" cy="1456684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BB94F79D-D004-463A-9457-6A4687902939}"/>
                </a:ext>
              </a:extLst>
            </p:cNvPr>
            <p:cNvSpPr/>
            <p:nvPr/>
          </p:nvSpPr>
          <p:spPr bwMode="auto">
            <a:xfrm>
              <a:off x="3183875" y="4494882"/>
              <a:ext cx="308472" cy="69147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68618F1-79C2-4CD9-9132-3D22CEFAC6A3}"/>
                    </a:ext>
                  </a:extLst>
                </p:cNvPr>
                <p:cNvSpPr txBox="1"/>
                <p:nvPr/>
              </p:nvSpPr>
              <p:spPr>
                <a:xfrm>
                  <a:off x="835728" y="5200335"/>
                  <a:ext cx="5805820" cy="751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68618F1-79C2-4CD9-9132-3D22CEFAC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28" y="5200335"/>
                  <a:ext cx="5805820" cy="751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90B0412-1944-4079-AD1F-D7402B21B24B}"/>
                  </a:ext>
                </a:extLst>
              </p:cNvPr>
              <p:cNvSpPr txBox="1"/>
              <p:nvPr/>
            </p:nvSpPr>
            <p:spPr>
              <a:xfrm>
                <a:off x="6819149" y="5368208"/>
                <a:ext cx="21104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90B0412-1944-4079-AD1F-D7402B21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49" y="5368208"/>
                <a:ext cx="2110450" cy="369332"/>
              </a:xfrm>
              <a:prstGeom prst="rect">
                <a:avLst/>
              </a:prstGeom>
              <a:blipFill>
                <a:blip r:embed="rId11"/>
                <a:stretch>
                  <a:fillRect l="-8960" t="-31667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3F5E5B-0CB9-4BAD-BE34-7F22BCEEAF21}"/>
              </a:ext>
            </a:extLst>
          </p:cNvPr>
          <p:cNvGrpSpPr/>
          <p:nvPr/>
        </p:nvGrpSpPr>
        <p:grpSpPr>
          <a:xfrm>
            <a:off x="6962369" y="5773786"/>
            <a:ext cx="1636474" cy="781812"/>
            <a:chOff x="859009" y="5586498"/>
            <a:chExt cx="1636474" cy="78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FCCB722-2575-4C7E-B6D6-88E954E94048}"/>
                    </a:ext>
                  </a:extLst>
                </p:cNvPr>
                <p:cNvSpPr txBox="1"/>
                <p:nvPr/>
              </p:nvSpPr>
              <p:spPr>
                <a:xfrm>
                  <a:off x="859009" y="5998978"/>
                  <a:ext cx="16364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E7B544C-9CA5-47DA-96B1-925B89908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09" y="5998978"/>
                  <a:ext cx="1636474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4104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910FA619-E15B-4291-9E2F-793E1BC6C6F8}"/>
                </a:ext>
              </a:extLst>
            </p:cNvPr>
            <p:cNvSpPr/>
            <p:nvPr/>
          </p:nvSpPr>
          <p:spPr bwMode="auto">
            <a:xfrm>
              <a:off x="1503575" y="5586498"/>
              <a:ext cx="226073" cy="46871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89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663" y="29707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随机次梯度下降法的复杂性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F29617-A08E-4D50-BC2B-9747E9F71EDB}"/>
                  </a:ext>
                </a:extLst>
              </p:cNvPr>
              <p:cNvSpPr txBox="1"/>
              <p:nvPr/>
            </p:nvSpPr>
            <p:spPr>
              <a:xfrm>
                <a:off x="1461199" y="4381992"/>
                <a:ext cx="1730217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F29617-A08E-4D50-BC2B-9747E9F71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99" y="4381992"/>
                <a:ext cx="1730217" cy="567720"/>
              </a:xfrm>
              <a:prstGeom prst="rect">
                <a:avLst/>
              </a:prstGeom>
              <a:blipFill>
                <a:blip r:embed="rId4"/>
                <a:stretch>
                  <a:fillRect l="-10915" t="-13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9ED9F0-85BE-415E-B253-7830F510C2B7}"/>
                  </a:ext>
                </a:extLst>
              </p:cNvPr>
              <p:cNvSpPr txBox="1"/>
              <p:nvPr/>
            </p:nvSpPr>
            <p:spPr>
              <a:xfrm>
                <a:off x="744574" y="5063743"/>
                <a:ext cx="6684714" cy="83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9ED9F0-85BE-415E-B253-7830F510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" y="5063743"/>
                <a:ext cx="6684714" cy="838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1FEBA9-87B7-45B9-90CB-4E149EEEB004}"/>
                  </a:ext>
                </a:extLst>
              </p:cNvPr>
              <p:cNvSpPr/>
              <p:nvPr/>
            </p:nvSpPr>
            <p:spPr>
              <a:xfrm>
                <a:off x="899339" y="1723678"/>
                <a:ext cx="4801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1FEBA9-87B7-45B9-90CB-4E149EEEB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9" y="1723678"/>
                <a:ext cx="4801827" cy="461665"/>
              </a:xfrm>
              <a:prstGeom prst="rect">
                <a:avLst/>
              </a:prstGeom>
              <a:blipFill>
                <a:blip r:embed="rId6"/>
                <a:stretch>
                  <a:fillRect l="-381" t="-14667" r="-114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C669C84-A035-4BA9-8938-422DF2EFE568}"/>
                  </a:ext>
                </a:extLst>
              </p:cNvPr>
              <p:cNvSpPr/>
              <p:nvPr/>
            </p:nvSpPr>
            <p:spPr>
              <a:xfrm>
                <a:off x="910356" y="2462856"/>
                <a:ext cx="5339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C669C84-A035-4BA9-8938-422DF2EFE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56" y="2462856"/>
                <a:ext cx="5339795" cy="461665"/>
              </a:xfrm>
              <a:prstGeom prst="rect">
                <a:avLst/>
              </a:prstGeom>
              <a:blipFill>
                <a:blip r:embed="rId7"/>
                <a:stretch>
                  <a:fillRect l="-22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DB8578-47BE-4669-80C0-A1F778D6AE24}"/>
                  </a:ext>
                </a:extLst>
              </p:cNvPr>
              <p:cNvSpPr txBox="1"/>
              <p:nvPr/>
            </p:nvSpPr>
            <p:spPr>
              <a:xfrm>
                <a:off x="702006" y="1099666"/>
                <a:ext cx="640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对上述不等式两边关于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取期望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DB8578-47BE-4669-80C0-A1F778D6A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" y="1099666"/>
                <a:ext cx="6408700" cy="461665"/>
              </a:xfrm>
              <a:prstGeom prst="rect">
                <a:avLst/>
              </a:prstGeom>
              <a:blipFill>
                <a:blip r:embed="rId8"/>
                <a:stretch>
                  <a:fillRect l="-142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08BA21B-D505-4858-A343-A4D9817D5AA5}"/>
              </a:ext>
            </a:extLst>
          </p:cNvPr>
          <p:cNvGrpSpPr/>
          <p:nvPr/>
        </p:nvGrpSpPr>
        <p:grpSpPr>
          <a:xfrm>
            <a:off x="1198068" y="3034690"/>
            <a:ext cx="5820119" cy="1233271"/>
            <a:chOff x="1198068" y="3034690"/>
            <a:chExt cx="5820119" cy="12332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7EF85FC-DAF9-457D-B22B-6AC9B7F60A3E}"/>
                    </a:ext>
                  </a:extLst>
                </p:cNvPr>
                <p:cNvSpPr txBox="1"/>
                <p:nvPr/>
              </p:nvSpPr>
              <p:spPr>
                <a:xfrm>
                  <a:off x="1198068" y="3434591"/>
                  <a:ext cx="5820119" cy="833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7EF85FC-DAF9-457D-B22B-6AC9B7F60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68" y="3434591"/>
                  <a:ext cx="5820119" cy="8333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A76CAE1F-71BD-41D2-A249-1E4BC4B74626}"/>
                </a:ext>
              </a:extLst>
            </p:cNvPr>
            <p:cNvSpPr/>
            <p:nvPr/>
          </p:nvSpPr>
          <p:spPr bwMode="auto">
            <a:xfrm>
              <a:off x="3564958" y="3034690"/>
              <a:ext cx="308472" cy="52174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710DEA-8466-4082-B297-D8802CC96A5A}"/>
              </a:ext>
            </a:extLst>
          </p:cNvPr>
          <p:cNvGrpSpPr/>
          <p:nvPr/>
        </p:nvGrpSpPr>
        <p:grpSpPr>
          <a:xfrm>
            <a:off x="3564958" y="4278982"/>
            <a:ext cx="3359416" cy="776082"/>
            <a:chOff x="3564958" y="4278982"/>
            <a:chExt cx="3359416" cy="776082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2674E959-1AFC-4B30-AD0C-09CA9FCD9548}"/>
                </a:ext>
              </a:extLst>
            </p:cNvPr>
            <p:cNvSpPr/>
            <p:nvPr/>
          </p:nvSpPr>
          <p:spPr bwMode="auto">
            <a:xfrm>
              <a:off x="3564958" y="4278982"/>
              <a:ext cx="308472" cy="77608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E2CC8E0-8559-4DF3-A902-DB4312EC70C6}"/>
                    </a:ext>
                  </a:extLst>
                </p:cNvPr>
                <p:cNvSpPr/>
                <p:nvPr/>
              </p:nvSpPr>
              <p:spPr>
                <a:xfrm>
                  <a:off x="4086931" y="4381992"/>
                  <a:ext cx="2837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凸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和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E2CC8E0-8559-4DF3-A902-DB4312EC7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931" y="4381992"/>
                  <a:ext cx="283744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219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8FB0241-5917-4538-B621-98702C583652}"/>
                  </a:ext>
                </a:extLst>
              </p:cNvPr>
              <p:cNvSpPr txBox="1"/>
              <p:nvPr/>
            </p:nvSpPr>
            <p:spPr>
              <a:xfrm>
                <a:off x="1198068" y="5967327"/>
                <a:ext cx="3686971" cy="548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可得待证不等式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8FB0241-5917-4538-B621-98702C58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68" y="5967327"/>
                <a:ext cx="3686971" cy="548227"/>
              </a:xfrm>
              <a:prstGeom prst="rect">
                <a:avLst/>
              </a:prstGeom>
              <a:blipFill>
                <a:blip r:embed="rId11"/>
                <a:stretch>
                  <a:fillRect l="-5132" t="-8889" r="-413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66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重要按语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791010" y="2357089"/>
                <a:ext cx="467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的独立同分布样本     </a:t>
                </a: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10" y="2357089"/>
                <a:ext cx="4673354" cy="461665"/>
              </a:xfrm>
              <a:prstGeom prst="rect">
                <a:avLst/>
              </a:prstGeom>
              <a:blipFill>
                <a:blip r:embed="rId4"/>
                <a:stretch>
                  <a:fillRect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889178" y="4433858"/>
                <a:ext cx="74797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SGDA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极小化风险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RM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时，每对数据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最多只能用一次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一轮，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one pass)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78" y="4433858"/>
                <a:ext cx="7479740" cy="830997"/>
              </a:xfrm>
              <a:prstGeom prst="rect">
                <a:avLst/>
              </a:prstGeom>
              <a:blipFill>
                <a:blip r:embed="rId5"/>
                <a:stretch>
                  <a:fillRect l="-1141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65923" y="5300995"/>
                <a:ext cx="756394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SGDA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极小化经验风险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(ERM)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时，产生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个在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上均匀分布的随机变量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，每次用一对数据执行梯度下降法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无论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多大，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可以任意大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多轮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23" y="5300995"/>
                <a:ext cx="7563946" cy="1200329"/>
              </a:xfrm>
              <a:prstGeom prst="rect">
                <a:avLst/>
              </a:prstGeom>
              <a:blipFill>
                <a:blip r:embed="rId6"/>
                <a:stretch>
                  <a:fillRect l="-1048" t="-5612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EA15D78-DA56-4A19-B7D7-9D95C2FEA635}"/>
                  </a:ext>
                </a:extLst>
              </p:cNvPr>
              <p:cNvSpPr/>
              <p:nvPr/>
            </p:nvSpPr>
            <p:spPr>
              <a:xfrm>
                <a:off x="901181" y="1040103"/>
                <a:ext cx="7896413" cy="862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风险极小化</a:t>
                </a:r>
                <a:endPara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r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arg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𝑤</m:t>
                                </m:r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RM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EA15D78-DA56-4A19-B7D7-9D95C2FEA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1" y="1040103"/>
                <a:ext cx="7896413" cy="862737"/>
              </a:xfrm>
              <a:prstGeom prst="rect">
                <a:avLst/>
              </a:prstGeom>
              <a:blipFill>
                <a:blip r:embed="rId7"/>
                <a:stretch>
                  <a:fillRect l="-1081" t="-7801" r="-618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75FE3A3-2A24-437C-BF3D-311136D967DC}"/>
              </a:ext>
            </a:extLst>
          </p:cNvPr>
          <p:cNvGrpSpPr/>
          <p:nvPr/>
        </p:nvGrpSpPr>
        <p:grpSpPr>
          <a:xfrm>
            <a:off x="1102649" y="3121984"/>
            <a:ext cx="7591627" cy="1325806"/>
            <a:chOff x="1102649" y="3188086"/>
            <a:chExt cx="7591627" cy="13258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353EF71-0A95-4A1E-84B7-DFFD54A7C6E9}"/>
                    </a:ext>
                  </a:extLst>
                </p:cNvPr>
                <p:cNvSpPr/>
                <p:nvPr/>
              </p:nvSpPr>
              <p:spPr>
                <a:xfrm>
                  <a:off x="1214536" y="3188086"/>
                  <a:ext cx="7479740" cy="985206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经验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风险</m:t>
                      </m:r>
                      <m:r>
                        <a:rPr lang="zh-CN" alt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极小化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：</m:t>
                      </m:r>
                    </m:oMath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𝑤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func>
                    </m:oMath>
                  </a14:m>
                  <a:r>
                    <a:rPr lang="zh-CN" altLang="en-US" dirty="0"/>
                    <a:t>           </a:t>
                  </a:r>
                  <a:r>
                    <a:rPr lang="en-US" altLang="zh-CN" dirty="0"/>
                    <a:t>(ERM)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353EF71-0A95-4A1E-84B7-DFFD54A7C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536" y="3188086"/>
                  <a:ext cx="7479740" cy="985206"/>
                </a:xfrm>
                <a:prstGeom prst="rect">
                  <a:avLst/>
                </a:prstGeom>
                <a:blipFill>
                  <a:blip r:embed="rId8"/>
                  <a:stretch>
                    <a:fillRect l="-1222" t="-6790" r="-1304" b="-4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4A9324A-77A7-45E8-B0E5-49E348A2A5E4}"/>
                    </a:ext>
                  </a:extLst>
                </p:cNvPr>
                <p:cNvSpPr/>
                <p:nvPr/>
              </p:nvSpPr>
              <p:spPr>
                <a:xfrm>
                  <a:off x="1102649" y="4083005"/>
                  <a:ext cx="2300117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sz="2200" dirty="0"/>
                </a:p>
              </p:txBody>
            </p:sp>
          </mc:Choice>
          <mc:Fallback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4A9324A-77A7-45E8-B0E5-49E348A2A5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49" y="4083005"/>
                  <a:ext cx="2300117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3448" t="-14085" b="-225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934D1D-AB54-4A19-977F-19A7322CBE48}"/>
                  </a:ext>
                </a:extLst>
              </p:cNvPr>
              <p:cNvSpPr/>
              <p:nvPr/>
            </p:nvSpPr>
            <p:spPr>
              <a:xfrm>
                <a:off x="1223836" y="1931356"/>
                <a:ext cx="23676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934D1D-AB54-4A19-977F-19A7322CB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36" y="1931356"/>
                <a:ext cx="2367663" cy="461665"/>
              </a:xfrm>
              <a:prstGeom prst="rect">
                <a:avLst/>
              </a:prstGeom>
              <a:blipFill>
                <a:blip r:embed="rId10"/>
                <a:stretch>
                  <a:fillRect l="-412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BDDFB2B-0649-497B-8C8D-DAA4A070E214}"/>
                  </a:ext>
                </a:extLst>
              </p:cNvPr>
              <p:cNvSpPr/>
              <p:nvPr/>
            </p:nvSpPr>
            <p:spPr>
              <a:xfrm>
                <a:off x="3118204" y="2756507"/>
                <a:ext cx="2907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BDDFB2B-0649-497B-8C8D-DAA4A070E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04" y="2756507"/>
                <a:ext cx="2907591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01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距离生成函数与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Bregman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散度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BEB124-310C-4E51-A2F2-CD8FE645244D}"/>
                  </a:ext>
                </a:extLst>
              </p:cNvPr>
              <p:cNvSpPr txBox="1"/>
              <p:nvPr/>
            </p:nvSpPr>
            <p:spPr>
              <a:xfrm>
                <a:off x="741980" y="1013551"/>
                <a:ext cx="7983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上的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某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范数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连续可微，并且关于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强凸的，即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BEB124-310C-4E51-A2F2-CD8FE645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0" y="1013551"/>
                <a:ext cx="7983378" cy="830997"/>
              </a:xfrm>
              <a:prstGeom prst="rect">
                <a:avLst/>
              </a:prstGeom>
              <a:blipFill>
                <a:blip r:embed="rId4"/>
                <a:stretch>
                  <a:fillRect l="-1222" t="-8029" r="-458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D80648-2C28-4270-A654-06B7B172B3B0}"/>
                  </a:ext>
                </a:extLst>
              </p:cNvPr>
              <p:cNvSpPr txBox="1"/>
              <p:nvPr/>
            </p:nvSpPr>
            <p:spPr>
              <a:xfrm>
                <a:off x="701949" y="1797309"/>
                <a:ext cx="8243752" cy="677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𝒟</m:t>
                          </m:r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𝒟</m:t>
                          </m:r>
                        </m:e>
                      </m:d>
                      <m:r>
                        <a:rPr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altLang="zh-CN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sz="23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3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3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D80648-2C28-4270-A654-06B7B172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9" y="1797309"/>
                <a:ext cx="8243752" cy="677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F0176DB-319C-4442-A099-97C09A364F68}"/>
                  </a:ext>
                </a:extLst>
              </p:cNvPr>
              <p:cNvSpPr/>
              <p:nvPr/>
            </p:nvSpPr>
            <p:spPr>
              <a:xfrm>
                <a:off x="675879" y="2418586"/>
                <a:ext cx="77594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是针对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相适应的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距离生成函数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(distance-generating function, DGF)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F0176DB-319C-4442-A099-97C09A364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79" y="2418586"/>
                <a:ext cx="7759457" cy="830997"/>
              </a:xfrm>
              <a:prstGeom prst="rect">
                <a:avLst/>
              </a:prstGeom>
              <a:blipFill>
                <a:blip r:embed="rId7"/>
                <a:stretch>
                  <a:fillRect l="-1257" t="-8088" r="-86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711842-1F63-4D84-8577-26464B6E47BD}"/>
                  </a:ext>
                </a:extLst>
              </p:cNvPr>
              <p:cNvSpPr/>
              <p:nvPr/>
            </p:nvSpPr>
            <p:spPr>
              <a:xfrm>
                <a:off x="1702105" y="3163749"/>
                <a:ext cx="62851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711842-1F63-4D84-8577-26464B6E4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05" y="3163749"/>
                <a:ext cx="6285122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67D97A3-9965-4017-82FC-5F321A410E40}"/>
                  </a:ext>
                </a:extLst>
              </p:cNvPr>
              <p:cNvSpPr/>
              <p:nvPr/>
            </p:nvSpPr>
            <p:spPr>
              <a:xfrm>
                <a:off x="819099" y="3616128"/>
                <a:ext cx="62851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生成的从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Bregman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散度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67D97A3-9965-4017-82FC-5F321A410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99" y="3616128"/>
                <a:ext cx="6285122" cy="461665"/>
              </a:xfrm>
              <a:prstGeom prst="rect">
                <a:avLst/>
              </a:prstGeom>
              <a:blipFill>
                <a:blip r:embed="rId9"/>
                <a:stretch>
                  <a:fillRect l="-145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98BA943-D8A8-4430-B570-FAE534F5DDDD}"/>
              </a:ext>
            </a:extLst>
          </p:cNvPr>
          <p:cNvSpPr txBox="1"/>
          <p:nvPr/>
        </p:nvSpPr>
        <p:spPr>
          <a:xfrm>
            <a:off x="2886419" y="1830360"/>
            <a:ext cx="4131326" cy="707682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E3C54F-AB99-4452-9F7D-C7A4578A0CED}"/>
              </a:ext>
            </a:extLst>
          </p:cNvPr>
          <p:cNvGrpSpPr/>
          <p:nvPr/>
        </p:nvGrpSpPr>
        <p:grpSpPr>
          <a:xfrm>
            <a:off x="655696" y="4658317"/>
            <a:ext cx="7823614" cy="1603610"/>
            <a:chOff x="655696" y="4658317"/>
            <a:chExt cx="7823614" cy="160361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604BEE9-91B4-4150-B66A-484C0054D4F4}"/>
                </a:ext>
              </a:extLst>
            </p:cNvPr>
            <p:cNvGrpSpPr/>
            <p:nvPr/>
          </p:nvGrpSpPr>
          <p:grpSpPr>
            <a:xfrm>
              <a:off x="655696" y="4658317"/>
              <a:ext cx="7823614" cy="1220147"/>
              <a:chOff x="710781" y="1298171"/>
              <a:chExt cx="7823614" cy="1220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3B6E3E6-C91D-407C-B531-F12F86E71E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0781" y="1298171"/>
                    <a:ext cx="7823614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0070C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定义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5.7 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[Bregman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投影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]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设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在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𝒟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上是可微强凸的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.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已知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𝒟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.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称</a:t>
                    </a:r>
                    <a:endPara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81" y="1298171"/>
                    <a:ext cx="7823614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8" t="-8088" b="-169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F95ACEBA-266A-4676-B40A-18E84B7A56FB}"/>
                      </a:ext>
                    </a:extLst>
                  </p:cNvPr>
                  <p:cNvSpPr txBox="1"/>
                  <p:nvPr/>
                </p:nvSpPr>
                <p:spPr>
                  <a:xfrm>
                    <a:off x="2161304" y="1854225"/>
                    <a:ext cx="4156367" cy="664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l-G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argm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.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304" y="1854225"/>
                    <a:ext cx="4156367" cy="6640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36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143B628-97DF-4F13-8A46-9837972A8ADD}"/>
                    </a:ext>
                  </a:extLst>
                </p:cNvPr>
                <p:cNvSpPr/>
                <p:nvPr/>
              </p:nvSpPr>
              <p:spPr>
                <a:xfrm>
                  <a:off x="721798" y="5800262"/>
                  <a:ext cx="620781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是向量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 凸集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上关于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Bregman</a:t>
                  </a:r>
                  <a:r>
                    <a:rPr lang="zh-CN" altLang="en-US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投影</a:t>
                  </a:r>
                  <a:r>
                    <a:rPr lang="en-US" altLang="zh-CN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143B628-97DF-4F13-8A46-9837972A8A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98" y="5800262"/>
                  <a:ext cx="620781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472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796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AA89FC0-91DC-4B27-9FE4-1002BDB3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150" y="3188972"/>
            <a:ext cx="5514463" cy="2043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36718" y="369815"/>
            <a:ext cx="418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900E9E-C716-4819-B0B7-6C9031F39FAF}"/>
              </a:ext>
            </a:extLst>
          </p:cNvPr>
          <p:cNvGrpSpPr/>
          <p:nvPr/>
        </p:nvGrpSpPr>
        <p:grpSpPr>
          <a:xfrm>
            <a:off x="723652" y="5030142"/>
            <a:ext cx="6701717" cy="1336829"/>
            <a:chOff x="734669" y="4997091"/>
            <a:chExt cx="6701717" cy="13368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6078469-F46F-4429-8B7C-0C7890143B33}"/>
                    </a:ext>
                  </a:extLst>
                </p:cNvPr>
                <p:cNvSpPr txBox="1"/>
                <p:nvPr/>
              </p:nvSpPr>
              <p:spPr>
                <a:xfrm>
                  <a:off x="734669" y="5543767"/>
                  <a:ext cx="6701717" cy="79015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梯度步</a:t>
                  </a:r>
                  <a14:m>
                    <m:oMath xmlns:m="http://schemas.openxmlformats.org/officeDocument/2006/math"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l-GR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𝜕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;  </a:t>
                  </a:r>
                </a:p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投影步</a:t>
                  </a:r>
                  <a:r>
                    <a:rPr lang="zh-CN" altLang="en-US" sz="2200" dirty="0">
                      <a:solidFill>
                        <a:schemeClr val="tx1"/>
                      </a:solidFill>
                    </a:rPr>
                    <a:t>：</a:t>
                  </a: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 =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p>
                      </m:sSubSup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6078469-F46F-4429-8B7C-0C7890143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69" y="5543767"/>
                  <a:ext cx="6701717" cy="790153"/>
                </a:xfrm>
                <a:prstGeom prst="rect">
                  <a:avLst/>
                </a:prstGeom>
                <a:blipFill>
                  <a:blip r:embed="rId5"/>
                  <a:stretch>
                    <a:fillRect l="-1183" t="-7752" b="-147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81D0B03-73FE-4BD0-A801-456FA7743812}"/>
                    </a:ext>
                  </a:extLst>
                </p:cNvPr>
                <p:cNvSpPr/>
                <p:nvPr/>
              </p:nvSpPr>
              <p:spPr>
                <a:xfrm>
                  <a:off x="752029" y="4997091"/>
                  <a:ext cx="2586093" cy="64030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zh-CN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∩</m:t>
                                </m:r>
                                <m:r>
                                  <a:rPr lang="zh-CN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𝒟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81D0B03-73FE-4BD0-A801-456FA7743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29" y="4997091"/>
                  <a:ext cx="2586093" cy="640303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5ED48-3677-44AB-AC03-81100999596F}"/>
                  </a:ext>
                </a:extLst>
              </p:cNvPr>
              <p:cNvSpPr txBox="1"/>
              <p:nvPr/>
            </p:nvSpPr>
            <p:spPr>
              <a:xfrm>
                <a:off x="696249" y="1203402"/>
                <a:ext cx="5594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5ED48-3677-44AB-AC03-811009995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49" y="1203402"/>
                <a:ext cx="5594511" cy="461665"/>
              </a:xfrm>
              <a:prstGeom prst="rect">
                <a:avLst/>
              </a:prstGeom>
              <a:blipFill>
                <a:blip r:embed="rId7"/>
                <a:stretch>
                  <a:fillRect l="-163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C61D5-9FB7-461C-AB12-8E7C4D677E56}"/>
                  </a:ext>
                </a:extLst>
              </p:cNvPr>
              <p:cNvSpPr txBox="1"/>
              <p:nvPr/>
            </p:nvSpPr>
            <p:spPr>
              <a:xfrm>
                <a:off x="6290760" y="1132758"/>
                <a:ext cx="1842654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7C61D5-9FB7-461C-AB12-8E7C4D67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60" y="1132758"/>
                <a:ext cx="1842654" cy="573106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850B86-9862-494A-AF72-9CDAF2ED3B0A}"/>
                  </a:ext>
                </a:extLst>
              </p:cNvPr>
              <p:cNvSpPr txBox="1"/>
              <p:nvPr/>
            </p:nvSpPr>
            <p:spPr>
              <a:xfrm>
                <a:off x="689875" y="1742487"/>
                <a:ext cx="6250752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 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投影步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850B86-9862-494A-AF72-9CDAF2ED3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75" y="1742487"/>
                <a:ext cx="6250752" cy="830997"/>
              </a:xfrm>
              <a:prstGeom prst="rect">
                <a:avLst/>
              </a:prstGeom>
              <a:blipFill>
                <a:blip r:embed="rId9"/>
                <a:stretch>
                  <a:fillRect l="-1462" t="-8088" r="-1072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2F797DC-C3BE-4BAC-9BFF-73FF91EC179E}"/>
              </a:ext>
            </a:extLst>
          </p:cNvPr>
          <p:cNvGrpSpPr/>
          <p:nvPr/>
        </p:nvGrpSpPr>
        <p:grpSpPr>
          <a:xfrm>
            <a:off x="1531345" y="2770790"/>
            <a:ext cx="2049135" cy="1897611"/>
            <a:chOff x="1531345" y="2770790"/>
            <a:chExt cx="2049135" cy="1897611"/>
          </a:xfrm>
        </p:grpSpPr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A46E330E-EDB4-435B-BC85-B2B665E9A5E3}"/>
                </a:ext>
              </a:extLst>
            </p:cNvPr>
            <p:cNvSpPr/>
            <p:nvPr/>
          </p:nvSpPr>
          <p:spPr bwMode="auto">
            <a:xfrm>
              <a:off x="1531345" y="2875402"/>
              <a:ext cx="264404" cy="179299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9BD3BAD-7A68-4683-A599-47C46BBDB2AA}"/>
                    </a:ext>
                  </a:extLst>
                </p:cNvPr>
                <p:cNvSpPr txBox="1"/>
                <p:nvPr/>
              </p:nvSpPr>
              <p:spPr>
                <a:xfrm>
                  <a:off x="1553377" y="2770790"/>
                  <a:ext cx="2027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box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9BD3BAD-7A68-4683-A599-47C46BBDB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377" y="2770790"/>
                  <a:ext cx="202710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08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随机镜像下降法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1D8AA7-AED1-439A-A3A9-1CFEC3DC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79" y="3326696"/>
            <a:ext cx="8473994" cy="29068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04D14C2-066D-4ECE-8850-54B0D5D81D88}"/>
                  </a:ext>
                </a:extLst>
              </p:cNvPr>
              <p:cNvSpPr/>
              <p:nvPr/>
            </p:nvSpPr>
            <p:spPr>
              <a:xfrm>
                <a:off x="844390" y="1606570"/>
                <a:ext cx="5213800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随机凸优化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04D14C2-066D-4ECE-8850-54B0D5D81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0" y="1606570"/>
                <a:ext cx="5213800" cy="573106"/>
              </a:xfrm>
              <a:prstGeom prst="rect">
                <a:avLst/>
              </a:prstGeom>
              <a:blipFill>
                <a:blip r:embed="rId5"/>
                <a:stretch>
                  <a:fillRect l="-1871" t="-11702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DF871B9-B0E6-4877-B9FB-651C45D1BADD}"/>
              </a:ext>
            </a:extLst>
          </p:cNvPr>
          <p:cNvSpPr txBox="1"/>
          <p:nvPr/>
        </p:nvSpPr>
        <p:spPr>
          <a:xfrm>
            <a:off x="5977565" y="1608403"/>
            <a:ext cx="2461355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目标函数是期望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C0356C-2CFF-458F-B670-CCAF5BE0565A}"/>
                  </a:ext>
                </a:extLst>
              </p:cNvPr>
              <p:cNvSpPr txBox="1"/>
              <p:nvPr/>
            </p:nvSpPr>
            <p:spPr>
              <a:xfrm>
                <a:off x="817418" y="2155796"/>
                <a:ext cx="78043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是确定函数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GD, PGD,MD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等求解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C0356C-2CFF-458F-B670-CCAF5BE0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2155796"/>
                <a:ext cx="7804309" cy="830997"/>
              </a:xfrm>
              <a:prstGeom prst="rect">
                <a:avLst/>
              </a:prstGeom>
              <a:blipFill>
                <a:blip r:embed="rId6"/>
                <a:stretch>
                  <a:fillRect l="-1016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0705F-A4DC-45A1-9C70-6DDB8339A75A}"/>
                  </a:ext>
                </a:extLst>
              </p:cNvPr>
              <p:cNvSpPr txBox="1"/>
              <p:nvPr/>
            </p:nvSpPr>
            <p:spPr>
              <a:xfrm>
                <a:off x="828435" y="2918055"/>
                <a:ext cx="530796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未知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仅有样本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0705F-A4DC-45A1-9C70-6DDB8339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35" y="2918055"/>
                <a:ext cx="5307960" cy="461665"/>
              </a:xfrm>
              <a:prstGeom prst="rect">
                <a:avLst/>
              </a:prstGeom>
              <a:blipFill>
                <a:blip r:embed="rId7"/>
                <a:stretch>
                  <a:fillRect l="-1607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A8991A4-0CE9-4991-B5E7-10D6B2DABE3A}"/>
                  </a:ext>
                </a:extLst>
              </p:cNvPr>
              <p:cNvSpPr txBox="1"/>
              <p:nvPr/>
            </p:nvSpPr>
            <p:spPr>
              <a:xfrm>
                <a:off x="830026" y="1044394"/>
                <a:ext cx="736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假设对任何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A8991A4-0CE9-4991-B5E7-10D6B2DAB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26" y="1044394"/>
                <a:ext cx="7366519" cy="461665"/>
              </a:xfrm>
              <a:prstGeom prst="rect">
                <a:avLst/>
              </a:prstGeom>
              <a:blipFill>
                <a:blip r:embed="rId8"/>
                <a:stretch>
                  <a:fillRect l="-1075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6E618FE1-6570-4205-BEB9-36D926B6514A}"/>
              </a:ext>
            </a:extLst>
          </p:cNvPr>
          <p:cNvGrpSpPr/>
          <p:nvPr/>
        </p:nvGrpSpPr>
        <p:grpSpPr>
          <a:xfrm>
            <a:off x="3025294" y="5106376"/>
            <a:ext cx="5977514" cy="1510043"/>
            <a:chOff x="819832" y="5561422"/>
            <a:chExt cx="7589520" cy="15100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4B434B0-35EA-43FA-83DA-B9AF4A2B660D}"/>
                    </a:ext>
                  </a:extLst>
                </p:cNvPr>
                <p:cNvSpPr txBox="1"/>
                <p:nvPr/>
              </p:nvSpPr>
              <p:spPr>
                <a:xfrm>
                  <a:off x="819832" y="6302024"/>
                  <a:ext cx="737712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SMDA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中，典型地</a:t>
                  </a:r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是未知的，所以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o</m:t>
                          </m:r>
                        </m:sup>
                      </m:sSubSup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是不可计算的</a:t>
                  </a: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4B434B0-35EA-43FA-83DA-B9AF4A2B6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32" y="6302024"/>
                  <a:ext cx="7377128" cy="769441"/>
                </a:xfrm>
                <a:prstGeom prst="rect">
                  <a:avLst/>
                </a:prstGeom>
                <a:blipFill>
                  <a:blip r:embed="rId9"/>
                  <a:stretch>
                    <a:fillRect l="-1364" t="-8730" r="-525" b="-134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1A77C92-7C26-4196-A64D-4AE6E563B983}"/>
                    </a:ext>
                  </a:extLst>
                </p:cNvPr>
                <p:cNvSpPr txBox="1"/>
                <p:nvPr/>
              </p:nvSpPr>
              <p:spPr>
                <a:xfrm>
                  <a:off x="821625" y="5561422"/>
                  <a:ext cx="758772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SMDA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与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MDA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的区别：后者除返回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，也可以返回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o</m:t>
                          </m:r>
                        </m:sup>
                      </m:sSubSup>
                      <m:r>
                        <a:rPr lang="en-US" altLang="zh-CN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,⋯,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1A77C92-7C26-4196-A64D-4AE6E563B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25" y="5561422"/>
                  <a:ext cx="7587727" cy="769441"/>
                </a:xfrm>
                <a:prstGeom prst="rect">
                  <a:avLst/>
                </a:prstGeom>
                <a:blipFill>
                  <a:blip r:embed="rId10"/>
                  <a:stretch>
                    <a:fillRect l="-1327" t="-7937" b="-150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0204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663" y="32478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随机镜像下降法的复杂性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33812" y="1109221"/>
                <a:ext cx="8086265" cy="2990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11.7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上关于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强凸可微函数，且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上的最小点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假设对任何已知的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ℓ(∙,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是凸的，并且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       (VB)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，那么由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SMDA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得到的序列满足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12" y="1109221"/>
                <a:ext cx="8086265" cy="2990499"/>
              </a:xfrm>
              <a:prstGeom prst="rect">
                <a:avLst/>
              </a:prstGeom>
              <a:blipFill>
                <a:blip r:embed="rId4"/>
                <a:stretch>
                  <a:fillRect l="-1207" t="-2240" r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62915" y="4041040"/>
                <a:ext cx="7758856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𝐿𝑅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15" y="4041040"/>
                <a:ext cx="7758856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77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5526" y="160640"/>
            <a:ext cx="8492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经验风险极小化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8F883A-0221-4096-B718-F74AB0DC43E9}"/>
                  </a:ext>
                </a:extLst>
              </p:cNvPr>
              <p:cNvSpPr txBox="1"/>
              <p:nvPr/>
            </p:nvSpPr>
            <p:spPr>
              <a:xfrm>
                <a:off x="1177040" y="2339498"/>
                <a:ext cx="4628850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利用数据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，构建由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预测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2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8F883A-0221-4096-B718-F74AB0DC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40" y="2339498"/>
                <a:ext cx="4628850" cy="430887"/>
              </a:xfrm>
              <a:prstGeom prst="rect">
                <a:avLst/>
              </a:prstGeom>
              <a:blipFill>
                <a:blip r:embed="rId4"/>
                <a:stretch>
                  <a:fillRect l="-1713" t="-14286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D2089FA-A254-40C0-8D77-03F996969A08}"/>
              </a:ext>
            </a:extLst>
          </p:cNvPr>
          <p:cNvGrpSpPr/>
          <p:nvPr/>
        </p:nvGrpSpPr>
        <p:grpSpPr>
          <a:xfrm>
            <a:off x="1177039" y="1197878"/>
            <a:ext cx="6095081" cy="919799"/>
            <a:chOff x="1177039" y="3500407"/>
            <a:chExt cx="6095081" cy="919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683E9D3-7FAD-4AF7-9B3A-CB178DBC8BDE}"/>
                    </a:ext>
                  </a:extLst>
                </p:cNvPr>
                <p:cNvSpPr txBox="1"/>
                <p:nvPr/>
              </p:nvSpPr>
              <p:spPr>
                <a:xfrm>
                  <a:off x="2060274" y="3989319"/>
                  <a:ext cx="4971747" cy="43088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⋯,(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i.i.d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683E9D3-7FAD-4AF7-9B3A-CB178DBC8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274" y="3989319"/>
                  <a:ext cx="4971747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23" t="-8451" b="-281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7593A6-742F-44B3-8DC4-BAA29D5FAA03}"/>
                    </a:ext>
                  </a:extLst>
                </p:cNvPr>
                <p:cNvSpPr txBox="1"/>
                <p:nvPr/>
              </p:nvSpPr>
              <p:spPr>
                <a:xfrm>
                  <a:off x="1177039" y="3500407"/>
                  <a:ext cx="609508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已知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：对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𝑌</m:t>
                          </m:r>
                        </m:e>
                      </m:d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进行</a:t>
                  </a:r>
                  <a14:m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次独立观测，得到</a:t>
                  </a: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7593A6-742F-44B3-8DC4-BAA29D5FA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39" y="3500407"/>
                  <a:ext cx="609508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300" t="-14085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B0A1D9-7423-4128-90D3-41578BA4A531}"/>
              </a:ext>
            </a:extLst>
          </p:cNvPr>
          <p:cNvGrpSpPr/>
          <p:nvPr/>
        </p:nvGrpSpPr>
        <p:grpSpPr>
          <a:xfrm>
            <a:off x="1188703" y="3135322"/>
            <a:ext cx="7229307" cy="1188585"/>
            <a:chOff x="1188703" y="4501414"/>
            <a:chExt cx="7229307" cy="1188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9553B7F-D9C2-4405-98D3-786CD7EF5B8E}"/>
                    </a:ext>
                  </a:extLst>
                </p:cNvPr>
                <p:cNvSpPr txBox="1"/>
                <p:nvPr/>
              </p:nvSpPr>
              <p:spPr>
                <a:xfrm>
                  <a:off x="1188703" y="4501414"/>
                  <a:ext cx="722930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 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11.2 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函数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经验风险</a:t>
                  </a:r>
                  <a:r>
                    <a:rPr lang="en-US" altLang="zh-CN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0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empirical risk </a:t>
                  </a:r>
                  <a:r>
                    <a:rPr lang="en-US" altLang="zh-CN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为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9553B7F-D9C2-4405-98D3-786CD7EF5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03" y="4501414"/>
                  <a:ext cx="7229307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096" t="-12676" b="-29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2B46D7A-94C7-43A0-ABBD-306A480F4EC2}"/>
                    </a:ext>
                  </a:extLst>
                </p:cNvPr>
                <p:cNvSpPr/>
                <p:nvPr/>
              </p:nvSpPr>
              <p:spPr>
                <a:xfrm>
                  <a:off x="2268505" y="4917928"/>
                  <a:ext cx="3575851" cy="7720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2B46D7A-94C7-43A0-ABBD-306A480F4E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505" y="4917928"/>
                  <a:ext cx="3575851" cy="77207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7BF475-0836-4B2F-B458-2DA27C465197}"/>
              </a:ext>
            </a:extLst>
          </p:cNvPr>
          <p:cNvGrpSpPr/>
          <p:nvPr/>
        </p:nvGrpSpPr>
        <p:grpSpPr>
          <a:xfrm>
            <a:off x="1133571" y="4637048"/>
            <a:ext cx="5432281" cy="1565289"/>
            <a:chOff x="924248" y="5628563"/>
            <a:chExt cx="5432281" cy="15652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D9F9364-2F83-429E-993B-BF08F45D1B2D}"/>
                </a:ext>
              </a:extLst>
            </p:cNvPr>
            <p:cNvGrpSpPr/>
            <p:nvPr/>
          </p:nvGrpSpPr>
          <p:grpSpPr>
            <a:xfrm>
              <a:off x="924248" y="5628563"/>
              <a:ext cx="5432281" cy="882291"/>
              <a:chOff x="924248" y="5628563"/>
              <a:chExt cx="5432281" cy="8822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C2F3845-A97D-43BE-8389-CDC55D92DC3E}"/>
                      </a:ext>
                    </a:extLst>
                  </p:cNvPr>
                  <p:cNvSpPr/>
                  <p:nvPr/>
                </p:nvSpPr>
                <p:spPr>
                  <a:xfrm>
                    <a:off x="2573378" y="6027901"/>
                    <a:ext cx="3783151" cy="482953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arg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C2F3845-A97D-43BE-8389-CDC55D92DC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3378" y="6027901"/>
                    <a:ext cx="3783151" cy="48295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D1FA4D-BE73-41D0-AB19-F0FA715ADAD7}"/>
                  </a:ext>
                </a:extLst>
              </p:cNvPr>
              <p:cNvSpPr txBox="1"/>
              <p:nvPr/>
            </p:nvSpPr>
            <p:spPr>
              <a:xfrm>
                <a:off x="924248" y="5628563"/>
                <a:ext cx="29088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经验风险极小化</a:t>
                </a:r>
                <a:endParaRPr lang="zh-CN" altLang="en-US" sz="22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13E451E-27D6-427C-96A5-DB4EAAD23409}"/>
                </a:ext>
              </a:extLst>
            </p:cNvPr>
            <p:cNvSpPr txBox="1"/>
            <p:nvPr/>
          </p:nvSpPr>
          <p:spPr>
            <a:xfrm>
              <a:off x="983199" y="6762965"/>
              <a:ext cx="4128622" cy="43088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Empirical risk minimizer (ERM)</a:t>
              </a:r>
              <a:endParaRPr lang="zh-CN" altLang="en-US" sz="2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55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5526" y="160640"/>
            <a:ext cx="8492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44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指定“模型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3A1280-63F5-4AB0-AD70-25961FAFD6AF}"/>
                  </a:ext>
                </a:extLst>
              </p:cNvPr>
              <p:cNvSpPr/>
              <p:nvPr/>
            </p:nvSpPr>
            <p:spPr>
              <a:xfrm>
                <a:off x="1192504" y="1327279"/>
                <a:ext cx="6067238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3A1280-63F5-4AB0-AD70-25961FAFD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04" y="1327279"/>
                <a:ext cx="6067238" cy="493405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49FAC2-8E1E-4847-9E23-B33C432F39EB}"/>
                  </a:ext>
                </a:extLst>
              </p:cNvPr>
              <p:cNvSpPr/>
              <p:nvPr/>
            </p:nvSpPr>
            <p:spPr>
              <a:xfrm>
                <a:off x="1104374" y="3348637"/>
                <a:ext cx="6055184" cy="9161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49FAC2-8E1E-4847-9E23-B33C432F3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74" y="3348637"/>
                <a:ext cx="6055184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E9728BE-9BA1-4BE2-9B6C-583F287DD702}"/>
                  </a:ext>
                </a:extLst>
              </p:cNvPr>
              <p:cNvSpPr/>
              <p:nvPr/>
            </p:nvSpPr>
            <p:spPr>
              <a:xfrm>
                <a:off x="1082815" y="2101966"/>
                <a:ext cx="32881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𝑤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𝑍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ℓ(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E9728BE-9BA1-4BE2-9B6C-583F287DD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15" y="2101966"/>
                <a:ext cx="328814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60A5D3-2963-41B4-BDC5-D1BCD5A268F8}"/>
                  </a:ext>
                </a:extLst>
              </p:cNvPr>
              <p:cNvSpPr/>
              <p:nvPr/>
            </p:nvSpPr>
            <p:spPr>
              <a:xfrm>
                <a:off x="1198573" y="4356708"/>
                <a:ext cx="30952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𝑤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:=</m:t>
                      </m:r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ℓ(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𝑤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60A5D3-2963-41B4-BDC5-D1BCD5A26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73" y="4356708"/>
                <a:ext cx="3095271" cy="430887"/>
              </a:xfrm>
              <a:prstGeom prst="rect">
                <a:avLst/>
              </a:prstGeom>
              <a:blipFill>
                <a:blip r:embed="rId7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0F08221-EDDF-4A9A-80F0-47882195BD15}"/>
              </a:ext>
            </a:extLst>
          </p:cNvPr>
          <p:cNvGrpSpPr/>
          <p:nvPr/>
        </p:nvGrpSpPr>
        <p:grpSpPr>
          <a:xfrm>
            <a:off x="1253655" y="1850832"/>
            <a:ext cx="5130892" cy="1419940"/>
            <a:chOff x="1253655" y="1850832"/>
            <a:chExt cx="5130892" cy="1419940"/>
          </a:xfrm>
        </p:grpSpPr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24BAA9A7-4467-4050-A855-57AAD7CAE802}"/>
                </a:ext>
              </a:extLst>
            </p:cNvPr>
            <p:cNvSpPr/>
            <p:nvPr/>
          </p:nvSpPr>
          <p:spPr bwMode="auto">
            <a:xfrm>
              <a:off x="4230476" y="1850832"/>
              <a:ext cx="341524" cy="93755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8772BA0-5978-4E0F-A553-8D2AF174B580}"/>
                    </a:ext>
                  </a:extLst>
                </p:cNvPr>
                <p:cNvSpPr/>
                <p:nvPr/>
              </p:nvSpPr>
              <p:spPr>
                <a:xfrm>
                  <a:off x="1253655" y="2777367"/>
                  <a:ext cx="5130892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,</m:t>
                                    </m:r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8772BA0-5978-4E0F-A553-8D2AF174B5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655" y="2777367"/>
                  <a:ext cx="5130892" cy="493405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758ADF-B781-4A22-8E40-D589F68B0CEA}"/>
              </a:ext>
            </a:extLst>
          </p:cNvPr>
          <p:cNvGrpSpPr/>
          <p:nvPr/>
        </p:nvGrpSpPr>
        <p:grpSpPr>
          <a:xfrm>
            <a:off x="1390757" y="4305759"/>
            <a:ext cx="5475666" cy="1675728"/>
            <a:chOff x="1390757" y="4305759"/>
            <a:chExt cx="5475666" cy="1675728"/>
          </a:xfrm>
        </p:grpSpPr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77C77ACC-80D5-4364-A3F5-D6BF121BDAAA}"/>
                </a:ext>
              </a:extLst>
            </p:cNvPr>
            <p:cNvSpPr/>
            <p:nvPr/>
          </p:nvSpPr>
          <p:spPr bwMode="auto">
            <a:xfrm>
              <a:off x="4239654" y="4305759"/>
              <a:ext cx="332346" cy="72049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AE248FD-7D81-4CD7-9C4A-33AA330ACFCB}"/>
                    </a:ext>
                  </a:extLst>
                </p:cNvPr>
                <p:cNvSpPr/>
                <p:nvPr/>
              </p:nvSpPr>
              <p:spPr>
                <a:xfrm>
                  <a:off x="1390757" y="5065339"/>
                  <a:ext cx="5475666" cy="9161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𝑤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AE248FD-7D81-4CD7-9C4A-33AA330AC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757" y="5065339"/>
                  <a:ext cx="5475666" cy="9161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6898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随机优化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33634" y="1867625"/>
                <a:ext cx="75146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↦ℓ(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是优化变量，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是随机变量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4" y="1867625"/>
                <a:ext cx="7514606" cy="830997"/>
              </a:xfrm>
              <a:prstGeom prst="rect">
                <a:avLst/>
              </a:prstGeom>
              <a:blipFill>
                <a:blip r:embed="rId4"/>
                <a:stretch>
                  <a:fillRect l="-1298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149519" y="2917272"/>
                <a:ext cx="736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假设：对任何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ℓ(∙,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19" y="2917272"/>
                <a:ext cx="7366519" cy="461665"/>
              </a:xfrm>
              <a:prstGeom prst="rect">
                <a:avLst/>
              </a:prstGeom>
              <a:blipFill>
                <a:blip r:embed="rId5"/>
                <a:stretch>
                  <a:fillRect l="-1159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92934" y="358178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435459" y="1306092"/>
                <a:ext cx="358093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59" y="1306092"/>
                <a:ext cx="3580936" cy="573106"/>
              </a:xfrm>
              <a:prstGeom prst="rect">
                <a:avLst/>
              </a:prstGeom>
              <a:blipFill>
                <a:blip r:embed="rId6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27605" y="1282367"/>
            <a:ext cx="3384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Stochastic optimization</a:t>
            </a: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7030A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B3F8D6-F419-4C4D-87B7-4DAE3ADE9094}"/>
              </a:ext>
            </a:extLst>
          </p:cNvPr>
          <p:cNvGrpSpPr/>
          <p:nvPr/>
        </p:nvGrpSpPr>
        <p:grpSpPr>
          <a:xfrm>
            <a:off x="1149519" y="4061191"/>
            <a:ext cx="7267367" cy="1929712"/>
            <a:chOff x="1149519" y="4061191"/>
            <a:chExt cx="7267367" cy="19297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B02958A-67EF-42D1-A20E-662B038B09B9}"/>
                    </a:ext>
                  </a:extLst>
                </p:cNvPr>
                <p:cNvSpPr txBox="1"/>
                <p:nvPr/>
              </p:nvSpPr>
              <p:spPr>
                <a:xfrm>
                  <a:off x="1149519" y="4061191"/>
                  <a:ext cx="726736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𝑍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的支集有限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𝑍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个可能取值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),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可等价表述为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B02958A-67EF-42D1-A20E-662B038B0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519" y="4061191"/>
                  <a:ext cx="72673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23" t="-14085" b="-253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2E9685E-DA7E-4BB6-83FF-B8A8F9C931AA}"/>
                    </a:ext>
                  </a:extLst>
                </p:cNvPr>
                <p:cNvSpPr/>
                <p:nvPr/>
              </p:nvSpPr>
              <p:spPr>
                <a:xfrm>
                  <a:off x="2959360" y="4471365"/>
                  <a:ext cx="2784608" cy="7720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2E9685E-DA7E-4BB6-83FF-B8A8F9C93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360" y="4471365"/>
                  <a:ext cx="2784608" cy="7720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A36945C-16AE-4ADA-828A-C608EE158022}"/>
                    </a:ext>
                  </a:extLst>
                </p:cNvPr>
                <p:cNvSpPr txBox="1"/>
                <p:nvPr/>
              </p:nvSpPr>
              <p:spPr>
                <a:xfrm>
                  <a:off x="1445137" y="5213446"/>
                  <a:ext cx="6839547" cy="777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ℓ(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是凸的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A36945C-16AE-4ADA-828A-C608EE158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137" y="5213446"/>
                  <a:ext cx="6839547" cy="777457"/>
                </a:xfrm>
                <a:prstGeom prst="rect">
                  <a:avLst/>
                </a:prstGeom>
                <a:blipFill>
                  <a:blip r:embed="rId9"/>
                  <a:stretch>
                    <a:fillRect l="-1159" t="-26563" b="-1039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5F33B9-9222-434F-BC00-7ABB3720E393}"/>
              </a:ext>
            </a:extLst>
          </p:cNvPr>
          <p:cNvGrpSpPr/>
          <p:nvPr/>
        </p:nvGrpSpPr>
        <p:grpSpPr>
          <a:xfrm>
            <a:off x="3566231" y="3281490"/>
            <a:ext cx="3484565" cy="682664"/>
            <a:chOff x="3566231" y="3281490"/>
            <a:chExt cx="3484565" cy="682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BAA3D09-F2A1-42AF-9280-96E02D510167}"/>
                    </a:ext>
                  </a:extLst>
                </p:cNvPr>
                <p:cNvSpPr/>
                <p:nvPr/>
              </p:nvSpPr>
              <p:spPr>
                <a:xfrm>
                  <a:off x="3566231" y="3502489"/>
                  <a:ext cx="348456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是凸的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BAA3D09-F2A1-42AF-9280-96E02D510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31" y="3502489"/>
                  <a:ext cx="3484565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9C450B70-DBC2-4AF0-9981-A1BE0D17E908}"/>
                </a:ext>
              </a:extLst>
            </p:cNvPr>
            <p:cNvSpPr/>
            <p:nvPr/>
          </p:nvSpPr>
          <p:spPr bwMode="auto">
            <a:xfrm>
              <a:off x="4419499" y="3281490"/>
              <a:ext cx="184731" cy="31844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63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随机凸优化示例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AD1910-235D-4822-B49B-C5FFA508FC15}"/>
              </a:ext>
            </a:extLst>
          </p:cNvPr>
          <p:cNvGrpSpPr/>
          <p:nvPr/>
        </p:nvGrpSpPr>
        <p:grpSpPr>
          <a:xfrm>
            <a:off x="751299" y="2437167"/>
            <a:ext cx="7681110" cy="1502173"/>
            <a:chOff x="839435" y="2547336"/>
            <a:chExt cx="7681110" cy="150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39435" y="2547336"/>
                  <a:ext cx="7681110" cy="6196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例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2[Boosting] 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)≔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𝑌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𝑋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zh-CN" altLang="en-US" sz="2200" dirty="0"/>
                    <a:t>   </a:t>
                  </a: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35" y="2547336"/>
                  <a:ext cx="7681110" cy="619657"/>
                </a:xfrm>
                <a:prstGeom prst="rect">
                  <a:avLst/>
                </a:prstGeom>
                <a:blipFill>
                  <a:blip r:embed="rId4"/>
                  <a:stretch>
                    <a:fillRect l="-1032" t="-85149" b="-106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215751" y="3191004"/>
                  <a:ext cx="5691824" cy="8585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是第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个弱分类器，单纯形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a14:m>
                  <a:r>
                    <a:rPr lang="en-US" altLang="zh-CN" sz="2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r>
                    <a:rPr lang="zh-CN" altLang="en-US" sz="2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751" y="3191004"/>
                  <a:ext cx="5691824" cy="858505"/>
                </a:xfrm>
                <a:prstGeom prst="rect">
                  <a:avLst/>
                </a:prstGeom>
                <a:blipFill>
                  <a:blip r:embed="rId5"/>
                  <a:stretch>
                    <a:fillRect l="-1392" t="-18440" r="-107" b="-90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9435" y="1128796"/>
                <a:ext cx="6079158" cy="654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sz="22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1[</a:t>
                </a:r>
                <a:r>
                  <a:rPr lang="zh-CN" altLang="en-US" sz="22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线性回归</a:t>
                </a:r>
                <a:r>
                  <a:rPr lang="en-US" altLang="zh-CN" sz="22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]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zh-CN" alt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2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200" dirty="0"/>
                  <a:t>,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200" dirty="0"/>
                  <a:t>   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35" y="1128796"/>
                <a:ext cx="6079158" cy="654538"/>
              </a:xfrm>
              <a:prstGeom prst="rect">
                <a:avLst/>
              </a:prstGeom>
              <a:blipFill>
                <a:blip r:embed="rId6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68431" y="5397837"/>
                <a:ext cx="603514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上的均匀分布随机变量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31" y="5397837"/>
                <a:ext cx="6035144" cy="430887"/>
              </a:xfrm>
              <a:prstGeom prst="rect">
                <a:avLst/>
              </a:prstGeom>
              <a:blipFill>
                <a:blip r:embed="rId7"/>
                <a:stretch>
                  <a:fillRect l="-1313" t="-12676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80817" y="5872302"/>
                <a:ext cx="25710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200" dirty="0"/>
                  <a:t>.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17" y="5872302"/>
                <a:ext cx="2571088" cy="430887"/>
              </a:xfrm>
              <a:prstGeom prst="rect">
                <a:avLst/>
              </a:prstGeom>
              <a:blipFill>
                <a:blip r:embed="rId8"/>
                <a:stretch>
                  <a:fillRect t="-8451" r="-2133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61739" y="5919058"/>
                <a:ext cx="278929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39" y="5919058"/>
                <a:ext cx="2789290" cy="338554"/>
              </a:xfrm>
              <a:prstGeom prst="rect">
                <a:avLst/>
              </a:prstGeom>
              <a:blipFill>
                <a:blip r:embed="rId9"/>
                <a:stretch>
                  <a:fillRect l="-6114" t="-30357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ACEEC25-9B31-4903-BD03-965EE8A81729}"/>
                  </a:ext>
                </a:extLst>
              </p:cNvPr>
              <p:cNvSpPr/>
              <p:nvPr/>
            </p:nvSpPr>
            <p:spPr>
              <a:xfrm>
                <a:off x="1226770" y="1736083"/>
                <a:ext cx="456390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200" dirty="0"/>
                  <a:t>.</a:t>
                </a:r>
                <a:r>
                  <a:rPr lang="zh-CN" altLang="en-US" sz="2200" dirty="0"/>
                  <a:t>  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ACEEC25-9B31-4903-BD03-965EE8A8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70" y="1736083"/>
                <a:ext cx="4563901" cy="430887"/>
              </a:xfrm>
              <a:prstGeom prst="rect">
                <a:avLst/>
              </a:prstGeom>
              <a:blipFill>
                <a:blip r:embed="rId10"/>
                <a:stretch>
                  <a:fillRect l="-1736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E716902-B435-482A-94C8-EC0B3FF1DEA7}"/>
              </a:ext>
            </a:extLst>
          </p:cNvPr>
          <p:cNvGrpSpPr/>
          <p:nvPr/>
        </p:nvGrpSpPr>
        <p:grpSpPr>
          <a:xfrm>
            <a:off x="652145" y="4109863"/>
            <a:ext cx="7681110" cy="1248099"/>
            <a:chOff x="828417" y="4186982"/>
            <a:chExt cx="7681110" cy="1248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828417" y="4186982"/>
                  <a:ext cx="7681110" cy="12480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例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3[</a:t>
                  </a:r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外部随机化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]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已知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凸的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考虑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:endParaRPr lang="en-US" altLang="zh-CN" sz="2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zh-CN" alt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17" y="4186982"/>
                  <a:ext cx="7681110" cy="1248099"/>
                </a:xfrm>
                <a:prstGeom prst="rect">
                  <a:avLst/>
                </a:prstGeom>
                <a:blipFill>
                  <a:blip r:embed="rId11"/>
                  <a:stretch>
                    <a:fillRect l="-1032" t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0A486E1-7C76-423F-8B79-90E2BD514DB5}"/>
                </a:ext>
              </a:extLst>
            </p:cNvPr>
            <p:cNvSpPr txBox="1"/>
            <p:nvPr/>
          </p:nvSpPr>
          <p:spPr>
            <a:xfrm>
              <a:off x="6576735" y="4562294"/>
              <a:ext cx="1890722" cy="76944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External </a:t>
              </a:r>
            </a:p>
            <a:p>
              <a:r>
                <a:rPr lang="en-US" altLang="zh-CN" sz="2200" dirty="0">
                  <a:solidFill>
                    <a:schemeClr val="tx1"/>
                  </a:solidFill>
                </a:rPr>
                <a:t>randomization 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19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外部随机化问题的随机梯度法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F33D13C-B61D-4E37-93BE-B4A5E54BCDA3}"/>
                  </a:ext>
                </a:extLst>
              </p:cNvPr>
              <p:cNvSpPr/>
              <p:nvPr/>
            </p:nvSpPr>
            <p:spPr>
              <a:xfrm>
                <a:off x="819581" y="1166311"/>
                <a:ext cx="7681110" cy="1420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随机梯度算法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(stochastic gradient algorithm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SGA):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已知正数序列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开始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依次更新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lim>
                      </m:limLow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F33D13C-B61D-4E37-93BE-B4A5E54B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81" y="1166311"/>
                <a:ext cx="7681110" cy="1420453"/>
              </a:xfrm>
              <a:prstGeom prst="rect">
                <a:avLst/>
              </a:prstGeom>
              <a:blipFill>
                <a:blip r:embed="rId4"/>
                <a:stretch>
                  <a:fillRect l="-1190" t="-4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59B3DF1-83DE-469E-961A-494C8DFC444D}"/>
                  </a:ext>
                </a:extLst>
              </p:cNvPr>
              <p:cNvSpPr/>
              <p:nvPr/>
            </p:nvSpPr>
            <p:spPr>
              <a:xfrm>
                <a:off x="1006868" y="2311339"/>
                <a:ext cx="48430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随机选取，或者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通过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的随机置换来循环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59B3DF1-83DE-469E-961A-494C8DFC4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8" y="2311339"/>
                <a:ext cx="4843090" cy="1200329"/>
              </a:xfrm>
              <a:prstGeom prst="rect">
                <a:avLst/>
              </a:prstGeom>
              <a:blipFill>
                <a:blip r:embed="rId5"/>
                <a:stretch>
                  <a:fillRect l="-1887" t="-5584" r="-1132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F850AB-2C07-4817-8371-44281581F7E3}"/>
                  </a:ext>
                </a:extLst>
              </p:cNvPr>
              <p:cNvSpPr/>
              <p:nvPr/>
            </p:nvSpPr>
            <p:spPr>
              <a:xfrm>
                <a:off x="996508" y="3500435"/>
                <a:ext cx="3905493" cy="521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性质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F850AB-2C07-4817-8371-44281581F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08" y="3500435"/>
                <a:ext cx="3905493" cy="521746"/>
              </a:xfrm>
              <a:prstGeom prst="rect">
                <a:avLst/>
              </a:prstGeom>
              <a:blipFill>
                <a:blip r:embed="rId6"/>
                <a:stretch>
                  <a:fillRect l="-2340" t="-9302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7C6019D-DE08-4445-B66F-59D92790D738}"/>
                  </a:ext>
                </a:extLst>
              </p:cNvPr>
              <p:cNvSpPr/>
              <p:nvPr/>
            </p:nvSpPr>
            <p:spPr>
              <a:xfrm>
                <a:off x="1017886" y="4100280"/>
                <a:ext cx="6220197" cy="1203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11. 3(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简单例子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)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7C6019D-DE08-4445-B66F-59D92790D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86" y="4100280"/>
                <a:ext cx="6220197" cy="1203215"/>
              </a:xfrm>
              <a:prstGeom prst="rect">
                <a:avLst/>
              </a:prstGeom>
              <a:blipFill>
                <a:blip r:embed="rId7"/>
                <a:stretch>
                  <a:fillRect l="-1569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08C4F46-BA95-4306-B167-665BEA05B7EE}"/>
                  </a:ext>
                </a:extLst>
              </p:cNvPr>
              <p:cNvSpPr/>
              <p:nvPr/>
            </p:nvSpPr>
            <p:spPr>
              <a:xfrm>
                <a:off x="3360140" y="5508364"/>
                <a:ext cx="4715219" cy="98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按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循环顺序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运行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SGA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开始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: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08C4F46-BA95-4306-B167-665BEA05B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40" y="5508364"/>
                <a:ext cx="4715219" cy="985141"/>
              </a:xfrm>
              <a:prstGeom prst="rect">
                <a:avLst/>
              </a:prstGeom>
              <a:blipFill>
                <a:blip r:embed="rId8"/>
                <a:stretch>
                  <a:fillRect l="-1938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335123A-C458-4A72-BD7B-DE447FDC90B5}"/>
                  </a:ext>
                </a:extLst>
              </p:cNvPr>
              <p:cNvSpPr/>
              <p:nvPr/>
            </p:nvSpPr>
            <p:spPr>
              <a:xfrm>
                <a:off x="951785" y="5446715"/>
                <a:ext cx="2838021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335123A-C458-4A72-BD7B-DE447FDC9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85" y="5446715"/>
                <a:ext cx="2838021" cy="6158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感知机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810FB1-6E3C-4CFE-9014-249929794E4F}"/>
                  </a:ext>
                </a:extLst>
              </p:cNvPr>
              <p:cNvSpPr/>
              <p:nvPr/>
            </p:nvSpPr>
            <p:spPr>
              <a:xfrm>
                <a:off x="787701" y="4616495"/>
                <a:ext cx="772833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已知带标签的点集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∈{−1,1}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 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810FB1-6E3C-4CFE-9014-249929794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1" y="4616495"/>
                <a:ext cx="7728337" cy="1200329"/>
              </a:xfrm>
              <a:prstGeom prst="rect">
                <a:avLst/>
              </a:prstGeom>
              <a:blipFill>
                <a:blip r:embed="rId4"/>
                <a:stretch>
                  <a:fillRect l="-1183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0BB923C-5175-45CB-AACA-4AE4C7C23897}"/>
              </a:ext>
            </a:extLst>
          </p:cNvPr>
          <p:cNvSpPr/>
          <p:nvPr/>
        </p:nvSpPr>
        <p:spPr>
          <a:xfrm>
            <a:off x="795965" y="2644170"/>
            <a:ext cx="7530033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New York Times (1958): </a:t>
            </a:r>
            <a:r>
              <a:rPr lang="en-US" altLang="zh-CN" i="1" dirty="0">
                <a:solidFill>
                  <a:srgbClr val="C00000"/>
                </a:solidFill>
              </a:rPr>
              <a:t>Perceptron</a:t>
            </a:r>
            <a:r>
              <a:rPr lang="en-US" altLang="zh-CN" i="1" dirty="0">
                <a:solidFill>
                  <a:schemeClr val="tx1"/>
                </a:solidFill>
              </a:rPr>
              <a:t> is </a:t>
            </a:r>
            <a:r>
              <a:rPr lang="zh-CN" altLang="en-US" i="1" dirty="0">
                <a:solidFill>
                  <a:schemeClr val="tx1"/>
                </a:solidFill>
              </a:rPr>
              <a:t>the embryo of an electronic computer that [the Navy] expects will be able to walk, talk, see, write, reproduce itself and be conscious of its existence.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0B64F4-6734-4282-A97E-A011B788C23D}"/>
              </a:ext>
            </a:extLst>
          </p:cNvPr>
          <p:cNvSpPr/>
          <p:nvPr/>
        </p:nvSpPr>
        <p:spPr>
          <a:xfrm>
            <a:off x="820750" y="1250366"/>
            <a:ext cx="7480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感知机，又称“人工神经元”或“朴素感知机”，由</a:t>
            </a:r>
            <a:r>
              <a:rPr lang="en-US" altLang="zh-CN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Frank Rosenblatt</a:t>
            </a:r>
            <a:r>
              <a:rPr lang="zh-CN" altLang="en-US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1957</a:t>
            </a:r>
            <a:r>
              <a:rPr lang="zh-CN" altLang="en-US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年提出</a:t>
            </a:r>
            <a:r>
              <a:rPr lang="en-US" altLang="zh-CN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是神经网络的起源算法</a:t>
            </a:r>
            <a:r>
              <a:rPr lang="en-US" altLang="zh-CN" dirty="0">
                <a:solidFill>
                  <a:srgbClr val="12121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5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感知机与支撑向量机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3F6E37-F4CB-4E64-961E-EB0873959379}"/>
              </a:ext>
            </a:extLst>
          </p:cNvPr>
          <p:cNvSpPr/>
          <p:nvPr/>
        </p:nvSpPr>
        <p:spPr>
          <a:xfrm>
            <a:off x="853804" y="1119933"/>
            <a:ext cx="7927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11. 4 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感知机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前馈式神经网络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0420A3B-85A3-43DE-B126-A8DF1E4A4149}"/>
                  </a:ext>
                </a:extLst>
              </p:cNvPr>
              <p:cNvSpPr/>
              <p:nvPr/>
            </p:nvSpPr>
            <p:spPr>
              <a:xfrm>
                <a:off x="962804" y="2369692"/>
                <a:ext cx="46546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随机均匀选取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0420A3B-85A3-43DE-B126-A8DF1E4A4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04" y="2369692"/>
                <a:ext cx="4654628" cy="461665"/>
              </a:xfrm>
              <a:prstGeom prst="rect">
                <a:avLst/>
              </a:prstGeom>
              <a:blipFill>
                <a:blip r:embed="rId4"/>
                <a:stretch>
                  <a:fillRect l="-1835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6C81F2-FB5D-4AF9-8007-90A7C980A0E5}"/>
                  </a:ext>
                </a:extLst>
              </p:cNvPr>
              <p:cNvSpPr/>
              <p:nvPr/>
            </p:nvSpPr>
            <p:spPr>
              <a:xfrm>
                <a:off x="919906" y="1651163"/>
                <a:ext cx="5661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已知正参数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和初始点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.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6C81F2-FB5D-4AF9-8007-90A7C980A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06" y="1651163"/>
                <a:ext cx="5661927" cy="461665"/>
              </a:xfrm>
              <a:prstGeom prst="rect">
                <a:avLst/>
              </a:prstGeom>
              <a:blipFill>
                <a:blip r:embed="rId5"/>
                <a:stretch>
                  <a:fillRect l="-172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3C8FF3-25D6-41F6-88B0-4C5FC7EF3A33}"/>
                  </a:ext>
                </a:extLst>
              </p:cNvPr>
              <p:cNvSpPr/>
              <p:nvPr/>
            </p:nvSpPr>
            <p:spPr>
              <a:xfrm>
                <a:off x="984836" y="2777226"/>
                <a:ext cx="7707473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如果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否则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3C8FF3-25D6-41F6-88B0-4C5FC7EF3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6" y="2777226"/>
                <a:ext cx="7707473" cy="1051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5C738310-AD71-4F2E-99C0-845E4E85DDB0}"/>
              </a:ext>
            </a:extLst>
          </p:cNvPr>
          <p:cNvGrpSpPr/>
          <p:nvPr/>
        </p:nvGrpSpPr>
        <p:grpSpPr>
          <a:xfrm>
            <a:off x="908889" y="3727908"/>
            <a:ext cx="6887322" cy="1285416"/>
            <a:chOff x="908889" y="3871129"/>
            <a:chExt cx="6887322" cy="128541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81A1A8F-9E3C-4968-B2A5-1DE03A64A2C6}"/>
                </a:ext>
              </a:extLst>
            </p:cNvPr>
            <p:cNvSpPr/>
            <p:nvPr/>
          </p:nvSpPr>
          <p:spPr>
            <a:xfrm>
              <a:off x="908889" y="3871129"/>
              <a:ext cx="3982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ea typeface="黑体" panose="02010609060101010101" pitchFamily="49" charset="-122"/>
                </a:rPr>
                <a:t>11. 5  </a:t>
              </a:r>
              <a:r>
                <a:rPr lang="zh-CN" altLang="en-US" dirty="0">
                  <a:solidFill>
                    <a:srgbClr val="0070C0"/>
                  </a:solidFill>
                  <a:ea typeface="黑体" panose="02010609060101010101" pitchFamily="49" charset="-122"/>
                </a:rPr>
                <a:t>正则化的支撑向量机</a:t>
              </a:r>
              <a:endParaRPr lang="en-US" altLang="zh-CN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A395CD-E5A6-47CB-B8C5-867356C8E797}"/>
                    </a:ext>
                  </a:extLst>
                </p:cNvPr>
                <p:cNvSpPr/>
                <p:nvPr/>
              </p:nvSpPr>
              <p:spPr>
                <a:xfrm>
                  <a:off x="1295008" y="4315161"/>
                  <a:ext cx="6501203" cy="8413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,0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A395CD-E5A6-47CB-B8C5-867356C8E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008" y="4315161"/>
                  <a:ext cx="6501203" cy="841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BBC4A5-1A8A-4606-9F88-C6CC5B6824CF}"/>
                  </a:ext>
                </a:extLst>
              </p:cNvPr>
              <p:cNvSpPr/>
              <p:nvPr/>
            </p:nvSpPr>
            <p:spPr>
              <a:xfrm>
                <a:off x="1008568" y="5031723"/>
                <a:ext cx="8049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是合页损失函数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(hinge loss),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BBC4A5-1A8A-4606-9F88-C6CC5B682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68" y="5031723"/>
                <a:ext cx="8049448" cy="461665"/>
              </a:xfrm>
              <a:prstGeom prst="rect">
                <a:avLst/>
              </a:prstGeom>
              <a:blipFill>
                <a:blip r:embed="rId8"/>
                <a:stretch>
                  <a:fillRect l="-227" t="-14474" r="-22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47774D-5D78-4E27-AF14-F3FF8C8F0749}"/>
                  </a:ext>
                </a:extLst>
              </p:cNvPr>
              <p:cNvSpPr/>
              <p:nvPr/>
            </p:nvSpPr>
            <p:spPr>
              <a:xfrm>
                <a:off x="1295008" y="5637722"/>
                <a:ext cx="2736070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正则化算子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47774D-5D78-4E27-AF14-F3FF8C8F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08" y="5637722"/>
                <a:ext cx="2736070" cy="466666"/>
              </a:xfrm>
              <a:prstGeom prst="rect">
                <a:avLst/>
              </a:prstGeom>
              <a:blipFill>
                <a:blip r:embed="rId9"/>
                <a:stretch>
                  <a:fillRect l="-3341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3DEA6B-92E0-421C-8D28-D51C49E7A4D1}"/>
                  </a:ext>
                </a:extLst>
              </p:cNvPr>
              <p:cNvSpPr/>
              <p:nvPr/>
            </p:nvSpPr>
            <p:spPr>
              <a:xfrm>
                <a:off x="4367444" y="5665744"/>
                <a:ext cx="1887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权衡参数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3DEA6B-92E0-421C-8D28-D51C49E7A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44" y="5665744"/>
                <a:ext cx="1887504" cy="461665"/>
              </a:xfrm>
              <a:prstGeom prst="rect">
                <a:avLst/>
              </a:prstGeom>
              <a:blipFill>
                <a:blip r:embed="rId10"/>
                <a:stretch>
                  <a:fillRect l="-483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00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B8F66E-0EDC-4240-9F44-FCE51016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4" y="1110299"/>
            <a:ext cx="7393858" cy="43950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3ADE3C-55F3-4E74-BE31-3A4EDE13809A}"/>
              </a:ext>
            </a:extLst>
          </p:cNvPr>
          <p:cNvSpPr txBox="1"/>
          <p:nvPr/>
        </p:nvSpPr>
        <p:spPr>
          <a:xfrm>
            <a:off x="224626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外部随机优化问题的梯度法示意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D0D6A4-EF30-4072-9137-AC95128CEFD5}"/>
              </a:ext>
            </a:extLst>
          </p:cNvPr>
          <p:cNvSpPr txBox="1"/>
          <p:nvPr/>
        </p:nvSpPr>
        <p:spPr>
          <a:xfrm>
            <a:off x="1134737" y="5838937"/>
            <a:ext cx="300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梯度法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的迭代轨迹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8D539E-B8C7-48BB-A33D-8AD2F61C7466}"/>
              </a:ext>
            </a:extLst>
          </p:cNvPr>
          <p:cNvSpPr txBox="1"/>
          <p:nvPr/>
        </p:nvSpPr>
        <p:spPr>
          <a:xfrm>
            <a:off x="5001661" y="5870149"/>
            <a:ext cx="340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梯度法的迭代轨迹</a:t>
            </a:r>
          </a:p>
        </p:txBody>
      </p:sp>
    </p:spTree>
    <p:extLst>
      <p:ext uri="{BB962C8B-B14F-4D97-AF65-F5344CB8AC3E}">
        <p14:creationId xmlns:p14="http://schemas.microsoft.com/office/powerpoint/2010/main" val="336667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2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58.3|26.4|98.9|16.5|13.8|20.1|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.4|91.9|39.1|27.5|10.8|17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.4|91.9|39.1|27.5|10.8|1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.4|91.9|39.1|27.5|10.8|17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7|22.6|12.7|3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|18.7|17|23.8|9.5|20.7|263.1|2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6|19.2|54.5|12.5|12.9|11.1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|164.7|40.6|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2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2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7|156.2|6.5|39.7|9|6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2.7|27.4|1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2.7|27.4|1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2.7|27.4|1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2.7|27.4|1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6|19.2|54.5|12.5|12.9|11.1|8.4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30847</TotalTime>
  <Words>2006</Words>
  <Application>Microsoft Office PowerPoint</Application>
  <PresentationFormat>全屏显示(4:3)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4386</cp:revision>
  <cp:lastPrinted>2023-10-18T10:19:44Z</cp:lastPrinted>
  <dcterms:created xsi:type="dcterms:W3CDTF">1997-11-08T17:22:06Z</dcterms:created>
  <dcterms:modified xsi:type="dcterms:W3CDTF">2023-10-18T12:07:12Z</dcterms:modified>
</cp:coreProperties>
</file>