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06" r:id="rId1"/>
  </p:sldMasterIdLst>
  <p:notesMasterIdLst>
    <p:notesMasterId r:id="rId28"/>
  </p:notesMasterIdLst>
  <p:handoutMasterIdLst>
    <p:handoutMasterId r:id="rId29"/>
  </p:handoutMasterIdLst>
  <p:sldIdLst>
    <p:sldId id="702" r:id="rId2"/>
    <p:sldId id="705" r:id="rId3"/>
    <p:sldId id="704" r:id="rId4"/>
    <p:sldId id="706" r:id="rId5"/>
    <p:sldId id="712" r:id="rId6"/>
    <p:sldId id="679" r:id="rId7"/>
    <p:sldId id="681" r:id="rId8"/>
    <p:sldId id="683" r:id="rId9"/>
    <p:sldId id="707" r:id="rId10"/>
    <p:sldId id="685" r:id="rId11"/>
    <p:sldId id="686" r:id="rId12"/>
    <p:sldId id="687" r:id="rId13"/>
    <p:sldId id="708" r:id="rId14"/>
    <p:sldId id="709" r:id="rId15"/>
    <p:sldId id="689" r:id="rId16"/>
    <p:sldId id="691" r:id="rId17"/>
    <p:sldId id="692" r:id="rId18"/>
    <p:sldId id="710" r:id="rId19"/>
    <p:sldId id="711" r:id="rId20"/>
    <p:sldId id="696" r:id="rId21"/>
    <p:sldId id="697" r:id="rId22"/>
    <p:sldId id="698" r:id="rId23"/>
    <p:sldId id="699" r:id="rId24"/>
    <p:sldId id="700" r:id="rId25"/>
    <p:sldId id="701" r:id="rId26"/>
    <p:sldId id="693" r:id="rId27"/>
  </p:sldIdLst>
  <p:sldSz cx="9144000" cy="6858000" type="screen4x3"/>
  <p:notesSz cx="6797675" cy="9928225"/>
  <p:defaultTextStyle>
    <a:defPPr>
      <a:defRPr lang="zh-CN"/>
    </a:defPPr>
    <a:lvl1pPr algn="l"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5pPr>
    <a:lvl6pPr marL="2286000" algn="l" defTabSz="914400" rtl="0" eaLnBrk="1" latinLnBrk="0" hangingPunct="1">
      <a:defRPr kumimoji="1" sz="2400" kern="1200">
        <a:solidFill>
          <a:srgbClr val="000066"/>
        </a:solidFill>
        <a:latin typeface="Times New Roman" pitchFamily="18" charset="0"/>
        <a:ea typeface="宋体" pitchFamily="2" charset="-122"/>
        <a:cs typeface="+mn-cs"/>
      </a:defRPr>
    </a:lvl6pPr>
    <a:lvl7pPr marL="2743200" algn="l" defTabSz="914400" rtl="0" eaLnBrk="1" latinLnBrk="0" hangingPunct="1">
      <a:defRPr kumimoji="1" sz="2400" kern="1200">
        <a:solidFill>
          <a:srgbClr val="000066"/>
        </a:solidFill>
        <a:latin typeface="Times New Roman" pitchFamily="18" charset="0"/>
        <a:ea typeface="宋体" pitchFamily="2" charset="-122"/>
        <a:cs typeface="+mn-cs"/>
      </a:defRPr>
    </a:lvl7pPr>
    <a:lvl8pPr marL="3200400" algn="l" defTabSz="914400" rtl="0" eaLnBrk="1" latinLnBrk="0" hangingPunct="1">
      <a:defRPr kumimoji="1" sz="2400" kern="1200">
        <a:solidFill>
          <a:srgbClr val="000066"/>
        </a:solidFill>
        <a:latin typeface="Times New Roman" pitchFamily="18" charset="0"/>
        <a:ea typeface="宋体" pitchFamily="2" charset="-122"/>
        <a:cs typeface="+mn-cs"/>
      </a:defRPr>
    </a:lvl8pPr>
    <a:lvl9pPr marL="3657600" algn="l" defTabSz="914400" rtl="0" eaLnBrk="1" latinLnBrk="0" hangingPunct="1">
      <a:defRPr kumimoji="1" sz="2400"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008080"/>
    <a:srgbClr val="000000"/>
    <a:srgbClr val="CC0000"/>
    <a:srgbClr val="FFCCFF"/>
    <a:srgbClr val="FFFF99"/>
    <a:srgbClr val="3399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9" autoAdjust="0"/>
    <p:restoredTop sz="94711" autoAdjust="0"/>
  </p:normalViewPr>
  <p:slideViewPr>
    <p:cSldViewPr snapToGrid="0">
      <p:cViewPr varScale="1">
        <p:scale>
          <a:sx n="58" d="100"/>
          <a:sy n="58" d="100"/>
        </p:scale>
        <p:origin x="852" y="5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3" d="100"/>
          <a:sy n="43" d="100"/>
        </p:scale>
        <p:origin x="-1416" y="-90"/>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2946114" cy="496412"/>
          </a:xfrm>
          <a:prstGeom prst="rect">
            <a:avLst/>
          </a:prstGeom>
          <a:noFill/>
          <a:ln w="9525">
            <a:noFill/>
            <a:miter lim="800000"/>
            <a:headEnd/>
            <a:tailEnd/>
          </a:ln>
        </p:spPr>
        <p:txBody>
          <a:bodyPr vert="horz" wrap="square" lIns="91759" tIns="45879" rIns="91759" bIns="45879" numCol="1" anchor="t" anchorCtr="0" compatLnSpc="1">
            <a:prstTxWarp prst="textNoShape">
              <a:avLst/>
            </a:prstTxWarp>
          </a:bodyPr>
          <a:lstStyle>
            <a:lvl1pPr defTabSz="916906" eaLnBrk="1" hangingPunct="1">
              <a:defRPr sz="1200">
                <a:solidFill>
                  <a:schemeClr val="tx1"/>
                </a:solidFill>
                <a:ea typeface="仿宋_GB2312" pitchFamily="49"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51561" y="1"/>
            <a:ext cx="2946114" cy="496412"/>
          </a:xfrm>
          <a:prstGeom prst="rect">
            <a:avLst/>
          </a:prstGeom>
          <a:noFill/>
          <a:ln w="9525">
            <a:noFill/>
            <a:miter lim="800000"/>
            <a:headEnd/>
            <a:tailEnd/>
          </a:ln>
        </p:spPr>
        <p:txBody>
          <a:bodyPr vert="horz" wrap="square" lIns="91759" tIns="45879" rIns="91759" bIns="45879" numCol="1" anchor="t" anchorCtr="0" compatLnSpc="1">
            <a:prstTxWarp prst="textNoShape">
              <a:avLst/>
            </a:prstTxWarp>
          </a:bodyPr>
          <a:lstStyle>
            <a:lvl1pPr algn="r" defTabSz="916906" eaLnBrk="1" hangingPunct="1">
              <a:defRPr sz="1200">
                <a:solidFill>
                  <a:schemeClr val="tx1"/>
                </a:solidFill>
                <a:ea typeface="仿宋_GB2312" pitchFamily="49"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431815"/>
            <a:ext cx="2946114" cy="496411"/>
          </a:xfrm>
          <a:prstGeom prst="rect">
            <a:avLst/>
          </a:prstGeom>
          <a:noFill/>
          <a:ln w="9525">
            <a:noFill/>
            <a:miter lim="800000"/>
            <a:headEnd/>
            <a:tailEnd/>
          </a:ln>
        </p:spPr>
        <p:txBody>
          <a:bodyPr vert="horz" wrap="square" lIns="91759" tIns="45879" rIns="91759" bIns="45879" numCol="1" anchor="b" anchorCtr="0" compatLnSpc="1">
            <a:prstTxWarp prst="textNoShape">
              <a:avLst/>
            </a:prstTxWarp>
          </a:bodyPr>
          <a:lstStyle>
            <a:lvl1pPr defTabSz="916906" eaLnBrk="1" hangingPunct="1">
              <a:defRPr sz="1200">
                <a:solidFill>
                  <a:schemeClr val="tx1"/>
                </a:solidFill>
                <a:ea typeface="仿宋_GB2312" pitchFamily="49"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51561" y="9431815"/>
            <a:ext cx="2946114" cy="496411"/>
          </a:xfrm>
          <a:prstGeom prst="rect">
            <a:avLst/>
          </a:prstGeom>
          <a:noFill/>
          <a:ln w="9525">
            <a:noFill/>
            <a:miter lim="800000"/>
            <a:headEnd/>
            <a:tailEnd/>
          </a:ln>
        </p:spPr>
        <p:txBody>
          <a:bodyPr vert="horz" wrap="square" lIns="91759" tIns="45879" rIns="91759" bIns="45879" numCol="1" anchor="b" anchorCtr="0" compatLnSpc="1">
            <a:prstTxWarp prst="textNoShape">
              <a:avLst/>
            </a:prstTxWarp>
          </a:bodyPr>
          <a:lstStyle>
            <a:lvl1pPr algn="r" defTabSz="916906" eaLnBrk="1" hangingPunct="1">
              <a:defRPr sz="1200">
                <a:solidFill>
                  <a:schemeClr val="tx1"/>
                </a:solidFill>
                <a:ea typeface="仿宋_GB2312" pitchFamily="49" charset="-122"/>
              </a:defRPr>
            </a:lvl1pPr>
          </a:lstStyle>
          <a:p>
            <a:pPr>
              <a:defRPr/>
            </a:pPr>
            <a:fld id="{7D1D5005-FA64-4B68-8718-C69E96C4B08B}" type="slidenum">
              <a:rPr lang="en-US" altLang="zh-CN"/>
              <a:pPr>
                <a:defRPr/>
              </a:pPr>
              <a:t>‹#›</a:t>
            </a:fld>
            <a:endParaRPr lang="en-US" altLang="zh-CN"/>
          </a:p>
        </p:txBody>
      </p:sp>
    </p:spTree>
    <p:extLst>
      <p:ext uri="{BB962C8B-B14F-4D97-AF65-F5344CB8AC3E}">
        <p14:creationId xmlns:p14="http://schemas.microsoft.com/office/powerpoint/2010/main" val="1200081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
            <a:ext cx="2946114" cy="496412"/>
          </a:xfrm>
          <a:prstGeom prst="rect">
            <a:avLst/>
          </a:prstGeom>
          <a:noFill/>
          <a:ln w="9525">
            <a:noFill/>
            <a:miter lim="800000"/>
            <a:headEnd/>
            <a:tailEnd/>
          </a:ln>
        </p:spPr>
        <p:txBody>
          <a:bodyPr vert="horz" wrap="square" lIns="91759" tIns="45879" rIns="91759" bIns="45879" numCol="1" anchor="t" anchorCtr="0" compatLnSpc="1">
            <a:prstTxWarp prst="textNoShape">
              <a:avLst/>
            </a:prstTxWarp>
          </a:bodyPr>
          <a:lstStyle>
            <a:lvl1pPr defTabSz="916906" eaLnBrk="1" hangingPunct="1">
              <a:defRPr sz="1200">
                <a:solidFill>
                  <a:schemeClr val="tx1"/>
                </a:solidFill>
                <a:ea typeface="仿宋_GB2312" pitchFamily="49" charset="-122"/>
              </a:defRPr>
            </a:lvl1pPr>
          </a:lstStyle>
          <a:p>
            <a:pPr>
              <a:defRPr/>
            </a:pPr>
            <a:endParaRPr lang="en-US" altLang="zh-CN"/>
          </a:p>
        </p:txBody>
      </p:sp>
      <p:sp>
        <p:nvSpPr>
          <p:cNvPr id="2051" name="Rectangle 3"/>
          <p:cNvSpPr>
            <a:spLocks noGrp="1" noChangeArrowheads="1"/>
          </p:cNvSpPr>
          <p:nvPr>
            <p:ph type="dt" idx="1"/>
          </p:nvPr>
        </p:nvSpPr>
        <p:spPr bwMode="auto">
          <a:xfrm>
            <a:off x="3851561" y="1"/>
            <a:ext cx="2946114" cy="496412"/>
          </a:xfrm>
          <a:prstGeom prst="rect">
            <a:avLst/>
          </a:prstGeom>
          <a:noFill/>
          <a:ln w="9525">
            <a:noFill/>
            <a:miter lim="800000"/>
            <a:headEnd/>
            <a:tailEnd/>
          </a:ln>
        </p:spPr>
        <p:txBody>
          <a:bodyPr vert="horz" wrap="square" lIns="91759" tIns="45879" rIns="91759" bIns="45879" numCol="1" anchor="t" anchorCtr="0" compatLnSpc="1">
            <a:prstTxWarp prst="textNoShape">
              <a:avLst/>
            </a:prstTxWarp>
          </a:bodyPr>
          <a:lstStyle>
            <a:lvl1pPr algn="r" defTabSz="916906" eaLnBrk="1" hangingPunct="1">
              <a:defRPr sz="1200">
                <a:solidFill>
                  <a:schemeClr val="tx1"/>
                </a:solidFill>
                <a:ea typeface="仿宋_GB2312" pitchFamily="49" charset="-122"/>
              </a:defRPr>
            </a:lvl1pPr>
          </a:lstStyle>
          <a:p>
            <a:pPr>
              <a:defRPr/>
            </a:pPr>
            <a:endParaRPr lang="en-US" altLang="zh-CN"/>
          </a:p>
        </p:txBody>
      </p:sp>
      <p:sp>
        <p:nvSpPr>
          <p:cNvPr id="27652" name="Rectangle 4"/>
          <p:cNvSpPr>
            <a:spLocks noGrp="1" noRot="1" noChangeAspect="1" noChangeArrowheads="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7397" y="4716867"/>
            <a:ext cx="4982885" cy="4465784"/>
          </a:xfrm>
          <a:prstGeom prst="rect">
            <a:avLst/>
          </a:prstGeom>
          <a:noFill/>
          <a:ln w="9525">
            <a:noFill/>
            <a:miter lim="800000"/>
            <a:headEnd/>
            <a:tailEnd/>
          </a:ln>
        </p:spPr>
        <p:txBody>
          <a:bodyPr vert="horz" wrap="square" lIns="91759" tIns="45879" rIns="91759" bIns="45879"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431815"/>
            <a:ext cx="2946114" cy="496411"/>
          </a:xfrm>
          <a:prstGeom prst="rect">
            <a:avLst/>
          </a:prstGeom>
          <a:noFill/>
          <a:ln w="9525">
            <a:noFill/>
            <a:miter lim="800000"/>
            <a:headEnd/>
            <a:tailEnd/>
          </a:ln>
        </p:spPr>
        <p:txBody>
          <a:bodyPr vert="horz" wrap="square" lIns="91759" tIns="45879" rIns="91759" bIns="45879" numCol="1" anchor="b" anchorCtr="0" compatLnSpc="1">
            <a:prstTxWarp prst="textNoShape">
              <a:avLst/>
            </a:prstTxWarp>
          </a:bodyPr>
          <a:lstStyle>
            <a:lvl1pPr defTabSz="916906" eaLnBrk="1" hangingPunct="1">
              <a:defRPr sz="1200">
                <a:solidFill>
                  <a:schemeClr val="tx1"/>
                </a:solidFill>
                <a:ea typeface="仿宋_GB2312" pitchFamily="49"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51561" y="9431815"/>
            <a:ext cx="2946114" cy="496411"/>
          </a:xfrm>
          <a:prstGeom prst="rect">
            <a:avLst/>
          </a:prstGeom>
          <a:noFill/>
          <a:ln w="9525">
            <a:noFill/>
            <a:miter lim="800000"/>
            <a:headEnd/>
            <a:tailEnd/>
          </a:ln>
        </p:spPr>
        <p:txBody>
          <a:bodyPr vert="horz" wrap="square" lIns="91759" tIns="45879" rIns="91759" bIns="45879" numCol="1" anchor="b" anchorCtr="0" compatLnSpc="1">
            <a:prstTxWarp prst="textNoShape">
              <a:avLst/>
            </a:prstTxWarp>
          </a:bodyPr>
          <a:lstStyle>
            <a:lvl1pPr algn="r" defTabSz="916906" eaLnBrk="1" hangingPunct="1">
              <a:defRPr sz="1200">
                <a:solidFill>
                  <a:schemeClr val="tx1"/>
                </a:solidFill>
                <a:ea typeface="仿宋_GB2312" pitchFamily="49" charset="-122"/>
              </a:defRPr>
            </a:lvl1pPr>
          </a:lstStyle>
          <a:p>
            <a:pPr>
              <a:defRPr/>
            </a:pPr>
            <a:fld id="{DB9E98CC-3F06-4AE5-9B38-CBF5B5B55038}" type="slidenum">
              <a:rPr lang="en-US" altLang="zh-CN"/>
              <a:pPr>
                <a:defRPr/>
              </a:pPr>
              <a:t>‹#›</a:t>
            </a:fld>
            <a:endParaRPr lang="en-US" altLang="zh-CN"/>
          </a:p>
        </p:txBody>
      </p:sp>
    </p:spTree>
    <p:extLst>
      <p:ext uri="{BB962C8B-B14F-4D97-AF65-F5344CB8AC3E}">
        <p14:creationId xmlns:p14="http://schemas.microsoft.com/office/powerpoint/2010/main" val="2700741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梯度下降算法的一个缺点是：在每一步中需要计算梯度的所有分量 </a:t>
                </a:r>
                <a14:m>
                  <m:oMath xmlns:m="http://schemas.openxmlformats.org/officeDocument/2006/math">
                    <m:sSub>
                      <m:sSubPr>
                        <m:ctrlP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b>
                        <m: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oMath>
                </a14:m>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，以便更新每一个分量。随机坐标下降算法的思路是：在每一步中均匀地选取一个方向 </a:t>
                </a:r>
                <a14:m>
                  <m:oMath xmlns:m="http://schemas.openxmlformats.org/officeDocument/2006/math">
                    <m:sSub>
                      <m:sSubPr>
                        <m:ctrlP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t>𝑒</m:t>
                        </m:r>
                      </m:e>
                      <m:sub>
                        <m:r>
                          <a:rPr lang="en-US" altLang="zh-CN" sz="1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𝑗</m:t>
                        </m:r>
                      </m:sub>
                    </m:sSub>
                  </m:oMath>
                </a14:m>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，并选择 </a:t>
                </a:r>
                <a14:m>
                  <m:oMath xmlns:m="http://schemas.openxmlformats.org/officeDocument/2006/math">
                    <m:sSub>
                      <m:sSubPr>
                        <m:ctrlP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t>𝑒</m:t>
                        </m:r>
                      </m:e>
                      <m:sub>
                        <m: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t>𝑗</m:t>
                        </m:r>
                      </m:sub>
                    </m:sSub>
                  </m:oMath>
                </a14:m>
                <a:r>
                  <a:rPr lang="en-US" altLang="zh-CN" sz="1200"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为该步的下降方向。</a:t>
                </a:r>
                <a:endParaRPr lang="zh-CN" altLang="en-US" dirty="0"/>
              </a:p>
            </p:txBody>
          </p:sp>
        </mc:Choice>
        <mc:Fallback xmlns="">
          <p:sp>
            <p:nvSpPr>
              <p:cNvPr id="3" name="备注占位符 2"/>
              <p:cNvSpPr>
                <a:spLocks noGrp="1"/>
              </p:cNvSpPr>
              <p:nvPr>
                <p:ph type="body" idx="1"/>
              </p:nvPr>
            </p:nvSpPr>
            <p:spPr/>
            <p:txBody>
              <a:bodyPr/>
              <a:lstStyle/>
              <a:p>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梯度下降算法的一个缺点是：在每一步中需要计算梯度的所有分量 </a:t>
                </a:r>
                <a:r>
                  <a:rPr lang="en-US" altLang="zh-CN" sz="1200" i="0">
                    <a:solidFill>
                      <a:schemeClr val="tx1"/>
                    </a:solidFill>
                    <a:latin typeface="Cambria Math" panose="02040503050406030204" pitchFamily="18" charset="0"/>
                    <a:ea typeface="Cambria Math" panose="02040503050406030204" pitchFamily="18" charset="0"/>
                    <a:cs typeface="Arial" panose="020B0604020202020204" pitchFamily="34" charset="0"/>
                  </a:rPr>
                  <a:t>∇_𝑖 𝑓</a:t>
                </a: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，以便更新每一个分量。随机坐标下降算法的思路是：在每一步中均匀地选取一个方向 </a:t>
                </a:r>
                <a:r>
                  <a:rPr lang="en-US" altLang="zh-CN" sz="1200" i="0">
                    <a:solidFill>
                      <a:schemeClr val="tx1"/>
                    </a:solidFill>
                    <a:latin typeface="Cambria Math" panose="02040503050406030204" pitchFamily="18" charset="0"/>
                    <a:ea typeface="Cambria Math" panose="02040503050406030204" pitchFamily="18" charset="0"/>
                    <a:cs typeface="Arial" panose="020B0604020202020204" pitchFamily="34" charset="0"/>
                  </a:rPr>
                  <a:t>𝑒_</a:t>
                </a:r>
                <a:r>
                  <a:rPr lang="en-US" altLang="zh-CN" sz="1200" b="0" i="0">
                    <a:solidFill>
                      <a:schemeClr val="tx1"/>
                    </a:solidFill>
                    <a:latin typeface="Cambria Math" panose="02040503050406030204" pitchFamily="18" charset="0"/>
                    <a:ea typeface="Cambria Math" panose="02040503050406030204" pitchFamily="18" charset="0"/>
                    <a:cs typeface="Arial" panose="020B0604020202020204" pitchFamily="34" charset="0"/>
                  </a:rPr>
                  <a:t>𝑗</a:t>
                </a: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，并选择 </a:t>
                </a:r>
                <a:r>
                  <a:rPr lang="en-US" altLang="zh-CN" sz="1200" i="0">
                    <a:solidFill>
                      <a:schemeClr val="tx1"/>
                    </a:solidFill>
                    <a:latin typeface="Cambria Math" panose="02040503050406030204" pitchFamily="18" charset="0"/>
                    <a:ea typeface="Cambria Math" panose="02040503050406030204" pitchFamily="18" charset="0"/>
                    <a:cs typeface="Arial" panose="020B0604020202020204" pitchFamily="34" charset="0"/>
                  </a:rPr>
                  <a:t>𝑒_𝑗</a:t>
                </a:r>
                <a:r>
                  <a:rPr lang="en-US" altLang="zh-CN" sz="1200"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为该步的下降方向。</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4</a:t>
            </a:fld>
            <a:endParaRPr lang="en-US" altLang="zh-CN"/>
          </a:p>
        </p:txBody>
      </p:sp>
    </p:spTree>
    <p:extLst>
      <p:ext uri="{BB962C8B-B14F-4D97-AF65-F5344CB8AC3E}">
        <p14:creationId xmlns:p14="http://schemas.microsoft.com/office/powerpoint/2010/main" val="1862299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13</a:t>
            </a:fld>
            <a:endParaRPr lang="en-US" altLang="zh-CN"/>
          </a:p>
        </p:txBody>
      </p:sp>
    </p:spTree>
    <p:extLst>
      <p:ext uri="{BB962C8B-B14F-4D97-AF65-F5344CB8AC3E}">
        <p14:creationId xmlns:p14="http://schemas.microsoft.com/office/powerpoint/2010/main" val="1185178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14</a:t>
            </a:fld>
            <a:endParaRPr lang="en-US" altLang="zh-CN"/>
          </a:p>
        </p:txBody>
      </p:sp>
    </p:spTree>
    <p:extLst>
      <p:ext uri="{BB962C8B-B14F-4D97-AF65-F5344CB8AC3E}">
        <p14:creationId xmlns:p14="http://schemas.microsoft.com/office/powerpoint/2010/main" val="1517228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线性收敛，即误差是指数衰减的</a:t>
            </a:r>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15</a:t>
            </a:fld>
            <a:endParaRPr lang="en-US" altLang="zh-CN"/>
          </a:p>
        </p:txBody>
      </p:sp>
    </p:spTree>
    <p:extLst>
      <p:ext uri="{BB962C8B-B14F-4D97-AF65-F5344CB8AC3E}">
        <p14:creationId xmlns:p14="http://schemas.microsoft.com/office/powerpoint/2010/main" val="77348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16</a:t>
            </a:fld>
            <a:endParaRPr lang="en-US" altLang="zh-CN"/>
          </a:p>
        </p:txBody>
      </p:sp>
    </p:spTree>
    <p:extLst>
      <p:ext uri="{BB962C8B-B14F-4D97-AF65-F5344CB8AC3E}">
        <p14:creationId xmlns:p14="http://schemas.microsoft.com/office/powerpoint/2010/main" val="2303695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17</a:t>
            </a:fld>
            <a:endParaRPr lang="en-US" altLang="zh-CN"/>
          </a:p>
        </p:txBody>
      </p:sp>
    </p:spTree>
    <p:extLst>
      <p:ext uri="{BB962C8B-B14F-4D97-AF65-F5344CB8AC3E}">
        <p14:creationId xmlns:p14="http://schemas.microsoft.com/office/powerpoint/2010/main" val="205623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18</a:t>
            </a:fld>
            <a:endParaRPr lang="en-US" altLang="zh-CN"/>
          </a:p>
        </p:txBody>
      </p:sp>
    </p:spTree>
    <p:extLst>
      <p:ext uri="{BB962C8B-B14F-4D97-AF65-F5344CB8AC3E}">
        <p14:creationId xmlns:p14="http://schemas.microsoft.com/office/powerpoint/2010/main" val="2725946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19</a:t>
            </a:fld>
            <a:endParaRPr lang="en-US" altLang="zh-CN"/>
          </a:p>
        </p:txBody>
      </p:sp>
    </p:spTree>
    <p:extLst>
      <p:ext uri="{BB962C8B-B14F-4D97-AF65-F5344CB8AC3E}">
        <p14:creationId xmlns:p14="http://schemas.microsoft.com/office/powerpoint/2010/main" val="2049573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对于一般的优化问题，</a:t>
            </a:r>
            <a:r>
              <a:rPr lang="en-US" altLang="zh-CN" dirty="0"/>
              <a:t>CD</a:t>
            </a:r>
            <a:r>
              <a:rPr lang="zh-CN" altLang="en-US" dirty="0"/>
              <a:t>并不是有效的。然而对于机器学习和统计中的一些问题，可以开发问题的某种结构，利用</a:t>
            </a:r>
            <a:r>
              <a:rPr lang="en-US" altLang="zh-CN" dirty="0"/>
              <a:t>CD</a:t>
            </a:r>
            <a:r>
              <a:rPr lang="zh-CN" altLang="en-US" dirty="0"/>
              <a:t>法显示出了优越性。比如带</a:t>
            </a:r>
            <a:r>
              <a:rPr lang="en-US" altLang="zh-CN" dirty="0"/>
              <a:t>l_1</a:t>
            </a:r>
            <a:r>
              <a:rPr lang="zh-CN" altLang="en-US" dirty="0"/>
              <a:t>正则项的</a:t>
            </a:r>
            <a:r>
              <a:rPr lang="en-US" altLang="zh-CN" dirty="0"/>
              <a:t>Logistic</a:t>
            </a:r>
            <a:r>
              <a:rPr lang="zh-CN" altLang="en-US" dirty="0"/>
              <a:t>回归、</a:t>
            </a:r>
            <a:r>
              <a:rPr lang="en-US" altLang="zh-CN" dirty="0"/>
              <a:t>LASSO</a:t>
            </a:r>
            <a:r>
              <a:rPr lang="zh-CN" altLang="en-US" dirty="0"/>
              <a:t>问题</a:t>
            </a:r>
            <a:r>
              <a:rPr lang="en-US" altLang="zh-CN" dirty="0"/>
              <a:t>(</a:t>
            </a:r>
            <a:r>
              <a:rPr lang="zh-CN" altLang="en-US" dirty="0"/>
              <a:t>稀疏恢复</a:t>
            </a:r>
            <a:r>
              <a:rPr lang="en-US" altLang="zh-CN" dirty="0"/>
              <a:t>)</a:t>
            </a:r>
            <a:r>
              <a:rPr lang="zh-CN" altLang="en-US" dirty="0"/>
              <a:t>等问题</a:t>
            </a:r>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20</a:t>
            </a:fld>
            <a:endParaRPr lang="en-US" altLang="zh-CN"/>
          </a:p>
        </p:txBody>
      </p:sp>
    </p:spTree>
    <p:extLst>
      <p:ext uri="{BB962C8B-B14F-4D97-AF65-F5344CB8AC3E}">
        <p14:creationId xmlns:p14="http://schemas.microsoft.com/office/powerpoint/2010/main" val="2007035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alpha\in \R^N_+, </a:t>
            </a:r>
            <a:r>
              <a:rPr lang="zh-CN" altLang="en-US" dirty="0"/>
              <a:t>则将如此归一化后所得函数值与未归一化的函数值相差一个正数倍，应分类器的结果是相同的。归一化能保持数值稳定性！</a:t>
            </a:r>
            <a:r>
              <a:rPr lang="en-US" altLang="zh-CN" dirty="0"/>
              <a:t>(</a:t>
            </a:r>
            <a:r>
              <a:rPr lang="zh-CN" altLang="en-US" dirty="0"/>
              <a:t>比如求特征值的幂法中就使用归一化技巧</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25</a:t>
            </a:fld>
            <a:endParaRPr lang="en-US" altLang="zh-CN"/>
          </a:p>
        </p:txBody>
      </p:sp>
    </p:spTree>
    <p:extLst>
      <p:ext uri="{BB962C8B-B14F-4D97-AF65-F5344CB8AC3E}">
        <p14:creationId xmlns:p14="http://schemas.microsoft.com/office/powerpoint/2010/main" val="314587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5</a:t>
            </a:fld>
            <a:endParaRPr lang="en-US" altLang="zh-CN"/>
          </a:p>
        </p:txBody>
      </p:sp>
    </p:spTree>
    <p:extLst>
      <p:ext uri="{BB962C8B-B14F-4D97-AF65-F5344CB8AC3E}">
        <p14:creationId xmlns:p14="http://schemas.microsoft.com/office/powerpoint/2010/main" val="2690347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6</a:t>
            </a:fld>
            <a:endParaRPr lang="en-US" altLang="zh-CN"/>
          </a:p>
        </p:txBody>
      </p:sp>
    </p:spTree>
    <p:extLst>
      <p:ext uri="{BB962C8B-B14F-4D97-AF65-F5344CB8AC3E}">
        <p14:creationId xmlns:p14="http://schemas.microsoft.com/office/powerpoint/2010/main" val="231770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一种方法是以某种方式将 </a:t>
                </a:r>
                <a14:m>
                  <m:oMath xmlns:m="http://schemas.openxmlformats.org/officeDocument/2006/math">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𝐿</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纳入采样考量。这激发了 </a:t>
                </a:r>
                <a14:m>
                  <m:oMath xmlns:m="http://schemas.openxmlformats.org/officeDocument/2006/math">
                    <m:r>
                      <m:rPr>
                        <m:sty m:val="p"/>
                      </m:r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的“重要性采样”估计量。但是这里并没有给出具体地用</a:t>
                </a:r>
                <a:r>
                  <a:rPr lang="en-US" altLang="zh-CN" dirty="0" err="1">
                    <a:solidFill>
                      <a:schemeClr val="tx1"/>
                    </a:solidFill>
                    <a:latin typeface="Arial" panose="020B0604020202020204" pitchFamily="34" charset="0"/>
                    <a:ea typeface="黑体" panose="02010609060101010101" pitchFamily="49" charset="-122"/>
                    <a:cs typeface="Arial" panose="020B0604020202020204" pitchFamily="34" charset="0"/>
                  </a:rPr>
                  <a:t>L_i</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确定概率</a:t>
                </a:r>
                <a:r>
                  <a:rPr lang="en-US" altLang="zh-CN" dirty="0" err="1">
                    <a:solidFill>
                      <a:schemeClr val="tx1"/>
                    </a:solidFill>
                    <a:latin typeface="Arial" panose="020B0604020202020204" pitchFamily="34" charset="0"/>
                    <a:ea typeface="黑体" panose="02010609060101010101" pitchFamily="49" charset="-122"/>
                    <a:cs typeface="Arial" panose="020B0604020202020204" pitchFamily="34" charset="0"/>
                  </a:rPr>
                  <a:t>p_i</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的方式，并将其纳入随机梯度法的框架进行分析</a:t>
                </a:r>
                <a:endParaRPr lang="zh-CN" altLang="en-US" dirty="0"/>
              </a:p>
            </p:txBody>
          </p:sp>
        </mc:Choice>
        <mc:Fallback xmlns="">
          <p:sp>
            <p:nvSpPr>
              <p:cNvPr id="3" name="备注占位符 2"/>
              <p:cNvSpPr>
                <a:spLocks noGrp="1"/>
              </p:cNvSpPr>
              <p:nvPr>
                <p:ph type="body" idx="1"/>
              </p:nvPr>
            </p:nvSpPr>
            <p:spPr/>
            <p:txBody>
              <a:bodyPr/>
              <a:lstStyle/>
              <a:p>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一种方法是以某种方式将 </a:t>
                </a:r>
                <a:r>
                  <a:rPr lang="en-US" altLang="zh-CN" i="0">
                    <a:solidFill>
                      <a:schemeClr val="tx1"/>
                    </a:solidFill>
                    <a:latin typeface="Cambria Math" panose="02040503050406030204" pitchFamily="18" charset="0"/>
                    <a:ea typeface="Cambria Math" panose="02040503050406030204" pitchFamily="18" charset="0"/>
                    <a:cs typeface="Arial" panose="020B0604020202020204" pitchFamily="34" charset="0"/>
                  </a:rPr>
                  <a:t>𝐿_𝑖</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纳入采样考量。这激发了 </a:t>
                </a:r>
                <a:r>
                  <a:rPr lang="en-US" altLang="zh-CN" i="0">
                    <a:solidFill>
                      <a:schemeClr val="tx1"/>
                    </a:solidFill>
                    <a:latin typeface="Cambria Math" panose="02040503050406030204" pitchFamily="18" charset="0"/>
                    <a:ea typeface="Cambria Math" panose="02040503050406030204" pitchFamily="18" charset="0"/>
                    <a:cs typeface="Arial" panose="020B0604020202020204" pitchFamily="34" charset="0"/>
                  </a:rPr>
                  <a:t>∇𝑓(𝑥)</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的“重要性采样”估计量</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7</a:t>
            </a:fld>
            <a:endParaRPr lang="en-US" altLang="zh-CN"/>
          </a:p>
        </p:txBody>
      </p:sp>
    </p:spTree>
    <p:extLst>
      <p:ext uri="{BB962C8B-B14F-4D97-AF65-F5344CB8AC3E}">
        <p14:creationId xmlns:p14="http://schemas.microsoft.com/office/powerpoint/2010/main" val="139871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在很多情况下，如果 </a:t>
                </a:r>
                <a14:m>
                  <m:oMath xmlns:m="http://schemas.openxmlformats.org/officeDocument/2006/math">
                    <m:sSub>
                      <m:sSubPr>
                        <m:ctrlPr>
                          <a:rPr lang="en-US" altLang="zh-CN"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𝐿</m:t>
                        </m:r>
                      </m:e>
                      <m:sub>
                        <m:r>
                          <a:rPr lang="en-US" altLang="zh-CN" sz="1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 的值是异构的，由此能够优化 </a:t>
                </a:r>
                <a14:m>
                  <m:oMath xmlns:m="http://schemas.openxmlformats.org/officeDocument/2006/math">
                    <m:sSub>
                      <m:sSubPr>
                        <m:ctrlP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𝑝</m:t>
                        </m:r>
                      </m:e>
                      <m:sub>
                        <m: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 的值。</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在很多情况下，如果 </a:t>
                </a:r>
                <a:r>
                  <a:rPr lang="en-US" altLang="zh-CN" sz="1200" b="0" i="0">
                    <a:solidFill>
                      <a:schemeClr val="tx1"/>
                    </a:solidFill>
                    <a:latin typeface="Cambria Math" panose="02040503050406030204" pitchFamily="18" charset="0"/>
                    <a:ea typeface="Cambria Math" panose="02040503050406030204" pitchFamily="18" charset="0"/>
                    <a:cs typeface="Arial" panose="020B0604020202020204" pitchFamily="34" charset="0"/>
                  </a:rPr>
                  <a:t>𝐿_𝑖</a:t>
                </a: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 的值是异构的，由此能够优化 </a:t>
                </a:r>
                <a:r>
                  <a:rPr lang="en-US" altLang="zh-CN" sz="1200" b="0" i="0">
                    <a:solidFill>
                      <a:schemeClr val="tx1"/>
                    </a:solidFill>
                    <a:latin typeface="Cambria Math" panose="02040503050406030204" pitchFamily="18" charset="0"/>
                    <a:ea typeface="Cambria Math" panose="02040503050406030204" pitchFamily="18" charset="0"/>
                    <a:cs typeface="Arial" panose="020B0604020202020204" pitchFamily="34" charset="0"/>
                  </a:rPr>
                  <a:t>𝑝_</a:t>
                </a:r>
                <a:r>
                  <a:rPr lang="en-US" altLang="zh-CN" sz="1200" i="0">
                    <a:solidFill>
                      <a:schemeClr val="tx1"/>
                    </a:solidFill>
                    <a:latin typeface="Cambria Math" panose="02040503050406030204" pitchFamily="18" charset="0"/>
                    <a:ea typeface="Cambria Math" panose="02040503050406030204" pitchFamily="18" charset="0"/>
                    <a:cs typeface="Arial" panose="020B0604020202020204" pitchFamily="34" charset="0"/>
                  </a:rPr>
                  <a:t>𝑖</a:t>
                </a: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 的值。</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8</a:t>
            </a:fld>
            <a:endParaRPr lang="en-US" altLang="zh-CN"/>
          </a:p>
        </p:txBody>
      </p:sp>
    </p:spTree>
    <p:extLst>
      <p:ext uri="{BB962C8B-B14F-4D97-AF65-F5344CB8AC3E}">
        <p14:creationId xmlns:p14="http://schemas.microsoft.com/office/powerpoint/2010/main" val="260654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在很多情况下，如果 </a:t>
                </a:r>
                <a14:m>
                  <m:oMath xmlns:m="http://schemas.openxmlformats.org/officeDocument/2006/math">
                    <m:sSub>
                      <m:sSubPr>
                        <m:ctrlPr>
                          <a:rPr lang="en-US" altLang="zh-CN"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𝐿</m:t>
                        </m:r>
                      </m:e>
                      <m:sub>
                        <m:r>
                          <a:rPr lang="en-US" altLang="zh-CN" sz="1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 的值是异构的，由此能够优化 </a:t>
                </a:r>
                <a14:m>
                  <m:oMath xmlns:m="http://schemas.openxmlformats.org/officeDocument/2006/math">
                    <m:sSub>
                      <m:sSubPr>
                        <m:ctrlP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𝑝</m:t>
                        </m:r>
                      </m:e>
                      <m:sub>
                        <m:r>
                          <a:rPr lang="en-US" altLang="zh-CN" sz="1200"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 的值。</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在很多情况下，如果 </a:t>
                </a:r>
                <a:r>
                  <a:rPr lang="en-US" altLang="zh-CN" sz="1200" b="0" i="0">
                    <a:solidFill>
                      <a:schemeClr val="tx1"/>
                    </a:solidFill>
                    <a:latin typeface="Cambria Math" panose="02040503050406030204" pitchFamily="18" charset="0"/>
                    <a:ea typeface="Cambria Math" panose="02040503050406030204" pitchFamily="18" charset="0"/>
                    <a:cs typeface="Arial" panose="020B0604020202020204" pitchFamily="34" charset="0"/>
                  </a:rPr>
                  <a:t>𝐿_𝑖</a:t>
                </a: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 的值是异构的，由此能够优化 </a:t>
                </a:r>
                <a:r>
                  <a:rPr lang="en-US" altLang="zh-CN" sz="1200" b="0" i="0">
                    <a:solidFill>
                      <a:schemeClr val="tx1"/>
                    </a:solidFill>
                    <a:latin typeface="Cambria Math" panose="02040503050406030204" pitchFamily="18" charset="0"/>
                    <a:ea typeface="Cambria Math" panose="02040503050406030204" pitchFamily="18" charset="0"/>
                    <a:cs typeface="Arial" panose="020B0604020202020204" pitchFamily="34" charset="0"/>
                  </a:rPr>
                  <a:t>𝑝_</a:t>
                </a:r>
                <a:r>
                  <a:rPr lang="en-US" altLang="zh-CN" sz="1200" i="0">
                    <a:solidFill>
                      <a:schemeClr val="tx1"/>
                    </a:solidFill>
                    <a:latin typeface="Cambria Math" panose="02040503050406030204" pitchFamily="18" charset="0"/>
                    <a:ea typeface="Cambria Math" panose="02040503050406030204" pitchFamily="18" charset="0"/>
                    <a:cs typeface="Arial" panose="020B0604020202020204" pitchFamily="34" charset="0"/>
                  </a:rPr>
                  <a:t>𝑖</a:t>
                </a:r>
                <a:r>
                  <a:rPr lang="zh-CN" altLang="en-US" sz="1200" dirty="0">
                    <a:solidFill>
                      <a:schemeClr val="tx1"/>
                    </a:solidFill>
                    <a:latin typeface="Arial" panose="020B0604020202020204" pitchFamily="34" charset="0"/>
                    <a:ea typeface="黑体" panose="02010609060101010101" pitchFamily="49" charset="-122"/>
                    <a:cs typeface="Arial" panose="020B0604020202020204" pitchFamily="34" charset="0"/>
                  </a:rPr>
                  <a:t> 的值。</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9</a:t>
            </a:fld>
            <a:endParaRPr lang="en-US" altLang="zh-CN"/>
          </a:p>
        </p:txBody>
      </p:sp>
    </p:spTree>
    <p:extLst>
      <p:ext uri="{BB962C8B-B14F-4D97-AF65-F5344CB8AC3E}">
        <p14:creationId xmlns:p14="http://schemas.microsoft.com/office/powerpoint/2010/main" val="4274534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10</a:t>
            </a:fld>
            <a:endParaRPr lang="en-US" altLang="zh-CN"/>
          </a:p>
        </p:txBody>
      </p:sp>
    </p:spTree>
    <p:extLst>
      <p:ext uri="{BB962C8B-B14F-4D97-AF65-F5344CB8AC3E}">
        <p14:creationId xmlns:p14="http://schemas.microsoft.com/office/powerpoint/2010/main" val="387890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11</a:t>
            </a:fld>
            <a:endParaRPr lang="en-US" altLang="zh-CN"/>
          </a:p>
        </p:txBody>
      </p:sp>
    </p:spTree>
    <p:extLst>
      <p:ext uri="{BB962C8B-B14F-4D97-AF65-F5344CB8AC3E}">
        <p14:creationId xmlns:p14="http://schemas.microsoft.com/office/powerpoint/2010/main" val="274829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9E98CC-3F06-4AE5-9B38-CBF5B5B55038}" type="slidenum">
              <a:rPr lang="en-US" altLang="zh-CN" smtClean="0"/>
              <a:pPr>
                <a:defRPr/>
              </a:pPr>
              <a:t>12</a:t>
            </a:fld>
            <a:endParaRPr lang="en-US" altLang="zh-CN"/>
          </a:p>
        </p:txBody>
      </p:sp>
    </p:spTree>
    <p:extLst>
      <p:ext uri="{BB962C8B-B14F-4D97-AF65-F5344CB8AC3E}">
        <p14:creationId xmlns:p14="http://schemas.microsoft.com/office/powerpoint/2010/main" val="255396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lvl1pPr>
              <a:defRPr/>
            </a:lvl1pPr>
          </a:lstStyle>
          <a:p>
            <a:pPr>
              <a:defRPr/>
            </a:pP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F213AD7D-0C96-481A-B2FF-C2A4F0F631D2}" type="slidenum">
              <a:rPr lang="zh-CN" altLang="en-US"/>
              <a:pPr>
                <a:defRPr/>
              </a:pPr>
              <a:t>‹#›</a:t>
            </a:fld>
            <a:endParaRPr lang="zh-CN" altLang="en-US"/>
          </a:p>
        </p:txBody>
      </p:sp>
    </p:spTree>
    <p:extLst>
      <p:ext uri="{BB962C8B-B14F-4D97-AF65-F5344CB8AC3E}">
        <p14:creationId xmlns:p14="http://schemas.microsoft.com/office/powerpoint/2010/main" val="401286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4"/>
          <p:cNvSpPr>
            <a:spLocks noGrp="1"/>
          </p:cNvSpPr>
          <p:nvPr>
            <p:ph type="ftr" sz="quarter" idx="11"/>
          </p:nvPr>
        </p:nvSpPr>
        <p:spPr/>
        <p:txBody>
          <a:bodyPr/>
          <a:lstStyle>
            <a:lvl1pPr>
              <a:defRPr/>
            </a:lvl1pPr>
          </a:lstStyle>
          <a:p>
            <a:pPr>
              <a:defRPr/>
            </a:pP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85A2FBEF-62E4-4215-8DDE-F1A21BD90F78}" type="slidenum">
              <a:rPr lang="zh-CN" altLang="en-US"/>
              <a:pPr>
                <a:defRPr/>
              </a:pPr>
              <a:t>‹#›</a:t>
            </a:fld>
            <a:endParaRPr lang="zh-CN" altLang="en-US"/>
          </a:p>
        </p:txBody>
      </p:sp>
    </p:spTree>
    <p:extLst>
      <p:ext uri="{BB962C8B-B14F-4D97-AF65-F5344CB8AC3E}">
        <p14:creationId xmlns:p14="http://schemas.microsoft.com/office/powerpoint/2010/main" val="3214642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C3E9AD06-A5D8-4920-A8A1-E4FE10CD1C56}" type="datetimeFigureOut">
              <a:rPr lang="zh-CN" altLang="en-US"/>
              <a:pPr>
                <a:defRPr/>
              </a:pPr>
              <a:t>2023/10/23</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2EEE14A5-72EC-40B3-9961-5EB8EB821070}" type="slidenum">
              <a:rPr lang="zh-CN" altLang="en-US"/>
              <a:pPr>
                <a:defRPr/>
              </a:pPr>
              <a:t>‹#›</a:t>
            </a:fld>
            <a:endParaRPr lang="zh-CN" altLang="en-US"/>
          </a:p>
        </p:txBody>
      </p:sp>
      <p:sp>
        <p:nvSpPr>
          <p:cNvPr id="1031" name="Text Box 11"/>
          <p:cNvSpPr txBox="1">
            <a:spLocks noChangeArrowheads="1"/>
          </p:cNvSpPr>
          <p:nvPr userDrawn="1"/>
        </p:nvSpPr>
        <p:spPr bwMode="auto">
          <a:xfrm>
            <a:off x="323850" y="6515100"/>
            <a:ext cx="35258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eaLnBrk="1" hangingPunct="1">
              <a:spcBef>
                <a:spcPct val="50000"/>
              </a:spcBef>
              <a:defRPr/>
            </a:pPr>
            <a:r>
              <a:rPr kumimoji="0" lang="zh-CN" altLang="en-US" sz="1200" b="1" dirty="0">
                <a:solidFill>
                  <a:schemeClr val="tx1"/>
                </a:solidFill>
                <a:latin typeface="Calibri" pitchFamily="34" charset="0"/>
              </a:rPr>
              <a:t>随机优化：坐标下降法</a:t>
            </a:r>
          </a:p>
        </p:txBody>
      </p:sp>
      <p:sp>
        <p:nvSpPr>
          <p:cNvPr id="1032"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eaLnBrk="1" hangingPunct="1">
              <a:spcBef>
                <a:spcPct val="50000"/>
              </a:spcBef>
              <a:defRPr/>
            </a:pPr>
            <a:r>
              <a:rPr kumimoji="0" lang="en-US" altLang="zh-CN" sz="1200" b="1" dirty="0">
                <a:solidFill>
                  <a:schemeClr val="tx1"/>
                </a:solidFill>
                <a:latin typeface="Calibri" pitchFamily="34" charset="0"/>
              </a:rPr>
              <a:t>LHY-SMS-BUAA</a:t>
            </a:r>
            <a:endParaRPr kumimoji="0" lang="zh-CN" altLang="en-US" sz="1200" b="1" dirty="0">
              <a:solidFill>
                <a:schemeClr val="tx1"/>
              </a:solidFill>
              <a:latin typeface="Calibri" pitchFamily="34" charset="0"/>
            </a:endParaRPr>
          </a:p>
        </p:txBody>
      </p:sp>
      <p:sp>
        <p:nvSpPr>
          <p:cNvPr id="1033" name="Text Box 11"/>
          <p:cNvSpPr txBox="1">
            <a:spLocks noChangeArrowheads="1"/>
          </p:cNvSpPr>
          <p:nvPr/>
        </p:nvSpPr>
        <p:spPr bwMode="auto">
          <a:xfrm>
            <a:off x="4699000" y="6510338"/>
            <a:ext cx="2033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eaLnBrk="1" hangingPunct="1">
              <a:spcBef>
                <a:spcPct val="50000"/>
              </a:spcBef>
              <a:defRPr/>
            </a:pPr>
            <a:r>
              <a:rPr kumimoji="0" lang="zh-CN" altLang="en-US" sz="1200" b="1" dirty="0">
                <a:solidFill>
                  <a:schemeClr val="tx1"/>
                </a:solidFill>
                <a:latin typeface="Calibri" pitchFamily="34" charset="0"/>
              </a:rPr>
              <a:t>最优化方法</a:t>
            </a:r>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7.xml"/><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560.png"/><Relationship Id="rId5" Type="http://schemas.openxmlformats.org/officeDocument/2006/relationships/image" Target="../media/image550.png"/><Relationship Id="rId4" Type="http://schemas.openxmlformats.org/officeDocument/2006/relationships/image" Target="../media/image551.png"/><Relationship Id="rId9" Type="http://schemas.openxmlformats.org/officeDocument/2006/relationships/image" Target="../media/image59.png"/></Relationships>
</file>

<file path=ppt/slides/_rels/slide1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8.xml"/><Relationship Id="rId7" Type="http://schemas.openxmlformats.org/officeDocument/2006/relationships/image" Target="../media/image68.png"/><Relationship Id="rId12"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67.png"/><Relationship Id="rId11" Type="http://schemas.openxmlformats.org/officeDocument/2006/relationships/image" Target="../media/image600.png"/><Relationship Id="rId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65.png"/><Relationship Id="rId9"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1.png"/><Relationship Id="rId3" Type="http://schemas.openxmlformats.org/officeDocument/2006/relationships/notesSlide" Target="../notesSlides/notesSlide9.xml"/><Relationship Id="rId7" Type="http://schemas.openxmlformats.org/officeDocument/2006/relationships/image" Target="../media/image70.png"/><Relationship Id="rId12" Type="http://schemas.openxmlformats.org/officeDocument/2006/relationships/image" Target="../media/image61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4.png"/><Relationship Id="rId5" Type="http://schemas.openxmlformats.org/officeDocument/2006/relationships/image" Target="../media/image64.png"/><Relationship Id="rId10" Type="http://schemas.openxmlformats.org/officeDocument/2006/relationships/image" Target="../media/image79.png"/><Relationship Id="rId4" Type="http://schemas.openxmlformats.org/officeDocument/2006/relationships/image" Target="../media/image63.png"/><Relationship Id="rId9" Type="http://schemas.openxmlformats.org/officeDocument/2006/relationships/image" Target="../media/image78.png"/></Relationships>
</file>

<file path=ppt/slides/_rels/slide1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notesSlide" Target="../notesSlides/notesSlide10.xml"/><Relationship Id="rId7" Type="http://schemas.openxmlformats.org/officeDocument/2006/relationships/image" Target="../media/image75.png"/><Relationship Id="rId12"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3.png"/><Relationship Id="rId11" Type="http://schemas.openxmlformats.org/officeDocument/2006/relationships/image" Target="../media/image82.png"/><Relationship Id="rId5" Type="http://schemas.openxmlformats.org/officeDocument/2006/relationships/image" Target="../media/image72.png"/><Relationship Id="rId10" Type="http://schemas.openxmlformats.org/officeDocument/2006/relationships/image" Target="../media/image621.png"/><Relationship Id="rId4" Type="http://schemas.openxmlformats.org/officeDocument/2006/relationships/image" Target="../media/image71.png"/><Relationship Id="rId9" Type="http://schemas.openxmlformats.org/officeDocument/2006/relationships/image" Target="../media/image80.png"/></Relationships>
</file>

<file path=ppt/slides/_rels/slide14.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notesSlide" Target="../notesSlides/notesSlide11.xml"/><Relationship Id="rId7" Type="http://schemas.openxmlformats.org/officeDocument/2006/relationships/image" Target="../media/image93.png"/><Relationship Id="rId12" Type="http://schemas.openxmlformats.org/officeDocument/2006/relationships/image" Target="../media/image98.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1.png"/><Relationship Id="rId11" Type="http://schemas.openxmlformats.org/officeDocument/2006/relationships/image" Target="../media/image97.png"/><Relationship Id="rId5" Type="http://schemas.openxmlformats.org/officeDocument/2006/relationships/image" Target="../media/image90.png"/><Relationship Id="rId10" Type="http://schemas.openxmlformats.org/officeDocument/2006/relationships/image" Target="../media/image84.png"/><Relationship Id="rId4" Type="http://schemas.openxmlformats.org/officeDocument/2006/relationships/image" Target="../media/image89.png"/><Relationship Id="rId9" Type="http://schemas.openxmlformats.org/officeDocument/2006/relationships/image" Target="../media/image95.png"/></Relationships>
</file>

<file path=ppt/slides/_rels/slide15.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notesSlide" Target="../notesSlides/notesSlide12.xml"/><Relationship Id="rId7"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85.png"/><Relationship Id="rId11" Type="http://schemas.openxmlformats.org/officeDocument/2006/relationships/image" Target="../media/image106.png"/><Relationship Id="rId5" Type="http://schemas.openxmlformats.org/officeDocument/2006/relationships/image" Target="../media/image10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64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10.png"/><Relationship Id="rId7" Type="http://schemas.openxmlformats.org/officeDocument/2006/relationships/image" Target="../media/image112.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620.png"/><Relationship Id="rId4" Type="http://schemas.openxmlformats.org/officeDocument/2006/relationships/image" Target="../media/image86.png"/></Relationships>
</file>

<file path=ppt/slides/_rels/slide2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4.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2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2.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4.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5.xml"/><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6.xml"/><Relationship Id="rId7"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6.xml"/><Relationship Id="rId11" Type="http://schemas.openxmlformats.org/officeDocument/2006/relationships/image" Target="../media/image56.png"/><Relationship Id="rId5" Type="http://schemas.openxmlformats.org/officeDocument/2006/relationships/image" Target="../media/image51.png"/><Relationship Id="rId10" Type="http://schemas.openxmlformats.org/officeDocument/2006/relationships/image" Target="../media/image55.png"/><Relationship Id="rId4" Type="http://schemas.openxmlformats.org/officeDocument/2006/relationships/image" Target="../media/image50.png"/><Relationship Id="rId9"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B95ACD9-2EC6-428F-BC1C-E335CC9F7CB0}"/>
                  </a:ext>
                </a:extLst>
              </p:cNvPr>
              <p:cNvSpPr txBox="1"/>
              <p:nvPr/>
            </p:nvSpPr>
            <p:spPr>
              <a:xfrm>
                <a:off x="822960" y="884486"/>
                <a:ext cx="6725920" cy="942437"/>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考虑</a:t>
                </a:r>
                <a:endParaRPr lang="en-US" altLang="zh-CN" dirty="0">
                  <a:solidFill>
                    <a:schemeClr val="tx1"/>
                  </a:solidFill>
                  <a:latin typeface="黑体" panose="02010609060101010101" pitchFamily="49" charset="-122"/>
                  <a:ea typeface="黑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b="0" i="0" smtClean="0">
                          <a:solidFill>
                            <a:schemeClr val="tx1"/>
                          </a:solidFill>
                          <a:latin typeface="Cambria Math" panose="02040503050406030204" pitchFamily="18" charset="0"/>
                        </a:rPr>
                        <m:t> </m:t>
                      </m:r>
                      <m:func>
                        <m:funcPr>
                          <m:ctrlPr>
                            <a:rPr lang="en-US" altLang="zh-CN" i="1" smtClean="0">
                              <a:solidFill>
                                <a:schemeClr val="tx1"/>
                              </a:solidFill>
                              <a:latin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rPr>
                              </m:ctrlPr>
                            </m:limLowPr>
                            <m:e>
                              <m:r>
                                <m:rPr>
                                  <m:sty m:val="p"/>
                                </m:rPr>
                                <a:rPr lang="en-US" altLang="zh-CN" i="0" smtClean="0">
                                  <a:solidFill>
                                    <a:schemeClr val="tx1"/>
                                  </a:solidFill>
                                  <a:latin typeface="Cambria Math" panose="02040503050406030204" pitchFamily="18" charset="0"/>
                                </a:rPr>
                                <m:t>m</m:t>
                              </m:r>
                              <m:r>
                                <m:rPr>
                                  <m:sty m:val="p"/>
                                </m:rPr>
                                <a:rPr lang="en-US" altLang="zh-CN" b="0" i="0" smtClean="0">
                                  <a:solidFill>
                                    <a:schemeClr val="tx1"/>
                                  </a:solidFill>
                                  <a:latin typeface="Cambria Math" panose="02040503050406030204" pitchFamily="18" charset="0"/>
                                </a:rPr>
                                <m:t>in</m:t>
                              </m:r>
                            </m:e>
                            <m:lim>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r>
                                    <a:rPr lang="en-US" altLang="zh-CN" b="0" i="1" smtClean="0">
                                      <a:solidFill>
                                        <a:schemeClr val="tx1"/>
                                      </a:solidFill>
                                      <a:latin typeface="Cambria Math" panose="02040503050406030204" pitchFamily="18" charset="0"/>
                                      <a:ea typeface="Cambria Math" panose="02040503050406030204" pitchFamily="18" charset="0"/>
                                    </a:rPr>
                                    <m:t>ℝ</m:t>
                                  </m:r>
                                </m:e>
                                <m:sup>
                                  <m:r>
                                    <a:rPr lang="en-US" altLang="zh-CN" b="0" i="1" smtClean="0">
                                      <a:solidFill>
                                        <a:schemeClr val="tx1"/>
                                      </a:solidFill>
                                      <a:latin typeface="Cambria Math" panose="02040503050406030204" pitchFamily="18" charset="0"/>
                                      <a:ea typeface="Cambria Math" panose="02040503050406030204" pitchFamily="18" charset="0"/>
                                    </a:rPr>
                                    <m:t>𝑛</m:t>
                                  </m:r>
                                </m:sup>
                              </m:sSup>
                            </m:lim>
                          </m:limLow>
                        </m:fName>
                        <m:e>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e>
                      </m:func>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12" name="文本框 11">
                <a:extLst>
                  <a:ext uri="{FF2B5EF4-FFF2-40B4-BE49-F238E27FC236}">
                    <a16:creationId xmlns:a16="http://schemas.microsoft.com/office/drawing/2014/main" id="{5B95ACD9-2EC6-428F-BC1C-E335CC9F7CB0}"/>
                  </a:ext>
                </a:extLst>
              </p:cNvPr>
              <p:cNvSpPr txBox="1">
                <a:spLocks noRot="1" noChangeAspect="1" noMove="1" noResize="1" noEditPoints="1" noAdjustHandles="1" noChangeArrowheads="1" noChangeShapeType="1" noTextEdit="1"/>
              </p:cNvSpPr>
              <p:nvPr/>
            </p:nvSpPr>
            <p:spPr>
              <a:xfrm>
                <a:off x="822960" y="884486"/>
                <a:ext cx="6725920" cy="942437"/>
              </a:xfrm>
              <a:prstGeom prst="rect">
                <a:avLst/>
              </a:prstGeom>
              <a:blipFill>
                <a:blip r:embed="rId2"/>
                <a:stretch>
                  <a:fillRect l="-1360" t="-5161" b="-3226"/>
                </a:stretch>
              </a:blipFill>
            </p:spPr>
            <p:txBody>
              <a:bodyPr/>
              <a:lstStyle/>
              <a:p>
                <a:r>
                  <a:rPr lang="zh-CN" altLang="en-US">
                    <a:noFill/>
                  </a:rPr>
                  <a:t> </a:t>
                </a:r>
              </a:p>
            </p:txBody>
          </p:sp>
        </mc:Fallback>
      </mc:AlternateContent>
      <p:sp>
        <p:nvSpPr>
          <p:cNvPr id="13" name="AutoShape 14" descr="https://bkimg.cdn.bcebos.com/formula/67546dfa69f3a8c746458acbd70500eb.svg">
            <a:extLst>
              <a:ext uri="{FF2B5EF4-FFF2-40B4-BE49-F238E27FC236}">
                <a16:creationId xmlns:a16="http://schemas.microsoft.com/office/drawing/2014/main" id="{A65BEF24-1480-46D3-AE14-AB9F35FA163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文本框 13">
            <a:extLst>
              <a:ext uri="{FF2B5EF4-FFF2-40B4-BE49-F238E27FC236}">
                <a16:creationId xmlns:a16="http://schemas.microsoft.com/office/drawing/2014/main" id="{DA025539-5743-4A40-BDA4-137FE83AA83A}"/>
              </a:ext>
            </a:extLst>
          </p:cNvPr>
          <p:cNvSpPr txBox="1"/>
          <p:nvPr/>
        </p:nvSpPr>
        <p:spPr>
          <a:xfrm>
            <a:off x="1185950" y="266932"/>
            <a:ext cx="6929120" cy="769441"/>
          </a:xfrm>
          <a:prstGeom prst="rect">
            <a:avLst/>
          </a:prstGeom>
          <a:noFill/>
        </p:spPr>
        <p:txBody>
          <a:bodyPr wrap="square" rtlCol="0">
            <a:spAutoFit/>
          </a:bodyPr>
          <a:lstStyle/>
          <a:p>
            <a:pPr algn="ctr"/>
            <a:r>
              <a:rPr lang="zh-CN" altLang="en-US" sz="4400" dirty="0">
                <a:solidFill>
                  <a:srgbClr val="0070C0"/>
                </a:solidFill>
                <a:latin typeface="黑体" panose="02010609060101010101" pitchFamily="49" charset="-122"/>
                <a:ea typeface="黑体" panose="02010609060101010101" pitchFamily="49" charset="-122"/>
              </a:rPr>
              <a:t>坐标下降法</a:t>
            </a: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13499ECB-92DF-4514-B4E3-9070C2497BBB}"/>
                  </a:ext>
                </a:extLst>
              </p:cNvPr>
              <p:cNvSpPr txBox="1"/>
              <p:nvPr/>
            </p:nvSpPr>
            <p:spPr>
              <a:xfrm>
                <a:off x="782320" y="1811577"/>
                <a:ext cx="7581900" cy="830997"/>
              </a:xfrm>
              <a:prstGeom prst="rect">
                <a:avLst/>
              </a:prstGeom>
              <a:noFill/>
            </p:spPr>
            <p:txBody>
              <a:bodyPr wrap="square" rtlCol="0">
                <a:spAutoFit/>
              </a:bodyPr>
              <a:lstStyle/>
              <a:p>
                <a:pPr marL="342900" indent="-342900">
                  <a:buFont typeface="Wingdings" panose="05000000000000000000" pitchFamily="2" charset="2"/>
                  <a:buChar char="l"/>
                </a:pPr>
                <a:r>
                  <a:rPr lang="zh-CN" altLang="en-US" dirty="0">
                    <a:solidFill>
                      <a:srgbClr val="C00000"/>
                    </a:solidFill>
                    <a:latin typeface="黑体" panose="02010609060101010101" pitchFamily="49" charset="-122"/>
                    <a:ea typeface="黑体" panose="02010609060101010101" pitchFamily="49" charset="-122"/>
                  </a:rPr>
                  <a:t>坐标下降</a:t>
                </a:r>
                <a:r>
                  <a:rPr lang="en-US" altLang="zh-CN" dirty="0">
                    <a:solidFill>
                      <a:schemeClr val="tx1"/>
                    </a:solidFill>
                    <a:latin typeface="黑体" panose="02010609060101010101" pitchFamily="49" charset="-122"/>
                    <a:ea typeface="黑体" panose="02010609060101010101" pitchFamily="49" charset="-122"/>
                  </a:rPr>
                  <a:t>(</a:t>
                </a:r>
                <a:r>
                  <a:rPr lang="en-US" altLang="zh-CN" dirty="0"/>
                  <a:t>coordinate descent)/</a:t>
                </a:r>
                <a:r>
                  <a:rPr lang="zh-CN" altLang="en-US" dirty="0">
                    <a:solidFill>
                      <a:srgbClr val="C00000"/>
                    </a:solidFill>
                    <a:latin typeface="黑体" panose="02010609060101010101" pitchFamily="49" charset="-122"/>
                    <a:ea typeface="黑体" panose="02010609060101010101" pitchFamily="49" charset="-122"/>
                  </a:rPr>
                  <a:t>交替变量</a:t>
                </a:r>
                <a:r>
                  <a:rPr lang="en-US" altLang="zh-CN" dirty="0">
                    <a:solidFill>
                      <a:schemeClr val="tx1"/>
                    </a:solidFill>
                    <a:ea typeface="黑体" panose="02010609060101010101" pitchFamily="49" charset="-122"/>
                    <a:cs typeface="Times New Roman" panose="02020603050405020304" pitchFamily="18" charset="0"/>
                  </a:rPr>
                  <a:t>(</a:t>
                </a:r>
                <a:r>
                  <a:rPr lang="en-US" altLang="zh-CN" dirty="0">
                    <a:solidFill>
                      <a:srgbClr val="002060"/>
                    </a:solidFill>
                    <a:ea typeface="黑体" panose="02010609060101010101" pitchFamily="49" charset="-122"/>
                    <a:cs typeface="Times New Roman" panose="02020603050405020304" pitchFamily="18" charset="0"/>
                  </a:rPr>
                  <a:t>alternating variable</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latin typeface="黑体" panose="02010609060101010101" pitchFamily="49" charset="-122"/>
                    <a:ea typeface="黑体" panose="02010609060101010101" pitchFamily="49" charset="-122"/>
                  </a:rPr>
                  <a:t>法取搜索方向恒为</a:t>
                </a:r>
                <a14:m>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𝑒</m:t>
                        </m:r>
                      </m:e>
                      <m:sub>
                        <m:r>
                          <a:rPr lang="en-US" altLang="zh-CN" b="0" i="1" smtClean="0">
                            <a:solidFill>
                              <a:schemeClr val="tx1"/>
                            </a:solidFill>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𝑒</m:t>
                        </m:r>
                      </m:e>
                      <m:sub>
                        <m:r>
                          <a:rPr lang="en-US" altLang="zh-CN" b="0" i="1" smtClean="0">
                            <a:solidFill>
                              <a:schemeClr val="tx1"/>
                            </a:solidFill>
                            <a:latin typeface="Cambria Math" panose="02040503050406030204" pitchFamily="18" charset="0"/>
                            <a:ea typeface="黑体" panose="02010609060101010101" pitchFamily="49" charset="-122"/>
                          </a:rPr>
                          <m:t>𝑛</m:t>
                        </m:r>
                      </m:sub>
                    </m:sSub>
                  </m:oMath>
                </a14:m>
                <a:r>
                  <a:rPr lang="zh-CN" altLang="en-US" dirty="0">
                    <a:solidFill>
                      <a:schemeClr val="tx1"/>
                    </a:solidFill>
                    <a:latin typeface="黑体" panose="02010609060101010101" pitchFamily="49" charset="-122"/>
                    <a:ea typeface="黑体" panose="02010609060101010101" pitchFamily="49" charset="-122"/>
                  </a:rPr>
                  <a:t>，并依次循环</a:t>
                </a:r>
                <a:r>
                  <a:rPr lang="en-US" altLang="zh-CN" dirty="0">
                    <a:solidFill>
                      <a:schemeClr val="tx1"/>
                    </a:solidFill>
                    <a:latin typeface="黑体" panose="02010609060101010101" pitchFamily="49" charset="-122"/>
                    <a:ea typeface="黑体" panose="02010609060101010101" pitchFamily="49" charset="-122"/>
                  </a:rPr>
                  <a:t>.</a:t>
                </a:r>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21" name="文本框 20">
                <a:extLst>
                  <a:ext uri="{FF2B5EF4-FFF2-40B4-BE49-F238E27FC236}">
                    <a16:creationId xmlns:a16="http://schemas.microsoft.com/office/drawing/2014/main" id="{13499ECB-92DF-4514-B4E3-9070C2497BBB}"/>
                  </a:ext>
                </a:extLst>
              </p:cNvPr>
              <p:cNvSpPr txBox="1">
                <a:spLocks noRot="1" noChangeAspect="1" noMove="1" noResize="1" noEditPoints="1" noAdjustHandles="1" noChangeArrowheads="1" noChangeShapeType="1" noTextEdit="1"/>
              </p:cNvSpPr>
              <p:nvPr/>
            </p:nvSpPr>
            <p:spPr>
              <a:xfrm>
                <a:off x="782320" y="1811577"/>
                <a:ext cx="7581900" cy="830997"/>
              </a:xfrm>
              <a:prstGeom prst="rect">
                <a:avLst/>
              </a:prstGeom>
              <a:blipFill>
                <a:blip r:embed="rId3"/>
                <a:stretch>
                  <a:fillRect l="-1045" t="-8088" b="-16912"/>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8BD9D369-5A0F-4DA5-BDF7-0586E3AEB6B4}"/>
              </a:ext>
            </a:extLst>
          </p:cNvPr>
          <p:cNvSpPr txBox="1"/>
          <p:nvPr/>
        </p:nvSpPr>
        <p:spPr>
          <a:xfrm>
            <a:off x="5741117" y="1145494"/>
            <a:ext cx="2823763"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不使用梯度</a:t>
            </a:r>
            <a:endParaRPr lang="en-US" altLang="zh-CN" dirty="0">
              <a:solidFill>
                <a:schemeClr val="tx1"/>
              </a:solidFill>
              <a:latin typeface="黑体" panose="02010609060101010101" pitchFamily="49" charset="-122"/>
              <a:ea typeface="黑体" panose="02010609060101010101" pitchFamily="49" charset="-122"/>
            </a:endParaRPr>
          </a:p>
          <a:p>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无导数</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的方法！</a:t>
            </a:r>
          </a:p>
        </p:txBody>
      </p:sp>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645F50FD-3B13-44CE-A38A-4DA8D59B6944}"/>
                  </a:ext>
                </a:extLst>
              </p:cNvPr>
              <p:cNvSpPr txBox="1"/>
              <p:nvPr/>
            </p:nvSpPr>
            <p:spPr>
              <a:xfrm>
                <a:off x="790797" y="2655204"/>
                <a:ext cx="7015480" cy="621773"/>
              </a:xfrm>
              <a:prstGeom prst="rect">
                <a:avLst/>
              </a:prstGeom>
              <a:noFill/>
            </p:spPr>
            <p:txBody>
              <a:bodyPr wrap="square" rtlCol="0">
                <a:spAutoFit/>
              </a:bodyPr>
              <a:lstStyle/>
              <a:p>
                <a:pPr marL="342900" indent="-342900">
                  <a:buFont typeface="Wingdings" panose="05000000000000000000" pitchFamily="2" charset="2"/>
                  <a:buChar char="l"/>
                </a:pPr>
                <a:r>
                  <a:rPr lang="zh-CN" altLang="en-US" dirty="0">
                    <a:solidFill>
                      <a:schemeClr val="tx1"/>
                    </a:solidFill>
                    <a:latin typeface="黑体" panose="02010609060101010101" pitchFamily="49" charset="-122"/>
                    <a:ea typeface="黑体" panose="02010609060101010101" pitchFamily="49" charset="-122"/>
                  </a:rPr>
                  <a:t>例</a:t>
                </a:r>
                <a:r>
                  <a:rPr lang="zh-CN" altLang="en-US" dirty="0">
                    <a:solidFill>
                      <a:schemeClr val="tx1"/>
                    </a:solidFill>
                  </a:rPr>
                  <a:t> </a:t>
                </a:r>
                <a14:m>
                  <m:oMath xmlns:m="http://schemas.openxmlformats.org/officeDocument/2006/math">
                    <m:func>
                      <m:funcPr>
                        <m:ctrlPr>
                          <a:rPr lang="en-US" altLang="zh-CN" i="1" smtClean="0">
                            <a:solidFill>
                              <a:schemeClr val="tx1"/>
                            </a:solidFill>
                            <a:latin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rPr>
                            </m:ctrlPr>
                          </m:limLowPr>
                          <m:e>
                            <m:r>
                              <m:rPr>
                                <m:sty m:val="p"/>
                              </m:rPr>
                              <a:rPr lang="en-US" altLang="zh-CN" i="0" smtClean="0">
                                <a:solidFill>
                                  <a:schemeClr val="tx1"/>
                                </a:solidFill>
                                <a:latin typeface="Cambria Math" panose="02040503050406030204" pitchFamily="18" charset="0"/>
                              </a:rPr>
                              <m:t>min</m:t>
                            </m:r>
                          </m:e>
                          <m:lim>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ℝ</m:t>
                            </m:r>
                          </m:lim>
                        </m:limLow>
                      </m:fName>
                      <m:e>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e>
                        </m:d>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2</m:t>
                            </m:r>
                          </m:sup>
                        </m:sSup>
                        <m:r>
                          <a:rPr lang="en-US" altLang="zh-CN" b="0" i="1" smtClean="0">
                            <a:solidFill>
                              <a:schemeClr val="tx1"/>
                            </a:solidFill>
                            <a:latin typeface="Cambria Math" panose="02040503050406030204" pitchFamily="18" charset="0"/>
                          </a:rPr>
                          <m:t>−2</m:t>
                        </m:r>
                        <m:r>
                          <a:rPr lang="en-US" altLang="zh-CN" b="0" i="1" smtClean="0">
                            <a:solidFill>
                              <a:schemeClr val="tx1"/>
                            </a:solidFill>
                            <a:latin typeface="Cambria Math" panose="02040503050406030204" pitchFamily="18" charset="0"/>
                          </a:rPr>
                          <m:t>𝑥𝑦</m:t>
                        </m:r>
                        <m:r>
                          <a:rPr lang="en-US" altLang="zh-CN" b="0" i="1" smtClean="0">
                            <a:solidFill>
                              <a:schemeClr val="tx1"/>
                            </a:solidFill>
                            <a:latin typeface="Cambria Math" panose="02040503050406030204" pitchFamily="18" charset="0"/>
                          </a:rPr>
                          <m:t>+10</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𝑦</m:t>
                            </m:r>
                          </m:e>
                          <m:sup>
                            <m:r>
                              <a:rPr lang="en-US" altLang="zh-CN" b="0" i="1" smtClean="0">
                                <a:solidFill>
                                  <a:schemeClr val="tx1"/>
                                </a:solidFill>
                                <a:latin typeface="Cambria Math" panose="02040503050406030204" pitchFamily="18" charset="0"/>
                              </a:rPr>
                              <m:t>2</m:t>
                            </m:r>
                          </m:sup>
                        </m:sSup>
                        <m:r>
                          <a:rPr lang="en-US" altLang="zh-CN" b="0" i="1" smtClean="0">
                            <a:solidFill>
                              <a:schemeClr val="tx1"/>
                            </a:solidFill>
                            <a:latin typeface="Cambria Math" panose="02040503050406030204" pitchFamily="18" charset="0"/>
                          </a:rPr>
                          <m:t>−4</m:t>
                        </m:r>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−20</m:t>
                        </m:r>
                        <m:r>
                          <a:rPr lang="en-US" altLang="zh-CN" b="0" i="1" smtClean="0">
                            <a:solidFill>
                              <a:schemeClr val="tx1"/>
                            </a:solidFill>
                            <a:latin typeface="Cambria Math" panose="02040503050406030204" pitchFamily="18" charset="0"/>
                          </a:rPr>
                          <m:t>𝑦</m:t>
                        </m:r>
                      </m:e>
                    </m:func>
                  </m:oMath>
                </a14:m>
                <a:endParaRPr lang="zh-CN" altLang="en-US" dirty="0">
                  <a:solidFill>
                    <a:schemeClr val="tx1"/>
                  </a:solidFill>
                </a:endParaRPr>
              </a:p>
            </p:txBody>
          </p:sp>
        </mc:Choice>
        <mc:Fallback>
          <p:sp>
            <p:nvSpPr>
              <p:cNvPr id="25" name="文本框 24">
                <a:extLst>
                  <a:ext uri="{FF2B5EF4-FFF2-40B4-BE49-F238E27FC236}">
                    <a16:creationId xmlns:a16="http://schemas.microsoft.com/office/drawing/2014/main" id="{645F50FD-3B13-44CE-A38A-4DA8D59B6944}"/>
                  </a:ext>
                </a:extLst>
              </p:cNvPr>
              <p:cNvSpPr txBox="1">
                <a:spLocks noRot="1" noChangeAspect="1" noMove="1" noResize="1" noEditPoints="1" noAdjustHandles="1" noChangeArrowheads="1" noChangeShapeType="1" noTextEdit="1"/>
              </p:cNvSpPr>
              <p:nvPr/>
            </p:nvSpPr>
            <p:spPr>
              <a:xfrm>
                <a:off x="790797" y="2655204"/>
                <a:ext cx="7015480" cy="621773"/>
              </a:xfrm>
              <a:prstGeom prst="rect">
                <a:avLst/>
              </a:prstGeom>
              <a:blipFill>
                <a:blip r:embed="rId4"/>
                <a:stretch>
                  <a:fillRect l="-1216" t="-9804" b="-4902"/>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E89AA403-19AD-41E5-8C99-17AEEFAC31A8}"/>
              </a:ext>
            </a:extLst>
          </p:cNvPr>
          <p:cNvGrpSpPr/>
          <p:nvPr/>
        </p:nvGrpSpPr>
        <p:grpSpPr>
          <a:xfrm>
            <a:off x="2263842" y="3961473"/>
            <a:ext cx="6725920" cy="2622691"/>
            <a:chOff x="1168400" y="3985774"/>
            <a:chExt cx="6725920" cy="2622691"/>
          </a:xfrm>
        </p:grpSpPr>
        <p:pic>
          <p:nvPicPr>
            <p:cNvPr id="24" name="图片 23">
              <a:extLst>
                <a:ext uri="{FF2B5EF4-FFF2-40B4-BE49-F238E27FC236}">
                  <a16:creationId xmlns:a16="http://schemas.microsoft.com/office/drawing/2014/main" id="{C4AB7993-F309-4EEF-AAC9-B9C13FF8CFB2}"/>
                </a:ext>
              </a:extLst>
            </p:cNvPr>
            <p:cNvPicPr>
              <a:picLocks noChangeAspect="1"/>
            </p:cNvPicPr>
            <p:nvPr/>
          </p:nvPicPr>
          <p:blipFill>
            <a:blip r:embed="rId5"/>
            <a:stretch>
              <a:fillRect/>
            </a:stretch>
          </p:blipFill>
          <p:spPr>
            <a:xfrm>
              <a:off x="1483360" y="3985774"/>
              <a:ext cx="5892800" cy="2274246"/>
            </a:xfrm>
            <a:prstGeom prst="rect">
              <a:avLst/>
            </a:prstGeom>
          </p:spPr>
        </p:pic>
        <p:sp>
          <p:nvSpPr>
            <p:cNvPr id="26" name="文本框 25">
              <a:extLst>
                <a:ext uri="{FF2B5EF4-FFF2-40B4-BE49-F238E27FC236}">
                  <a16:creationId xmlns:a16="http://schemas.microsoft.com/office/drawing/2014/main" id="{EA63010F-B4C1-48DA-9B34-8C45F2CC8AAF}"/>
                </a:ext>
              </a:extLst>
            </p:cNvPr>
            <p:cNvSpPr txBox="1"/>
            <p:nvPr/>
          </p:nvSpPr>
          <p:spPr>
            <a:xfrm>
              <a:off x="1168400" y="6146800"/>
              <a:ext cx="6725920" cy="461665"/>
            </a:xfrm>
            <a:prstGeom prst="rect">
              <a:avLst/>
            </a:prstGeom>
            <a:noFill/>
          </p:spPr>
          <p:txBody>
            <a:bodyPr wrap="square" rtlCol="0">
              <a:spAutoFit/>
            </a:bodyPr>
            <a:lstStyle/>
            <a:p>
              <a:pPr algn="ctr"/>
              <a:r>
                <a:rPr lang="zh-CN" altLang="en-US" dirty="0">
                  <a:solidFill>
                    <a:schemeClr val="tx1"/>
                  </a:solidFill>
                  <a:ea typeface="黑体" panose="02010609060101010101" pitchFamily="49" charset="-122"/>
                  <a:cs typeface="Times New Roman" panose="02020603050405020304" pitchFamily="18" charset="0"/>
                </a:rPr>
                <a:t>初始点为</a:t>
              </a:r>
              <a:r>
                <a:rPr lang="en-US" altLang="zh-CN" dirty="0">
                  <a:solidFill>
                    <a:schemeClr val="tx1"/>
                  </a:solidFill>
                  <a:ea typeface="黑体" panose="02010609060101010101" pitchFamily="49" charset="-122"/>
                  <a:cs typeface="Times New Roman" panose="02020603050405020304" pitchFamily="18" charset="0"/>
                </a:rPr>
                <a:t>(0.5,0.2)</a:t>
              </a:r>
              <a:r>
                <a:rPr lang="zh-CN" altLang="en-US" dirty="0">
                  <a:solidFill>
                    <a:schemeClr val="tx1"/>
                  </a:solidFill>
                  <a:ea typeface="黑体" panose="02010609060101010101" pitchFamily="49" charset="-122"/>
                  <a:cs typeface="Times New Roman" panose="02020603050405020304" pitchFamily="18" charset="0"/>
                </a:rPr>
                <a:t>的坐标下降法的迭代轨迹</a:t>
              </a:r>
            </a:p>
          </p:txBody>
        </p:sp>
      </p:gr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97D3FA43-4B5B-4A0E-A8F1-48A28009998D}"/>
                  </a:ext>
                </a:extLst>
              </p:cNvPr>
              <p:cNvSpPr txBox="1"/>
              <p:nvPr/>
            </p:nvSpPr>
            <p:spPr>
              <a:xfrm>
                <a:off x="427700" y="5028353"/>
                <a:ext cx="2391104" cy="10941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=2+</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𝑦</m:t>
                          </m:r>
                        </m:e>
                        <m:sub>
                          <m:r>
                            <a:rPr lang="en-US" altLang="zh-CN" b="0" i="1" smtClean="0">
                              <a:solidFill>
                                <a:schemeClr val="tx1"/>
                              </a:solidFill>
                              <a:latin typeface="Cambria Math" panose="02040503050406030204" pitchFamily="18" charset="0"/>
                            </a:rPr>
                            <m:t>𝑡</m:t>
                          </m:r>
                        </m:sub>
                      </m:sSub>
                      <m:r>
                        <a:rPr lang="en-US" altLang="zh-CN" b="0" i="1" smtClean="0">
                          <a:solidFill>
                            <a:schemeClr val="tx1"/>
                          </a:solidFill>
                          <a:latin typeface="Cambria Math" panose="02040503050406030204" pitchFamily="18" charset="0"/>
                        </a:rPr>
                        <m:t>, </m:t>
                      </m:r>
                    </m:oMath>
                  </m:oMathPara>
                </a14:m>
                <a:endParaRPr lang="en-US" altLang="zh-CN"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𝑦</m:t>
                          </m:r>
                        </m:e>
                        <m:sub>
                          <m:r>
                            <a:rPr lang="en-US" altLang="zh-CN" b="0" i="1" smtClean="0">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=1+</m:t>
                      </m:r>
                      <m:f>
                        <m:fPr>
                          <m:ctrlPr>
                            <a:rPr lang="en-US" altLang="zh-CN" b="0" i="1" smtClean="0">
                              <a:solidFill>
                                <a:schemeClr val="tx1"/>
                              </a:solidFill>
                              <a:latin typeface="Cambria Math" panose="02040503050406030204" pitchFamily="18" charset="0"/>
                            </a:rPr>
                          </m:ctrlPr>
                        </m:fPr>
                        <m:num>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+1</m:t>
                              </m:r>
                            </m:sub>
                          </m:sSub>
                        </m:num>
                        <m:den>
                          <m:r>
                            <a:rPr lang="en-US" altLang="zh-CN" b="0" i="1" smtClean="0">
                              <a:solidFill>
                                <a:schemeClr val="tx1"/>
                              </a:solidFill>
                              <a:latin typeface="Cambria Math" panose="02040503050406030204" pitchFamily="18" charset="0"/>
                            </a:rPr>
                            <m:t>10</m:t>
                          </m:r>
                        </m:den>
                      </m:f>
                    </m:oMath>
                  </m:oMathPara>
                </a14:m>
                <a:endParaRPr lang="zh-CN" altLang="en-US" dirty="0">
                  <a:solidFill>
                    <a:schemeClr val="tx1"/>
                  </a:solidFill>
                </a:endParaRPr>
              </a:p>
            </p:txBody>
          </p:sp>
        </mc:Choice>
        <mc:Fallback>
          <p:sp>
            <p:nvSpPr>
              <p:cNvPr id="27" name="文本框 26">
                <a:extLst>
                  <a:ext uri="{FF2B5EF4-FFF2-40B4-BE49-F238E27FC236}">
                    <a16:creationId xmlns:a16="http://schemas.microsoft.com/office/drawing/2014/main" id="{97D3FA43-4B5B-4A0E-A8F1-48A28009998D}"/>
                  </a:ext>
                </a:extLst>
              </p:cNvPr>
              <p:cNvSpPr txBox="1">
                <a:spLocks noRot="1" noChangeAspect="1" noMove="1" noResize="1" noEditPoints="1" noAdjustHandles="1" noChangeArrowheads="1" noChangeShapeType="1" noTextEdit="1"/>
              </p:cNvSpPr>
              <p:nvPr/>
            </p:nvSpPr>
            <p:spPr>
              <a:xfrm>
                <a:off x="427700" y="5028353"/>
                <a:ext cx="2391104" cy="109414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40A4621F-6CB1-43D3-9661-A6099547E8B7}"/>
                  </a:ext>
                </a:extLst>
              </p:cNvPr>
              <p:cNvSpPr txBox="1"/>
              <p:nvPr/>
            </p:nvSpPr>
            <p:spPr>
              <a:xfrm>
                <a:off x="1097814" y="3188639"/>
                <a:ext cx="7581900" cy="65126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func>
                        <m:funcPr>
                          <m:ctrlPr>
                            <a:rPr lang="en-US" altLang="zh-CN" i="1" smtClean="0">
                              <a:solidFill>
                                <a:schemeClr val="tx1"/>
                              </a:solidFill>
                              <a:latin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rPr>
                              </m:ctrlPr>
                            </m:limLowPr>
                            <m:e>
                              <m:r>
                                <m:rPr>
                                  <m:sty m:val="p"/>
                                </m:rPr>
                                <a:rPr lang="en-US" altLang="zh-CN" b="0" i="0" smtClean="0">
                                  <a:solidFill>
                                    <a:schemeClr val="tx1"/>
                                  </a:solidFill>
                                  <a:latin typeface="Cambria Math" panose="02040503050406030204" pitchFamily="18" charset="0"/>
                                </a:rPr>
                                <m:t>arg</m:t>
                              </m:r>
                              <m:r>
                                <m:rPr>
                                  <m:sty m:val="p"/>
                                </m:rPr>
                                <a:rPr lang="en-US" altLang="zh-CN" i="0" smtClean="0">
                                  <a:solidFill>
                                    <a:schemeClr val="tx1"/>
                                  </a:solidFill>
                                  <a:latin typeface="Cambria Math" panose="02040503050406030204" pitchFamily="18" charset="0"/>
                                </a:rPr>
                                <m:t>min</m:t>
                              </m:r>
                            </m:e>
                            <m:lim>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ℝ</m:t>
                              </m:r>
                            </m:lim>
                          </m:limLow>
                        </m:fName>
                        <m:e>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𝑦</m:t>
                                  </m:r>
                                </m:e>
                                <m:sub>
                                  <m:r>
                                    <a:rPr lang="en-US" altLang="zh-CN" i="1">
                                      <a:solidFill>
                                        <a:schemeClr val="tx1"/>
                                      </a:solidFill>
                                      <a:latin typeface="Cambria Math" panose="02040503050406030204" pitchFamily="18" charset="0"/>
                                    </a:rPr>
                                    <m:t>𝑡</m:t>
                                  </m:r>
                                </m:sub>
                              </m:sSub>
                            </m:e>
                          </m:d>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2</m:t>
                              </m:r>
                            </m:sup>
                          </m:sSup>
                          <m:r>
                            <a:rPr lang="en-US" altLang="zh-CN" b="0" i="1" smtClean="0">
                              <a:solidFill>
                                <a:schemeClr val="tx1"/>
                              </a:solidFill>
                              <a:latin typeface="Cambria Math" panose="02040503050406030204" pitchFamily="18" charset="0"/>
                            </a:rPr>
                            <m:t>−2</m:t>
                          </m:r>
                          <m:r>
                            <a:rPr lang="en-US" altLang="zh-CN" b="0" i="1" smtClean="0">
                              <a:solidFill>
                                <a:schemeClr val="tx1"/>
                              </a:solidFill>
                              <a:latin typeface="Cambria Math" panose="02040503050406030204" pitchFamily="18" charset="0"/>
                            </a:rPr>
                            <m:t>𝑥</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𝑦</m:t>
                              </m:r>
                            </m:e>
                            <m:sub>
                              <m:r>
                                <a:rPr lang="en-US" altLang="zh-CN" i="1">
                                  <a:solidFill>
                                    <a:schemeClr val="tx1"/>
                                  </a:solidFill>
                                  <a:latin typeface="Cambria Math" panose="02040503050406030204" pitchFamily="18" charset="0"/>
                                </a:rPr>
                                <m:t>𝑡</m:t>
                              </m:r>
                            </m:sub>
                          </m:sSub>
                          <m:r>
                            <a:rPr lang="en-US" altLang="zh-CN" b="0" i="1" smtClean="0">
                              <a:solidFill>
                                <a:schemeClr val="tx1"/>
                              </a:solidFill>
                              <a:latin typeface="Cambria Math" panose="02040503050406030204" pitchFamily="18" charset="0"/>
                            </a:rPr>
                            <m:t>+10</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𝑦</m:t>
                              </m:r>
                            </m:e>
                            <m:sub>
                              <m:r>
                                <a:rPr lang="en-US" altLang="zh-CN" b="0" i="1" smtClean="0">
                                  <a:solidFill>
                                    <a:schemeClr val="tx1"/>
                                  </a:solidFill>
                                  <a:latin typeface="Cambria Math" panose="02040503050406030204" pitchFamily="18" charset="0"/>
                                </a:rPr>
                                <m:t>𝑡</m:t>
                              </m:r>
                            </m:sub>
                            <m:sup>
                              <m:r>
                                <a:rPr lang="en-US" altLang="zh-CN" b="0" i="1" smtClean="0">
                                  <a:solidFill>
                                    <a:schemeClr val="tx1"/>
                                  </a:solidFill>
                                  <a:latin typeface="Cambria Math" panose="02040503050406030204" pitchFamily="18" charset="0"/>
                                </a:rPr>
                                <m:t>2</m:t>
                              </m:r>
                            </m:sup>
                          </m:sSubSup>
                          <m:r>
                            <a:rPr lang="en-US" altLang="zh-CN" b="0" i="1" smtClean="0">
                              <a:solidFill>
                                <a:schemeClr val="tx1"/>
                              </a:solidFill>
                              <a:latin typeface="Cambria Math" panose="02040503050406030204" pitchFamily="18" charset="0"/>
                            </a:rPr>
                            <m:t>−4</m:t>
                          </m:r>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−20</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𝑦</m:t>
                              </m:r>
                            </m:e>
                            <m:sub>
                              <m:r>
                                <a:rPr lang="en-US" altLang="zh-CN" i="1">
                                  <a:solidFill>
                                    <a:schemeClr val="tx1"/>
                                  </a:solidFill>
                                  <a:latin typeface="Cambria Math" panose="02040503050406030204" pitchFamily="18" charset="0"/>
                                </a:rPr>
                                <m:t>𝑡</m:t>
                              </m:r>
                            </m:sub>
                          </m:sSub>
                        </m:e>
                      </m:func>
                    </m:oMath>
                  </m:oMathPara>
                </a14:m>
                <a:endParaRPr lang="zh-CN" altLang="en-US" dirty="0">
                  <a:solidFill>
                    <a:schemeClr val="tx1"/>
                  </a:solidFill>
                </a:endParaRPr>
              </a:p>
            </p:txBody>
          </p:sp>
        </mc:Choice>
        <mc:Fallback>
          <p:sp>
            <p:nvSpPr>
              <p:cNvPr id="15" name="文本框 14">
                <a:extLst>
                  <a:ext uri="{FF2B5EF4-FFF2-40B4-BE49-F238E27FC236}">
                    <a16:creationId xmlns:a16="http://schemas.microsoft.com/office/drawing/2014/main" id="{40A4621F-6CB1-43D3-9661-A6099547E8B7}"/>
                  </a:ext>
                </a:extLst>
              </p:cNvPr>
              <p:cNvSpPr txBox="1">
                <a:spLocks noRot="1" noChangeAspect="1" noMove="1" noResize="1" noEditPoints="1" noAdjustHandles="1" noChangeArrowheads="1" noChangeShapeType="1" noTextEdit="1"/>
              </p:cNvSpPr>
              <p:nvPr/>
            </p:nvSpPr>
            <p:spPr>
              <a:xfrm>
                <a:off x="1097814" y="3188639"/>
                <a:ext cx="7581900" cy="651269"/>
              </a:xfrm>
              <a:prstGeom prst="rect">
                <a:avLst/>
              </a:prstGeom>
              <a:blipFill>
                <a:blip r:embed="rId7"/>
                <a:stretch>
                  <a:fillRect b="-37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810DB8AC-E853-4341-9C6B-524C98F53C52}"/>
                  </a:ext>
                </a:extLst>
              </p:cNvPr>
              <p:cNvSpPr txBox="1"/>
              <p:nvPr/>
            </p:nvSpPr>
            <p:spPr>
              <a:xfrm>
                <a:off x="738977" y="3673150"/>
                <a:ext cx="8299574" cy="65960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20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𝑦</m:t>
                          </m:r>
                        </m:e>
                        <m:sub>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+1</m:t>
                          </m:r>
                        </m:sub>
                      </m:sSub>
                      <m:r>
                        <a:rPr lang="en-US" altLang="zh-CN" sz="2200" b="0" i="1" smtClean="0">
                          <a:solidFill>
                            <a:schemeClr val="tx1"/>
                          </a:solidFill>
                          <a:latin typeface="Cambria Math" panose="02040503050406030204" pitchFamily="18" charset="0"/>
                        </a:rPr>
                        <m:t>=</m:t>
                      </m:r>
                      <m:func>
                        <m:funcPr>
                          <m:ctrlPr>
                            <a:rPr lang="en-US" altLang="zh-CN" sz="2200" i="1" smtClean="0">
                              <a:solidFill>
                                <a:schemeClr val="tx1"/>
                              </a:solidFill>
                              <a:latin typeface="Cambria Math" panose="02040503050406030204" pitchFamily="18" charset="0"/>
                            </a:rPr>
                          </m:ctrlPr>
                        </m:funcPr>
                        <m:fName>
                          <m:limLow>
                            <m:limLowPr>
                              <m:ctrlPr>
                                <a:rPr lang="en-US" altLang="zh-CN" sz="2200" i="1" smtClean="0">
                                  <a:solidFill>
                                    <a:schemeClr val="tx1"/>
                                  </a:solidFill>
                                  <a:latin typeface="Cambria Math" panose="02040503050406030204" pitchFamily="18" charset="0"/>
                                </a:rPr>
                              </m:ctrlPr>
                            </m:limLowPr>
                            <m:e>
                              <m:r>
                                <m:rPr>
                                  <m:sty m:val="p"/>
                                </m:rPr>
                                <a:rPr lang="en-US" altLang="zh-CN" sz="2200" b="0" i="0" smtClean="0">
                                  <a:solidFill>
                                    <a:schemeClr val="tx1"/>
                                  </a:solidFill>
                                  <a:latin typeface="Cambria Math" panose="02040503050406030204" pitchFamily="18" charset="0"/>
                                </a:rPr>
                                <m:t>arg</m:t>
                              </m:r>
                              <m:r>
                                <m:rPr>
                                  <m:sty m:val="p"/>
                                </m:rPr>
                                <a:rPr lang="en-US" altLang="zh-CN" sz="2200" i="0" smtClean="0">
                                  <a:solidFill>
                                    <a:schemeClr val="tx1"/>
                                  </a:solidFill>
                                  <a:latin typeface="Cambria Math" panose="02040503050406030204" pitchFamily="18" charset="0"/>
                                </a:rPr>
                                <m:t>min</m:t>
                              </m:r>
                            </m:e>
                            <m:lim>
                              <m:r>
                                <a:rPr lang="en-US" altLang="zh-CN" sz="2200" b="0" i="1" smtClean="0">
                                  <a:solidFill>
                                    <a:schemeClr val="tx1"/>
                                  </a:solidFill>
                                  <a:latin typeface="Cambria Math" panose="02040503050406030204" pitchFamily="18" charset="0"/>
                                </a:rPr>
                                <m:t>𝑦</m:t>
                              </m:r>
                              <m:r>
                                <a:rPr lang="en-US" altLang="zh-CN" sz="2200" b="0" i="1" smtClean="0">
                                  <a:solidFill>
                                    <a:schemeClr val="tx1"/>
                                  </a:solidFill>
                                  <a:latin typeface="Cambria Math" panose="02040503050406030204" pitchFamily="18" charset="0"/>
                                  <a:ea typeface="Cambria Math" panose="02040503050406030204" pitchFamily="18" charset="0"/>
                                </a:rPr>
                                <m:t>∈</m:t>
                              </m:r>
                              <m:r>
                                <a:rPr lang="en-US" altLang="zh-CN" sz="2200" b="0" i="1" smtClean="0">
                                  <a:solidFill>
                                    <a:schemeClr val="tx1"/>
                                  </a:solidFill>
                                  <a:latin typeface="Cambria Math" panose="02040503050406030204" pitchFamily="18" charset="0"/>
                                  <a:ea typeface="Cambria Math" panose="02040503050406030204" pitchFamily="18" charset="0"/>
                                </a:rPr>
                                <m:t>ℝ</m:t>
                              </m:r>
                            </m:lim>
                          </m:limLow>
                        </m:fName>
                        <m:e>
                          <m:r>
                            <a:rPr lang="en-US" altLang="zh-CN" sz="2200" b="0" i="1" smtClean="0">
                              <a:solidFill>
                                <a:schemeClr val="tx1"/>
                              </a:solidFill>
                              <a:latin typeface="Cambria Math" panose="02040503050406030204" pitchFamily="18" charset="0"/>
                            </a:rPr>
                            <m:t>𝑓</m:t>
                          </m:r>
                          <m:d>
                            <m:dPr>
                              <m:ctrlPr>
                                <a:rPr lang="en-US" altLang="zh-CN" sz="2200" b="0" i="1" smtClean="0">
                                  <a:solidFill>
                                    <a:schemeClr val="tx1"/>
                                  </a:solidFill>
                                  <a:latin typeface="Cambria Math" panose="02040503050406030204" pitchFamily="18" charset="0"/>
                                </a:rPr>
                              </m:ctrlPr>
                            </m:dPr>
                            <m:e>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+1</m:t>
                                  </m:r>
                                </m:sub>
                              </m:sSub>
                              <m:r>
                                <a:rPr lang="en-US" altLang="zh-CN" sz="2200" b="0" i="1" smtClean="0">
                                  <a:solidFill>
                                    <a:schemeClr val="tx1"/>
                                  </a:solidFill>
                                  <a:latin typeface="Cambria Math" panose="02040503050406030204" pitchFamily="18" charset="0"/>
                                </a:rPr>
                                <m:t>,</m:t>
                              </m:r>
                              <m:r>
                                <a:rPr lang="en-US" altLang="zh-CN" sz="2200" b="0" i="1" smtClean="0">
                                  <a:solidFill>
                                    <a:schemeClr val="tx1"/>
                                  </a:solidFill>
                                  <a:latin typeface="Cambria Math" panose="02040503050406030204" pitchFamily="18" charset="0"/>
                                </a:rPr>
                                <m:t>𝑦</m:t>
                              </m:r>
                            </m:e>
                          </m:d>
                          <m:r>
                            <a:rPr lang="en-US" altLang="zh-CN" sz="2200" b="0" i="1" smtClean="0">
                              <a:solidFill>
                                <a:schemeClr val="tx1"/>
                              </a:solidFill>
                              <a:latin typeface="Cambria Math" panose="02040503050406030204" pitchFamily="18" charset="0"/>
                            </a:rPr>
                            <m:t>=</m:t>
                          </m:r>
                          <m:sSubSup>
                            <m:sSubSupPr>
                              <m:ctrlPr>
                                <a:rPr lang="en-US" altLang="zh-CN" sz="2200" i="1">
                                  <a:solidFill>
                                    <a:schemeClr val="tx1"/>
                                  </a:solidFill>
                                  <a:latin typeface="Cambria Math" panose="02040503050406030204" pitchFamily="18" charset="0"/>
                                </a:rPr>
                              </m:ctrlPr>
                            </m:sSubSupPr>
                            <m:e>
                              <m:r>
                                <a:rPr lang="en-US" altLang="zh-CN" sz="2200" b="0" i="1" smtClean="0">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r>
                                <a:rPr lang="en-US" altLang="zh-CN" sz="2200" b="0" i="1" smtClean="0">
                                  <a:solidFill>
                                    <a:schemeClr val="tx1"/>
                                  </a:solidFill>
                                  <a:latin typeface="Cambria Math" panose="02040503050406030204" pitchFamily="18" charset="0"/>
                                </a:rPr>
                                <m:t>+1</m:t>
                              </m:r>
                            </m:sub>
                            <m:sup>
                              <m:r>
                                <a:rPr lang="en-US" altLang="zh-CN" sz="2200" i="1">
                                  <a:solidFill>
                                    <a:schemeClr val="tx1"/>
                                  </a:solidFill>
                                  <a:latin typeface="Cambria Math" panose="02040503050406030204" pitchFamily="18" charset="0"/>
                                </a:rPr>
                                <m:t>2</m:t>
                              </m:r>
                            </m:sup>
                          </m:sSubSup>
                          <m:r>
                            <a:rPr lang="en-US" altLang="zh-CN" sz="2200" b="0" i="1" smtClean="0">
                              <a:solidFill>
                                <a:schemeClr val="tx1"/>
                              </a:solidFill>
                              <a:latin typeface="Cambria Math" panose="02040503050406030204" pitchFamily="18" charset="0"/>
                            </a:rPr>
                            <m:t>−2</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+1</m:t>
                              </m:r>
                            </m:sub>
                          </m:sSub>
                          <m:r>
                            <a:rPr lang="en-US" altLang="zh-CN" sz="2200" b="0" i="1" smtClean="0">
                              <a:solidFill>
                                <a:schemeClr val="tx1"/>
                              </a:solidFill>
                              <a:latin typeface="Cambria Math" panose="02040503050406030204" pitchFamily="18" charset="0"/>
                            </a:rPr>
                            <m:t>𝑦</m:t>
                          </m:r>
                          <m:r>
                            <a:rPr lang="en-US" altLang="zh-CN" sz="2200" b="0" i="1" smtClean="0">
                              <a:solidFill>
                                <a:schemeClr val="tx1"/>
                              </a:solidFill>
                              <a:latin typeface="Cambria Math" panose="02040503050406030204" pitchFamily="18" charset="0"/>
                            </a:rPr>
                            <m:t>+10</m:t>
                          </m:r>
                          <m:sSubSup>
                            <m:sSubSupPr>
                              <m:ctrlPr>
                                <a:rPr lang="en-US" altLang="zh-CN" sz="2200" b="0" i="1" smtClean="0">
                                  <a:solidFill>
                                    <a:schemeClr val="tx1"/>
                                  </a:solidFill>
                                  <a:latin typeface="Cambria Math" panose="02040503050406030204" pitchFamily="18" charset="0"/>
                                </a:rPr>
                              </m:ctrlPr>
                            </m:sSubSupPr>
                            <m:e>
                              <m:r>
                                <a:rPr lang="en-US" altLang="zh-CN" sz="2200" b="0" i="1" smtClean="0">
                                  <a:solidFill>
                                    <a:schemeClr val="tx1"/>
                                  </a:solidFill>
                                  <a:latin typeface="Cambria Math" panose="02040503050406030204" pitchFamily="18" charset="0"/>
                                </a:rPr>
                                <m:t>𝑦</m:t>
                              </m:r>
                            </m:e>
                            <m:sub/>
                            <m:sup>
                              <m:r>
                                <a:rPr lang="en-US" altLang="zh-CN" sz="2200" b="0" i="1" smtClean="0">
                                  <a:solidFill>
                                    <a:schemeClr val="tx1"/>
                                  </a:solidFill>
                                  <a:latin typeface="Cambria Math" panose="02040503050406030204" pitchFamily="18" charset="0"/>
                                </a:rPr>
                                <m:t>2</m:t>
                              </m:r>
                            </m:sup>
                          </m:sSubSup>
                          <m:r>
                            <a:rPr lang="en-US" altLang="zh-CN" sz="2200" b="0" i="1" smtClean="0">
                              <a:solidFill>
                                <a:schemeClr val="tx1"/>
                              </a:solidFill>
                              <a:latin typeface="Cambria Math" panose="02040503050406030204" pitchFamily="18" charset="0"/>
                            </a:rPr>
                            <m:t>−4</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+1</m:t>
                              </m:r>
                            </m:sub>
                          </m:sSub>
                          <m:r>
                            <a:rPr lang="en-US" altLang="zh-CN" sz="2200" b="0" i="1" smtClean="0">
                              <a:solidFill>
                                <a:schemeClr val="tx1"/>
                              </a:solidFill>
                              <a:latin typeface="Cambria Math" panose="02040503050406030204" pitchFamily="18" charset="0"/>
                            </a:rPr>
                            <m:t>−20</m:t>
                          </m:r>
                          <m:r>
                            <a:rPr lang="en-US" altLang="zh-CN" sz="2200" i="1">
                              <a:solidFill>
                                <a:schemeClr val="tx1"/>
                              </a:solidFill>
                              <a:latin typeface="Cambria Math" panose="02040503050406030204" pitchFamily="18" charset="0"/>
                            </a:rPr>
                            <m:t>𝑦</m:t>
                          </m:r>
                        </m:e>
                      </m:func>
                    </m:oMath>
                  </m:oMathPara>
                </a14:m>
                <a:endParaRPr lang="zh-CN" altLang="en-US" sz="2200" dirty="0">
                  <a:solidFill>
                    <a:schemeClr val="tx1"/>
                  </a:solidFill>
                </a:endParaRPr>
              </a:p>
            </p:txBody>
          </p:sp>
        </mc:Choice>
        <mc:Fallback>
          <p:sp>
            <p:nvSpPr>
              <p:cNvPr id="16" name="文本框 15">
                <a:extLst>
                  <a:ext uri="{FF2B5EF4-FFF2-40B4-BE49-F238E27FC236}">
                    <a16:creationId xmlns:a16="http://schemas.microsoft.com/office/drawing/2014/main" id="{810DB8AC-E853-4341-9C6B-524C98F53C52}"/>
                  </a:ext>
                </a:extLst>
              </p:cNvPr>
              <p:cNvSpPr txBox="1">
                <a:spLocks noRot="1" noChangeAspect="1" noMove="1" noResize="1" noEditPoints="1" noAdjustHandles="1" noChangeArrowheads="1" noChangeShapeType="1" noTextEdit="1"/>
              </p:cNvSpPr>
              <p:nvPr/>
            </p:nvSpPr>
            <p:spPr>
              <a:xfrm>
                <a:off x="738977" y="3673150"/>
                <a:ext cx="8299574" cy="659604"/>
              </a:xfrm>
              <a:prstGeom prst="rect">
                <a:avLst/>
              </a:prstGeom>
              <a:blipFill>
                <a:blip r:embed="rId8"/>
                <a:stretch>
                  <a:fillRect b="-46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298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233464" y="331563"/>
                <a:ext cx="8673810" cy="769441"/>
              </a:xfrm>
              <a:prstGeom prst="rect">
                <a:avLst/>
              </a:prstGeom>
              <a:noFill/>
            </p:spPr>
            <p:txBody>
              <a:bodyPr wrap="square" rtlCol="0">
                <a:spAutoFit/>
              </a:bodyPr>
              <a:lstStyle/>
              <a:p>
                <a:pPr algn="ctr"/>
                <a:r>
                  <a:rPr lang="en-US" altLang="zh-CN" sz="4400" dirty="0">
                    <a:solidFill>
                      <a:srgbClr val="0070C0"/>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sz="4400" i="1">
                        <a:solidFill>
                          <a:srgbClr val="0070C0"/>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sz="4400" dirty="0">
                    <a:solidFill>
                      <a:srgbClr val="0070C0"/>
                    </a:solidFill>
                    <a:latin typeface="Arial" panose="020B0604020202020204" pitchFamily="34" charset="0"/>
                    <a:ea typeface="黑体" panose="02010609060101010101" pitchFamily="49" charset="-122"/>
                    <a:cs typeface="Arial" panose="020B0604020202020204" pitchFamily="34" charset="0"/>
                  </a:rPr>
                  <a:t>)</a:t>
                </a:r>
                <a:r>
                  <a:rPr lang="zh-CN" altLang="en-US" sz="4400" dirty="0">
                    <a:solidFill>
                      <a:srgbClr val="0070C0"/>
                    </a:solidFill>
                    <a:latin typeface="Arial" panose="020B0604020202020204" pitchFamily="34" charset="0"/>
                    <a:ea typeface="黑体" panose="02010609060101010101" pitchFamily="49" charset="-122"/>
                    <a:cs typeface="Arial" panose="020B0604020202020204" pitchFamily="34" charset="0"/>
                  </a:rPr>
                  <a:t>规则下</a:t>
                </a:r>
                <a:r>
                  <a:rPr lang="en-US" altLang="zh-CN" sz="4400" dirty="0">
                    <a:solidFill>
                      <a:srgbClr val="0070C0"/>
                    </a:solidFill>
                    <a:ea typeface="黑体" panose="02010609060101010101" pitchFamily="49" charset="-122"/>
                    <a:cs typeface="Times New Roman" panose="02020603050405020304" pitchFamily="18" charset="0"/>
                  </a:rPr>
                  <a:t>RCD</a:t>
                </a:r>
                <a:r>
                  <a:rPr lang="zh-CN" altLang="en-US" sz="4400" dirty="0">
                    <a:solidFill>
                      <a:srgbClr val="0070C0"/>
                    </a:solidFill>
                    <a:ea typeface="黑体" panose="02010609060101010101" pitchFamily="49" charset="-122"/>
                    <a:cs typeface="Times New Roman" panose="02020603050405020304" pitchFamily="18" charset="0"/>
                  </a:rPr>
                  <a:t>的复杂性</a:t>
                </a:r>
                <a:endParaRPr lang="zh-CN" altLang="en-US" sz="2800" dirty="0">
                  <a:solidFill>
                    <a:srgbClr val="0070C0"/>
                  </a:solidFill>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33464" y="331563"/>
                <a:ext cx="8673810" cy="769441"/>
              </a:xfrm>
              <a:prstGeom prst="rect">
                <a:avLst/>
              </a:prstGeom>
              <a:blipFill>
                <a:blip r:embed="rId4"/>
                <a:stretch>
                  <a:fillRect t="-18898" b="-377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F4C3BC-BDE0-C32C-A112-E63193C96B1D}"/>
                  </a:ext>
                </a:extLst>
              </p:cNvPr>
              <p:cNvSpPr txBox="1"/>
              <p:nvPr/>
            </p:nvSpPr>
            <p:spPr>
              <a:xfrm>
                <a:off x="622300" y="1082825"/>
                <a:ext cx="8119218" cy="1477328"/>
              </a:xfrm>
              <a:prstGeom prst="rect">
                <a:avLst/>
              </a:prstGeom>
              <a:noFill/>
            </p:spPr>
            <p:txBody>
              <a:bodyPr wrap="square" rtlCol="0">
                <a:spAutoFit/>
              </a:bodyPr>
              <a:lstStyle/>
              <a:p>
                <a:pPr>
                  <a:spcBef>
                    <a:spcPts val="600"/>
                  </a:spcBef>
                  <a:spcAft>
                    <a:spcPts val="600"/>
                  </a:spcAft>
                </a:pPr>
                <a:r>
                  <a:rPr lang="zh-CN" altLang="en-US" dirty="0">
                    <a:solidFill>
                      <a:srgbClr val="0070C0"/>
                    </a:solidFill>
                    <a:latin typeface="Arial" panose="020B0604020202020204" pitchFamily="34" charset="0"/>
                    <a:ea typeface="黑体" panose="02010609060101010101" pitchFamily="49" charset="-122"/>
                    <a:cs typeface="Arial" panose="020B0604020202020204" pitchFamily="34" charset="0"/>
                  </a:rPr>
                  <a:t>定理</a:t>
                </a:r>
                <a:r>
                  <a:rPr lang="en-US" altLang="zh-CN" dirty="0">
                    <a:solidFill>
                      <a:srgbClr val="0070C0"/>
                    </a:solidFill>
                    <a:latin typeface="Arial" panose="020B0604020202020204" pitchFamily="34" charset="0"/>
                    <a:ea typeface="黑体" panose="02010609060101010101" pitchFamily="49" charset="-122"/>
                    <a:cs typeface="Arial" panose="020B0604020202020204" pitchFamily="34" charset="0"/>
                  </a:rPr>
                  <a:t>12.1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已知 </a:t>
                </a:r>
                <a14:m>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𝛾</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&gt;0,  </m:t>
                    </m:r>
                    <m:r>
                      <a:rPr lang="zh-CN" altLang="en-US"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𝛽</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sup>
                    </m:sSubSup>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可微函数</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𝑓</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e>
                      <m:sup>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𝑛</m:t>
                        </m:r>
                      </m:sup>
                    </m:s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oMath>
                </a14:m>
                <a:r>
                  <a:rPr lang="zh-CN" altLang="en-US" dirty="0">
                    <a:solidFill>
                      <a:schemeClr val="tx1"/>
                    </a:solidFill>
                    <a:latin typeface="Cambria Math" panose="02040503050406030204" pitchFamily="18" charset="0"/>
                    <a:ea typeface="黑体" panose="02010609060101010101" pitchFamily="49" charset="-122"/>
                  </a:rPr>
                  <a:t>满足</a:t>
                </a:r>
                <a:endParaRPr lang="en-US" altLang="zh-CN" dirty="0">
                  <a:solidFill>
                    <a:schemeClr val="tx1"/>
                  </a:solidFill>
                  <a:latin typeface="Cambria Math" panose="02040503050406030204" pitchFamily="18" charset="0"/>
                  <a:ea typeface="黑体" panose="02010609060101010101" pitchFamily="49" charset="-122"/>
                </a:endParaRPr>
              </a:p>
              <a:p>
                <a:pPr algn="just">
                  <a:spcBef>
                    <a:spcPts val="600"/>
                  </a:spcBef>
                  <a:spcAft>
                    <a:spcPts val="600"/>
                  </a:spcAft>
                </a:pPr>
                <a14:m>
                  <m:oMath xmlns:m="http://schemas.openxmlformats.org/officeDocument/2006/math">
                    <m:d>
                      <m:dPr>
                        <m:begChr m:val="|"/>
                        <m:endChr m:val="|"/>
                        <m:ctrlPr>
                          <a:rPr lang="en-US" altLang="zh-CN" sz="2200" i="1">
                            <a:solidFill>
                              <a:schemeClr val="tx1"/>
                            </a:solidFill>
                            <a:latin typeface="Cambria Math" panose="02040503050406030204" pitchFamily="18" charset="0"/>
                            <a:ea typeface="黑体" panose="02010609060101010101" pitchFamily="49" charset="-122"/>
                          </a:rPr>
                        </m:ctrlPr>
                      </m:dPr>
                      <m:e>
                        <m:sSub>
                          <m:sSubPr>
                            <m:ctrlPr>
                              <a:rPr lang="en-US" altLang="zh-CN" sz="2200" i="1">
                                <a:solidFill>
                                  <a:schemeClr val="tx1"/>
                                </a:solidFill>
                                <a:latin typeface="Cambria Math" panose="02040503050406030204" pitchFamily="18" charset="0"/>
                                <a:ea typeface="黑体" panose="02010609060101010101" pitchFamily="49" charset="-122"/>
                              </a:rPr>
                            </m:ctrlPr>
                          </m:sSubPr>
                          <m:e>
                            <m:r>
                              <m:rPr>
                                <m:sty m:val="p"/>
                              </m:rPr>
                              <a:rPr lang="en-US" altLang="zh-CN" sz="2200" i="1">
                                <a:solidFill>
                                  <a:schemeClr val="tx1"/>
                                </a:solidFill>
                                <a:latin typeface="Cambria Math" panose="02040503050406030204" pitchFamily="18" charset="0"/>
                                <a:ea typeface="Cambria Math" panose="02040503050406030204" pitchFamily="18" charset="0"/>
                              </a:rPr>
                              <m:t>∇</m:t>
                            </m:r>
                          </m:e>
                          <m:sub>
                            <m:r>
                              <a:rPr lang="en-US" altLang="zh-CN" sz="2200" i="1">
                                <a:solidFill>
                                  <a:schemeClr val="tx1"/>
                                </a:solidFill>
                                <a:latin typeface="Cambria Math" panose="02040503050406030204" pitchFamily="18" charset="0"/>
                                <a:ea typeface="黑体" panose="02010609060101010101" pitchFamily="49" charset="-122"/>
                              </a:rPr>
                              <m:t>𝑖</m:t>
                            </m:r>
                          </m:sub>
                        </m:sSub>
                        <m:r>
                          <a:rPr lang="en-US" altLang="zh-CN" sz="2200" i="1">
                            <a:solidFill>
                              <a:schemeClr val="tx1"/>
                            </a:solidFill>
                            <a:latin typeface="Cambria Math" panose="02040503050406030204" pitchFamily="18" charset="0"/>
                            <a:ea typeface="黑体" panose="02010609060101010101" pitchFamily="49" charset="-122"/>
                          </a:rPr>
                          <m:t>𝑓</m:t>
                        </m:r>
                        <m:d>
                          <m:dPr>
                            <m:ctrlPr>
                              <a:rPr lang="en-US" altLang="zh-CN" sz="2200" i="1">
                                <a:solidFill>
                                  <a:schemeClr val="tx1"/>
                                </a:solidFill>
                                <a:latin typeface="Cambria Math" panose="02040503050406030204" pitchFamily="18" charset="0"/>
                                <a:ea typeface="黑体" panose="02010609060101010101" pitchFamily="49" charset="-122"/>
                              </a:rPr>
                            </m:ctrlPr>
                          </m:dPr>
                          <m:e>
                            <m:r>
                              <a:rPr lang="en-US" altLang="zh-CN" sz="2200" i="1">
                                <a:solidFill>
                                  <a:schemeClr val="tx1"/>
                                </a:solidFill>
                                <a:latin typeface="Cambria Math" panose="02040503050406030204" pitchFamily="18" charset="0"/>
                                <a:ea typeface="黑体" panose="02010609060101010101" pitchFamily="49" charset="-122"/>
                              </a:rPr>
                              <m:t>𝑥</m:t>
                            </m:r>
                            <m:r>
                              <a:rPr lang="en-US" altLang="zh-CN" sz="2200" i="1">
                                <a:solidFill>
                                  <a:schemeClr val="tx1"/>
                                </a:solidFill>
                                <a:latin typeface="Cambria Math" panose="02040503050406030204" pitchFamily="18" charset="0"/>
                                <a:ea typeface="黑体" panose="02010609060101010101" pitchFamily="49" charset="-122"/>
                              </a:rPr>
                              <m:t>+</m:t>
                            </m:r>
                            <m:r>
                              <a:rPr lang="en-US" altLang="zh-CN" sz="2200" i="1">
                                <a:solidFill>
                                  <a:schemeClr val="tx1"/>
                                </a:solidFill>
                                <a:latin typeface="Cambria Math" panose="02040503050406030204" pitchFamily="18" charset="0"/>
                                <a:ea typeface="黑体" panose="02010609060101010101" pitchFamily="49" charset="-122"/>
                                <a:cs typeface="Arial" panose="020B0604020202020204" pitchFamily="34" charset="0"/>
                              </a:rPr>
                              <m:t>𝑢</m:t>
                            </m:r>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en-US" altLang="zh-CN" sz="2200" i="1">
                                    <a:solidFill>
                                      <a:schemeClr val="tx1"/>
                                    </a:solidFill>
                                    <a:latin typeface="Cambria Math" panose="02040503050406030204" pitchFamily="18" charset="0"/>
                                    <a:ea typeface="黑体" panose="02010609060101010101" pitchFamily="49" charset="-122"/>
                                  </a:rPr>
                                  <m:t>𝑒</m:t>
                                </m:r>
                              </m:e>
                              <m:sub>
                                <m:r>
                                  <a:rPr lang="en-US" altLang="zh-CN" sz="2200" i="1">
                                    <a:solidFill>
                                      <a:schemeClr val="tx1"/>
                                    </a:solidFill>
                                    <a:latin typeface="Cambria Math" panose="02040503050406030204" pitchFamily="18" charset="0"/>
                                    <a:ea typeface="黑体" panose="02010609060101010101" pitchFamily="49" charset="-122"/>
                                  </a:rPr>
                                  <m:t>𝑖</m:t>
                                </m:r>
                              </m:sub>
                            </m:sSub>
                          </m:e>
                        </m:d>
                        <m:r>
                          <a:rPr lang="en-US" altLang="zh-CN" sz="2200" i="1">
                            <a:solidFill>
                              <a:schemeClr val="tx1"/>
                            </a:solidFill>
                            <a:latin typeface="Cambria Math" panose="02040503050406030204" pitchFamily="18" charset="0"/>
                            <a:ea typeface="黑体" panose="02010609060101010101" pitchFamily="49" charset="-122"/>
                          </a:rPr>
                          <m:t>−</m:t>
                        </m:r>
                        <m:sSub>
                          <m:sSubPr>
                            <m:ctrlPr>
                              <a:rPr lang="en-US" altLang="zh-CN" sz="2200" i="1">
                                <a:solidFill>
                                  <a:schemeClr val="tx1"/>
                                </a:solidFill>
                                <a:latin typeface="Cambria Math" panose="02040503050406030204" pitchFamily="18" charset="0"/>
                                <a:ea typeface="黑体" panose="02010609060101010101" pitchFamily="49" charset="-122"/>
                              </a:rPr>
                            </m:ctrlPr>
                          </m:sSubPr>
                          <m:e>
                            <m:r>
                              <m:rPr>
                                <m:sty m:val="p"/>
                              </m:rPr>
                              <a:rPr lang="en-US" altLang="zh-CN" sz="2200" i="1">
                                <a:solidFill>
                                  <a:schemeClr val="tx1"/>
                                </a:solidFill>
                                <a:latin typeface="Cambria Math" panose="02040503050406030204" pitchFamily="18" charset="0"/>
                                <a:ea typeface="Cambria Math" panose="02040503050406030204" pitchFamily="18" charset="0"/>
                              </a:rPr>
                              <m:t>∇</m:t>
                            </m:r>
                          </m:e>
                          <m:sub>
                            <m:r>
                              <a:rPr lang="en-US" altLang="zh-CN" sz="2200" i="1">
                                <a:solidFill>
                                  <a:schemeClr val="tx1"/>
                                </a:solidFill>
                                <a:latin typeface="Cambria Math" panose="02040503050406030204" pitchFamily="18" charset="0"/>
                                <a:ea typeface="黑体" panose="02010609060101010101" pitchFamily="49" charset="-122"/>
                              </a:rPr>
                              <m:t>𝑖</m:t>
                            </m:r>
                          </m:sub>
                        </m:sSub>
                        <m:r>
                          <a:rPr lang="en-US" altLang="zh-CN" sz="2200" i="1">
                            <a:solidFill>
                              <a:schemeClr val="tx1"/>
                            </a:solidFill>
                            <a:latin typeface="Cambria Math" panose="02040503050406030204" pitchFamily="18" charset="0"/>
                            <a:ea typeface="黑体" panose="02010609060101010101" pitchFamily="49" charset="-122"/>
                          </a:rPr>
                          <m:t>𝑓</m:t>
                        </m:r>
                        <m:d>
                          <m:dPr>
                            <m:ctrlPr>
                              <a:rPr lang="en-US" altLang="zh-CN" sz="2200" i="1">
                                <a:solidFill>
                                  <a:schemeClr val="tx1"/>
                                </a:solidFill>
                                <a:latin typeface="Cambria Math" panose="02040503050406030204" pitchFamily="18" charset="0"/>
                                <a:ea typeface="黑体" panose="02010609060101010101" pitchFamily="49" charset="-122"/>
                              </a:rPr>
                            </m:ctrlPr>
                          </m:dPr>
                          <m:e>
                            <m:r>
                              <a:rPr lang="en-US" altLang="zh-CN" sz="2200" i="1">
                                <a:solidFill>
                                  <a:schemeClr val="tx1"/>
                                </a:solidFill>
                                <a:latin typeface="Cambria Math" panose="02040503050406030204" pitchFamily="18" charset="0"/>
                                <a:ea typeface="黑体" panose="02010609060101010101" pitchFamily="49" charset="-122"/>
                              </a:rPr>
                              <m:t>𝑥</m:t>
                            </m:r>
                            <m:r>
                              <a:rPr lang="en-US" altLang="zh-CN" sz="2200" i="1">
                                <a:solidFill>
                                  <a:schemeClr val="tx1"/>
                                </a:solidFill>
                                <a:latin typeface="Cambria Math" panose="02040503050406030204" pitchFamily="18" charset="0"/>
                                <a:ea typeface="黑体" panose="02010609060101010101" pitchFamily="49" charset="-122"/>
                              </a:rPr>
                              <m:t>+</m:t>
                            </m:r>
                            <m:r>
                              <a:rPr lang="en-US" altLang="zh-CN" sz="2200"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𝑣</m:t>
                            </m:r>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en-US" altLang="zh-CN" sz="2200" i="1">
                                    <a:solidFill>
                                      <a:schemeClr val="tx1"/>
                                    </a:solidFill>
                                    <a:latin typeface="Cambria Math" panose="02040503050406030204" pitchFamily="18" charset="0"/>
                                    <a:ea typeface="黑体" panose="02010609060101010101" pitchFamily="49" charset="-122"/>
                                  </a:rPr>
                                  <m:t>𝑒</m:t>
                                </m:r>
                              </m:e>
                              <m:sub>
                                <m:r>
                                  <a:rPr lang="en-US" altLang="zh-CN" sz="2200" i="1">
                                    <a:solidFill>
                                      <a:schemeClr val="tx1"/>
                                    </a:solidFill>
                                    <a:latin typeface="Cambria Math" panose="02040503050406030204" pitchFamily="18" charset="0"/>
                                    <a:ea typeface="黑体" panose="02010609060101010101" pitchFamily="49" charset="-122"/>
                                  </a:rPr>
                                  <m:t>𝑖</m:t>
                                </m:r>
                              </m:sub>
                            </m:sSub>
                          </m:e>
                        </m:d>
                      </m:e>
                    </m:d>
                    <m:r>
                      <a:rPr lang="en-US" altLang="zh-CN" sz="2200" i="1">
                        <a:solidFill>
                          <a:schemeClr val="tx1"/>
                        </a:solidFill>
                        <a:latin typeface="Cambria Math" panose="02040503050406030204" pitchFamily="18" charset="0"/>
                        <a:ea typeface="Cambria Math" panose="02040503050406030204" pitchFamily="18" charset="0"/>
                      </a:rPr>
                      <m:t>≤</m:t>
                    </m:r>
                    <m:sSub>
                      <m:sSubPr>
                        <m:ctrlPr>
                          <a:rPr lang="en-US" altLang="zh-CN" sz="2200" i="1">
                            <a:solidFill>
                              <a:schemeClr val="tx1"/>
                            </a:solidFill>
                            <a:latin typeface="Cambria Math" panose="02040503050406030204" pitchFamily="18" charset="0"/>
                            <a:ea typeface="Cambria Math" panose="02040503050406030204" pitchFamily="18" charset="0"/>
                          </a:rPr>
                        </m:ctrlPr>
                      </m:sSubPr>
                      <m:e>
                        <m:r>
                          <a:rPr lang="zh-CN" altLang="en-US" sz="2200" i="1">
                            <a:solidFill>
                              <a:schemeClr val="tx1"/>
                            </a:solidFill>
                            <a:latin typeface="Cambria Math" panose="02040503050406030204" pitchFamily="18" charset="0"/>
                            <a:ea typeface="Cambria Math" panose="02040503050406030204" pitchFamily="18" charset="0"/>
                          </a:rPr>
                          <m:t>𝛽</m:t>
                        </m:r>
                      </m:e>
                      <m:sub>
                        <m:r>
                          <a:rPr lang="en-US" altLang="zh-CN" sz="2200" i="1">
                            <a:solidFill>
                              <a:schemeClr val="tx1"/>
                            </a:solidFill>
                            <a:latin typeface="Cambria Math" panose="02040503050406030204" pitchFamily="18" charset="0"/>
                            <a:ea typeface="Cambria Math" panose="02040503050406030204" pitchFamily="18" charset="0"/>
                          </a:rPr>
                          <m:t>𝑖</m:t>
                        </m:r>
                      </m:sub>
                    </m:sSub>
                    <m:d>
                      <m:dPr>
                        <m:begChr m:val="|"/>
                        <m:endChr m:val="|"/>
                        <m:ctrlPr>
                          <a:rPr lang="en-US" altLang="zh-CN" sz="2200" i="1">
                            <a:solidFill>
                              <a:schemeClr val="tx1"/>
                            </a:solidFill>
                            <a:latin typeface="Cambria Math" panose="02040503050406030204" pitchFamily="18" charset="0"/>
                            <a:ea typeface="Cambria Math" panose="02040503050406030204" pitchFamily="18" charset="0"/>
                          </a:rPr>
                        </m:ctrlPr>
                      </m:dPr>
                      <m:e>
                        <m:r>
                          <a:rPr lang="en-US" altLang="zh-CN" sz="2200" b="0" i="1" smtClean="0">
                            <a:solidFill>
                              <a:schemeClr val="tx1"/>
                            </a:solidFill>
                            <a:latin typeface="Cambria Math" panose="02040503050406030204" pitchFamily="18" charset="0"/>
                            <a:ea typeface="Cambria Math" panose="02040503050406030204" pitchFamily="18" charset="0"/>
                          </a:rPr>
                          <m:t>𝑢</m:t>
                        </m:r>
                        <m:r>
                          <a:rPr lang="en-US" altLang="zh-CN" sz="2200" b="0" i="1" smtClean="0">
                            <a:solidFill>
                              <a:schemeClr val="tx1"/>
                            </a:solidFill>
                            <a:latin typeface="Cambria Math" panose="02040503050406030204" pitchFamily="18" charset="0"/>
                            <a:ea typeface="Cambria Math" panose="02040503050406030204" pitchFamily="18" charset="0"/>
                          </a:rPr>
                          <m:t>−</m:t>
                        </m:r>
                        <m:r>
                          <a:rPr lang="en-US" altLang="zh-CN" sz="2200" b="0" i="1" smtClean="0">
                            <a:solidFill>
                              <a:schemeClr val="tx1"/>
                            </a:solidFill>
                            <a:latin typeface="Cambria Math" panose="02040503050406030204" pitchFamily="18" charset="0"/>
                            <a:ea typeface="Cambria Math" panose="02040503050406030204" pitchFamily="18" charset="0"/>
                          </a:rPr>
                          <m:t>𝑣</m:t>
                        </m:r>
                      </m:e>
                    </m:d>
                    <m:r>
                      <a:rPr lang="en-US" altLang="zh-CN" sz="2200"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 </m:t>
                    </m:r>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e>
                      <m:sup>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sup>
                    </m:sSup>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𝑢</m:t>
                    </m:r>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𝑣</m:t>
                    </m:r>
                    <m:r>
                      <a:rPr lang="zh-CN" altLang="en-US"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sz="2200" i="1">
                        <a:solidFill>
                          <a:schemeClr val="tx1"/>
                        </a:solidFill>
                        <a:latin typeface="Cambria Math" panose="02040503050406030204" pitchFamily="18" charset="0"/>
                        <a:ea typeface="Cambria Math" panose="02040503050406030204" pitchFamily="18" charset="0"/>
                        <a:cs typeface="Arial" panose="020B0604020202020204" pitchFamily="34" charset="0"/>
                      </a:rPr>
                      <m:t>ℝ</m:t>
                    </m:r>
                    <m:r>
                      <a:rPr lang="en-US" altLang="zh-CN" sz="22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sz="2200" dirty="0">
                    <a:solidFill>
                      <a:schemeClr val="tx1"/>
                    </a:solidFill>
                    <a:latin typeface="黑体" panose="02010609060101010101" pitchFamily="49" charset="-122"/>
                    <a:ea typeface="黑体" panose="02010609060101010101" pitchFamily="49" charset="-122"/>
                  </a:rPr>
                  <a:t> </a:t>
                </a:r>
                <a:endParaRPr lang="en-US" altLang="zh-CN" sz="2200" dirty="0">
                  <a:solidFill>
                    <a:schemeClr val="tx1"/>
                  </a:solidFill>
                  <a:latin typeface="黑体" panose="02010609060101010101" pitchFamily="49" charset="-122"/>
                  <a:ea typeface="黑体" panose="02010609060101010101" pitchFamily="49" charset="-122"/>
                </a:endParaRPr>
              </a:p>
              <a:p>
                <a:pPr algn="just">
                  <a:spcBef>
                    <a:spcPts val="600"/>
                  </a:spcBef>
                  <a:spcAft>
                    <a:spcPts val="600"/>
                  </a:spcAft>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定义加权范数</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2" name="文本框 1">
                <a:extLst>
                  <a:ext uri="{FF2B5EF4-FFF2-40B4-BE49-F238E27FC236}">
                    <a16:creationId xmlns:a16="http://schemas.microsoft.com/office/drawing/2014/main" id="{ACF4C3BC-BDE0-C32C-A112-E63193C96B1D}"/>
                  </a:ext>
                </a:extLst>
              </p:cNvPr>
              <p:cNvSpPr txBox="1">
                <a:spLocks noRot="1" noChangeAspect="1" noMove="1" noResize="1" noEditPoints="1" noAdjustHandles="1" noChangeArrowheads="1" noChangeShapeType="1" noTextEdit="1"/>
              </p:cNvSpPr>
              <p:nvPr/>
            </p:nvSpPr>
            <p:spPr>
              <a:xfrm>
                <a:off x="622300" y="1082825"/>
                <a:ext cx="8119218" cy="1477328"/>
              </a:xfrm>
              <a:prstGeom prst="rect">
                <a:avLst/>
              </a:prstGeom>
              <a:blipFill>
                <a:blip r:embed="rId5"/>
                <a:stretch>
                  <a:fillRect l="-1126" t="-4545" b="-7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06DF643-EAEE-6C37-6480-A90B39AB61F2}"/>
                  </a:ext>
                </a:extLst>
              </p:cNvPr>
              <p:cNvSpPr txBox="1"/>
              <p:nvPr/>
            </p:nvSpPr>
            <p:spPr>
              <a:xfrm>
                <a:off x="1371599" y="2396272"/>
                <a:ext cx="6673273" cy="1100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𝑥</m:t>
                              </m:r>
                            </m:e>
                          </m:d>
                        </m:e>
                        <m:sub>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zh-CN" altLang="en-US" b="0" i="1" smtClean="0">
                                  <a:solidFill>
                                    <a:schemeClr val="tx1"/>
                                  </a:solidFill>
                                  <a:latin typeface="Cambria Math" panose="02040503050406030204" pitchFamily="18" charset="0"/>
                                  <a:ea typeface="黑体" panose="02010609060101010101" pitchFamily="49" charset="-122"/>
                                </a:rPr>
                                <m:t>𝛾</m:t>
                              </m:r>
                            </m:e>
                          </m:d>
                        </m:sub>
                        <m:sup>
                          <m:r>
                            <a:rPr lang="en-US" altLang="zh-CN" b="0" i="1" smtClean="0">
                              <a:solidFill>
                                <a:schemeClr val="tx1"/>
                              </a:solidFill>
                              <a:latin typeface="Cambria Math" panose="02040503050406030204" pitchFamily="18" charset="0"/>
                              <a:ea typeface="黑体" panose="02010609060101010101" pitchFamily="49" charset="-122"/>
                            </a:rPr>
                            <m:t>2</m:t>
                          </m:r>
                        </m:sup>
                      </m:sSubSup>
                      <m:r>
                        <a:rPr lang="en-US" altLang="zh-CN" b="0" i="1" smtClean="0">
                          <a:solidFill>
                            <a:schemeClr val="tx1"/>
                          </a:solidFill>
                          <a:latin typeface="Cambria Math" panose="02040503050406030204" pitchFamily="18" charset="0"/>
                          <a:ea typeface="黑体" panose="02010609060101010101" pitchFamily="49" charset="-122"/>
                        </a:rPr>
                        <m:t>≔</m:t>
                      </m:r>
                      <m:nary>
                        <m:naryPr>
                          <m:chr m:val="∑"/>
                          <m:ctrlPr>
                            <a:rPr lang="en-US" altLang="zh-CN" b="0" i="1" smtClean="0">
                              <a:solidFill>
                                <a:schemeClr val="tx1"/>
                              </a:solidFill>
                              <a:latin typeface="Cambria Math" panose="02040503050406030204" pitchFamily="18" charset="0"/>
                              <a:ea typeface="黑体" panose="02010609060101010101" pitchFamily="49" charset="-122"/>
                            </a:rPr>
                          </m:ctrlPr>
                        </m:naryPr>
                        <m:sub>
                          <m:r>
                            <m:rPr>
                              <m:brk m:alnAt="23"/>
                            </m:rPr>
                            <a:rPr lang="en-US" altLang="zh-CN" b="0" i="1" smtClean="0">
                              <a:solidFill>
                                <a:schemeClr val="tx1"/>
                              </a:solidFill>
                              <a:latin typeface="Cambria Math" panose="02040503050406030204" pitchFamily="18" charset="0"/>
                              <a:ea typeface="黑体" panose="02010609060101010101" pitchFamily="49" charset="-122"/>
                            </a:rPr>
                            <m:t>𝑖</m:t>
                          </m:r>
                          <m:r>
                            <a:rPr lang="en-US" altLang="zh-CN" b="0" i="1" smtClean="0">
                              <a:solidFill>
                                <a:schemeClr val="tx1"/>
                              </a:solidFill>
                              <a:latin typeface="Cambria Math" panose="02040503050406030204" pitchFamily="18" charset="0"/>
                              <a:ea typeface="黑体" panose="02010609060101010101" pitchFamily="49" charset="-122"/>
                            </a:rPr>
                            <m:t>=1</m:t>
                          </m:r>
                        </m:sub>
                        <m:sup>
                          <m:r>
                            <a:rPr lang="en-US" altLang="zh-CN" b="0" i="1" smtClean="0">
                              <a:solidFill>
                                <a:schemeClr val="tx1"/>
                              </a:solidFill>
                              <a:latin typeface="Cambria Math" panose="02040503050406030204" pitchFamily="18" charset="0"/>
                              <a:ea typeface="黑体" panose="02010609060101010101" pitchFamily="49" charset="-122"/>
                            </a:rPr>
                            <m:t>𝑛</m:t>
                          </m:r>
                        </m:sup>
                        <m:e>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en-US" altLang="zh-CN" b="0" i="1" smtClean="0">
                                  <a:solidFill>
                                    <a:schemeClr val="tx1"/>
                                  </a:solidFill>
                                  <a:latin typeface="Cambria Math" panose="02040503050406030204" pitchFamily="18" charset="0"/>
                                  <a:ea typeface="黑体" panose="02010609060101010101" pitchFamily="49" charset="-122"/>
                                </a:rPr>
                                <m:t>2</m:t>
                              </m:r>
                            </m:sup>
                          </m:sSubSup>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smtClean="0">
                                  <a:solidFill>
                                    <a:schemeClr val="tx1"/>
                                  </a:solidFill>
                                  <a:latin typeface="Cambria Math" panose="02040503050406030204" pitchFamily="18" charset="0"/>
                                  <a:ea typeface="黑体" panose="02010609060101010101" pitchFamily="49" charset="-122"/>
                                </a:rPr>
                                <m:t>𝛽</m:t>
                              </m:r>
                            </m:e>
                            <m:sub>
                              <m:r>
                                <a:rPr lang="en-US" altLang="zh-CN" i="1">
                                  <a:solidFill>
                                    <a:schemeClr val="tx1"/>
                                  </a:solidFill>
                                  <a:latin typeface="Cambria Math" panose="02040503050406030204" pitchFamily="18" charset="0"/>
                                  <a:ea typeface="黑体" panose="02010609060101010101" pitchFamily="49" charset="-122"/>
                                </a:rPr>
                                <m:t>𝑖</m:t>
                              </m:r>
                            </m:sub>
                            <m:sup>
                              <m:r>
                                <a:rPr lang="zh-CN" altLang="en-US" i="1" smtClean="0">
                                  <a:solidFill>
                                    <a:schemeClr val="tx1"/>
                                  </a:solidFill>
                                  <a:latin typeface="Cambria Math" panose="02040503050406030204" pitchFamily="18" charset="0"/>
                                  <a:ea typeface="黑体" panose="02010609060101010101" pitchFamily="49" charset="-122"/>
                                </a:rPr>
                                <m:t>𝛾</m:t>
                              </m:r>
                            </m:sup>
                          </m:sSubSup>
                        </m:e>
                      </m:nary>
                      <m:r>
                        <a:rPr lang="en-US" altLang="zh-CN" b="0" i="1" smtClean="0">
                          <a:solidFill>
                            <a:schemeClr val="tx1"/>
                          </a:solidFill>
                          <a:latin typeface="Cambria Math" panose="02040503050406030204" pitchFamily="18" charset="0"/>
                          <a:ea typeface="黑体" panose="02010609060101010101" pitchFamily="49" charset="-122"/>
                        </a:rPr>
                        <m:t>,  </m:t>
                      </m:r>
                      <m:sSubSup>
                        <m:sSubSupPr>
                          <m:ctrlPr>
                            <a:rPr lang="en-US" altLang="zh-CN" i="1">
                              <a:solidFill>
                                <a:schemeClr val="tx1"/>
                              </a:solidFill>
                              <a:latin typeface="Cambria Math" panose="02040503050406030204" pitchFamily="18" charset="0"/>
                              <a:ea typeface="黑体" panose="02010609060101010101" pitchFamily="49" charset="-122"/>
                            </a:rPr>
                          </m:ctrlPr>
                        </m:sSubSupPr>
                        <m:e>
                          <m:d>
                            <m:dPr>
                              <m:begChr m:val="‖"/>
                              <m:endChr m:val="‖"/>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𝑥</m:t>
                              </m:r>
                            </m:e>
                          </m:d>
                        </m:e>
                        <m:sub>
                          <m:d>
                            <m:dPr>
                              <m:begChr m:val="["/>
                              <m:endChr m:val="]"/>
                              <m:ctrlPr>
                                <a:rPr lang="en-US" altLang="zh-CN" i="1">
                                  <a:solidFill>
                                    <a:schemeClr val="tx1"/>
                                  </a:solidFill>
                                  <a:latin typeface="Cambria Math" panose="02040503050406030204" pitchFamily="18" charset="0"/>
                                  <a:ea typeface="黑体" panose="02010609060101010101" pitchFamily="49" charset="-122"/>
                                </a:rPr>
                              </m:ctrlPr>
                            </m:dPr>
                            <m:e>
                              <m:r>
                                <a:rPr lang="zh-CN" altLang="en-US" i="1">
                                  <a:solidFill>
                                    <a:schemeClr val="tx1"/>
                                  </a:solidFill>
                                  <a:latin typeface="Cambria Math" panose="02040503050406030204" pitchFamily="18" charset="0"/>
                                  <a:ea typeface="黑体" panose="02010609060101010101" pitchFamily="49" charset="-122"/>
                                </a:rPr>
                                <m:t>𝛾</m:t>
                              </m:r>
                            </m:e>
                          </m:d>
                        </m:sub>
                        <m:sup>
                          <m:r>
                            <a:rPr lang="en-US" altLang="zh-CN" b="0" i="1" smtClean="0">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rPr>
                            <m:t>2</m:t>
                          </m:r>
                        </m:sup>
                      </m:sSubSup>
                      <m:r>
                        <a:rPr lang="en-US" altLang="zh-CN" i="1">
                          <a:solidFill>
                            <a:schemeClr val="tx1"/>
                          </a:solidFill>
                          <a:latin typeface="Cambria Math" panose="02040503050406030204" pitchFamily="18" charset="0"/>
                          <a:ea typeface="黑体" panose="02010609060101010101" pitchFamily="49" charset="-122"/>
                        </a:rPr>
                        <m:t>≔</m:t>
                      </m:r>
                      <m:nary>
                        <m:naryPr>
                          <m:chr m:val="∑"/>
                          <m:ctrlPr>
                            <a:rPr lang="en-US" altLang="zh-CN" i="1">
                              <a:solidFill>
                                <a:schemeClr val="tx1"/>
                              </a:solidFill>
                              <a:latin typeface="Cambria Math" panose="02040503050406030204" pitchFamily="18" charset="0"/>
                              <a:ea typeface="黑体" panose="02010609060101010101" pitchFamily="49" charset="-122"/>
                            </a:rPr>
                          </m:ctrlPr>
                        </m:naryPr>
                        <m:sub>
                          <m:r>
                            <m:rPr>
                              <m:brk m:alnAt="23"/>
                            </m:rPr>
                            <a:rPr lang="en-US" altLang="zh-CN" i="1">
                              <a:solidFill>
                                <a:schemeClr val="tx1"/>
                              </a:solidFill>
                              <a:latin typeface="Cambria Math" panose="02040503050406030204" pitchFamily="18" charset="0"/>
                              <a:ea typeface="黑体" panose="02010609060101010101" pitchFamily="49" charset="-122"/>
                            </a:rPr>
                            <m:t>𝑖</m:t>
                          </m:r>
                          <m:r>
                            <a:rPr lang="en-US" altLang="zh-CN" i="1">
                              <a:solidFill>
                                <a:schemeClr val="tx1"/>
                              </a:solidFill>
                              <a:latin typeface="Cambria Math" panose="02040503050406030204" pitchFamily="18" charset="0"/>
                              <a:ea typeface="黑体" panose="02010609060101010101" pitchFamily="49" charset="-122"/>
                            </a:rPr>
                            <m:t>=1</m:t>
                          </m:r>
                        </m:sub>
                        <m:sup>
                          <m:r>
                            <a:rPr lang="en-US" altLang="zh-CN" i="1">
                              <a:solidFill>
                                <a:schemeClr val="tx1"/>
                              </a:solidFill>
                              <a:latin typeface="Cambria Math" panose="02040503050406030204" pitchFamily="18" charset="0"/>
                              <a:ea typeface="黑体" panose="02010609060101010101" pitchFamily="49" charset="-122"/>
                            </a:rPr>
                            <m:t>𝑛</m:t>
                          </m:r>
                        </m:sup>
                        <m:e>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i="1">
                                  <a:solidFill>
                                    <a:schemeClr val="tx1"/>
                                  </a:solidFill>
                                  <a:latin typeface="Cambria Math" panose="02040503050406030204" pitchFamily="18" charset="0"/>
                                  <a:ea typeface="黑体" panose="02010609060101010101" pitchFamily="49" charset="-122"/>
                                </a:rPr>
                                <m:t>𝑖</m:t>
                              </m:r>
                            </m:sub>
                            <m:sup>
                              <m:r>
                                <a:rPr lang="en-US" altLang="zh-CN" i="1">
                                  <a:solidFill>
                                    <a:schemeClr val="tx1"/>
                                  </a:solidFill>
                                  <a:latin typeface="Cambria Math" panose="02040503050406030204" pitchFamily="18" charset="0"/>
                                  <a:ea typeface="黑体" panose="02010609060101010101" pitchFamily="49" charset="-122"/>
                                </a:rPr>
                                <m:t>2</m:t>
                              </m:r>
                            </m:sup>
                          </m:sSubSup>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a:solidFill>
                                    <a:schemeClr val="tx1"/>
                                  </a:solidFill>
                                  <a:latin typeface="Cambria Math" panose="02040503050406030204" pitchFamily="18" charset="0"/>
                                  <a:ea typeface="黑体" panose="02010609060101010101" pitchFamily="49" charset="-122"/>
                                </a:rPr>
                                <m:t>𝛽</m:t>
                              </m:r>
                            </m:e>
                            <m:sub>
                              <m:r>
                                <a:rPr lang="en-US" altLang="zh-CN" i="1">
                                  <a:solidFill>
                                    <a:schemeClr val="tx1"/>
                                  </a:solidFill>
                                  <a:latin typeface="Cambria Math" panose="02040503050406030204" pitchFamily="18" charset="0"/>
                                  <a:ea typeface="黑体" panose="02010609060101010101" pitchFamily="49" charset="-122"/>
                                </a:rPr>
                                <m:t>𝑖</m:t>
                              </m:r>
                            </m:sub>
                            <m:sup>
                              <m:r>
                                <a:rPr lang="en-US" altLang="zh-CN" b="0" i="1" smtClean="0">
                                  <a:solidFill>
                                    <a:schemeClr val="tx1"/>
                                  </a:solidFill>
                                  <a:latin typeface="Cambria Math" panose="02040503050406030204" pitchFamily="18" charset="0"/>
                                  <a:ea typeface="黑体" panose="02010609060101010101" pitchFamily="49" charset="-122"/>
                                </a:rPr>
                                <m:t>−</m:t>
                              </m:r>
                              <m:r>
                                <a:rPr lang="zh-CN" altLang="en-US" i="1">
                                  <a:solidFill>
                                    <a:schemeClr val="tx1"/>
                                  </a:solidFill>
                                  <a:latin typeface="Cambria Math" panose="02040503050406030204" pitchFamily="18" charset="0"/>
                                  <a:ea typeface="黑体" panose="02010609060101010101" pitchFamily="49" charset="-122"/>
                                </a:rPr>
                                <m:t>𝛾</m:t>
                              </m:r>
                            </m:sup>
                          </m:sSubSup>
                        </m:e>
                      </m:nary>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3" name="文本框 2">
                <a:extLst>
                  <a:ext uri="{FF2B5EF4-FFF2-40B4-BE49-F238E27FC236}">
                    <a16:creationId xmlns:a16="http://schemas.microsoft.com/office/drawing/2014/main" id="{106DF643-EAEE-6C37-6480-A90B39AB61F2}"/>
                  </a:ext>
                </a:extLst>
              </p:cNvPr>
              <p:cNvSpPr txBox="1">
                <a:spLocks noRot="1" noChangeAspect="1" noMove="1" noResize="1" noEditPoints="1" noAdjustHandles="1" noChangeArrowheads="1" noChangeShapeType="1" noTextEdit="1"/>
              </p:cNvSpPr>
              <p:nvPr/>
            </p:nvSpPr>
            <p:spPr>
              <a:xfrm>
                <a:off x="1371599" y="2396272"/>
                <a:ext cx="6673273" cy="110055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1287F86-C02A-5CB6-8F05-4FC240BA22D8}"/>
                  </a:ext>
                </a:extLst>
              </p:cNvPr>
              <p:cNvSpPr txBox="1"/>
              <p:nvPr/>
            </p:nvSpPr>
            <p:spPr>
              <a:xfrm>
                <a:off x="680014" y="3462921"/>
                <a:ext cx="7899399"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注意这对范数互为对偶</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那么</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i="1">
                        <a:solidFill>
                          <a:schemeClr val="tx1"/>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规则产生的迭代满足</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4" name="文本框 3">
                <a:extLst>
                  <a:ext uri="{FF2B5EF4-FFF2-40B4-BE49-F238E27FC236}">
                    <a16:creationId xmlns:a16="http://schemas.microsoft.com/office/drawing/2014/main" id="{D1287F86-C02A-5CB6-8F05-4FC240BA22D8}"/>
                  </a:ext>
                </a:extLst>
              </p:cNvPr>
              <p:cNvSpPr txBox="1">
                <a:spLocks noRot="1" noChangeAspect="1" noMove="1" noResize="1" noEditPoints="1" noAdjustHandles="1" noChangeArrowheads="1" noChangeShapeType="1" noTextEdit="1"/>
              </p:cNvSpPr>
              <p:nvPr/>
            </p:nvSpPr>
            <p:spPr>
              <a:xfrm>
                <a:off x="680014" y="3462921"/>
                <a:ext cx="7899399" cy="461665"/>
              </a:xfrm>
              <a:prstGeom prst="rect">
                <a:avLst/>
              </a:prstGeom>
              <a:blipFill>
                <a:blip r:embed="rId7"/>
                <a:stretch>
                  <a:fillRect l="-1236" t="-14474" r="-849"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950D68-4366-F818-D738-C13B1969ABF0}"/>
                  </a:ext>
                </a:extLst>
              </p:cNvPr>
              <p:cNvSpPr txBox="1"/>
              <p:nvPr/>
            </p:nvSpPr>
            <p:spPr>
              <a:xfrm>
                <a:off x="1371599" y="4059526"/>
                <a:ext cx="6189134" cy="8649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𝑓</m:t>
                          </m:r>
                          <m:d>
                            <m:dPr>
                              <m:ctrlPr>
                                <a:rPr lang="en-US" altLang="zh-CN" b="0" i="1" smtClean="0">
                                  <a:solidFill>
                                    <a:schemeClr val="tx1"/>
                                  </a:solidFill>
                                  <a:latin typeface="Cambria Math" panose="02040503050406030204" pitchFamily="18" charset="0"/>
                                  <a:ea typeface="黑体" panose="02010609060101010101" pitchFamily="49" charset="-122"/>
                                </a:rPr>
                              </m:ctrlPr>
                            </m:dPr>
                            <m:e>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sub>
                              </m:sSub>
                            </m:e>
                          </m:d>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r>
                            <a:rPr lang="en-US" altLang="zh-CN" b="0" i="1" smtClean="0">
                              <a:solidFill>
                                <a:schemeClr val="tx1"/>
                              </a:solidFill>
                              <a:latin typeface="Cambria Math" panose="02040503050406030204" pitchFamily="18" charset="0"/>
                              <a:ea typeface="黑体" panose="02010609060101010101" pitchFamily="49" charset="-122"/>
                            </a:rPr>
                            <m:t>)</m:t>
                          </m:r>
                        </m:e>
                      </m:d>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2</m:t>
                          </m:r>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en-US" altLang="zh-CN" b="0" i="1" smtClean="0">
                                  <a:solidFill>
                                    <a:schemeClr val="tx1"/>
                                  </a:solidFill>
                                  <a:latin typeface="Cambria Math" panose="02040503050406030204" pitchFamily="18" charset="0"/>
                                  <a:ea typeface="黑体" panose="02010609060101010101" pitchFamily="49" charset="-122"/>
                                </a:rPr>
                                <m:t>𝑅</m:t>
                              </m:r>
                            </m:e>
                            <m:sub>
                              <m:r>
                                <a:rPr lang="en-US" altLang="zh-CN" b="0" i="1" smtClean="0">
                                  <a:solidFill>
                                    <a:schemeClr val="tx1"/>
                                  </a:solidFill>
                                  <a:latin typeface="Cambria Math" panose="02040503050406030204" pitchFamily="18" charset="0"/>
                                  <a:ea typeface="黑体" panose="02010609060101010101" pitchFamily="49" charset="-122"/>
                                </a:rPr>
                                <m:t>1−</m:t>
                              </m:r>
                              <m:r>
                                <a:rPr lang="zh-CN" altLang="en-US" b="0" i="1" smtClean="0">
                                  <a:solidFill>
                                    <a:schemeClr val="tx1"/>
                                  </a:solidFill>
                                  <a:latin typeface="Cambria Math" panose="02040503050406030204" pitchFamily="18" charset="0"/>
                                  <a:ea typeface="黑体" panose="02010609060101010101" pitchFamily="49" charset="-122"/>
                                </a:rPr>
                                <m:t>𝛾</m:t>
                              </m:r>
                            </m:sub>
                            <m:sup>
                              <m:r>
                                <a:rPr lang="en-US" altLang="zh-CN" b="0" i="1" smtClean="0">
                                  <a:solidFill>
                                    <a:schemeClr val="tx1"/>
                                  </a:solidFill>
                                  <a:latin typeface="Cambria Math" panose="02040503050406030204" pitchFamily="18" charset="0"/>
                                  <a:ea typeface="黑体" panose="02010609060101010101" pitchFamily="49" charset="-122"/>
                                </a:rPr>
                                <m:t>2</m:t>
                              </m:r>
                            </m:sup>
                          </m:sSubSup>
                          <m:r>
                            <a:rPr lang="en-US" altLang="zh-CN" b="0" i="1" smtClean="0">
                              <a:solidFill>
                                <a:schemeClr val="tx1"/>
                              </a:solidFill>
                              <a:latin typeface="Cambria Math" panose="02040503050406030204" pitchFamily="18" charset="0"/>
                              <a:ea typeface="Cambria Math" panose="02040503050406030204" pitchFamily="18" charset="0"/>
                            </a:rPr>
                            <m:t>∙</m:t>
                          </m:r>
                          <m:nary>
                            <m:naryPr>
                              <m:chr m:val="∑"/>
                              <m:ctrlPr>
                                <a:rPr lang="en-US" altLang="zh-CN" i="1">
                                  <a:solidFill>
                                    <a:schemeClr val="tx1"/>
                                  </a:solidFill>
                                  <a:latin typeface="Cambria Math" panose="02040503050406030204" pitchFamily="18" charset="0"/>
                                  <a:ea typeface="黑体" panose="02010609060101010101" pitchFamily="49" charset="-122"/>
                                </a:rPr>
                              </m:ctrlPr>
                            </m:naryPr>
                            <m:sub>
                              <m:r>
                                <a:rPr lang="en-US" altLang="zh-CN" b="0" i="1" smtClean="0">
                                  <a:solidFill>
                                    <a:schemeClr val="tx1"/>
                                  </a:solidFill>
                                  <a:latin typeface="Cambria Math" panose="02040503050406030204" pitchFamily="18" charset="0"/>
                                  <a:ea typeface="黑体" panose="02010609060101010101" pitchFamily="49" charset="-122"/>
                                </a:rPr>
                                <m:t>𝑖</m:t>
                              </m:r>
                              <m:r>
                                <a:rPr lang="en-US" altLang="zh-CN" i="1">
                                  <a:solidFill>
                                    <a:schemeClr val="tx1"/>
                                  </a:solidFill>
                                  <a:latin typeface="Cambria Math" panose="02040503050406030204" pitchFamily="18" charset="0"/>
                                  <a:ea typeface="黑体" panose="02010609060101010101" pitchFamily="49" charset="-122"/>
                                </a:rPr>
                                <m:t>=1</m:t>
                              </m:r>
                            </m:sub>
                            <m:sup>
                              <m:r>
                                <a:rPr lang="en-US" altLang="zh-CN" i="1">
                                  <a:solidFill>
                                    <a:schemeClr val="tx1"/>
                                  </a:solidFill>
                                  <a:latin typeface="Cambria Math" panose="02040503050406030204" pitchFamily="18" charset="0"/>
                                  <a:ea typeface="黑体" panose="02010609060101010101" pitchFamily="49" charset="-122"/>
                                </a:rPr>
                                <m:t>𝑛</m:t>
                              </m:r>
                            </m:sup>
                            <m:e>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zh-CN" altLang="en-US" i="1">
                                      <a:solidFill>
                                        <a:schemeClr val="tx1"/>
                                      </a:solidFill>
                                      <a:latin typeface="Cambria Math" panose="02040503050406030204" pitchFamily="18" charset="0"/>
                                      <a:ea typeface="黑体" panose="02010609060101010101" pitchFamily="49" charset="-122"/>
                                    </a:rPr>
                                    <m:t>𝛾</m:t>
                                  </m:r>
                                </m:sup>
                              </m:sSubSup>
                            </m:e>
                          </m:nary>
                        </m:num>
                        <m:den>
                          <m:r>
                            <a:rPr lang="en-US" altLang="zh-CN" b="0" i="1" smtClean="0">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den>
                      </m:f>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4A950D68-4366-F818-D738-C13B1969ABF0}"/>
                  </a:ext>
                </a:extLst>
              </p:cNvPr>
              <p:cNvSpPr txBox="1">
                <a:spLocks noRot="1" noChangeAspect="1" noMove="1" noResize="1" noEditPoints="1" noAdjustHandles="1" noChangeArrowheads="1" noChangeShapeType="1" noTextEdit="1"/>
              </p:cNvSpPr>
              <p:nvPr/>
            </p:nvSpPr>
            <p:spPr>
              <a:xfrm>
                <a:off x="1371599" y="4059526"/>
                <a:ext cx="6189134" cy="86498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F69F883A-26FE-7BDE-F660-C75432DA936C}"/>
                  </a:ext>
                </a:extLst>
              </p:cNvPr>
              <p:cNvSpPr txBox="1"/>
              <p:nvPr/>
            </p:nvSpPr>
            <p:spPr>
              <a:xfrm>
                <a:off x="730142" y="5056644"/>
                <a:ext cx="8119218" cy="707053"/>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其中</a:t>
                </a:r>
                <a14:m>
                  <m:oMath xmlns:m="http://schemas.openxmlformats.org/officeDocument/2006/math">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zh-CN" b="0" i="0" smtClean="0">
                        <a:solidFill>
                          <a:schemeClr val="tx1"/>
                        </a:solidFill>
                        <a:latin typeface="Cambria Math" panose="02040503050406030204" pitchFamily="18" charset="0"/>
                        <a:ea typeface="黑体" panose="02010609060101010101" pitchFamily="49" charset="-122"/>
                      </a:rPr>
                      <m:t>arg</m:t>
                    </m:r>
                    <m:func>
                      <m:funcPr>
                        <m:ctrlPr>
                          <a:rPr lang="en-US" altLang="zh-CN" i="1">
                            <a:solidFill>
                              <a:schemeClr val="tx1"/>
                            </a:solidFill>
                            <a:latin typeface="Cambria Math" panose="02040503050406030204" pitchFamily="18" charset="0"/>
                            <a:ea typeface="黑体" panose="02010609060101010101" pitchFamily="49" charset="-122"/>
                          </a:rPr>
                        </m:ctrlPr>
                      </m:funcPr>
                      <m:fName>
                        <m:limLow>
                          <m:limLowPr>
                            <m:ctrlPr>
                              <a:rPr lang="en-US" altLang="zh-CN" i="1">
                                <a:solidFill>
                                  <a:schemeClr val="tx1"/>
                                </a:solidFill>
                                <a:latin typeface="Cambria Math" panose="02040503050406030204" pitchFamily="18" charset="0"/>
                                <a:ea typeface="黑体" panose="02010609060101010101" pitchFamily="49" charset="-122"/>
                              </a:rPr>
                            </m:ctrlPr>
                          </m:limLowPr>
                          <m:e>
                            <m:r>
                              <m:rPr>
                                <m:sty m:val="p"/>
                              </m:rPr>
                              <a:rPr lang="en-US" altLang="zh-CN">
                                <a:solidFill>
                                  <a:schemeClr val="tx1"/>
                                </a:solidFill>
                                <a:latin typeface="Cambria Math" panose="02040503050406030204" pitchFamily="18" charset="0"/>
                                <a:ea typeface="黑体" panose="02010609060101010101" pitchFamily="49" charset="-122"/>
                              </a:rPr>
                              <m:t>min</m:t>
                            </m:r>
                          </m:e>
                          <m:lim>
                            <m:r>
                              <a:rPr lang="en-US" altLang="zh-CN" i="1">
                                <a:solidFill>
                                  <a:schemeClr val="tx1"/>
                                </a:solidFill>
                                <a:latin typeface="Cambria Math" panose="02040503050406030204" pitchFamily="18" charset="0"/>
                                <a:ea typeface="黑体" panose="02010609060101010101" pitchFamily="49" charset="-122"/>
                              </a:rPr>
                              <m:t>𝑥</m:t>
                            </m:r>
                            <m:r>
                              <a:rPr lang="en-US" altLang="zh-CN" i="1">
                                <a:solidFill>
                                  <a:schemeClr val="tx1"/>
                                </a:solidFill>
                                <a:latin typeface="Cambria Math" panose="02040503050406030204" pitchFamily="18" charset="0"/>
                                <a:ea typeface="Cambria Math" panose="020405030504060302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ℝ</m:t>
                                </m:r>
                              </m:e>
                              <m:sup>
                                <m:r>
                                  <a:rPr lang="en-US" altLang="zh-CN" i="1">
                                    <a:solidFill>
                                      <a:schemeClr val="tx1"/>
                                    </a:solidFill>
                                    <a:latin typeface="Cambria Math" panose="02040503050406030204" pitchFamily="18" charset="0"/>
                                    <a:ea typeface="Cambria Math" panose="02040503050406030204" pitchFamily="18" charset="0"/>
                                  </a:rPr>
                                  <m:t>𝑛</m:t>
                                </m:r>
                              </m:sup>
                            </m:sSup>
                          </m:lim>
                        </m:limLow>
                      </m:fName>
                      <m:e>
                        <m:r>
                          <a:rPr lang="en-US" altLang="zh-CN" i="1">
                            <a:solidFill>
                              <a:schemeClr val="tx1"/>
                            </a:solidFill>
                            <a:latin typeface="Cambria Math" panose="02040503050406030204" pitchFamily="18" charset="0"/>
                            <a:ea typeface="黑体" panose="02010609060101010101" pitchFamily="49" charset="-122"/>
                          </a:rPr>
                          <m:t>𝑓</m:t>
                        </m:r>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𝑥</m:t>
                            </m:r>
                          </m:e>
                        </m:d>
                      </m:e>
                    </m:func>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𝑅</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zh-CN" altLang="en-US" i="1">
                            <a:solidFill>
                              <a:schemeClr val="tx1"/>
                            </a:solidFill>
                            <a:latin typeface="Cambria Math" panose="02040503050406030204" pitchFamily="18" charset="0"/>
                            <a:ea typeface="Cambria Math" panose="02040503050406030204" pitchFamily="18" charset="0"/>
                            <a:cs typeface="Arial" panose="020B0604020202020204" pitchFamily="34" charset="0"/>
                          </a:rPr>
                          <m:t>𝛾</m:t>
                        </m:r>
                      </m:sub>
                      <m: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2</m:t>
                        </m:r>
                      </m:sup>
                    </m:sSub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func>
                      <m:func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funcPr>
                      <m:fName>
                        <m:limLow>
                          <m:limLow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limLowPr>
                          <m:e>
                            <m:r>
                              <m:rPr>
                                <m:sty m:val="p"/>
                              </m:rPr>
                              <a:rPr lang="en-US" altLang="zh-CN">
                                <a:solidFill>
                                  <a:schemeClr val="tx1"/>
                                </a:solidFill>
                                <a:latin typeface="Cambria Math" panose="02040503050406030204" pitchFamily="18" charset="0"/>
                                <a:ea typeface="Cambria Math" panose="02040503050406030204" pitchFamily="18" charset="0"/>
                                <a:cs typeface="Arial" panose="020B0604020202020204" pitchFamily="34" charset="0"/>
                              </a:rPr>
                              <m:t>sup</m:t>
                            </m:r>
                          </m:e>
                          <m:lim>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ℝ</m:t>
                                </m:r>
                              </m:e>
                              <m: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sup>
                            </m:s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1</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lim>
                        </m:limLow>
                      </m:fName>
                      <m:e>
                        <m:sSubSup>
                          <m:sSubSup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e>
                            </m:d>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zh-CN" altLang="en-US" i="1">
                                <a:solidFill>
                                  <a:schemeClr val="tx1"/>
                                </a:solidFill>
                                <a:latin typeface="Cambria Math" panose="02040503050406030204" pitchFamily="18" charset="0"/>
                                <a:ea typeface="Cambria Math" panose="02040503050406030204" pitchFamily="18" charset="0"/>
                                <a:cs typeface="Arial" panose="020B0604020202020204" pitchFamily="34" charset="0"/>
                              </a:rPr>
                              <m:t>𝛾</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2</m:t>
                            </m:r>
                          </m:sup>
                        </m:sSubSup>
                      </m:e>
                    </m:func>
                    <m:r>
                      <a:rPr lang="en-US" altLang="zh-CN" b="0" i="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p>
            </p:txBody>
          </p:sp>
        </mc:Choice>
        <mc:Fallback>
          <p:sp>
            <p:nvSpPr>
              <p:cNvPr id="9" name="文本框 8">
                <a:extLst>
                  <a:ext uri="{FF2B5EF4-FFF2-40B4-BE49-F238E27FC236}">
                    <a16:creationId xmlns:a16="http://schemas.microsoft.com/office/drawing/2014/main" id="{F69F883A-26FE-7BDE-F660-C75432DA936C}"/>
                  </a:ext>
                </a:extLst>
              </p:cNvPr>
              <p:cNvSpPr txBox="1">
                <a:spLocks noRot="1" noChangeAspect="1" noMove="1" noResize="1" noEditPoints="1" noAdjustHandles="1" noChangeArrowheads="1" noChangeShapeType="1" noTextEdit="1"/>
              </p:cNvSpPr>
              <p:nvPr/>
            </p:nvSpPr>
            <p:spPr>
              <a:xfrm>
                <a:off x="730142" y="5056644"/>
                <a:ext cx="8119218" cy="707053"/>
              </a:xfrm>
              <a:prstGeom prst="rect">
                <a:avLst/>
              </a:prstGeom>
              <a:blipFill>
                <a:blip r:embed="rId9"/>
                <a:stretch>
                  <a:fillRect l="-1201" t="-782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52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AFDD9DA-98AA-F8A2-ECDE-522DF109EB7E}"/>
                  </a:ext>
                </a:extLst>
              </p:cNvPr>
              <p:cNvSpPr txBox="1"/>
              <p:nvPr/>
            </p:nvSpPr>
            <p:spPr>
              <a:xfrm>
                <a:off x="1572106" y="1135023"/>
                <a:ext cx="5043428"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定义函数 </a:t>
                </a:r>
                <a14:m>
                  <m:oMath xmlns:m="http://schemas.openxmlformats.org/officeDocument/2006/math">
                    <m:sSub>
                      <m:sSubPr>
                        <m:ctrlP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𝜑</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𝑢</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𝑢</m:t>
                    </m:r>
                    <m:sSub>
                      <m:sSub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𝑒</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11" name="文本框 10">
                <a:extLst>
                  <a:ext uri="{FF2B5EF4-FFF2-40B4-BE49-F238E27FC236}">
                    <a16:creationId xmlns:a16="http://schemas.microsoft.com/office/drawing/2014/main" id="{4AFDD9DA-98AA-F8A2-ECDE-522DF109EB7E}"/>
                  </a:ext>
                </a:extLst>
              </p:cNvPr>
              <p:cNvSpPr txBox="1">
                <a:spLocks noRot="1" noChangeAspect="1" noMove="1" noResize="1" noEditPoints="1" noAdjustHandles="1" noChangeArrowheads="1" noChangeShapeType="1" noTextEdit="1"/>
              </p:cNvSpPr>
              <p:nvPr/>
            </p:nvSpPr>
            <p:spPr>
              <a:xfrm>
                <a:off x="1572106" y="1135023"/>
                <a:ext cx="5043428" cy="461665"/>
              </a:xfrm>
              <a:prstGeom prst="rect">
                <a:avLst/>
              </a:prstGeom>
              <a:blipFill>
                <a:blip r:embed="rId4"/>
                <a:stretch>
                  <a:fillRect l="-1935"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284D356-48CA-4B5E-923A-6067E15BF4AC}"/>
                  </a:ext>
                </a:extLst>
              </p:cNvPr>
              <p:cNvSpPr txBox="1"/>
              <p:nvPr/>
            </p:nvSpPr>
            <p:spPr>
              <a:xfrm>
                <a:off x="1013804" y="2194327"/>
                <a:ext cx="4202643"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𝑓</m:t>
                      </m:r>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𝑖</m:t>
                                  </m:r>
                                </m:sub>
                              </m:sSub>
                            </m:den>
                          </m:f>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m:rPr>
                                  <m:sty m:val="p"/>
                                </m:rPr>
                                <a:rPr lang="en-US" altLang="zh-CN" b="0" i="1" smtClean="0">
                                  <a:solidFill>
                                    <a:schemeClr val="tx1"/>
                                  </a:solidFill>
                                  <a:latin typeface="Cambria Math" panose="02040503050406030204" pitchFamily="18" charset="0"/>
                                  <a:ea typeface="Cambria Math" panose="02040503050406030204" pitchFamily="18" charset="0"/>
                                </a:rPr>
                                <m:t>∇</m:t>
                              </m:r>
                            </m:e>
                            <m:sub>
                              <m:r>
                                <a:rPr lang="en-US" altLang="zh-CN" b="0" i="1" smtClean="0">
                                  <a:solidFill>
                                    <a:schemeClr val="tx1"/>
                                  </a:solidFill>
                                  <a:latin typeface="Cambria Math" panose="02040503050406030204" pitchFamily="18" charset="0"/>
                                  <a:ea typeface="黑体" panose="02010609060101010101" pitchFamily="49" charset="-122"/>
                                </a:rPr>
                                <m:t>𝑖</m:t>
                              </m:r>
                            </m:sub>
                          </m:sSub>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𝑒</m:t>
                              </m:r>
                            </m:e>
                            <m:sub>
                              <m:r>
                                <a:rPr lang="en-US" altLang="zh-CN" i="1">
                                  <a:solidFill>
                                    <a:schemeClr val="tx1"/>
                                  </a:solidFill>
                                  <a:latin typeface="Cambria Math" panose="02040503050406030204" pitchFamily="18" charset="0"/>
                                  <a:ea typeface="黑体" panose="02010609060101010101" pitchFamily="49" charset="-122"/>
                                </a:rPr>
                                <m:t>𝑖</m:t>
                              </m:r>
                            </m:sub>
                          </m:sSub>
                        </m:e>
                      </m:d>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2" name="文本框 1">
                <a:extLst>
                  <a:ext uri="{FF2B5EF4-FFF2-40B4-BE49-F238E27FC236}">
                    <a16:creationId xmlns:a16="http://schemas.microsoft.com/office/drawing/2014/main" id="{4284D356-48CA-4B5E-923A-6067E15BF4AC}"/>
                  </a:ext>
                </a:extLst>
              </p:cNvPr>
              <p:cNvSpPr txBox="1">
                <a:spLocks noRot="1" noChangeAspect="1" noMove="1" noResize="1" noEditPoints="1" noAdjustHandles="1" noChangeArrowheads="1" noChangeShapeType="1" noTextEdit="1"/>
              </p:cNvSpPr>
              <p:nvPr/>
            </p:nvSpPr>
            <p:spPr>
              <a:xfrm>
                <a:off x="1013804" y="2194327"/>
                <a:ext cx="4202643" cy="92217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B0C3E41-44DA-E330-1D0D-2FB57AC8FEC8}"/>
                  </a:ext>
                </a:extLst>
              </p:cNvPr>
              <p:cNvSpPr txBox="1"/>
              <p:nvPr/>
            </p:nvSpPr>
            <p:spPr>
              <a:xfrm>
                <a:off x="908676" y="3047381"/>
                <a:ext cx="4829874"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𝜑</m:t>
                          </m:r>
                        </m:e>
                        <m:sub>
                          <m:r>
                            <a:rPr lang="en-US" altLang="zh-CN" b="0" i="1" smtClean="0">
                              <a:solidFill>
                                <a:schemeClr val="tx1"/>
                              </a:solidFill>
                              <a:latin typeface="Cambria Math" panose="02040503050406030204" pitchFamily="18" charset="0"/>
                              <a:ea typeface="黑体" panose="02010609060101010101" pitchFamily="49" charset="-122"/>
                            </a:rPr>
                            <m:t>𝑖</m:t>
                          </m:r>
                        </m:sub>
                      </m:sSub>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0−</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𝑖</m:t>
                                  </m:r>
                                </m:sub>
                              </m:sSub>
                            </m:den>
                          </m:f>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zh-CN" altLang="en-US" b="0" i="1" smtClean="0">
                                  <a:solidFill>
                                    <a:schemeClr val="tx1"/>
                                  </a:solidFill>
                                  <a:latin typeface="Cambria Math" panose="02040503050406030204" pitchFamily="18" charset="0"/>
                                  <a:ea typeface="黑体" panose="02010609060101010101" pitchFamily="49" charset="-122"/>
                                </a:rPr>
                                <m:t>𝜑</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en-US" altLang="zh-CN" b="0" i="1" smtClean="0">
                                  <a:solidFill>
                                    <a:schemeClr val="tx1"/>
                                  </a:solidFill>
                                  <a:latin typeface="Cambria Math" panose="02040503050406030204" pitchFamily="18" charset="0"/>
                                  <a:ea typeface="黑体" panose="02010609060101010101" pitchFamily="49" charset="-122"/>
                                </a:rPr>
                                <m:t>′</m:t>
                              </m:r>
                            </m:sup>
                          </m:sSubSup>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0;</m:t>
                              </m:r>
                              <m:r>
                                <a:rPr lang="en-US" altLang="zh-CN" b="0" i="1" smtClean="0">
                                  <a:solidFill>
                                    <a:schemeClr val="tx1"/>
                                  </a:solidFill>
                                  <a:latin typeface="Cambria Math" panose="02040503050406030204" pitchFamily="18" charset="0"/>
                                  <a:ea typeface="黑体" panose="02010609060101010101" pitchFamily="49" charset="-122"/>
                                </a:rPr>
                                <m:t>𝑥</m:t>
                              </m:r>
                            </m:e>
                          </m:d>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i="1" smtClean="0">
                              <a:solidFill>
                                <a:schemeClr val="tx1"/>
                              </a:solidFill>
                              <a:latin typeface="Cambria Math" panose="02040503050406030204" pitchFamily="18" charset="0"/>
                              <a:ea typeface="黑体" panose="02010609060101010101" pitchFamily="49" charset="-122"/>
                            </a:rPr>
                            <m:t> </m:t>
                          </m:r>
                        </m:e>
                      </m:d>
                      <m:r>
                        <a:rPr lang="en-US" altLang="zh-CN" b="0" i="1" smtClean="0">
                          <a:solidFill>
                            <a:schemeClr val="tx1"/>
                          </a:solidFill>
                          <a:latin typeface="Cambria Math" panose="02040503050406030204" pitchFamily="18" charset="0"/>
                          <a:ea typeface="黑体" panose="02010609060101010101" pitchFamily="49" charset="-122"/>
                        </a:rPr>
                        <m:t>−</m:t>
                      </m:r>
                      <m:r>
                        <a:rPr lang="zh-CN" altLang="en-US" b="0" i="1" smtClean="0">
                          <a:solidFill>
                            <a:schemeClr val="tx1"/>
                          </a:solidFill>
                          <a:latin typeface="Cambria Math" panose="02040503050406030204" pitchFamily="18" charset="0"/>
                          <a:ea typeface="黑体" panose="02010609060101010101" pitchFamily="49" charset="-122"/>
                        </a:rPr>
                        <m:t>𝜑</m:t>
                      </m:r>
                      <m:r>
                        <a:rPr lang="en-US" altLang="zh-CN" b="0" i="1" smtClean="0">
                          <a:solidFill>
                            <a:schemeClr val="tx1"/>
                          </a:solidFill>
                          <a:latin typeface="Cambria Math" panose="02040503050406030204" pitchFamily="18" charset="0"/>
                          <a:ea typeface="黑体" panose="02010609060101010101" pitchFamily="49" charset="-122"/>
                        </a:rPr>
                        <m:t>(0;</m:t>
                      </m:r>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5" name="文本框 4">
                <a:extLst>
                  <a:ext uri="{FF2B5EF4-FFF2-40B4-BE49-F238E27FC236}">
                    <a16:creationId xmlns:a16="http://schemas.microsoft.com/office/drawing/2014/main" id="{DB0C3E41-44DA-E330-1D0D-2FB57AC8FEC8}"/>
                  </a:ext>
                </a:extLst>
              </p:cNvPr>
              <p:cNvSpPr txBox="1">
                <a:spLocks noRot="1" noChangeAspect="1" noMove="1" noResize="1" noEditPoints="1" noAdjustHandles="1" noChangeArrowheads="1" noChangeShapeType="1" noTextEdit="1"/>
              </p:cNvSpPr>
              <p:nvPr/>
            </p:nvSpPr>
            <p:spPr>
              <a:xfrm>
                <a:off x="908676" y="3047381"/>
                <a:ext cx="4829874" cy="92217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BF5E809-395A-ECD4-FBA7-DB35B2B50D39}"/>
                  </a:ext>
                </a:extLst>
              </p:cNvPr>
              <p:cNvSpPr txBox="1"/>
              <p:nvPr/>
            </p:nvSpPr>
            <p:spPr>
              <a:xfrm>
                <a:off x="438970" y="4065973"/>
                <a:ext cx="3057922" cy="895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zh-CN" altLang="en-US" b="0" i="1" smtClean="0">
                                  <a:solidFill>
                                    <a:schemeClr val="tx1"/>
                                  </a:solidFill>
                                  <a:latin typeface="Cambria Math" panose="02040503050406030204" pitchFamily="18" charset="0"/>
                                  <a:ea typeface="黑体" panose="02010609060101010101" pitchFamily="49" charset="-122"/>
                                </a:rPr>
                                <m:t>𝜑</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en-US" altLang="zh-CN" b="0" i="1" smtClean="0">
                                  <a:solidFill>
                                    <a:schemeClr val="tx1"/>
                                  </a:solidFill>
                                  <a:latin typeface="Cambria Math" panose="02040503050406030204" pitchFamily="18" charset="0"/>
                                  <a:ea typeface="黑体" panose="02010609060101010101" pitchFamily="49" charset="-122"/>
                                </a:rPr>
                                <m:t>′</m:t>
                              </m:r>
                            </m:sup>
                          </m:sSubSup>
                          <m:sSup>
                            <m:sSupPr>
                              <m:ctrlPr>
                                <a:rPr lang="en-US" altLang="zh-CN" b="0" i="1" smtClean="0">
                                  <a:solidFill>
                                    <a:schemeClr val="tx1"/>
                                  </a:solidFill>
                                  <a:latin typeface="Cambria Math" panose="02040503050406030204" pitchFamily="18" charset="0"/>
                                  <a:ea typeface="黑体" panose="02010609060101010101" pitchFamily="49" charset="-122"/>
                                </a:rPr>
                              </m:ctrlPr>
                            </m:sSupPr>
                            <m:e>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0;</m:t>
                                  </m:r>
                                  <m:r>
                                    <a:rPr lang="en-US" altLang="zh-CN" b="0" i="1" smtClean="0">
                                      <a:solidFill>
                                        <a:schemeClr val="tx1"/>
                                      </a:solidFill>
                                      <a:latin typeface="Cambria Math" panose="02040503050406030204" pitchFamily="18" charset="0"/>
                                      <a:ea typeface="黑体" panose="02010609060101010101" pitchFamily="49" charset="-122"/>
                                    </a:rPr>
                                    <m:t>𝑥</m:t>
                                  </m:r>
                                </m:e>
                              </m:d>
                            </m:e>
                            <m:sup>
                              <m:r>
                                <a:rPr lang="en-US" altLang="zh-CN" b="0" i="1" smtClean="0">
                                  <a:solidFill>
                                    <a:schemeClr val="tx1"/>
                                  </a:solidFill>
                                  <a:latin typeface="Cambria Math" panose="02040503050406030204" pitchFamily="18" charset="0"/>
                                  <a:ea typeface="黑体" panose="02010609060101010101" pitchFamily="49" charset="-122"/>
                                </a:rPr>
                                <m:t>2</m:t>
                              </m:r>
                            </m:sup>
                          </m:sSup>
                        </m:num>
                        <m:den>
                          <m:r>
                            <a:rPr lang="en-US" altLang="zh-CN" b="0" i="1" smtClean="0">
                              <a:solidFill>
                                <a:schemeClr val="tx1"/>
                              </a:solidFill>
                              <a:latin typeface="Cambria Math" panose="02040503050406030204" pitchFamily="18" charset="0"/>
                              <a:ea typeface="黑体" panose="02010609060101010101" pitchFamily="49" charset="-122"/>
                            </a:rPr>
                            <m:t>2</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𝑖</m:t>
                              </m:r>
                            </m:sub>
                          </m:sSub>
                        </m:den>
                      </m:f>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6" name="文本框 5">
                <a:extLst>
                  <a:ext uri="{FF2B5EF4-FFF2-40B4-BE49-F238E27FC236}">
                    <a16:creationId xmlns:a16="http://schemas.microsoft.com/office/drawing/2014/main" id="{DBF5E809-395A-ECD4-FBA7-DB35B2B50D39}"/>
                  </a:ext>
                </a:extLst>
              </p:cNvPr>
              <p:cNvSpPr txBox="1">
                <a:spLocks noRot="1" noChangeAspect="1" noMove="1" noResize="1" noEditPoints="1" noAdjustHandles="1" noChangeArrowheads="1" noChangeShapeType="1" noTextEdit="1"/>
              </p:cNvSpPr>
              <p:nvPr/>
            </p:nvSpPr>
            <p:spPr>
              <a:xfrm>
                <a:off x="438970" y="4065973"/>
                <a:ext cx="3057922" cy="89588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6BAF6BB-DD63-5E0A-9F15-70F594612303}"/>
                  </a:ext>
                </a:extLst>
              </p:cNvPr>
              <p:cNvSpPr txBox="1"/>
              <p:nvPr/>
            </p:nvSpPr>
            <p:spPr>
              <a:xfrm>
                <a:off x="673089" y="5303018"/>
                <a:ext cx="2439528" cy="895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m:rPr>
                                  <m:sty m:val="p"/>
                                </m:rPr>
                                <a:rPr lang="en-US" altLang="zh-CN" b="0" i="1" smtClean="0">
                                  <a:solidFill>
                                    <a:schemeClr val="tx1"/>
                                  </a:solidFill>
                                  <a:latin typeface="Cambria Math" panose="02040503050406030204" pitchFamily="18" charset="0"/>
                                  <a:ea typeface="Cambria Math" panose="02040503050406030204" pitchFamily="18" charset="0"/>
                                </a:rPr>
                                <m:t>∇</m:t>
                              </m:r>
                            </m:e>
                            <m:sub>
                              <m:r>
                                <a:rPr lang="en-US" altLang="zh-CN" b="0" i="1" smtClean="0">
                                  <a:solidFill>
                                    <a:schemeClr val="tx1"/>
                                  </a:solidFill>
                                  <a:latin typeface="Cambria Math" panose="02040503050406030204" pitchFamily="18" charset="0"/>
                                  <a:ea typeface="黑体" panose="02010609060101010101" pitchFamily="49" charset="-122"/>
                                </a:rPr>
                                <m:t>𝑖</m:t>
                              </m:r>
                            </m:sub>
                          </m:sSub>
                          <m:r>
                            <a:rPr lang="en-US" altLang="zh-CN" b="0" i="1" smtClean="0">
                              <a:solidFill>
                                <a:schemeClr val="tx1"/>
                              </a:solidFill>
                              <a:latin typeface="Cambria Math" panose="02040503050406030204" pitchFamily="18" charset="0"/>
                              <a:ea typeface="黑体" panose="02010609060101010101" pitchFamily="49" charset="-122"/>
                            </a:rPr>
                            <m:t>𝑓</m:t>
                          </m:r>
                          <m:sSup>
                            <m:sSupPr>
                              <m:ctrlPr>
                                <a:rPr lang="en-US" altLang="zh-CN" b="0" i="1" smtClean="0">
                                  <a:solidFill>
                                    <a:schemeClr val="tx1"/>
                                  </a:solidFill>
                                  <a:latin typeface="Cambria Math" panose="02040503050406030204" pitchFamily="18" charset="0"/>
                                  <a:ea typeface="黑体" panose="02010609060101010101" pitchFamily="49" charset="-122"/>
                                </a:rPr>
                              </m:ctrlPr>
                            </m:sSupPr>
                            <m:e>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𝑥</m:t>
                                  </m:r>
                                </m:e>
                              </m:d>
                            </m:e>
                            <m:sup>
                              <m:r>
                                <a:rPr lang="en-US" altLang="zh-CN" b="0" i="1" smtClean="0">
                                  <a:solidFill>
                                    <a:schemeClr val="tx1"/>
                                  </a:solidFill>
                                  <a:latin typeface="Cambria Math" panose="02040503050406030204" pitchFamily="18" charset="0"/>
                                  <a:ea typeface="黑体" panose="02010609060101010101" pitchFamily="49" charset="-122"/>
                                </a:rPr>
                                <m:t>2</m:t>
                              </m:r>
                            </m:sup>
                          </m:sSup>
                        </m:num>
                        <m:den>
                          <m:r>
                            <a:rPr lang="en-US" altLang="zh-CN" b="0" i="1" smtClean="0">
                              <a:solidFill>
                                <a:schemeClr val="tx1"/>
                              </a:solidFill>
                              <a:latin typeface="Cambria Math" panose="02040503050406030204" pitchFamily="18" charset="0"/>
                              <a:ea typeface="黑体" panose="02010609060101010101" pitchFamily="49" charset="-122"/>
                            </a:rPr>
                            <m:t>2</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𝑖</m:t>
                              </m:r>
                            </m:sub>
                          </m:sSub>
                        </m:den>
                      </m:f>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7" name="文本框 6">
                <a:extLst>
                  <a:ext uri="{FF2B5EF4-FFF2-40B4-BE49-F238E27FC236}">
                    <a16:creationId xmlns:a16="http://schemas.microsoft.com/office/drawing/2014/main" id="{F6BAF6BB-DD63-5E0A-9F15-70F594612303}"/>
                  </a:ext>
                </a:extLst>
              </p:cNvPr>
              <p:cNvSpPr txBox="1">
                <a:spLocks noRot="1" noChangeAspect="1" noMove="1" noResize="1" noEditPoints="1" noAdjustHandles="1" noChangeArrowheads="1" noChangeShapeType="1" noTextEdit="1"/>
              </p:cNvSpPr>
              <p:nvPr/>
            </p:nvSpPr>
            <p:spPr>
              <a:xfrm>
                <a:off x="673089" y="5303018"/>
                <a:ext cx="2439528" cy="89588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00B00575-3673-4F82-BA33-C71A5197B418}"/>
                  </a:ext>
                </a:extLst>
              </p:cNvPr>
              <p:cNvSpPr txBox="1"/>
              <p:nvPr/>
            </p:nvSpPr>
            <p:spPr>
              <a:xfrm>
                <a:off x="781680" y="1667873"/>
                <a:ext cx="5343698" cy="461921"/>
              </a:xfrm>
              <a:prstGeom prst="rect">
                <a:avLst/>
              </a:prstGeom>
              <a:noFill/>
            </p:spPr>
            <p:txBody>
              <a:bodyPr wrap="square" rtlCol="0">
                <a:spAutoFit/>
              </a:bodyPr>
              <a:lstStyle/>
              <a:p>
                <a:pPr marL="342900" indent="-342900" algn="just">
                  <a:buFont typeface="Wingdings" panose="05000000000000000000" pitchFamily="2" charset="2"/>
                  <a:buChar char="l"/>
                </a:pPr>
                <a14:m>
                  <m:oMath xmlns:m="http://schemas.openxmlformats.org/officeDocument/2006/math">
                    <m:sSubSup>
                      <m:sSubSupPr>
                        <m:ctrlP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zh-CN" altLang="en-US"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𝜑</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p>
                    </m:sSub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𝑢</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𝑢</m:t>
                    </m:r>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𝑒</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和已知条件</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p:sp>
            <p:nvSpPr>
              <p:cNvPr id="8" name="文本框 7">
                <a:extLst>
                  <a:ext uri="{FF2B5EF4-FFF2-40B4-BE49-F238E27FC236}">
                    <a16:creationId xmlns:a16="http://schemas.microsoft.com/office/drawing/2014/main" id="{00B00575-3673-4F82-BA33-C71A5197B418}"/>
                  </a:ext>
                </a:extLst>
              </p:cNvPr>
              <p:cNvSpPr txBox="1">
                <a:spLocks noRot="1" noChangeAspect="1" noMove="1" noResize="1" noEditPoints="1" noAdjustHandles="1" noChangeArrowheads="1" noChangeShapeType="1" noTextEdit="1"/>
              </p:cNvSpPr>
              <p:nvPr/>
            </p:nvSpPr>
            <p:spPr>
              <a:xfrm>
                <a:off x="781680" y="1667873"/>
                <a:ext cx="5343698" cy="461921"/>
              </a:xfrm>
              <a:prstGeom prst="rect">
                <a:avLst/>
              </a:prstGeom>
              <a:blipFill>
                <a:blip r:embed="rId9"/>
                <a:stretch>
                  <a:fillRect l="-1482" t="-16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0CE9D4D8-41A1-4E5B-891E-84037B1537BB}"/>
                  </a:ext>
                </a:extLst>
              </p:cNvPr>
              <p:cNvSpPr txBox="1"/>
              <p:nvPr/>
            </p:nvSpPr>
            <p:spPr>
              <a:xfrm>
                <a:off x="5913104" y="1667790"/>
                <a:ext cx="3143279" cy="461665"/>
              </a:xfrm>
              <a:prstGeom prst="rect">
                <a:avLst/>
              </a:prstGeom>
              <a:noFill/>
            </p:spPr>
            <p:txBody>
              <a:bodyPr wrap="square" rtlCol="0">
                <a:spAutoFit/>
              </a:bodyPr>
              <a:lstStyle/>
              <a:p>
                <a:pPr algn="just"/>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i="1">
                            <a:solidFill>
                              <a:schemeClr val="tx1"/>
                            </a:solidFill>
                            <a:latin typeface="Cambria Math" panose="02040503050406030204" pitchFamily="18" charset="0"/>
                            <a:ea typeface="Cambria Math" panose="02040503050406030204" pitchFamily="18" charset="0"/>
                            <a:cs typeface="Arial" panose="020B0604020202020204" pitchFamily="34" charset="0"/>
                          </a:rPr>
                          <m:t>𝜑</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是 </a:t>
                </a:r>
                <a14:m>
                  <m:oMath xmlns:m="http://schemas.openxmlformats.org/officeDocument/2006/math">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光滑的</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p:sp>
            <p:nvSpPr>
              <p:cNvPr id="9" name="文本框 8">
                <a:extLst>
                  <a:ext uri="{FF2B5EF4-FFF2-40B4-BE49-F238E27FC236}">
                    <a16:creationId xmlns:a16="http://schemas.microsoft.com/office/drawing/2014/main" id="{0CE9D4D8-41A1-4E5B-891E-84037B1537BB}"/>
                  </a:ext>
                </a:extLst>
              </p:cNvPr>
              <p:cNvSpPr txBox="1">
                <a:spLocks noRot="1" noChangeAspect="1" noMove="1" noResize="1" noEditPoints="1" noAdjustHandles="1" noChangeArrowheads="1" noChangeShapeType="1" noTextEdit="1"/>
              </p:cNvSpPr>
              <p:nvPr/>
            </p:nvSpPr>
            <p:spPr>
              <a:xfrm>
                <a:off x="5913104" y="1667790"/>
                <a:ext cx="3143279" cy="461665"/>
              </a:xfrm>
              <a:prstGeom prst="rect">
                <a:avLst/>
              </a:prstGeom>
              <a:blipFill>
                <a:blip r:embed="rId10"/>
                <a:stretch>
                  <a:fillRect t="-14667"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70C52A4-C011-44AD-87F6-944B0CE6F69A}"/>
                  </a:ext>
                </a:extLst>
              </p:cNvPr>
              <p:cNvSpPr txBox="1"/>
              <p:nvPr/>
            </p:nvSpPr>
            <p:spPr>
              <a:xfrm>
                <a:off x="233464" y="331563"/>
                <a:ext cx="8673810" cy="769441"/>
              </a:xfrm>
              <a:prstGeom prst="rect">
                <a:avLst/>
              </a:prstGeom>
              <a:noFill/>
            </p:spPr>
            <p:txBody>
              <a:bodyPr wrap="square" rtlCol="0">
                <a:spAutoFit/>
              </a:bodyPr>
              <a:lstStyle/>
              <a:p>
                <a:pPr algn="ctr"/>
                <a:r>
                  <a:rPr lang="en-US" altLang="zh-CN" sz="4400" dirty="0">
                    <a:solidFill>
                      <a:srgbClr val="0070C0"/>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sz="4400" i="1">
                        <a:solidFill>
                          <a:srgbClr val="0070C0"/>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sz="4400" dirty="0">
                    <a:solidFill>
                      <a:srgbClr val="0070C0"/>
                    </a:solidFill>
                    <a:latin typeface="Arial" panose="020B0604020202020204" pitchFamily="34" charset="0"/>
                    <a:ea typeface="黑体" panose="02010609060101010101" pitchFamily="49" charset="-122"/>
                    <a:cs typeface="Arial" panose="020B0604020202020204" pitchFamily="34" charset="0"/>
                  </a:rPr>
                  <a:t>)</a:t>
                </a:r>
                <a:r>
                  <a:rPr lang="zh-CN" altLang="en-US" sz="4400" dirty="0">
                    <a:solidFill>
                      <a:srgbClr val="0070C0"/>
                    </a:solidFill>
                    <a:latin typeface="Arial" panose="020B0604020202020204" pitchFamily="34" charset="0"/>
                    <a:ea typeface="黑体" panose="02010609060101010101" pitchFamily="49" charset="-122"/>
                    <a:cs typeface="Arial" panose="020B0604020202020204" pitchFamily="34" charset="0"/>
                  </a:rPr>
                  <a:t>规则下</a:t>
                </a:r>
                <a:r>
                  <a:rPr lang="en-US" altLang="zh-CN" sz="4400" dirty="0">
                    <a:solidFill>
                      <a:srgbClr val="0070C0"/>
                    </a:solidFill>
                    <a:ea typeface="黑体" panose="02010609060101010101" pitchFamily="49" charset="-122"/>
                    <a:cs typeface="Times New Roman" panose="02020603050405020304" pitchFamily="18" charset="0"/>
                  </a:rPr>
                  <a:t>RCD</a:t>
                </a:r>
                <a:r>
                  <a:rPr lang="zh-CN" altLang="en-US" sz="4400" dirty="0">
                    <a:solidFill>
                      <a:srgbClr val="0070C0"/>
                    </a:solidFill>
                    <a:ea typeface="黑体" panose="02010609060101010101" pitchFamily="49" charset="-122"/>
                    <a:cs typeface="Times New Roman" panose="02020603050405020304" pitchFamily="18" charset="0"/>
                  </a:rPr>
                  <a:t>的复杂性</a:t>
                </a:r>
                <a:r>
                  <a:rPr lang="en-US" altLang="zh-CN" sz="4400" dirty="0">
                    <a:solidFill>
                      <a:srgbClr val="0070C0"/>
                    </a:solidFill>
                    <a:ea typeface="黑体" panose="02010609060101010101" pitchFamily="49" charset="-122"/>
                    <a:cs typeface="Times New Roman" panose="02020603050405020304" pitchFamily="18" charset="0"/>
                  </a:rPr>
                  <a:t>(</a:t>
                </a:r>
                <a:r>
                  <a:rPr lang="zh-CN" altLang="en-US" sz="4400" dirty="0">
                    <a:solidFill>
                      <a:srgbClr val="0070C0"/>
                    </a:solidFill>
                    <a:ea typeface="黑体" panose="02010609060101010101" pitchFamily="49" charset="-122"/>
                    <a:cs typeface="Times New Roman" panose="02020603050405020304" pitchFamily="18" charset="0"/>
                  </a:rPr>
                  <a:t>续</a:t>
                </a:r>
                <a:r>
                  <a:rPr lang="en-US" altLang="zh-CN" sz="4400" dirty="0">
                    <a:solidFill>
                      <a:srgbClr val="0070C0"/>
                    </a:solidFill>
                    <a:ea typeface="黑体" panose="02010609060101010101" pitchFamily="49" charset="-122"/>
                    <a:cs typeface="Times New Roman" panose="02020603050405020304" pitchFamily="18" charset="0"/>
                  </a:rPr>
                  <a:t>1)</a:t>
                </a:r>
                <a:endParaRPr lang="zh-CN" altLang="en-US" sz="2800" dirty="0">
                  <a:solidFill>
                    <a:srgbClr val="0070C0"/>
                  </a:solidFill>
                  <a:ea typeface="黑体" panose="02010609060101010101" pitchFamily="49"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70C52A4-C011-44AD-87F6-944B0CE6F69A}"/>
                  </a:ext>
                </a:extLst>
              </p:cNvPr>
              <p:cNvSpPr txBox="1">
                <a:spLocks noRot="1" noChangeAspect="1" noMove="1" noResize="1" noEditPoints="1" noAdjustHandles="1" noChangeArrowheads="1" noChangeShapeType="1" noTextEdit="1"/>
              </p:cNvSpPr>
              <p:nvPr/>
            </p:nvSpPr>
            <p:spPr>
              <a:xfrm>
                <a:off x="233464" y="331563"/>
                <a:ext cx="8673810" cy="769441"/>
              </a:xfrm>
              <a:prstGeom prst="rect">
                <a:avLst/>
              </a:prstGeom>
              <a:blipFill>
                <a:blip r:embed="rId11"/>
                <a:stretch>
                  <a:fillRect l="-1054" t="-18898" r="-1054" b="-37795"/>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CFFDCC9-090F-4E17-91CB-A93610B507F3}"/>
              </a:ext>
            </a:extLst>
          </p:cNvPr>
          <p:cNvSpPr/>
          <p:nvPr/>
        </p:nvSpPr>
        <p:spPr>
          <a:xfrm>
            <a:off x="601969" y="1101004"/>
            <a:ext cx="970137" cy="461665"/>
          </a:xfrm>
          <a:prstGeom prst="rect">
            <a:avLst/>
          </a:prstGeom>
        </p:spPr>
        <p:txBody>
          <a:bodyPr wrap="none">
            <a:spAutoFit/>
          </a:bodyPr>
          <a:lstStyle/>
          <a:p>
            <a:r>
              <a:rPr lang="zh-CN" altLang="en-US" dirty="0">
                <a:solidFill>
                  <a:srgbClr val="0070C0"/>
                </a:solidFill>
                <a:latin typeface="Arial" panose="020B0604020202020204" pitchFamily="34" charset="0"/>
                <a:ea typeface="黑体" panose="02010609060101010101" pitchFamily="49" charset="-122"/>
                <a:cs typeface="Arial" panose="020B0604020202020204" pitchFamily="34" charset="0"/>
              </a:rPr>
              <a:t>证明</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endParaRPr lang="zh-CN" altLang="en-US"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0916D127-F823-4A7B-92F2-BC94B2ADFF38}"/>
                  </a:ext>
                </a:extLst>
              </p:cNvPr>
              <p:cNvSpPr txBox="1"/>
              <p:nvPr/>
            </p:nvSpPr>
            <p:spPr>
              <a:xfrm>
                <a:off x="4284010" y="4822611"/>
                <a:ext cx="4336824"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下降算法： </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d>
                      <m:d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sub>
                        </m:sSub>
                      </m:e>
                    </m:d>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sub>
                    </m:s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p:sp>
            <p:nvSpPr>
              <p:cNvPr id="12" name="文本框 11">
                <a:extLst>
                  <a:ext uri="{FF2B5EF4-FFF2-40B4-BE49-F238E27FC236}">
                    <a16:creationId xmlns:a16="http://schemas.microsoft.com/office/drawing/2014/main" id="{0916D127-F823-4A7B-92F2-BC94B2ADFF38}"/>
                  </a:ext>
                </a:extLst>
              </p:cNvPr>
              <p:cNvSpPr txBox="1">
                <a:spLocks noRot="1" noChangeAspect="1" noMove="1" noResize="1" noEditPoints="1" noAdjustHandles="1" noChangeArrowheads="1" noChangeShapeType="1" noTextEdit="1"/>
              </p:cNvSpPr>
              <p:nvPr/>
            </p:nvSpPr>
            <p:spPr>
              <a:xfrm>
                <a:off x="4284010" y="4822611"/>
                <a:ext cx="4336824" cy="461665"/>
              </a:xfrm>
              <a:prstGeom prst="rect">
                <a:avLst/>
              </a:prstGeom>
              <a:blipFill>
                <a:blip r:embed="rId12"/>
                <a:stretch>
                  <a:fillRect l="-2250" t="-14474" b="-250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96424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4A6DF47-6ECB-5D22-DAE6-78A85C088354}"/>
                  </a:ext>
                </a:extLst>
              </p:cNvPr>
              <p:cNvSpPr txBox="1"/>
              <p:nvPr/>
            </p:nvSpPr>
            <p:spPr>
              <a:xfrm>
                <a:off x="567628" y="1337960"/>
                <a:ext cx="2621194"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因为</a:t>
                </a:r>
                <a14:m>
                  <m:oMath xmlns:m="http://schemas.openxmlformats.org/officeDocument/2006/math">
                    <m:sSub>
                      <m:sSubPr>
                        <m:ctrlP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𝑖</m:t>
                        </m:r>
                      </m:e>
                      <m:sub>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𝑡</m:t>
                        </m:r>
                      </m:sub>
                    </m:sSub>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𝑝</m:t>
                        </m:r>
                      </m:e>
                      <m:sup>
                        <m:r>
                          <a:rPr lang="zh-CN" altLang="en-US"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𝛾</m:t>
                        </m:r>
                      </m:sup>
                    </m:sSup>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，有</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p:sp>
            <p:nvSpPr>
              <p:cNvPr id="4" name="文本框 3">
                <a:extLst>
                  <a:ext uri="{FF2B5EF4-FFF2-40B4-BE49-F238E27FC236}">
                    <a16:creationId xmlns:a16="http://schemas.microsoft.com/office/drawing/2014/main" id="{B4A6DF47-6ECB-5D22-DAE6-78A85C088354}"/>
                  </a:ext>
                </a:extLst>
              </p:cNvPr>
              <p:cNvSpPr txBox="1">
                <a:spLocks noRot="1" noChangeAspect="1" noMove="1" noResize="1" noEditPoints="1" noAdjustHandles="1" noChangeArrowheads="1" noChangeShapeType="1" noTextEdit="1"/>
              </p:cNvSpPr>
              <p:nvPr/>
            </p:nvSpPr>
            <p:spPr>
              <a:xfrm>
                <a:off x="567628" y="1337960"/>
                <a:ext cx="2621194" cy="461665"/>
              </a:xfrm>
              <a:prstGeom prst="rect">
                <a:avLst/>
              </a:prstGeom>
              <a:blipFill>
                <a:blip r:embed="rId4"/>
                <a:stretch>
                  <a:fillRect l="-3488" t="-14474"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FA05417-1453-9D2F-DE48-098815EFF5B1}"/>
                  </a:ext>
                </a:extLst>
              </p:cNvPr>
              <p:cNvSpPr txBox="1"/>
              <p:nvPr/>
            </p:nvSpPr>
            <p:spPr>
              <a:xfrm>
                <a:off x="734607" y="1909395"/>
                <a:ext cx="4908430" cy="9341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𝑓</m:t>
                          </m:r>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𝛽</m:t>
                                      </m:r>
                                    </m:e>
                                    <m:sub>
                                      <m:sSub>
                                        <m:sSubPr>
                                          <m:ctrlPr>
                                            <a:rPr lang="en-US" altLang="zh-CN" b="0" i="1" smtClean="0">
                                              <a:solidFill>
                                                <a:srgbClr val="C00000"/>
                                              </a:solidFill>
                                              <a:latin typeface="Cambria Math" panose="02040503050406030204" pitchFamily="18" charset="0"/>
                                              <a:ea typeface="黑体" panose="02010609060101010101" pitchFamily="49" charset="-122"/>
                                            </a:rPr>
                                          </m:ctrlPr>
                                        </m:sSubPr>
                                        <m:e>
                                          <m:r>
                                            <a:rPr lang="en-US" altLang="zh-CN" b="0" i="1" smtClean="0">
                                              <a:solidFill>
                                                <a:srgbClr val="C00000"/>
                                              </a:solidFill>
                                              <a:latin typeface="Cambria Math" panose="02040503050406030204" pitchFamily="18" charset="0"/>
                                              <a:ea typeface="黑体" panose="02010609060101010101" pitchFamily="49" charset="-122"/>
                                            </a:rPr>
                                            <m:t>𝑖</m:t>
                                          </m:r>
                                        </m:e>
                                        <m:sub>
                                          <m:r>
                                            <a:rPr lang="en-US" altLang="zh-CN" b="0" i="1" smtClean="0">
                                              <a:solidFill>
                                                <a:srgbClr val="C00000"/>
                                              </a:solidFill>
                                              <a:latin typeface="Cambria Math" panose="02040503050406030204" pitchFamily="18" charset="0"/>
                                              <a:ea typeface="黑体" panose="02010609060101010101" pitchFamily="49" charset="-122"/>
                                            </a:rPr>
                                            <m:t>𝑡</m:t>
                                          </m:r>
                                        </m:sub>
                                      </m:sSub>
                                    </m:sub>
                                  </m:sSub>
                                </m:den>
                              </m:f>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m:rPr>
                                      <m:sty m:val="p"/>
                                    </m:rPr>
                                    <a:rPr lang="en-US" altLang="zh-CN" b="0" i="1" smtClean="0">
                                      <a:solidFill>
                                        <a:schemeClr val="tx1"/>
                                      </a:solidFill>
                                      <a:latin typeface="Cambria Math" panose="02040503050406030204" pitchFamily="18" charset="0"/>
                                      <a:ea typeface="Cambria Math" panose="02040503050406030204" pitchFamily="18" charset="0"/>
                                    </a:rPr>
                                    <m:t>∇</m:t>
                                  </m:r>
                                </m:e>
                                <m:sub>
                                  <m:sSub>
                                    <m:sSubPr>
                                      <m:ctrlPr>
                                        <a:rPr lang="en-US" altLang="zh-CN" b="0" i="1" smtClean="0">
                                          <a:solidFill>
                                            <a:srgbClr val="C00000"/>
                                          </a:solidFill>
                                          <a:latin typeface="Cambria Math" panose="02040503050406030204" pitchFamily="18" charset="0"/>
                                          <a:ea typeface="黑体" panose="02010609060101010101" pitchFamily="49" charset="-122"/>
                                        </a:rPr>
                                      </m:ctrlPr>
                                    </m:sSubPr>
                                    <m:e>
                                      <m:r>
                                        <a:rPr lang="en-US" altLang="zh-CN" b="0" i="1" smtClean="0">
                                          <a:solidFill>
                                            <a:srgbClr val="C00000"/>
                                          </a:solidFill>
                                          <a:latin typeface="Cambria Math" panose="02040503050406030204" pitchFamily="18" charset="0"/>
                                          <a:ea typeface="黑体" panose="02010609060101010101" pitchFamily="49" charset="-122"/>
                                        </a:rPr>
                                        <m:t>𝑖</m:t>
                                      </m:r>
                                    </m:e>
                                    <m:sub>
                                      <m:r>
                                        <a:rPr lang="en-US" altLang="zh-CN" b="0" i="1" smtClean="0">
                                          <a:solidFill>
                                            <a:srgbClr val="C00000"/>
                                          </a:solidFill>
                                          <a:latin typeface="Cambria Math" panose="02040503050406030204" pitchFamily="18" charset="0"/>
                                          <a:ea typeface="黑体" panose="02010609060101010101" pitchFamily="49" charset="-122"/>
                                        </a:rPr>
                                        <m:t>𝑡</m:t>
                                      </m:r>
                                    </m:sub>
                                  </m:sSub>
                                </m:sub>
                              </m:sSub>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smtClean="0">
                                      <a:solidFill>
                                        <a:srgbClr val="C00000"/>
                                      </a:solidFill>
                                      <a:latin typeface="Cambria Math" panose="02040503050406030204" pitchFamily="18" charset="0"/>
                                      <a:ea typeface="黑体" panose="02010609060101010101" pitchFamily="49" charset="-122"/>
                                    </a:rPr>
                                  </m:ctrlPr>
                                </m:sSubPr>
                                <m:e>
                                  <m:r>
                                    <a:rPr lang="en-US" altLang="zh-CN" b="0" i="1" smtClean="0">
                                      <a:solidFill>
                                        <a:srgbClr val="C00000"/>
                                      </a:solidFill>
                                      <a:latin typeface="Cambria Math" panose="02040503050406030204" pitchFamily="18" charset="0"/>
                                      <a:ea typeface="黑体" panose="02010609060101010101" pitchFamily="49" charset="-122"/>
                                    </a:rPr>
                                    <m:t>𝑒</m:t>
                                  </m:r>
                                </m:e>
                                <m:sub>
                                  <m:sSub>
                                    <m:sSubPr>
                                      <m:ctrlPr>
                                        <a:rPr lang="en-US" altLang="zh-CN" i="1">
                                          <a:solidFill>
                                            <a:srgbClr val="C00000"/>
                                          </a:solidFill>
                                          <a:latin typeface="Cambria Math" panose="02040503050406030204" pitchFamily="18" charset="0"/>
                                          <a:ea typeface="黑体" panose="02010609060101010101" pitchFamily="49" charset="-122"/>
                                        </a:rPr>
                                      </m:ctrlPr>
                                    </m:sSubPr>
                                    <m:e>
                                      <m:r>
                                        <a:rPr lang="en-US" altLang="zh-CN" i="1">
                                          <a:solidFill>
                                            <a:srgbClr val="C00000"/>
                                          </a:solidFill>
                                          <a:latin typeface="Cambria Math" panose="02040503050406030204" pitchFamily="18" charset="0"/>
                                          <a:ea typeface="黑体" panose="02010609060101010101" pitchFamily="49" charset="-122"/>
                                        </a:rPr>
                                        <m:t>𝑖</m:t>
                                      </m:r>
                                    </m:e>
                                    <m:sub>
                                      <m:r>
                                        <a:rPr lang="en-US" altLang="zh-CN" i="1">
                                          <a:solidFill>
                                            <a:srgbClr val="C00000"/>
                                          </a:solidFill>
                                          <a:latin typeface="Cambria Math" panose="02040503050406030204" pitchFamily="18" charset="0"/>
                                          <a:ea typeface="黑体" panose="02010609060101010101" pitchFamily="49" charset="-122"/>
                                        </a:rPr>
                                        <m:t>𝑡</m:t>
                                      </m:r>
                                    </m:sub>
                                  </m:sSub>
                                </m:sub>
                              </m:sSub>
                            </m:e>
                          </m:d>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e>
                      </m:d>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3" name="文本框 2">
                <a:extLst>
                  <a:ext uri="{FF2B5EF4-FFF2-40B4-BE49-F238E27FC236}">
                    <a16:creationId xmlns:a16="http://schemas.microsoft.com/office/drawing/2014/main" id="{8FA05417-1453-9D2F-DE48-098815EFF5B1}"/>
                  </a:ext>
                </a:extLst>
              </p:cNvPr>
              <p:cNvSpPr txBox="1">
                <a:spLocks noRot="1" noChangeAspect="1" noMove="1" noResize="1" noEditPoints="1" noAdjustHandles="1" noChangeArrowheads="1" noChangeShapeType="1" noTextEdit="1"/>
              </p:cNvSpPr>
              <p:nvPr/>
            </p:nvSpPr>
            <p:spPr>
              <a:xfrm>
                <a:off x="734607" y="1909395"/>
                <a:ext cx="4908430" cy="9341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69D2B51-B57A-D5B7-EFC9-94E84D3559AB}"/>
                  </a:ext>
                </a:extLst>
              </p:cNvPr>
              <p:cNvSpPr txBox="1"/>
              <p:nvPr/>
            </p:nvSpPr>
            <p:spPr>
              <a:xfrm>
                <a:off x="433905" y="2964839"/>
                <a:ext cx="3941473" cy="1100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m:t>
                      </m:r>
                      <m:nary>
                        <m:naryPr>
                          <m:chr m:val="∑"/>
                          <m:ctrlPr>
                            <a:rPr lang="en-US" altLang="zh-CN" b="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zh-CN" b="0" i="1" smtClean="0">
                              <a:solidFill>
                                <a:schemeClr val="tx1"/>
                              </a:solidFill>
                              <a:latin typeface="Cambria Math" panose="02040503050406030204" pitchFamily="18" charset="0"/>
                              <a:ea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rPr>
                            <m:t>𝑛</m:t>
                          </m:r>
                        </m:sup>
                        <m:e>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r>
                                <a:rPr lang="en-US" altLang="zh-CN" b="0" i="1" smtClean="0">
                                  <a:solidFill>
                                    <a:schemeClr val="tx1"/>
                                  </a:solidFill>
                                  <a:latin typeface="Cambria Math" panose="02040503050406030204" pitchFamily="18" charset="0"/>
                                  <a:ea typeface="Cambria Math" panose="02040503050406030204" pitchFamily="18" charset="0"/>
                                </a:rPr>
                                <m:t>𝑝</m:t>
                              </m:r>
                            </m:e>
                            <m:sub>
                              <m:r>
                                <a:rPr lang="en-US" altLang="zh-CN" b="0" i="1" smtClean="0">
                                  <a:solidFill>
                                    <a:schemeClr val="tx1"/>
                                  </a:solidFill>
                                  <a:latin typeface="Cambria Math" panose="02040503050406030204" pitchFamily="18" charset="0"/>
                                  <a:ea typeface="Cambria Math" panose="02040503050406030204" pitchFamily="18" charset="0"/>
                                </a:rPr>
                                <m:t>𝑖</m:t>
                              </m:r>
                            </m:sub>
                            <m:sup>
                              <m:r>
                                <a:rPr lang="zh-CN" altLang="en-US" b="0" i="1" smtClean="0">
                                  <a:solidFill>
                                    <a:schemeClr val="tx1"/>
                                  </a:solidFill>
                                  <a:latin typeface="Cambria Math" panose="02040503050406030204" pitchFamily="18" charset="0"/>
                                  <a:ea typeface="Cambria Math" panose="02040503050406030204" pitchFamily="18" charset="0"/>
                                </a:rPr>
                                <m:t>𝛾</m:t>
                              </m:r>
                            </m:sup>
                          </m:sSubSup>
                          <m:r>
                            <a:rPr lang="en-US" altLang="zh-CN" b="0" i="1" smtClean="0">
                              <a:solidFill>
                                <a:schemeClr val="tx1"/>
                              </a:solidFill>
                              <a:latin typeface="Cambria Math" panose="02040503050406030204" pitchFamily="18" charset="0"/>
                              <a:ea typeface="Cambria Math" panose="02040503050406030204" pitchFamily="18" charset="0"/>
                            </a:rPr>
                            <m:t>∙</m:t>
                          </m:r>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m:rPr>
                                          <m:sty m:val="p"/>
                                        </m:rPr>
                                        <a:rPr lang="en-US" altLang="zh-CN" b="0" i="1" smtClean="0">
                                          <a:solidFill>
                                            <a:schemeClr val="tx1"/>
                                          </a:solidFill>
                                          <a:latin typeface="Cambria Math" panose="02040503050406030204" pitchFamily="18" charset="0"/>
                                          <a:ea typeface="Cambria Math" panose="02040503050406030204" pitchFamily="18" charset="0"/>
                                        </a:rPr>
                                        <m:t>∇</m:t>
                                      </m:r>
                                    </m:e>
                                    <m:sub>
                                      <m:r>
                                        <a:rPr lang="en-US" altLang="zh-CN" b="0" i="1" smtClean="0">
                                          <a:solidFill>
                                            <a:schemeClr val="tx1"/>
                                          </a:solidFill>
                                          <a:latin typeface="Cambria Math" panose="02040503050406030204" pitchFamily="18" charset="0"/>
                                          <a:ea typeface="Cambria Math" panose="02040503050406030204" pitchFamily="18" charset="0"/>
                                        </a:rPr>
                                        <m:t>𝑖</m:t>
                                      </m:r>
                                    </m:sub>
                                  </m:sSub>
                                  <m:r>
                                    <a:rPr lang="en-US" altLang="zh-CN" b="0" i="1" smtClean="0">
                                      <a:solidFill>
                                        <a:schemeClr val="tx1"/>
                                      </a:solidFill>
                                      <a:latin typeface="Cambria Math" panose="02040503050406030204" pitchFamily="18" charset="0"/>
                                      <a:ea typeface="Cambria Math" panose="02040503050406030204" pitchFamily="18" charset="0"/>
                                    </a:rPr>
                                    <m:t>𝑓</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e>
                                    <m:sup>
                                      <m:r>
                                        <a:rPr lang="en-US" altLang="zh-CN" b="0" i="1" smtClean="0">
                                          <a:solidFill>
                                            <a:schemeClr val="tx1"/>
                                          </a:solidFill>
                                          <a:latin typeface="Cambria Math" panose="02040503050406030204" pitchFamily="18" charset="0"/>
                                          <a:ea typeface="Cambria Math" panose="02040503050406030204" pitchFamily="18" charset="0"/>
                                        </a:rPr>
                                        <m:t>2</m:t>
                                      </m:r>
                                    </m:sup>
                                  </m:sSup>
                                </m:num>
                                <m:den>
                                  <m:r>
                                    <a:rPr lang="en-US" altLang="zh-CN" b="0" i="1" smtClean="0">
                                      <a:solidFill>
                                        <a:schemeClr val="tx1"/>
                                      </a:solidFill>
                                      <a:latin typeface="Cambria Math" panose="02040503050406030204" pitchFamily="18" charset="0"/>
                                      <a:ea typeface="Cambria Math" panose="02040503050406030204" pitchFamily="18" charset="0"/>
                                    </a:rPr>
                                    <m:t>2</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zh-CN" altLang="en-US" b="0" i="1" smtClean="0">
                                          <a:solidFill>
                                            <a:schemeClr val="tx1"/>
                                          </a:solidFill>
                                          <a:latin typeface="Cambria Math" panose="02040503050406030204" pitchFamily="18" charset="0"/>
                                          <a:ea typeface="Cambria Math" panose="02040503050406030204" pitchFamily="18" charset="0"/>
                                        </a:rPr>
                                        <m:t>𝛽</m:t>
                                      </m:r>
                                    </m:e>
                                    <m:sub>
                                      <m:r>
                                        <a:rPr lang="en-US" altLang="zh-CN" b="0" i="1" smtClean="0">
                                          <a:solidFill>
                                            <a:schemeClr val="tx1"/>
                                          </a:solidFill>
                                          <a:latin typeface="Cambria Math" panose="02040503050406030204" pitchFamily="18" charset="0"/>
                                          <a:ea typeface="Cambria Math" panose="02040503050406030204" pitchFamily="18" charset="0"/>
                                        </a:rPr>
                                        <m:t>𝑖</m:t>
                                      </m:r>
                                    </m:sub>
                                  </m:sSub>
                                </m:den>
                              </m:f>
                            </m:e>
                          </m:d>
                        </m:e>
                      </m:nary>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D69D2B51-B57A-D5B7-EFC9-94E84D3559AB}"/>
                  </a:ext>
                </a:extLst>
              </p:cNvPr>
              <p:cNvSpPr txBox="1">
                <a:spLocks noRot="1" noChangeAspect="1" noMove="1" noResize="1" noEditPoints="1" noAdjustHandles="1" noChangeArrowheads="1" noChangeShapeType="1" noTextEdit="1"/>
              </p:cNvSpPr>
              <p:nvPr/>
            </p:nvSpPr>
            <p:spPr>
              <a:xfrm>
                <a:off x="433905" y="2964839"/>
                <a:ext cx="3941473" cy="110055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677B85E-BC53-6B14-E40C-16E8D9C8E474}"/>
                  </a:ext>
                </a:extLst>
              </p:cNvPr>
              <p:cNvSpPr txBox="1"/>
              <p:nvPr/>
            </p:nvSpPr>
            <p:spPr>
              <a:xfrm>
                <a:off x="567628" y="4065397"/>
                <a:ext cx="4562278" cy="1100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1</m:t>
                          </m:r>
                        </m:num>
                        <m:den>
                          <m:r>
                            <a:rPr lang="en-US" altLang="zh-CN" b="0" i="1" smtClean="0">
                              <a:solidFill>
                                <a:schemeClr val="tx1"/>
                              </a:solidFill>
                              <a:latin typeface="Cambria Math" panose="02040503050406030204" pitchFamily="18" charset="0"/>
                              <a:ea typeface="Cambria Math" panose="02040503050406030204" pitchFamily="18" charset="0"/>
                            </a:rPr>
                            <m:t>2</m:t>
                          </m:r>
                          <m:nary>
                            <m:naryPr>
                              <m:chr m:val="∑"/>
                              <m:ctrlPr>
                                <a:rPr lang="en-US" altLang="zh-CN" b="0" i="1" smtClean="0">
                                  <a:solidFill>
                                    <a:schemeClr val="tx1"/>
                                  </a:solidFill>
                                  <a:latin typeface="Cambria Math" panose="02040503050406030204" pitchFamily="18" charset="0"/>
                                  <a:ea typeface="Cambria Math" panose="02040503050406030204" pitchFamily="18" charset="0"/>
                                </a:rPr>
                              </m:ctrlPr>
                            </m:naryPr>
                            <m:sub>
                              <m:r>
                                <a:rPr lang="en-US" altLang="zh-CN" b="0" i="1" smtClean="0">
                                  <a:solidFill>
                                    <a:schemeClr val="tx1"/>
                                  </a:solidFill>
                                  <a:latin typeface="Cambria Math" panose="02040503050406030204" pitchFamily="18" charset="0"/>
                                  <a:ea typeface="Cambria Math" panose="02040503050406030204" pitchFamily="18" charset="0"/>
                                </a:rPr>
                                <m:t>𝑗</m:t>
                              </m:r>
                              <m:r>
                                <a:rPr lang="en-US" altLang="zh-CN" b="0" i="1" smtClean="0">
                                  <a:solidFill>
                                    <a:schemeClr val="tx1"/>
                                  </a:solidFill>
                                  <a:latin typeface="Cambria Math" panose="02040503050406030204" pitchFamily="18" charset="0"/>
                                  <a:ea typeface="Cambria Math" panose="020405030504060302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rPr>
                                <m:t>𝑛</m:t>
                              </m:r>
                            </m:sup>
                            <m:e>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r>
                                    <a:rPr lang="zh-CN" altLang="en-US" b="0" i="1" smtClean="0">
                                      <a:solidFill>
                                        <a:schemeClr val="tx1"/>
                                      </a:solidFill>
                                      <a:latin typeface="Cambria Math" panose="02040503050406030204" pitchFamily="18" charset="0"/>
                                      <a:ea typeface="Cambria Math" panose="02040503050406030204" pitchFamily="18" charset="0"/>
                                    </a:rPr>
                                    <m:t>𝛽</m:t>
                                  </m:r>
                                </m:e>
                                <m:sub>
                                  <m:r>
                                    <a:rPr lang="en-US" altLang="zh-CN" b="0" i="1" smtClean="0">
                                      <a:solidFill>
                                        <a:schemeClr val="tx1"/>
                                      </a:solidFill>
                                      <a:latin typeface="Cambria Math" panose="02040503050406030204" pitchFamily="18" charset="0"/>
                                      <a:ea typeface="Cambria Math" panose="02040503050406030204" pitchFamily="18" charset="0"/>
                                    </a:rPr>
                                    <m:t>𝑗</m:t>
                                  </m:r>
                                </m:sub>
                                <m:sup>
                                  <m:r>
                                    <a:rPr lang="zh-CN" altLang="en-US" b="0" i="1" smtClean="0">
                                      <a:solidFill>
                                        <a:schemeClr val="tx1"/>
                                      </a:solidFill>
                                      <a:latin typeface="Cambria Math" panose="02040503050406030204" pitchFamily="18" charset="0"/>
                                      <a:ea typeface="Cambria Math" panose="02040503050406030204" pitchFamily="18" charset="0"/>
                                    </a:rPr>
                                    <m:t>𝛾</m:t>
                                  </m:r>
                                </m:sup>
                              </m:sSubSup>
                            </m:e>
                          </m:nary>
                        </m:den>
                      </m:f>
                      <m:nary>
                        <m:naryPr>
                          <m:chr m:val="∑"/>
                          <m:ctrlPr>
                            <a:rPr lang="en-US" altLang="zh-CN" b="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zh-CN" b="0" i="1" smtClean="0">
                              <a:solidFill>
                                <a:schemeClr val="tx1"/>
                              </a:solidFill>
                              <a:latin typeface="Cambria Math" panose="02040503050406030204" pitchFamily="18" charset="0"/>
                              <a:ea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rPr>
                            <m:t>𝑛</m:t>
                          </m:r>
                        </m:sup>
                        <m:e>
                          <m:sSubSup>
                            <m:sSubSupPr>
                              <m:ctrlPr>
                                <a:rPr lang="en-US" altLang="zh-CN" b="0" i="1" smtClean="0">
                                  <a:solidFill>
                                    <a:srgbClr val="C00000"/>
                                  </a:solidFill>
                                  <a:latin typeface="Cambria Math" panose="02040503050406030204" pitchFamily="18" charset="0"/>
                                  <a:ea typeface="Cambria Math" panose="02040503050406030204" pitchFamily="18" charset="0"/>
                                </a:rPr>
                              </m:ctrlPr>
                            </m:sSubSupPr>
                            <m:e>
                              <m:r>
                                <a:rPr lang="zh-CN" altLang="en-US" b="0" i="1" smtClean="0">
                                  <a:solidFill>
                                    <a:srgbClr val="C00000"/>
                                  </a:solidFill>
                                  <a:latin typeface="Cambria Math" panose="02040503050406030204" pitchFamily="18" charset="0"/>
                                  <a:ea typeface="Cambria Math" panose="02040503050406030204" pitchFamily="18" charset="0"/>
                                </a:rPr>
                                <m:t>𝛽</m:t>
                              </m:r>
                            </m:e>
                            <m:sub>
                              <m:r>
                                <a:rPr lang="en-US" altLang="zh-CN" b="0" i="1" smtClean="0">
                                  <a:solidFill>
                                    <a:srgbClr val="C00000"/>
                                  </a:solidFill>
                                  <a:latin typeface="Cambria Math" panose="02040503050406030204" pitchFamily="18" charset="0"/>
                                  <a:ea typeface="Cambria Math" panose="02040503050406030204" pitchFamily="18" charset="0"/>
                                </a:rPr>
                                <m:t>𝑖</m:t>
                              </m:r>
                            </m:sub>
                            <m:sup>
                              <m:r>
                                <a:rPr lang="zh-CN" altLang="en-US" b="0" i="1" smtClean="0">
                                  <a:solidFill>
                                    <a:srgbClr val="C00000"/>
                                  </a:solidFill>
                                  <a:latin typeface="Cambria Math" panose="02040503050406030204" pitchFamily="18" charset="0"/>
                                  <a:ea typeface="Cambria Math" panose="02040503050406030204" pitchFamily="18" charset="0"/>
                                </a:rPr>
                                <m:t>𝛾</m:t>
                              </m:r>
                              <m:r>
                                <a:rPr lang="en-US" altLang="zh-CN" b="0" i="1" smtClean="0">
                                  <a:solidFill>
                                    <a:srgbClr val="C00000"/>
                                  </a:solidFill>
                                  <a:latin typeface="Cambria Math" panose="02040503050406030204" pitchFamily="18" charset="0"/>
                                  <a:ea typeface="Cambria Math" panose="02040503050406030204" pitchFamily="18" charset="0"/>
                                </a:rPr>
                                <m:t>−1</m:t>
                              </m:r>
                            </m:sup>
                          </m:sSubSup>
                          <m:sSub>
                            <m:sSubPr>
                              <m:ctrlPr>
                                <a:rPr lang="en-US" altLang="zh-CN" i="1">
                                  <a:solidFill>
                                    <a:schemeClr val="tx1"/>
                                  </a:solidFill>
                                  <a:latin typeface="Cambria Math" panose="02040503050406030204" pitchFamily="18" charset="0"/>
                                  <a:ea typeface="Cambria Math" panose="02040503050406030204" pitchFamily="18" charset="0"/>
                                </a:rPr>
                              </m:ctrlPr>
                            </m:sSubPr>
                            <m:e>
                              <m:r>
                                <m:rPr>
                                  <m:sty m:val="p"/>
                                </m:rP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Cambria Math" panose="02040503050406030204" pitchFamily="18" charset="0"/>
                                </a:rPr>
                                <m:t>𝑖</m:t>
                              </m:r>
                            </m:sub>
                          </m:sSub>
                          <m:r>
                            <a:rPr lang="en-US" altLang="zh-CN" i="1">
                              <a:solidFill>
                                <a:schemeClr val="tx1"/>
                              </a:solidFill>
                              <a:latin typeface="Cambria Math" panose="02040503050406030204" pitchFamily="18" charset="0"/>
                              <a:ea typeface="Cambria Math" panose="02040503050406030204" pitchFamily="18" charset="0"/>
                            </a:rPr>
                            <m:t>𝑓</m:t>
                          </m:r>
                          <m:sSup>
                            <m:sSupPr>
                              <m:ctrlPr>
                                <a:rPr lang="en-US" altLang="zh-CN" i="1">
                                  <a:solidFill>
                                    <a:schemeClr val="tx1"/>
                                  </a:solidFill>
                                  <a:latin typeface="Cambria Math" panose="02040503050406030204" pitchFamily="18" charset="0"/>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𝑥</m:t>
                              </m:r>
                              <m: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e>
                      </m:nary>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9" name="文本框 8">
                <a:extLst>
                  <a:ext uri="{FF2B5EF4-FFF2-40B4-BE49-F238E27FC236}">
                    <a16:creationId xmlns:a16="http://schemas.microsoft.com/office/drawing/2014/main" id="{D677B85E-BC53-6B14-E40C-16E8D9C8E474}"/>
                  </a:ext>
                </a:extLst>
              </p:cNvPr>
              <p:cNvSpPr txBox="1">
                <a:spLocks noRot="1" noChangeAspect="1" noMove="1" noResize="1" noEditPoints="1" noAdjustHandles="1" noChangeArrowheads="1" noChangeShapeType="1" noTextEdit="1"/>
              </p:cNvSpPr>
              <p:nvPr/>
            </p:nvSpPr>
            <p:spPr>
              <a:xfrm>
                <a:off x="567628" y="4065397"/>
                <a:ext cx="4562278" cy="110055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1D87DDC-B43D-2C6D-5441-FD08DC5CCDF8}"/>
                  </a:ext>
                </a:extLst>
              </p:cNvPr>
              <p:cNvSpPr txBox="1"/>
              <p:nvPr/>
            </p:nvSpPr>
            <p:spPr>
              <a:xfrm>
                <a:off x="233464" y="5281804"/>
                <a:ext cx="3501673" cy="10533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r>
                                    <m:rPr>
                                      <m:sty m:val="p"/>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e>
                              </m:d>
                            </m:e>
                            <m:sub>
                              <m:r>
                                <a:rPr lang="en-US" altLang="zh-CN" b="0" i="1" smtClean="0">
                                  <a:solidFill>
                                    <a:schemeClr val="tx1"/>
                                  </a:solidFill>
                                  <a:latin typeface="Cambria Math" panose="02040503050406030204" pitchFamily="18" charset="0"/>
                                  <a:ea typeface="Cambria Math" panose="02040503050406030204" pitchFamily="18" charset="0"/>
                                </a:rPr>
                                <m:t>[1−</m:t>
                              </m:r>
                              <m:r>
                                <a:rPr lang="zh-CN" altLang="en-US" b="0" i="1" smtClean="0">
                                  <a:solidFill>
                                    <a:schemeClr val="tx1"/>
                                  </a:solidFill>
                                  <a:latin typeface="Cambria Math" panose="02040503050406030204" pitchFamily="18" charset="0"/>
                                  <a:ea typeface="Cambria Math" panose="02040503050406030204" pitchFamily="18" charset="0"/>
                                </a:rPr>
                                <m:t>𝛾</m:t>
                              </m:r>
                              <m:r>
                                <a:rPr lang="en-US" altLang="zh-CN" b="0" i="1" smtClean="0">
                                  <a:solidFill>
                                    <a:schemeClr val="tx1"/>
                                  </a:solidFill>
                                  <a:latin typeface="Cambria Math" panose="02040503050406030204" pitchFamily="18" charset="0"/>
                                  <a:ea typeface="Cambria Math" panose="02040503050406030204" pitchFamily="18" charset="0"/>
                                </a:rPr>
                                <m:t>]</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num>
                        <m:den>
                          <m:r>
                            <a:rPr lang="en-US" altLang="zh-CN" b="0" i="1" smtClean="0">
                              <a:solidFill>
                                <a:schemeClr val="tx1"/>
                              </a:solidFill>
                              <a:latin typeface="Cambria Math" panose="02040503050406030204" pitchFamily="18" charset="0"/>
                              <a:ea typeface="Cambria Math" panose="02040503050406030204" pitchFamily="18" charset="0"/>
                            </a:rPr>
                            <m:t>2</m:t>
                          </m:r>
                          <m:nary>
                            <m:naryPr>
                              <m:chr m:val="∑"/>
                              <m:ctrlPr>
                                <a:rPr lang="en-US" altLang="zh-CN" b="0" i="1" smtClean="0">
                                  <a:solidFill>
                                    <a:schemeClr val="tx1"/>
                                  </a:solidFill>
                                  <a:latin typeface="Cambria Math" panose="02040503050406030204" pitchFamily="18" charset="0"/>
                                  <a:ea typeface="Cambria Math" panose="02040503050406030204" pitchFamily="18" charset="0"/>
                                </a:rPr>
                              </m:ctrlPr>
                            </m:naryPr>
                            <m:sub>
                              <m:r>
                                <a:rPr lang="en-US" altLang="zh-CN" b="0" i="1" smtClean="0">
                                  <a:solidFill>
                                    <a:schemeClr val="tx1"/>
                                  </a:solidFill>
                                  <a:latin typeface="Cambria Math" panose="02040503050406030204" pitchFamily="18" charset="0"/>
                                  <a:ea typeface="Cambria Math" panose="02040503050406030204" pitchFamily="18" charset="0"/>
                                </a:rPr>
                                <m:t>𝑗</m:t>
                              </m:r>
                              <m:r>
                                <a:rPr lang="en-US" altLang="zh-CN" b="0" i="1" smtClean="0">
                                  <a:solidFill>
                                    <a:schemeClr val="tx1"/>
                                  </a:solidFill>
                                  <a:latin typeface="Cambria Math" panose="02040503050406030204" pitchFamily="18" charset="0"/>
                                  <a:ea typeface="Cambria Math" panose="020405030504060302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rPr>
                                <m:t>𝑛</m:t>
                              </m:r>
                            </m:sup>
                            <m:e>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r>
                                    <a:rPr lang="zh-CN" altLang="en-US" b="0" i="1" smtClean="0">
                                      <a:solidFill>
                                        <a:schemeClr val="tx1"/>
                                      </a:solidFill>
                                      <a:latin typeface="Cambria Math" panose="02040503050406030204" pitchFamily="18" charset="0"/>
                                      <a:ea typeface="Cambria Math" panose="02040503050406030204" pitchFamily="18" charset="0"/>
                                    </a:rPr>
                                    <m:t>𝛽</m:t>
                                  </m:r>
                                </m:e>
                                <m:sub>
                                  <m:r>
                                    <a:rPr lang="en-US" altLang="zh-CN" b="0" i="1" smtClean="0">
                                      <a:solidFill>
                                        <a:schemeClr val="tx1"/>
                                      </a:solidFill>
                                      <a:latin typeface="Cambria Math" panose="02040503050406030204" pitchFamily="18" charset="0"/>
                                      <a:ea typeface="Cambria Math" panose="02040503050406030204" pitchFamily="18" charset="0"/>
                                    </a:rPr>
                                    <m:t>𝑗</m:t>
                                  </m:r>
                                </m:sub>
                                <m:sup>
                                  <m:r>
                                    <a:rPr lang="zh-CN" altLang="en-US" b="0" i="1" smtClean="0">
                                      <a:solidFill>
                                        <a:schemeClr val="tx1"/>
                                      </a:solidFill>
                                      <a:latin typeface="Cambria Math" panose="02040503050406030204" pitchFamily="18" charset="0"/>
                                      <a:ea typeface="Cambria Math" panose="02040503050406030204" pitchFamily="18" charset="0"/>
                                    </a:rPr>
                                    <m:t>𝛾</m:t>
                                  </m:r>
                                </m:sup>
                              </m:sSubSup>
                            </m:e>
                          </m:nary>
                        </m:den>
                      </m:f>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0" name="文本框 9">
                <a:extLst>
                  <a:ext uri="{FF2B5EF4-FFF2-40B4-BE49-F238E27FC236}">
                    <a16:creationId xmlns:a16="http://schemas.microsoft.com/office/drawing/2014/main" id="{21D87DDC-B43D-2C6D-5441-FD08DC5CCDF8}"/>
                  </a:ext>
                </a:extLst>
              </p:cNvPr>
              <p:cNvSpPr txBox="1">
                <a:spLocks noRot="1" noChangeAspect="1" noMove="1" noResize="1" noEditPoints="1" noAdjustHandles="1" noChangeArrowheads="1" noChangeShapeType="1" noTextEdit="1"/>
              </p:cNvSpPr>
              <p:nvPr/>
            </p:nvSpPr>
            <p:spPr>
              <a:xfrm>
                <a:off x="233464" y="5281804"/>
                <a:ext cx="3501673" cy="105330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0E7D249-B14C-4436-9E20-4894F565ED41}"/>
                  </a:ext>
                </a:extLst>
              </p:cNvPr>
              <p:cNvSpPr txBox="1"/>
              <p:nvPr/>
            </p:nvSpPr>
            <p:spPr>
              <a:xfrm>
                <a:off x="4875332" y="4425497"/>
                <a:ext cx="4136587" cy="101450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𝛿</m:t>
                          </m:r>
                        </m:e>
                        <m:sub>
                          <m:r>
                            <a:rPr lang="en-US" altLang="zh-CN" b="0" i="1" smtClean="0">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sub>
                      </m:sSub>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sSubSup>
                            <m:sSubSupPr>
                              <m:ctrlPr>
                                <a:rPr lang="en-US" altLang="zh-CN"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r>
                                    <m:rPr>
                                      <m:sty m:val="p"/>
                                    </m:rPr>
                                    <a:rPr lang="en-US" altLang="zh-CN" i="0">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d>
                                    <m:dPr>
                                      <m:ctrlPr>
                                        <a:rPr lang="en-US" altLang="zh-CN" i="1">
                                          <a:solidFill>
                                            <a:schemeClr val="tx1"/>
                                          </a:solidFill>
                                          <a:latin typeface="Cambria Math" panose="02040503050406030204" pitchFamily="18" charset="0"/>
                                          <a:ea typeface="Cambria Math" panose="02040503050406030204" pitchFamily="18" charset="0"/>
                                        </a:rPr>
                                      </m:ctrlPr>
                                    </m:dPr>
                                    <m:e>
                                      <m:sSub>
                                        <m:sSubPr>
                                          <m:ctrlPr>
                                            <a:rPr lang="en-US" altLang="zh-CN"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e>
                                  </m:d>
                                </m:e>
                              </m:d>
                            </m:e>
                            <m:sub>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1−</m:t>
                                  </m:r>
                                  <m:r>
                                    <a:rPr lang="zh-CN" altLang="en-US" i="1">
                                      <a:solidFill>
                                        <a:schemeClr val="tx1"/>
                                      </a:solidFill>
                                      <a:latin typeface="Cambria Math" panose="02040503050406030204" pitchFamily="18" charset="0"/>
                                      <a:ea typeface="Cambria Math" panose="02040503050406030204" pitchFamily="18" charset="0"/>
                                    </a:rPr>
                                    <m:t>𝛾</m:t>
                                  </m:r>
                                </m:e>
                              </m:d>
                            </m:sub>
                            <m:sup>
                              <m:r>
                                <a:rPr lang="en-US" altLang="zh-CN" i="1">
                                  <a:solidFill>
                                    <a:schemeClr val="tx1"/>
                                  </a:solidFill>
                                  <a:latin typeface="Cambria Math" panose="02040503050406030204" pitchFamily="18" charset="0"/>
                                  <a:ea typeface="Cambria Math" panose="02040503050406030204" pitchFamily="18" charset="0"/>
                                </a:rPr>
                                <m:t>∗2</m:t>
                              </m:r>
                            </m:sup>
                          </m:sSubSup>
                        </m:num>
                        <m:den>
                          <m:r>
                            <a:rPr lang="en-US" altLang="zh-CN" i="1">
                              <a:solidFill>
                                <a:schemeClr val="tx1"/>
                              </a:solidFill>
                              <a:latin typeface="Cambria Math" panose="02040503050406030204" pitchFamily="18" charset="0"/>
                              <a:ea typeface="Cambria Math" panose="02040503050406030204" pitchFamily="18" charset="0"/>
                            </a:rPr>
                            <m:t>2</m:t>
                          </m:r>
                          <m:nary>
                            <m:naryPr>
                              <m:chr m:val="∑"/>
                              <m:ctrlPr>
                                <a:rPr lang="en-US" altLang="zh-CN" i="1">
                                  <a:solidFill>
                                    <a:schemeClr val="tx1"/>
                                  </a:solidFill>
                                  <a:latin typeface="Cambria Math" panose="02040503050406030204" pitchFamily="18" charset="0"/>
                                  <a:ea typeface="Cambria Math" panose="02040503050406030204" pitchFamily="18" charset="0"/>
                                </a:rPr>
                              </m:ctrlPr>
                            </m:naryPr>
                            <m:sub>
                              <m:r>
                                <m:rPr>
                                  <m:brk m:alnAt="23"/>
                                </m:rPr>
                                <a:rPr lang="en-US" altLang="zh-CN" i="1">
                                  <a:solidFill>
                                    <a:schemeClr val="tx1"/>
                                  </a:solidFill>
                                  <a:latin typeface="Cambria Math" panose="02040503050406030204" pitchFamily="18" charset="0"/>
                                  <a:ea typeface="Cambria Math" panose="02040503050406030204" pitchFamily="18" charset="0"/>
                                </a:rPr>
                                <m:t>𝑖</m:t>
                              </m:r>
                              <m:r>
                                <a:rPr lang="en-US" altLang="zh-CN" i="1">
                                  <a:solidFill>
                                    <a:schemeClr val="tx1"/>
                                  </a:solidFill>
                                  <a:latin typeface="Cambria Math" panose="02040503050406030204" pitchFamily="18" charset="0"/>
                                  <a:ea typeface="Cambria Math" panose="02040503050406030204" pitchFamily="18" charset="0"/>
                                </a:rPr>
                                <m:t>=1</m:t>
                              </m:r>
                            </m:sub>
                            <m:sup>
                              <m:r>
                                <a:rPr lang="en-US" altLang="zh-CN" i="1">
                                  <a:solidFill>
                                    <a:schemeClr val="tx1"/>
                                  </a:solidFill>
                                  <a:latin typeface="Cambria Math" panose="02040503050406030204" pitchFamily="18" charset="0"/>
                                  <a:ea typeface="Cambria Math" panose="02040503050406030204" pitchFamily="18" charset="0"/>
                                </a:rPr>
                                <m:t>𝑛</m:t>
                              </m:r>
                            </m:sup>
                            <m:e>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zh-CN" altLang="en-US" i="1">
                                      <a:solidFill>
                                        <a:schemeClr val="tx1"/>
                                      </a:solidFill>
                                      <a:latin typeface="Cambria Math" panose="02040503050406030204" pitchFamily="18" charset="0"/>
                                      <a:ea typeface="Cambria Math" panose="02040503050406030204" pitchFamily="18" charset="0"/>
                                    </a:rPr>
                                    <m:t>𝛽</m:t>
                                  </m:r>
                                </m:e>
                                <m:sub>
                                  <m:r>
                                    <a:rPr lang="en-US" altLang="zh-CN" i="1">
                                      <a:solidFill>
                                        <a:schemeClr val="tx1"/>
                                      </a:solidFill>
                                      <a:latin typeface="Cambria Math" panose="02040503050406030204" pitchFamily="18" charset="0"/>
                                      <a:ea typeface="Cambria Math" panose="02040503050406030204" pitchFamily="18" charset="0"/>
                                    </a:rPr>
                                    <m:t>𝑖</m:t>
                                  </m:r>
                                </m:sub>
                                <m:sup>
                                  <m:r>
                                    <a:rPr lang="zh-CN" altLang="en-US" i="1">
                                      <a:solidFill>
                                        <a:schemeClr val="tx1"/>
                                      </a:solidFill>
                                      <a:latin typeface="Cambria Math" panose="02040503050406030204" pitchFamily="18" charset="0"/>
                                      <a:ea typeface="Cambria Math" panose="02040503050406030204" pitchFamily="18" charset="0"/>
                                    </a:rPr>
                                    <m:t>𝛾</m:t>
                                  </m:r>
                                </m:sup>
                              </m:sSubSup>
                            </m:e>
                          </m:nary>
                        </m:den>
                      </m:f>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30E7D249-B14C-4436-9E20-4894F565ED41}"/>
                  </a:ext>
                </a:extLst>
              </p:cNvPr>
              <p:cNvSpPr txBox="1">
                <a:spLocks noRot="1" noChangeAspect="1" noMove="1" noResize="1" noEditPoints="1" noAdjustHandles="1" noChangeArrowheads="1" noChangeShapeType="1" noTextEdit="1"/>
              </p:cNvSpPr>
              <p:nvPr/>
            </p:nvSpPr>
            <p:spPr>
              <a:xfrm>
                <a:off x="4875332" y="4425497"/>
                <a:ext cx="4136587" cy="1014508"/>
              </a:xfrm>
              <a:prstGeom prst="rect">
                <a:avLst/>
              </a:prstGeom>
              <a:blipFill>
                <a:blip r:embed="rId9"/>
                <a:stretch>
                  <a:fillRect/>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8ABD00F9-4223-4BB3-B73B-56570CB791FE}"/>
              </a:ext>
            </a:extLst>
          </p:cNvPr>
          <p:cNvGrpSpPr/>
          <p:nvPr/>
        </p:nvGrpSpPr>
        <p:grpSpPr>
          <a:xfrm>
            <a:off x="4509100" y="3199406"/>
            <a:ext cx="4398173" cy="1217056"/>
            <a:chOff x="4693177" y="3455812"/>
            <a:chExt cx="4016918" cy="1217056"/>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2BC0698-C4F0-47F8-9760-60946909BEFB}"/>
                    </a:ext>
                  </a:extLst>
                </p:cNvPr>
                <p:cNvSpPr txBox="1"/>
                <p:nvPr/>
              </p:nvSpPr>
              <p:spPr>
                <a:xfrm>
                  <a:off x="4693177" y="3455812"/>
                  <a:ext cx="4016918" cy="830997"/>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定义 </a:t>
                  </a:r>
                  <a14:m>
                    <m:oMath xmlns:m="http://schemas.openxmlformats.org/officeDocument/2006/math">
                      <m:sSub>
                        <m:sSub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sub>
                      </m:s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zh-CN" alt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𝔼</m:t>
                      </m:r>
                      <m:d>
                        <m:dPr>
                          <m:begChr m:val="["/>
                          <m:endChr m:val="]"/>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d>
                            <m:d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sub>
                              </m:sSub>
                            </m:e>
                          </m:d>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7" name="文本框 6">
                  <a:extLst>
                    <a:ext uri="{FF2B5EF4-FFF2-40B4-BE49-F238E27FC236}">
                      <a16:creationId xmlns:a16="http://schemas.microsoft.com/office/drawing/2014/main" id="{02BC0698-C4F0-47F8-9760-60946909BEFB}"/>
                    </a:ext>
                  </a:extLst>
                </p:cNvPr>
                <p:cNvSpPr txBox="1">
                  <a:spLocks noRot="1" noChangeAspect="1" noMove="1" noResize="1" noEditPoints="1" noAdjustHandles="1" noChangeArrowheads="1" noChangeShapeType="1" noTextEdit="1"/>
                </p:cNvSpPr>
                <p:nvPr/>
              </p:nvSpPr>
              <p:spPr>
                <a:xfrm>
                  <a:off x="4693177" y="3455812"/>
                  <a:ext cx="4016918" cy="830997"/>
                </a:xfrm>
                <a:prstGeom prst="rect">
                  <a:avLst/>
                </a:prstGeom>
                <a:blipFill>
                  <a:blip r:embed="rId10"/>
                  <a:stretch>
                    <a:fillRect l="-1942" t="-8088"/>
                  </a:stretch>
                </a:blipFill>
              </p:spPr>
              <p:txBody>
                <a:bodyPr/>
                <a:lstStyle/>
                <a:p>
                  <a:r>
                    <a:rPr lang="zh-CN" altLang="en-US">
                      <a:noFill/>
                    </a:rPr>
                    <a:t> </a:t>
                  </a:r>
                </a:p>
              </p:txBody>
            </p:sp>
          </mc:Fallback>
        </mc:AlternateContent>
        <p:sp>
          <p:nvSpPr>
            <p:cNvPr id="2" name="箭头: 下 1">
              <a:extLst>
                <a:ext uri="{FF2B5EF4-FFF2-40B4-BE49-F238E27FC236}">
                  <a16:creationId xmlns:a16="http://schemas.microsoft.com/office/drawing/2014/main" id="{38555F88-B7F6-4F11-9866-9543B9EAA4AA}"/>
                </a:ext>
              </a:extLst>
            </p:cNvPr>
            <p:cNvSpPr/>
            <p:nvPr/>
          </p:nvSpPr>
          <p:spPr bwMode="auto">
            <a:xfrm>
              <a:off x="6052434" y="3858467"/>
              <a:ext cx="271248" cy="81440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b="0" i="0" u="none" strike="noStrike" cap="none" normalizeH="0" baseline="0">
                <a:ln>
                  <a:noFill/>
                </a:ln>
                <a:solidFill>
                  <a:srgbClr val="000066"/>
                </a:solidFill>
                <a:effectLst/>
                <a:latin typeface="Times New Roman" pitchFamily="18" charset="0"/>
                <a:ea typeface="宋体" pitchFamily="2" charset="-122"/>
              </a:endParaRPr>
            </a:p>
          </p:txBody>
        </p:sp>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898ED05-9EA4-4B3E-9AFB-F4228084CA43}"/>
                  </a:ext>
                </a:extLst>
              </p:cNvPr>
              <p:cNvSpPr txBox="1"/>
              <p:nvPr/>
            </p:nvSpPr>
            <p:spPr>
              <a:xfrm>
                <a:off x="233464" y="331563"/>
                <a:ext cx="8673810" cy="769441"/>
              </a:xfrm>
              <a:prstGeom prst="rect">
                <a:avLst/>
              </a:prstGeom>
              <a:noFill/>
            </p:spPr>
            <p:txBody>
              <a:bodyPr wrap="square" rtlCol="0">
                <a:spAutoFit/>
              </a:bodyPr>
              <a:lstStyle/>
              <a:p>
                <a:pPr algn="ctr"/>
                <a:r>
                  <a:rPr lang="en-US" altLang="zh-CN" sz="4400" dirty="0">
                    <a:solidFill>
                      <a:srgbClr val="0070C0"/>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sz="4400" i="1">
                        <a:solidFill>
                          <a:srgbClr val="0070C0"/>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sz="4400" dirty="0">
                    <a:solidFill>
                      <a:srgbClr val="0070C0"/>
                    </a:solidFill>
                    <a:latin typeface="Arial" panose="020B0604020202020204" pitchFamily="34" charset="0"/>
                    <a:ea typeface="黑体" panose="02010609060101010101" pitchFamily="49" charset="-122"/>
                    <a:cs typeface="Arial" panose="020B0604020202020204" pitchFamily="34" charset="0"/>
                  </a:rPr>
                  <a:t>)</a:t>
                </a:r>
                <a:r>
                  <a:rPr lang="zh-CN" altLang="en-US" sz="4400" dirty="0">
                    <a:solidFill>
                      <a:srgbClr val="0070C0"/>
                    </a:solidFill>
                    <a:latin typeface="Arial" panose="020B0604020202020204" pitchFamily="34" charset="0"/>
                    <a:ea typeface="黑体" panose="02010609060101010101" pitchFamily="49" charset="-122"/>
                    <a:cs typeface="Arial" panose="020B0604020202020204" pitchFamily="34" charset="0"/>
                  </a:rPr>
                  <a:t>规则下</a:t>
                </a:r>
                <a:r>
                  <a:rPr lang="en-US" altLang="zh-CN" sz="4400" dirty="0">
                    <a:solidFill>
                      <a:srgbClr val="0070C0"/>
                    </a:solidFill>
                    <a:ea typeface="黑体" panose="02010609060101010101" pitchFamily="49" charset="-122"/>
                    <a:cs typeface="Times New Roman" panose="02020603050405020304" pitchFamily="18" charset="0"/>
                  </a:rPr>
                  <a:t>RCD</a:t>
                </a:r>
                <a:r>
                  <a:rPr lang="zh-CN" altLang="en-US" sz="4400" dirty="0">
                    <a:solidFill>
                      <a:srgbClr val="0070C0"/>
                    </a:solidFill>
                    <a:ea typeface="黑体" panose="02010609060101010101" pitchFamily="49" charset="-122"/>
                    <a:cs typeface="Times New Roman" panose="02020603050405020304" pitchFamily="18" charset="0"/>
                  </a:rPr>
                  <a:t>的复杂性</a:t>
                </a:r>
                <a:r>
                  <a:rPr lang="en-US" altLang="zh-CN" sz="4400" dirty="0">
                    <a:solidFill>
                      <a:srgbClr val="0070C0"/>
                    </a:solidFill>
                    <a:ea typeface="黑体" panose="02010609060101010101" pitchFamily="49" charset="-122"/>
                    <a:cs typeface="Times New Roman" panose="02020603050405020304" pitchFamily="18" charset="0"/>
                  </a:rPr>
                  <a:t>(</a:t>
                </a:r>
                <a:r>
                  <a:rPr lang="zh-CN" altLang="en-US" sz="4400" dirty="0">
                    <a:solidFill>
                      <a:srgbClr val="0070C0"/>
                    </a:solidFill>
                    <a:ea typeface="黑体" panose="02010609060101010101" pitchFamily="49" charset="-122"/>
                    <a:cs typeface="Times New Roman" panose="02020603050405020304" pitchFamily="18" charset="0"/>
                  </a:rPr>
                  <a:t>续</a:t>
                </a:r>
                <a:r>
                  <a:rPr lang="en-US" altLang="zh-CN" sz="4400" dirty="0">
                    <a:solidFill>
                      <a:srgbClr val="0070C0"/>
                    </a:solidFill>
                    <a:ea typeface="黑体" panose="02010609060101010101" pitchFamily="49" charset="-122"/>
                    <a:cs typeface="Times New Roman" panose="02020603050405020304" pitchFamily="18" charset="0"/>
                  </a:rPr>
                  <a:t>2)</a:t>
                </a:r>
                <a:endParaRPr lang="zh-CN" altLang="en-US" sz="2800" dirty="0">
                  <a:solidFill>
                    <a:srgbClr val="0070C0"/>
                  </a:solidFill>
                  <a:ea typeface="黑体" panose="02010609060101010101" pitchFamily="49"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C898ED05-9EA4-4B3E-9AFB-F4228084CA43}"/>
                  </a:ext>
                </a:extLst>
              </p:cNvPr>
              <p:cNvSpPr txBox="1">
                <a:spLocks noRot="1" noChangeAspect="1" noMove="1" noResize="1" noEditPoints="1" noAdjustHandles="1" noChangeArrowheads="1" noChangeShapeType="1" noTextEdit="1"/>
              </p:cNvSpPr>
              <p:nvPr/>
            </p:nvSpPr>
            <p:spPr>
              <a:xfrm>
                <a:off x="233464" y="331563"/>
                <a:ext cx="8673810" cy="769441"/>
              </a:xfrm>
              <a:prstGeom prst="rect">
                <a:avLst/>
              </a:prstGeom>
              <a:blipFill>
                <a:blip r:embed="rId12"/>
                <a:stretch>
                  <a:fillRect l="-1054" t="-18898" r="-1054" b="-377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C8BFCF3-E398-4CA9-839A-9901C58EA4CE}"/>
                  </a:ext>
                </a:extLst>
              </p:cNvPr>
              <p:cNvSpPr/>
              <p:nvPr/>
            </p:nvSpPr>
            <p:spPr>
              <a:xfrm>
                <a:off x="6395898" y="1300724"/>
                <a:ext cx="2015231" cy="10263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en-US" altLang="zh-CN" i="1">
                              <a:solidFill>
                                <a:schemeClr val="tx1"/>
                              </a:solidFill>
                              <a:latin typeface="Cambria Math" panose="02040503050406030204" pitchFamily="18" charset="0"/>
                              <a:ea typeface="黑体" panose="02010609060101010101" pitchFamily="49" charset="-122"/>
                            </a:rPr>
                            <m:t>𝑝</m:t>
                          </m:r>
                        </m:e>
                        <m:sub>
                          <m:r>
                            <a:rPr lang="en-US" altLang="zh-CN" i="1">
                              <a:solidFill>
                                <a:schemeClr val="tx1"/>
                              </a:solidFill>
                              <a:latin typeface="Cambria Math" panose="02040503050406030204" pitchFamily="18" charset="0"/>
                              <a:ea typeface="黑体" panose="02010609060101010101" pitchFamily="49" charset="-122"/>
                            </a:rPr>
                            <m:t>𝑖</m:t>
                          </m:r>
                        </m:sub>
                        <m:sup>
                          <m:r>
                            <a:rPr lang="zh-CN" altLang="en-US" i="1">
                              <a:solidFill>
                                <a:schemeClr val="tx1"/>
                              </a:solidFill>
                              <a:latin typeface="Cambria Math" panose="02040503050406030204" pitchFamily="18" charset="0"/>
                              <a:ea typeface="黑体" panose="02010609060101010101" pitchFamily="49" charset="-122"/>
                            </a:rPr>
                            <m:t>𝛾</m:t>
                          </m:r>
                        </m:sup>
                      </m:sSubSup>
                      <m:r>
                        <a:rPr lang="en-US" altLang="zh-CN" i="1">
                          <a:solidFill>
                            <a:schemeClr val="tx1"/>
                          </a:solidFill>
                          <a:latin typeface="Cambria Math" panose="02040503050406030204" pitchFamily="18" charset="0"/>
                          <a:ea typeface="黑体" panose="02010609060101010101" pitchFamily="49" charset="-122"/>
                        </a:rPr>
                        <m:t>=</m:t>
                      </m:r>
                      <m:f>
                        <m:fPr>
                          <m:ctrlPr>
                            <a:rPr lang="en-US" altLang="zh-CN" i="1">
                              <a:solidFill>
                                <a:schemeClr val="tx1"/>
                              </a:solidFill>
                              <a:latin typeface="Cambria Math" panose="02040503050406030204" pitchFamily="18" charset="0"/>
                              <a:ea typeface="黑体" panose="02010609060101010101" pitchFamily="49" charset="-122"/>
                            </a:rPr>
                          </m:ctrlPr>
                        </m:fPr>
                        <m:num>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a:solidFill>
                                    <a:schemeClr val="tx1"/>
                                  </a:solidFill>
                                  <a:latin typeface="Cambria Math" panose="02040503050406030204" pitchFamily="18" charset="0"/>
                                  <a:ea typeface="黑体" panose="02010609060101010101" pitchFamily="49" charset="-122"/>
                                </a:rPr>
                                <m:t>𝛽</m:t>
                              </m:r>
                            </m:e>
                            <m:sub>
                              <m:r>
                                <a:rPr lang="en-US" altLang="zh-CN" i="1">
                                  <a:solidFill>
                                    <a:schemeClr val="tx1"/>
                                  </a:solidFill>
                                  <a:latin typeface="Cambria Math" panose="02040503050406030204" pitchFamily="18" charset="0"/>
                                  <a:ea typeface="黑体" panose="02010609060101010101" pitchFamily="49" charset="-122"/>
                                </a:rPr>
                                <m:t>𝑖</m:t>
                              </m:r>
                            </m:sub>
                            <m:sup>
                              <m:r>
                                <a:rPr lang="zh-CN" altLang="en-US" i="1">
                                  <a:solidFill>
                                    <a:schemeClr val="tx1"/>
                                  </a:solidFill>
                                  <a:latin typeface="Cambria Math" panose="02040503050406030204" pitchFamily="18" charset="0"/>
                                  <a:ea typeface="黑体" panose="02010609060101010101" pitchFamily="49" charset="-122"/>
                                </a:rPr>
                                <m:t>𝛾</m:t>
                              </m:r>
                            </m:sup>
                          </m:sSubSup>
                        </m:num>
                        <m:den>
                          <m:nary>
                            <m:naryPr>
                              <m:chr m:val="∑"/>
                              <m:ctrlPr>
                                <a:rPr lang="en-US" altLang="zh-CN" i="1">
                                  <a:solidFill>
                                    <a:schemeClr val="tx1"/>
                                  </a:solidFill>
                                  <a:latin typeface="Cambria Math" panose="02040503050406030204" pitchFamily="18" charset="0"/>
                                  <a:ea typeface="黑体" panose="02010609060101010101" pitchFamily="49" charset="-122"/>
                                </a:rPr>
                              </m:ctrlPr>
                            </m:naryPr>
                            <m:sub>
                              <m:r>
                                <m:rPr>
                                  <m:brk m:alnAt="23"/>
                                </m:rPr>
                                <a:rPr lang="en-US" altLang="zh-CN" i="1">
                                  <a:solidFill>
                                    <a:schemeClr val="tx1"/>
                                  </a:solidFill>
                                  <a:latin typeface="Cambria Math" panose="02040503050406030204" pitchFamily="18" charset="0"/>
                                  <a:ea typeface="黑体" panose="02010609060101010101" pitchFamily="49" charset="-122"/>
                                </a:rPr>
                                <m:t>𝑗</m:t>
                              </m:r>
                              <m:r>
                                <a:rPr lang="en-US" altLang="zh-CN" i="1">
                                  <a:solidFill>
                                    <a:schemeClr val="tx1"/>
                                  </a:solidFill>
                                  <a:latin typeface="Cambria Math" panose="02040503050406030204" pitchFamily="18" charset="0"/>
                                  <a:ea typeface="黑体" panose="02010609060101010101" pitchFamily="49" charset="-122"/>
                                </a:rPr>
                                <m:t>=1</m:t>
                              </m:r>
                            </m:sub>
                            <m:sup>
                              <m:r>
                                <a:rPr lang="en-US" altLang="zh-CN" i="1">
                                  <a:solidFill>
                                    <a:schemeClr val="tx1"/>
                                  </a:solidFill>
                                  <a:latin typeface="Cambria Math" panose="02040503050406030204" pitchFamily="18" charset="0"/>
                                  <a:ea typeface="黑体" panose="02010609060101010101" pitchFamily="49" charset="-122"/>
                                </a:rPr>
                                <m:t>𝑛</m:t>
                              </m:r>
                            </m:sup>
                            <m:e>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a:solidFill>
                                        <a:schemeClr val="tx1"/>
                                      </a:solidFill>
                                      <a:latin typeface="Cambria Math" panose="02040503050406030204" pitchFamily="18" charset="0"/>
                                      <a:ea typeface="黑体" panose="02010609060101010101" pitchFamily="49" charset="-122"/>
                                    </a:rPr>
                                    <m:t>𝛽</m:t>
                                  </m:r>
                                </m:e>
                                <m:sub>
                                  <m:r>
                                    <a:rPr lang="en-US" altLang="zh-CN" i="1">
                                      <a:solidFill>
                                        <a:schemeClr val="tx1"/>
                                      </a:solidFill>
                                      <a:latin typeface="Cambria Math" panose="02040503050406030204" pitchFamily="18" charset="0"/>
                                      <a:ea typeface="黑体" panose="02010609060101010101" pitchFamily="49" charset="-122"/>
                                    </a:rPr>
                                    <m:t>𝑗</m:t>
                                  </m:r>
                                </m:sub>
                                <m:sup>
                                  <m:r>
                                    <a:rPr lang="zh-CN" altLang="en-US" i="1">
                                      <a:solidFill>
                                        <a:schemeClr val="tx1"/>
                                      </a:solidFill>
                                      <a:latin typeface="Cambria Math" panose="02040503050406030204" pitchFamily="18" charset="0"/>
                                      <a:ea typeface="黑体" panose="02010609060101010101" pitchFamily="49" charset="-122"/>
                                    </a:rPr>
                                    <m:t>𝛾</m:t>
                                  </m:r>
                                </m:sup>
                              </m:sSubSup>
                            </m:e>
                          </m:nary>
                        </m:den>
                      </m:f>
                    </m:oMath>
                  </m:oMathPara>
                </a14:m>
                <a:endParaRPr lang="zh-CN" altLang="en-US" dirty="0"/>
              </a:p>
            </p:txBody>
          </p:sp>
        </mc:Choice>
        <mc:Fallback xmlns="">
          <p:sp>
            <p:nvSpPr>
              <p:cNvPr id="5" name="矩形 4">
                <a:extLst>
                  <a:ext uri="{FF2B5EF4-FFF2-40B4-BE49-F238E27FC236}">
                    <a16:creationId xmlns:a16="http://schemas.microsoft.com/office/drawing/2014/main" id="{AC8BFCF3-E398-4CA9-839A-9901C58EA4CE}"/>
                  </a:ext>
                </a:extLst>
              </p:cNvPr>
              <p:cNvSpPr>
                <a:spLocks noRot="1" noChangeAspect="1" noMove="1" noResize="1" noEditPoints="1" noAdjustHandles="1" noChangeArrowheads="1" noChangeShapeType="1" noTextEdit="1"/>
              </p:cNvSpPr>
              <p:nvPr/>
            </p:nvSpPr>
            <p:spPr>
              <a:xfrm>
                <a:off x="6395898" y="1300724"/>
                <a:ext cx="2015231" cy="1026371"/>
              </a:xfrm>
              <a:prstGeom prst="rect">
                <a:avLst/>
              </a:prstGeom>
              <a:blipFill>
                <a:blip r:embed="rId13"/>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86180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7B7A7A8-2A79-461A-DCF9-B892787D7293}"/>
                  </a:ext>
                </a:extLst>
              </p:cNvPr>
              <p:cNvSpPr txBox="1"/>
              <p:nvPr/>
            </p:nvSpPr>
            <p:spPr>
              <a:xfrm>
                <a:off x="645857" y="1098000"/>
                <a:ext cx="2449619"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由</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𝑓</m:t>
                    </m:r>
                    <m:r>
                      <a:rPr lang="zh-CN" altLang="en-US" i="1">
                        <a:solidFill>
                          <a:schemeClr val="tx1"/>
                        </a:solidFill>
                        <a:latin typeface="Cambria Math" panose="02040503050406030204" pitchFamily="18" charset="0"/>
                        <a:ea typeface="黑体" panose="02010609060101010101" pitchFamily="49" charset="-122"/>
                        <a:cs typeface="Arial" panose="020B0604020202020204" pitchFamily="34" charset="0"/>
                      </a:rPr>
                      <m:t>的</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凸性，</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p:sp>
            <p:nvSpPr>
              <p:cNvPr id="5" name="文本框 4">
                <a:extLst>
                  <a:ext uri="{FF2B5EF4-FFF2-40B4-BE49-F238E27FC236}">
                    <a16:creationId xmlns:a16="http://schemas.microsoft.com/office/drawing/2014/main" id="{17B7A7A8-2A79-461A-DCF9-B892787D7293}"/>
                  </a:ext>
                </a:extLst>
              </p:cNvPr>
              <p:cNvSpPr txBox="1">
                <a:spLocks noRot="1" noChangeAspect="1" noMove="1" noResize="1" noEditPoints="1" noAdjustHandles="1" noChangeArrowheads="1" noChangeShapeType="1" noTextEdit="1"/>
              </p:cNvSpPr>
              <p:nvPr/>
            </p:nvSpPr>
            <p:spPr>
              <a:xfrm>
                <a:off x="645857" y="1098000"/>
                <a:ext cx="2449619" cy="461665"/>
              </a:xfrm>
              <a:prstGeom prst="rect">
                <a:avLst/>
              </a:prstGeom>
              <a:blipFill>
                <a:blip r:embed="rId4"/>
                <a:stretch>
                  <a:fillRect l="-3980" t="-14474"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F736A18-E3B5-472B-7047-9758A91B0167}"/>
                  </a:ext>
                </a:extLst>
              </p:cNvPr>
              <p:cNvSpPr txBox="1"/>
              <p:nvPr/>
            </p:nvSpPr>
            <p:spPr>
              <a:xfrm>
                <a:off x="886660" y="1578830"/>
                <a:ext cx="394295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sub>
                      </m:sSub>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d>
                            <m:dPr>
                              <m:ctrlPr>
                                <a:rPr lang="en-US" altLang="zh-CN" b="0" i="1" smtClean="0">
                                  <a:solidFill>
                                    <a:schemeClr val="tx1"/>
                                  </a:solidFill>
                                  <a:latin typeface="Cambria Math" panose="02040503050406030204" pitchFamily="18" charset="0"/>
                                  <a:ea typeface="Cambria Math" panose="02040503050406030204" pitchFamily="18" charset="0"/>
                                </a:rPr>
                              </m:ctrlPr>
                            </m:dPr>
                            <m:e>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e>
                          </m:d>
                        </m:e>
                        <m:sup>
                          <m:r>
                            <a:rPr lang="en-US" altLang="zh-CN" b="0" i="1" smtClean="0">
                              <a:solidFill>
                                <a:schemeClr val="tx1"/>
                              </a:solidFill>
                              <a:latin typeface="Cambria Math" panose="02040503050406030204" pitchFamily="18" charset="0"/>
                              <a:ea typeface="Cambria Math" panose="02040503050406030204" pitchFamily="18" charset="0"/>
                            </a:rPr>
                            <m:t>𝑇</m:t>
                          </m:r>
                        </m:sup>
                      </m:sSup>
                      <m:d>
                        <m:dPr>
                          <m:ctrlPr>
                            <a:rPr lang="en-US" altLang="zh-CN" b="0" i="1" smtClean="0">
                              <a:solidFill>
                                <a:schemeClr val="tx1"/>
                              </a:solidFill>
                              <a:latin typeface="Cambria Math" panose="02040503050406030204" pitchFamily="18" charset="0"/>
                              <a:ea typeface="Cambria Math" panose="02040503050406030204" pitchFamily="18" charset="0"/>
                            </a:rPr>
                          </m:ctrlPr>
                        </m:dPr>
                        <m:e>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𝑥</m:t>
                              </m:r>
                            </m:e>
                            <m:sub>
                              <m:r>
                                <a:rPr lang="en-US" altLang="zh-CN" i="1">
                                  <a:solidFill>
                                    <a:schemeClr val="tx1"/>
                                  </a:solidFill>
                                  <a:latin typeface="Cambria Math" panose="02040503050406030204" pitchFamily="18" charset="0"/>
                                  <a:ea typeface="Cambria Math" panose="02040503050406030204" pitchFamily="18" charset="0"/>
                                </a:rPr>
                                <m:t>𝑡</m:t>
                              </m:r>
                            </m:sub>
                          </m:sSub>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m:t>
                              </m:r>
                            </m:sub>
                          </m:sSub>
                        </m:e>
                      </m:d>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6" name="文本框 5">
                <a:extLst>
                  <a:ext uri="{FF2B5EF4-FFF2-40B4-BE49-F238E27FC236}">
                    <a16:creationId xmlns:a16="http://schemas.microsoft.com/office/drawing/2014/main" id="{1F736A18-E3B5-472B-7047-9758A91B0167}"/>
                  </a:ext>
                </a:extLst>
              </p:cNvPr>
              <p:cNvSpPr txBox="1">
                <a:spLocks noRot="1" noChangeAspect="1" noMove="1" noResize="1" noEditPoints="1" noAdjustHandles="1" noChangeArrowheads="1" noChangeShapeType="1" noTextEdit="1"/>
              </p:cNvSpPr>
              <p:nvPr/>
            </p:nvSpPr>
            <p:spPr>
              <a:xfrm>
                <a:off x="886660" y="1578830"/>
                <a:ext cx="3942953" cy="461665"/>
              </a:xfrm>
              <a:prstGeom prst="rect">
                <a:avLst/>
              </a:prstGeom>
              <a:blipFill>
                <a:blip r:embed="rId5"/>
                <a:stretch>
                  <a:fillRect b="-197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4163288-93C2-6ED7-24A6-D9CF2B22CCED}"/>
                  </a:ext>
                </a:extLst>
              </p:cNvPr>
              <p:cNvSpPr txBox="1"/>
              <p:nvPr/>
            </p:nvSpPr>
            <p:spPr>
              <a:xfrm>
                <a:off x="1491297" y="2254705"/>
                <a:ext cx="4433399" cy="5121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sSubSup>
                        <m:sSubSupPr>
                          <m:ctrlPr>
                            <a:rPr lang="en-US" altLang="zh-CN"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i="1" smtClean="0">
                                  <a:solidFill>
                                    <a:schemeClr val="tx1"/>
                                  </a:solidFill>
                                  <a:latin typeface="Cambria Math" panose="02040503050406030204" pitchFamily="18" charset="0"/>
                                  <a:ea typeface="Cambria Math" panose="02040503050406030204" pitchFamily="18" charset="0"/>
                                </a:rPr>
                              </m:ctrlPr>
                            </m:dPr>
                            <m:e>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r>
                                <a:rPr lang="en-US" altLang="zh-CN" b="0" i="1" smtClean="0">
                                  <a:solidFill>
                                    <a:schemeClr val="tx1"/>
                                  </a:solidFill>
                                  <a:latin typeface="Cambria Math" panose="02040503050406030204" pitchFamily="18" charset="0"/>
                                  <a:ea typeface="Cambria Math" panose="02040503050406030204" pitchFamily="18" charset="0"/>
                                </a:rPr>
                                <m:t>)</m:t>
                              </m:r>
                            </m:e>
                          </m:d>
                        </m:e>
                        <m:sub>
                          <m:r>
                            <a:rPr lang="en-US" altLang="zh-CN" b="0" i="1" smtClean="0">
                              <a:solidFill>
                                <a:schemeClr val="tx1"/>
                              </a:solidFill>
                              <a:latin typeface="Cambria Math" panose="02040503050406030204" pitchFamily="18" charset="0"/>
                              <a:ea typeface="Cambria Math" panose="02040503050406030204" pitchFamily="18" charset="0"/>
                            </a:rPr>
                            <m:t>[1−</m:t>
                          </m:r>
                          <m:r>
                            <a:rPr lang="zh-CN" altLang="en-US" b="0" i="1" smtClean="0">
                              <a:solidFill>
                                <a:schemeClr val="tx1"/>
                              </a:solidFill>
                              <a:latin typeface="Cambria Math" panose="02040503050406030204" pitchFamily="18" charset="0"/>
                              <a:ea typeface="Cambria Math" panose="02040503050406030204" pitchFamily="18" charset="0"/>
                            </a:rPr>
                            <m:t>𝛾</m:t>
                          </m:r>
                          <m:r>
                            <a:rPr lang="en-US" altLang="zh-CN" b="0" i="1" smtClean="0">
                              <a:solidFill>
                                <a:schemeClr val="tx1"/>
                              </a:solidFill>
                              <a:latin typeface="Cambria Math" panose="02040503050406030204" pitchFamily="18" charset="0"/>
                              <a:ea typeface="Cambria Math" panose="02040503050406030204" pitchFamily="18" charset="0"/>
                            </a:rPr>
                            <m:t>]</m:t>
                          </m:r>
                        </m:sub>
                        <m:sup>
                          <m:r>
                            <a:rPr lang="en-US" altLang="zh-CN" b="0" i="1" smtClean="0">
                              <a:solidFill>
                                <a:schemeClr val="tx1"/>
                              </a:solidFill>
                              <a:latin typeface="Cambria Math" panose="02040503050406030204" pitchFamily="18" charset="0"/>
                              <a:ea typeface="Cambria Math" panose="02040503050406030204" pitchFamily="18" charset="0"/>
                            </a:rPr>
                            <m:t>∗</m:t>
                          </m:r>
                        </m:sup>
                      </m:sSubSup>
                      <m:sSub>
                        <m:sSubPr>
                          <m:ctrlPr>
                            <a:rPr lang="en-US" altLang="zh-CN" i="1" smtClean="0">
                              <a:solidFill>
                                <a:srgbClr val="C00000"/>
                              </a:solidFill>
                              <a:latin typeface="Cambria Math" panose="02040503050406030204" pitchFamily="18" charset="0"/>
                              <a:ea typeface="Cambria Math" panose="02040503050406030204" pitchFamily="18" charset="0"/>
                            </a:rPr>
                          </m:ctrlPr>
                        </m:sSubPr>
                        <m:e>
                          <m:d>
                            <m:dPr>
                              <m:begChr m:val="‖"/>
                              <m:endChr m:val="‖"/>
                              <m:ctrlPr>
                                <a:rPr lang="en-US" altLang="zh-CN" i="1" smtClean="0">
                                  <a:solidFill>
                                    <a:srgbClr val="C00000"/>
                                  </a:solidFill>
                                  <a:latin typeface="Cambria Math" panose="02040503050406030204" pitchFamily="18" charset="0"/>
                                  <a:ea typeface="Cambria Math" panose="02040503050406030204" pitchFamily="18" charset="0"/>
                                </a:rPr>
                              </m:ctrlPr>
                            </m:dPr>
                            <m:e>
                              <m:sSub>
                                <m:sSubPr>
                                  <m:ctrlPr>
                                    <a:rPr lang="en-US" altLang="zh-CN" i="1">
                                      <a:solidFill>
                                        <a:srgbClr val="C00000"/>
                                      </a:solidFill>
                                      <a:latin typeface="Cambria Math" panose="02040503050406030204" pitchFamily="18" charset="0"/>
                                      <a:ea typeface="Cambria Math" panose="02040503050406030204" pitchFamily="18" charset="0"/>
                                    </a:rPr>
                                  </m:ctrlPr>
                                </m:sSubPr>
                                <m:e>
                                  <m:r>
                                    <a:rPr lang="en-US" altLang="zh-CN" i="1">
                                      <a:solidFill>
                                        <a:srgbClr val="C00000"/>
                                      </a:solidFill>
                                      <a:latin typeface="Cambria Math" panose="02040503050406030204" pitchFamily="18" charset="0"/>
                                      <a:ea typeface="Cambria Math" panose="02040503050406030204" pitchFamily="18" charset="0"/>
                                    </a:rPr>
                                    <m:t>𝑥</m:t>
                                  </m:r>
                                </m:e>
                                <m:sub>
                                  <m:r>
                                    <a:rPr lang="en-US" altLang="zh-CN" i="1">
                                      <a:solidFill>
                                        <a:srgbClr val="C00000"/>
                                      </a:solidFill>
                                      <a:latin typeface="Cambria Math" panose="02040503050406030204" pitchFamily="18" charset="0"/>
                                      <a:ea typeface="Cambria Math" panose="02040503050406030204" pitchFamily="18" charset="0"/>
                                    </a:rPr>
                                    <m:t>𝑡</m:t>
                                  </m:r>
                                </m:sub>
                              </m:sSub>
                              <m:r>
                                <a:rPr lang="en-US" altLang="zh-CN" i="1">
                                  <a:solidFill>
                                    <a:srgbClr val="C00000"/>
                                  </a:solidFill>
                                  <a:latin typeface="Cambria Math" panose="02040503050406030204" pitchFamily="18" charset="0"/>
                                  <a:ea typeface="Cambria Math" panose="02040503050406030204" pitchFamily="18" charset="0"/>
                                </a:rPr>
                                <m:t>−</m:t>
                              </m:r>
                              <m:sSub>
                                <m:sSubPr>
                                  <m:ctrlPr>
                                    <a:rPr lang="en-US" altLang="zh-CN" i="1">
                                      <a:solidFill>
                                        <a:srgbClr val="C00000"/>
                                      </a:solidFill>
                                      <a:latin typeface="Cambria Math" panose="02040503050406030204" pitchFamily="18" charset="0"/>
                                      <a:ea typeface="Cambria Math" panose="02040503050406030204" pitchFamily="18" charset="0"/>
                                    </a:rPr>
                                  </m:ctrlPr>
                                </m:sSubPr>
                                <m:e>
                                  <m:r>
                                    <a:rPr lang="en-US" altLang="zh-CN" i="1">
                                      <a:solidFill>
                                        <a:srgbClr val="C00000"/>
                                      </a:solidFill>
                                      <a:latin typeface="Cambria Math" panose="02040503050406030204" pitchFamily="18" charset="0"/>
                                      <a:ea typeface="Cambria Math" panose="02040503050406030204" pitchFamily="18" charset="0"/>
                                    </a:rPr>
                                    <m:t>𝑥</m:t>
                                  </m:r>
                                </m:e>
                                <m:sub>
                                  <m:r>
                                    <a:rPr lang="en-US" altLang="zh-CN" i="1">
                                      <a:solidFill>
                                        <a:srgbClr val="C00000"/>
                                      </a:solidFill>
                                      <a:latin typeface="Cambria Math" panose="02040503050406030204" pitchFamily="18" charset="0"/>
                                      <a:ea typeface="Cambria Math" panose="02040503050406030204" pitchFamily="18" charset="0"/>
                                    </a:rPr>
                                    <m:t>∗</m:t>
                                  </m:r>
                                </m:sub>
                              </m:sSub>
                            </m:e>
                          </m:d>
                        </m:e>
                        <m:sub>
                          <m:r>
                            <a:rPr lang="en-US" altLang="zh-CN" i="1">
                              <a:solidFill>
                                <a:srgbClr val="C00000"/>
                              </a:solidFill>
                              <a:latin typeface="Cambria Math" panose="02040503050406030204" pitchFamily="18" charset="0"/>
                              <a:ea typeface="Cambria Math" panose="02040503050406030204" pitchFamily="18" charset="0"/>
                            </a:rPr>
                            <m:t>[1−</m:t>
                          </m:r>
                          <m:r>
                            <a:rPr lang="zh-CN" altLang="en-US" i="1">
                              <a:solidFill>
                                <a:srgbClr val="C00000"/>
                              </a:solidFill>
                              <a:latin typeface="Cambria Math" panose="02040503050406030204" pitchFamily="18" charset="0"/>
                              <a:ea typeface="Cambria Math" panose="02040503050406030204" pitchFamily="18" charset="0"/>
                            </a:rPr>
                            <m:t>𝛾</m:t>
                          </m:r>
                          <m:r>
                            <a:rPr lang="en-US" altLang="zh-CN" i="1">
                              <a:solidFill>
                                <a:srgbClr val="C00000"/>
                              </a:solidFill>
                              <a:latin typeface="Cambria Math" panose="02040503050406030204" pitchFamily="18" charset="0"/>
                              <a:ea typeface="Cambria Math" panose="02040503050406030204" pitchFamily="18" charset="0"/>
                            </a:rPr>
                            <m:t>]</m:t>
                          </m:r>
                        </m:sub>
                      </m:sSub>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7" name="文本框 6">
                <a:extLst>
                  <a:ext uri="{FF2B5EF4-FFF2-40B4-BE49-F238E27FC236}">
                    <a16:creationId xmlns:a16="http://schemas.microsoft.com/office/drawing/2014/main" id="{A4163288-93C2-6ED7-24A6-D9CF2B22CCED}"/>
                  </a:ext>
                </a:extLst>
              </p:cNvPr>
              <p:cNvSpPr txBox="1">
                <a:spLocks noRot="1" noChangeAspect="1" noMove="1" noResize="1" noEditPoints="1" noAdjustHandles="1" noChangeArrowheads="1" noChangeShapeType="1" noTextEdit="1"/>
              </p:cNvSpPr>
              <p:nvPr/>
            </p:nvSpPr>
            <p:spPr>
              <a:xfrm>
                <a:off x="1491297" y="2254705"/>
                <a:ext cx="4433399" cy="512128"/>
              </a:xfrm>
              <a:prstGeom prst="rect">
                <a:avLst/>
              </a:prstGeom>
              <a:blipFill>
                <a:blip r:embed="rId6"/>
                <a:stretch>
                  <a:fillRect b="-130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1253CAC9-A29E-ACAC-F62F-952F947D5FE9}"/>
                  </a:ext>
                </a:extLst>
              </p:cNvPr>
              <p:cNvSpPr txBox="1"/>
              <p:nvPr/>
            </p:nvSpPr>
            <p:spPr>
              <a:xfrm>
                <a:off x="1137463" y="2909873"/>
                <a:ext cx="3942953" cy="510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𝑅</m:t>
                          </m:r>
                        </m:e>
                        <m:sub>
                          <m:r>
                            <a:rPr lang="en-US" altLang="zh-CN" i="1">
                              <a:solidFill>
                                <a:schemeClr val="tx1"/>
                              </a:solidFill>
                              <a:latin typeface="Cambria Math" panose="02040503050406030204" pitchFamily="18" charset="0"/>
                              <a:ea typeface="Cambria Math" panose="02040503050406030204" pitchFamily="18" charset="0"/>
                            </a:rPr>
                            <m:t>1−</m:t>
                          </m:r>
                          <m:r>
                            <a:rPr lang="zh-CN" altLang="en-US" i="1">
                              <a:solidFill>
                                <a:schemeClr val="tx1"/>
                              </a:solidFill>
                              <a:latin typeface="Cambria Math" panose="02040503050406030204" pitchFamily="18" charset="0"/>
                              <a:ea typeface="Cambria Math" panose="02040503050406030204" pitchFamily="18" charset="0"/>
                            </a:rPr>
                            <m:t>𝛾</m:t>
                          </m:r>
                        </m:sub>
                      </m:sSub>
                      <m:sSubSup>
                        <m:sSubSupPr>
                          <m:ctrlPr>
                            <a:rPr lang="en-US" altLang="zh-CN"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i="1" smtClean="0">
                                  <a:solidFill>
                                    <a:schemeClr val="tx1"/>
                                  </a:solidFill>
                                  <a:latin typeface="Cambria Math" panose="02040503050406030204" pitchFamily="18" charset="0"/>
                                  <a:ea typeface="Cambria Math" panose="02040503050406030204" pitchFamily="18" charset="0"/>
                                </a:rPr>
                              </m:ctrlPr>
                            </m:dPr>
                            <m:e>
                              <m:r>
                                <m:rPr>
                                  <m:sty m:val="p"/>
                                </m:rPr>
                                <a:rPr lang="en-US" altLang="zh-CN" i="0"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d>
                                <m:dPr>
                                  <m:ctrlPr>
                                    <a:rPr lang="en-US" altLang="zh-CN" b="0" i="1" smtClean="0">
                                      <a:solidFill>
                                        <a:schemeClr val="tx1"/>
                                      </a:solidFill>
                                      <a:latin typeface="Cambria Math" panose="02040503050406030204" pitchFamily="18" charset="0"/>
                                      <a:ea typeface="Cambria Math" panose="02040503050406030204" pitchFamily="18" charset="0"/>
                                    </a:rPr>
                                  </m:ctrlPr>
                                </m:dPr>
                                <m:e>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e>
                              </m:d>
                            </m:e>
                          </m:d>
                        </m:e>
                        <m:sub>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1−</m:t>
                              </m:r>
                              <m:r>
                                <a:rPr lang="zh-CN" altLang="en-US" b="0" i="1" smtClean="0">
                                  <a:solidFill>
                                    <a:schemeClr val="tx1"/>
                                  </a:solidFill>
                                  <a:latin typeface="Cambria Math" panose="02040503050406030204" pitchFamily="18" charset="0"/>
                                  <a:ea typeface="Cambria Math" panose="02040503050406030204" pitchFamily="18" charset="0"/>
                                </a:rPr>
                                <m:t>𝛾</m:t>
                              </m:r>
                            </m:e>
                          </m:d>
                        </m:sub>
                        <m:sup>
                          <m:r>
                            <a:rPr lang="en-US" altLang="zh-CN" b="0" i="1" smtClean="0">
                              <a:solidFill>
                                <a:schemeClr val="tx1"/>
                              </a:solidFill>
                              <a:latin typeface="Cambria Math" panose="02040503050406030204" pitchFamily="18" charset="0"/>
                              <a:ea typeface="Cambria Math" panose="02040503050406030204" pitchFamily="18" charset="0"/>
                            </a:rPr>
                            <m:t>∗</m:t>
                          </m:r>
                        </m:sup>
                      </m:sSubSup>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11" name="文本框 10">
                <a:extLst>
                  <a:ext uri="{FF2B5EF4-FFF2-40B4-BE49-F238E27FC236}">
                    <a16:creationId xmlns:a16="http://schemas.microsoft.com/office/drawing/2014/main" id="{1253CAC9-A29E-ACAC-F62F-952F947D5FE9}"/>
                  </a:ext>
                </a:extLst>
              </p:cNvPr>
              <p:cNvSpPr txBox="1">
                <a:spLocks noRot="1" noChangeAspect="1" noMove="1" noResize="1" noEditPoints="1" noAdjustHandles="1" noChangeArrowheads="1" noChangeShapeType="1" noTextEdit="1"/>
              </p:cNvSpPr>
              <p:nvPr/>
            </p:nvSpPr>
            <p:spPr>
              <a:xfrm>
                <a:off x="1137463" y="2909873"/>
                <a:ext cx="3942953" cy="510268"/>
              </a:xfrm>
              <a:prstGeom prst="rect">
                <a:avLst/>
              </a:prstGeom>
              <a:blipFill>
                <a:blip r:embed="rId7"/>
                <a:stretch>
                  <a:fillRect b="-8333"/>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71F238B7-EA19-4019-9680-086ADE71E93E}"/>
              </a:ext>
            </a:extLst>
          </p:cNvPr>
          <p:cNvGrpSpPr/>
          <p:nvPr/>
        </p:nvGrpSpPr>
        <p:grpSpPr>
          <a:xfrm>
            <a:off x="676083" y="4320522"/>
            <a:ext cx="7194243" cy="1320705"/>
            <a:chOff x="625538" y="4678964"/>
            <a:chExt cx="6885711" cy="1320705"/>
          </a:xfrm>
        </p:grpSpPr>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2B10CA41-7362-FB03-60BF-4310CACFC12C}"/>
                    </a:ext>
                  </a:extLst>
                </p:cNvPr>
                <p:cNvSpPr txBox="1"/>
                <p:nvPr/>
              </p:nvSpPr>
              <p:spPr>
                <a:xfrm>
                  <a:off x="625538" y="4678964"/>
                  <a:ext cx="5732274"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将上述不等式代入</a:t>
                  </a:r>
                  <a14:m>
                    <m:oMath xmlns:m="http://schemas.openxmlformats.org/officeDocument/2006/math">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r>
                            <a:rPr lang="en-US" altLang="zh-CN" i="1">
                              <a:solidFill>
                                <a:schemeClr val="tx1"/>
                              </a:solidFill>
                              <a:latin typeface="Cambria Math" panose="02040503050406030204" pitchFamily="18" charset="0"/>
                              <a:ea typeface="黑体" panose="02010609060101010101" pitchFamily="49" charset="-122"/>
                            </a:rPr>
                            <m:t>+1</m:t>
                          </m:r>
                        </m:sub>
                      </m:sSub>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sub>
                      </m:sSub>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的上界，得</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p:sp>
              <p:nvSpPr>
                <p:cNvPr id="12" name="文本框 11">
                  <a:extLst>
                    <a:ext uri="{FF2B5EF4-FFF2-40B4-BE49-F238E27FC236}">
                      <a16:creationId xmlns:a16="http://schemas.microsoft.com/office/drawing/2014/main" id="{2B10CA41-7362-FB03-60BF-4310CACFC12C}"/>
                    </a:ext>
                  </a:extLst>
                </p:cNvPr>
                <p:cNvSpPr txBox="1">
                  <a:spLocks noRot="1" noChangeAspect="1" noMove="1" noResize="1" noEditPoints="1" noAdjustHandles="1" noChangeArrowheads="1" noChangeShapeType="1" noTextEdit="1"/>
                </p:cNvSpPr>
                <p:nvPr/>
              </p:nvSpPr>
              <p:spPr>
                <a:xfrm>
                  <a:off x="625538" y="4678964"/>
                  <a:ext cx="5732274" cy="461665"/>
                </a:xfrm>
                <a:prstGeom prst="rect">
                  <a:avLst/>
                </a:prstGeom>
                <a:blipFill>
                  <a:blip r:embed="rId8"/>
                  <a:stretch>
                    <a:fillRect l="-1629" t="-14667"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F2595B1F-AC48-7BB5-E90B-A0DD09B25676}"/>
                    </a:ext>
                  </a:extLst>
                </p:cNvPr>
                <p:cNvSpPr txBox="1"/>
                <p:nvPr/>
              </p:nvSpPr>
              <p:spPr>
                <a:xfrm>
                  <a:off x="1322115" y="5017349"/>
                  <a:ext cx="6189134" cy="9823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𝛿</m:t>
                            </m:r>
                          </m:e>
                          <m:sub>
                            <m:r>
                              <a:rPr lang="en-US" altLang="zh-CN" b="0" i="1" smtClean="0">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sub>
                        </m:sSub>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sSubSup>
                              <m:sSubSupPr>
                                <m:ctrlPr>
                                  <a:rPr lang="en-US" altLang="zh-CN" i="1" smtClean="0">
                                    <a:solidFill>
                                      <a:schemeClr val="tx1"/>
                                    </a:solidFill>
                                    <a:latin typeface="Cambria Math" panose="02040503050406030204" pitchFamily="18" charset="0"/>
                                    <a:ea typeface="Cambria Math" panose="02040503050406030204" pitchFamily="18" charset="0"/>
                                  </a:rPr>
                                </m:ctrlPr>
                              </m:sSubSupPr>
                              <m:e>
                                <m:r>
                                  <a:rPr lang="zh-CN" altLang="en-US" i="1" smtClean="0">
                                    <a:solidFill>
                                      <a:schemeClr val="tx1"/>
                                    </a:solidFill>
                                    <a:latin typeface="Cambria Math" panose="02040503050406030204" pitchFamily="18" charset="0"/>
                                    <a:ea typeface="Cambria Math" panose="02040503050406030204" pitchFamily="18" charset="0"/>
                                  </a:rPr>
                                  <m:t>𝛿</m:t>
                                </m:r>
                              </m:e>
                              <m:sub>
                                <m:r>
                                  <a:rPr lang="en-US" altLang="zh-CN" b="0" i="1" smtClean="0">
                                    <a:solidFill>
                                      <a:schemeClr val="tx1"/>
                                    </a:solidFill>
                                    <a:latin typeface="Cambria Math" panose="02040503050406030204" pitchFamily="18" charset="0"/>
                                    <a:ea typeface="Cambria Math" panose="02040503050406030204" pitchFamily="18" charset="0"/>
                                  </a:rPr>
                                  <m:t>𝑡</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num>
                          <m:den>
                            <m:r>
                              <a:rPr lang="en-US" altLang="zh-CN" i="1">
                                <a:solidFill>
                                  <a:schemeClr val="tx1"/>
                                </a:solidFill>
                                <a:latin typeface="Cambria Math" panose="02040503050406030204" pitchFamily="18" charset="0"/>
                                <a:ea typeface="Cambria Math" panose="02040503050406030204" pitchFamily="18" charset="0"/>
                              </a:rPr>
                              <m:t>2</m:t>
                            </m:r>
                            <m:sSubSup>
                              <m:sSubSupPr>
                                <m:ctrlPr>
                                  <a:rPr lang="en-US" altLang="zh-CN" i="1" smtClean="0">
                                    <a:solidFill>
                                      <a:schemeClr val="tx1"/>
                                    </a:solidFill>
                                    <a:latin typeface="Cambria Math" panose="02040503050406030204" pitchFamily="18" charset="0"/>
                                    <a:ea typeface="Cambria Math" panose="02040503050406030204" pitchFamily="18" charset="0"/>
                                  </a:rPr>
                                </m:ctrlPr>
                              </m:sSubSupPr>
                              <m:e>
                                <m:r>
                                  <a:rPr lang="en-US" altLang="zh-CN" b="0" i="1" smtClean="0">
                                    <a:solidFill>
                                      <a:schemeClr val="tx1"/>
                                    </a:solidFill>
                                    <a:latin typeface="Cambria Math" panose="02040503050406030204" pitchFamily="18" charset="0"/>
                                    <a:ea typeface="Cambria Math" panose="02040503050406030204" pitchFamily="18" charset="0"/>
                                  </a:rPr>
                                  <m:t>𝑅</m:t>
                                </m:r>
                              </m:e>
                              <m:sub>
                                <m:r>
                                  <a:rPr lang="en-US" altLang="zh-CN" b="0" i="1" smtClean="0">
                                    <a:solidFill>
                                      <a:schemeClr val="tx1"/>
                                    </a:solidFill>
                                    <a:latin typeface="Cambria Math" panose="02040503050406030204" pitchFamily="18" charset="0"/>
                                    <a:ea typeface="Cambria Math" panose="02040503050406030204" pitchFamily="18" charset="0"/>
                                  </a:rPr>
                                  <m:t>1−</m:t>
                                </m:r>
                                <m:r>
                                  <a:rPr lang="zh-CN" altLang="en-US" b="0" i="1" smtClean="0">
                                    <a:solidFill>
                                      <a:schemeClr val="tx1"/>
                                    </a:solidFill>
                                    <a:latin typeface="Cambria Math" panose="02040503050406030204" pitchFamily="18" charset="0"/>
                                    <a:ea typeface="Cambria Math" panose="02040503050406030204" pitchFamily="18" charset="0"/>
                                  </a:rPr>
                                  <m:t>𝛾</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nary>
                              <m:naryPr>
                                <m:chr m:val="∑"/>
                                <m:ctrlPr>
                                  <a:rPr lang="en-US" altLang="zh-CN" i="1">
                                    <a:solidFill>
                                      <a:schemeClr val="tx1"/>
                                    </a:solidFill>
                                    <a:latin typeface="Cambria Math" panose="02040503050406030204" pitchFamily="18" charset="0"/>
                                    <a:ea typeface="Cambria Math" panose="02040503050406030204" pitchFamily="18" charset="0"/>
                                  </a:rPr>
                                </m:ctrlPr>
                              </m:naryPr>
                              <m:sub>
                                <m:r>
                                  <m:rPr>
                                    <m:brk m:alnAt="23"/>
                                  </m:rPr>
                                  <a:rPr lang="en-US" altLang="zh-CN" i="1">
                                    <a:solidFill>
                                      <a:schemeClr val="tx1"/>
                                    </a:solidFill>
                                    <a:latin typeface="Cambria Math" panose="02040503050406030204" pitchFamily="18" charset="0"/>
                                    <a:ea typeface="Cambria Math" panose="02040503050406030204" pitchFamily="18" charset="0"/>
                                  </a:rPr>
                                  <m:t>𝑖</m:t>
                                </m:r>
                                <m:r>
                                  <a:rPr lang="en-US" altLang="zh-CN" i="1">
                                    <a:solidFill>
                                      <a:schemeClr val="tx1"/>
                                    </a:solidFill>
                                    <a:latin typeface="Cambria Math" panose="02040503050406030204" pitchFamily="18" charset="0"/>
                                    <a:ea typeface="Cambria Math" panose="02040503050406030204" pitchFamily="18" charset="0"/>
                                  </a:rPr>
                                  <m:t>=1</m:t>
                                </m:r>
                              </m:sub>
                              <m:sup>
                                <m:r>
                                  <a:rPr lang="en-US" altLang="zh-CN" i="1">
                                    <a:solidFill>
                                      <a:schemeClr val="tx1"/>
                                    </a:solidFill>
                                    <a:latin typeface="Cambria Math" panose="02040503050406030204" pitchFamily="18" charset="0"/>
                                    <a:ea typeface="Cambria Math" panose="02040503050406030204" pitchFamily="18" charset="0"/>
                                  </a:rPr>
                                  <m:t>𝑛</m:t>
                                </m:r>
                              </m:sup>
                              <m:e>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zh-CN" altLang="en-US" i="1">
                                        <a:solidFill>
                                          <a:schemeClr val="tx1"/>
                                        </a:solidFill>
                                        <a:latin typeface="Cambria Math" panose="02040503050406030204" pitchFamily="18" charset="0"/>
                                        <a:ea typeface="Cambria Math" panose="02040503050406030204" pitchFamily="18" charset="0"/>
                                      </a:rPr>
                                      <m:t>𝛽</m:t>
                                    </m:r>
                                  </m:e>
                                  <m:sub>
                                    <m:r>
                                      <a:rPr lang="en-US" altLang="zh-CN" i="1">
                                        <a:solidFill>
                                          <a:schemeClr val="tx1"/>
                                        </a:solidFill>
                                        <a:latin typeface="Cambria Math" panose="02040503050406030204" pitchFamily="18" charset="0"/>
                                        <a:ea typeface="Cambria Math" panose="02040503050406030204" pitchFamily="18" charset="0"/>
                                      </a:rPr>
                                      <m:t>𝑖</m:t>
                                    </m:r>
                                  </m:sub>
                                  <m:sup>
                                    <m:r>
                                      <a:rPr lang="zh-CN" altLang="en-US" i="1">
                                        <a:solidFill>
                                          <a:schemeClr val="tx1"/>
                                        </a:solidFill>
                                        <a:latin typeface="Cambria Math" panose="02040503050406030204" pitchFamily="18" charset="0"/>
                                        <a:ea typeface="Cambria Math" panose="02040503050406030204" pitchFamily="18" charset="0"/>
                                      </a:rPr>
                                      <m:t>𝛾</m:t>
                                    </m:r>
                                  </m:sup>
                                </m:sSubSup>
                              </m:e>
                            </m:nary>
                          </m:den>
                        </m:f>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13" name="文本框 12">
                  <a:extLst>
                    <a:ext uri="{FF2B5EF4-FFF2-40B4-BE49-F238E27FC236}">
                      <a16:creationId xmlns:a16="http://schemas.microsoft.com/office/drawing/2014/main" id="{F2595B1F-AC48-7BB5-E90B-A0DD09B25676}"/>
                    </a:ext>
                  </a:extLst>
                </p:cNvPr>
                <p:cNvSpPr txBox="1">
                  <a:spLocks noRot="1" noChangeAspect="1" noMove="1" noResize="1" noEditPoints="1" noAdjustHandles="1" noChangeArrowheads="1" noChangeShapeType="1" noTextEdit="1"/>
                </p:cNvSpPr>
                <p:nvPr/>
              </p:nvSpPr>
              <p:spPr>
                <a:xfrm>
                  <a:off x="1322115" y="5017349"/>
                  <a:ext cx="6189134" cy="982320"/>
                </a:xfrm>
                <a:prstGeom prst="rect">
                  <a:avLst/>
                </a:prstGeom>
                <a:blipFill>
                  <a:blip r:embed="rId9"/>
                  <a:stretch>
                    <a:fillRect/>
                  </a:stretch>
                </a:blipFill>
              </p:spPr>
              <p:txBody>
                <a:bodyPr/>
                <a:lstStyle/>
                <a:p>
                  <a:r>
                    <a:rPr lang="zh-CN" altLang="en-US">
                      <a:noFill/>
                    </a:rPr>
                    <a:t> </a:t>
                  </a:r>
                </a:p>
              </p:txBody>
            </p:sp>
          </mc:Fallback>
        </mc:AlternateContent>
      </p:grpSp>
      <p:sp>
        <p:nvSpPr>
          <p:cNvPr id="14" name="文本框 13">
            <a:extLst>
              <a:ext uri="{FF2B5EF4-FFF2-40B4-BE49-F238E27FC236}">
                <a16:creationId xmlns:a16="http://schemas.microsoft.com/office/drawing/2014/main" id="{9F3A1F02-7C6F-B9C7-7728-4F80BA32643C}"/>
              </a:ext>
            </a:extLst>
          </p:cNvPr>
          <p:cNvSpPr txBox="1"/>
          <p:nvPr/>
        </p:nvSpPr>
        <p:spPr>
          <a:xfrm>
            <a:off x="929475" y="5686926"/>
            <a:ext cx="7584605" cy="830997"/>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此即非随机情况下</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定理</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2.4)</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用来证明收敛速率的递归关系式</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(2.3).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同理可证最终需要的结论</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2703A94-C29B-4269-860B-DB144891BEB4}"/>
                  </a:ext>
                </a:extLst>
              </p:cNvPr>
              <p:cNvSpPr txBox="1"/>
              <p:nvPr/>
            </p:nvSpPr>
            <p:spPr>
              <a:xfrm>
                <a:off x="233464" y="331563"/>
                <a:ext cx="8673810" cy="769441"/>
              </a:xfrm>
              <a:prstGeom prst="rect">
                <a:avLst/>
              </a:prstGeom>
              <a:noFill/>
            </p:spPr>
            <p:txBody>
              <a:bodyPr wrap="square" rtlCol="0">
                <a:spAutoFit/>
              </a:bodyPr>
              <a:lstStyle/>
              <a:p>
                <a:pPr algn="ctr"/>
                <a:r>
                  <a:rPr lang="en-US" altLang="zh-CN" sz="4400" dirty="0">
                    <a:solidFill>
                      <a:srgbClr val="0070C0"/>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sz="4400" i="1">
                        <a:solidFill>
                          <a:srgbClr val="0070C0"/>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sz="4400" dirty="0">
                    <a:solidFill>
                      <a:srgbClr val="0070C0"/>
                    </a:solidFill>
                    <a:latin typeface="Arial" panose="020B0604020202020204" pitchFamily="34" charset="0"/>
                    <a:ea typeface="黑体" panose="02010609060101010101" pitchFamily="49" charset="-122"/>
                    <a:cs typeface="Arial" panose="020B0604020202020204" pitchFamily="34" charset="0"/>
                  </a:rPr>
                  <a:t>)</a:t>
                </a:r>
                <a:r>
                  <a:rPr lang="zh-CN" altLang="en-US" sz="4400" dirty="0">
                    <a:solidFill>
                      <a:srgbClr val="0070C0"/>
                    </a:solidFill>
                    <a:latin typeface="Arial" panose="020B0604020202020204" pitchFamily="34" charset="0"/>
                    <a:ea typeface="黑体" panose="02010609060101010101" pitchFamily="49" charset="-122"/>
                    <a:cs typeface="Arial" panose="020B0604020202020204" pitchFamily="34" charset="0"/>
                  </a:rPr>
                  <a:t>规则下</a:t>
                </a:r>
                <a:r>
                  <a:rPr lang="en-US" altLang="zh-CN" sz="4400" dirty="0">
                    <a:solidFill>
                      <a:srgbClr val="0070C0"/>
                    </a:solidFill>
                    <a:ea typeface="黑体" panose="02010609060101010101" pitchFamily="49" charset="-122"/>
                    <a:cs typeface="Times New Roman" panose="02020603050405020304" pitchFamily="18" charset="0"/>
                  </a:rPr>
                  <a:t>RCD</a:t>
                </a:r>
                <a:r>
                  <a:rPr lang="zh-CN" altLang="en-US" sz="4400" dirty="0">
                    <a:solidFill>
                      <a:srgbClr val="0070C0"/>
                    </a:solidFill>
                    <a:ea typeface="黑体" panose="02010609060101010101" pitchFamily="49" charset="-122"/>
                    <a:cs typeface="Times New Roman" panose="02020603050405020304" pitchFamily="18" charset="0"/>
                  </a:rPr>
                  <a:t>的复杂性</a:t>
                </a:r>
                <a:r>
                  <a:rPr lang="en-US" altLang="zh-CN" sz="4400" dirty="0">
                    <a:solidFill>
                      <a:srgbClr val="0070C0"/>
                    </a:solidFill>
                    <a:ea typeface="黑体" panose="02010609060101010101" pitchFamily="49" charset="-122"/>
                    <a:cs typeface="Times New Roman" panose="02020603050405020304" pitchFamily="18" charset="0"/>
                  </a:rPr>
                  <a:t>(</a:t>
                </a:r>
                <a:r>
                  <a:rPr lang="zh-CN" altLang="en-US" sz="4400" dirty="0">
                    <a:solidFill>
                      <a:srgbClr val="0070C0"/>
                    </a:solidFill>
                    <a:ea typeface="黑体" panose="02010609060101010101" pitchFamily="49" charset="-122"/>
                    <a:cs typeface="Times New Roman" panose="02020603050405020304" pitchFamily="18" charset="0"/>
                  </a:rPr>
                  <a:t>续</a:t>
                </a:r>
                <a:r>
                  <a:rPr lang="en-US" altLang="zh-CN" sz="4400" dirty="0">
                    <a:solidFill>
                      <a:srgbClr val="0070C0"/>
                    </a:solidFill>
                    <a:ea typeface="黑体" panose="02010609060101010101" pitchFamily="49" charset="-122"/>
                    <a:cs typeface="Times New Roman" panose="02020603050405020304" pitchFamily="18" charset="0"/>
                  </a:rPr>
                  <a:t>3)</a:t>
                </a:r>
                <a:endParaRPr lang="zh-CN" altLang="en-US" sz="2800" dirty="0">
                  <a:solidFill>
                    <a:srgbClr val="0070C0"/>
                  </a:solidFill>
                  <a:ea typeface="黑体" panose="02010609060101010101" pitchFamily="49"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12703A94-C29B-4269-860B-DB144891BEB4}"/>
                  </a:ext>
                </a:extLst>
              </p:cNvPr>
              <p:cNvSpPr txBox="1">
                <a:spLocks noRot="1" noChangeAspect="1" noMove="1" noResize="1" noEditPoints="1" noAdjustHandles="1" noChangeArrowheads="1" noChangeShapeType="1" noTextEdit="1"/>
              </p:cNvSpPr>
              <p:nvPr/>
            </p:nvSpPr>
            <p:spPr>
              <a:xfrm>
                <a:off x="233464" y="331563"/>
                <a:ext cx="8673810" cy="769441"/>
              </a:xfrm>
              <a:prstGeom prst="rect">
                <a:avLst/>
              </a:prstGeom>
              <a:blipFill>
                <a:blip r:embed="rId10"/>
                <a:stretch>
                  <a:fillRect l="-1054" t="-18898" r="-1054" b="-377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3EB2D76D-B08E-46DC-B256-74D0C37F6BDB}"/>
                  </a:ext>
                </a:extLst>
              </p:cNvPr>
              <p:cNvSpPr txBox="1"/>
              <p:nvPr/>
            </p:nvSpPr>
            <p:spPr>
              <a:xfrm>
                <a:off x="3984308" y="1036094"/>
                <a:ext cx="4922966" cy="707053"/>
              </a:xfrm>
              <a:prstGeom prst="rect">
                <a:avLst/>
              </a:prstGeom>
              <a:noFill/>
            </p:spPr>
            <p:txBody>
              <a:bodyPr wrap="square" rtlCol="0">
                <a:spAutoFit/>
              </a:bodyPr>
              <a:lstStyle/>
              <a:p>
                <a:pPr algn="just"/>
                <a14:m>
                  <m:oMath xmlns:m="http://schemas.openxmlformats.org/officeDocument/2006/math">
                    <m:sSubSup>
                      <m:sSubSup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𝑅</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zh-CN" alt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𝛾</m:t>
                        </m:r>
                      </m:sub>
                      <m: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sup>
                    </m:sSub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func>
                      <m:func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funcPr>
                      <m:fName>
                        <m:limLow>
                          <m:limLow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limLowPr>
                          <m:e>
                            <m:r>
                              <m:rPr>
                                <m:sty m:val="p"/>
                              </m:rPr>
                              <a:rPr lang="en-US" altLang="zh-CN" b="0" i="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sup</m:t>
                            </m:r>
                          </m:e>
                          <m:lim>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e>
                              <m: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sup>
                            </m:s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𝑥</m:t>
                            </m:r>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1</m:t>
                                </m:r>
                              </m:sub>
                            </m:sSub>
                            <m:r>
                              <a:rPr lang="en-US" altLang="zh-CN"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lim>
                        </m:limLow>
                      </m:fName>
                      <m:e>
                        <m:sSubSup>
                          <m:sSubSup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e>
                            </m:d>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zh-CN" alt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𝛾</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sup>
                        </m:sSubSup>
                      </m:e>
                    </m:func>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p:sp>
            <p:nvSpPr>
              <p:cNvPr id="18" name="文本框 17">
                <a:extLst>
                  <a:ext uri="{FF2B5EF4-FFF2-40B4-BE49-F238E27FC236}">
                    <a16:creationId xmlns:a16="http://schemas.microsoft.com/office/drawing/2014/main" id="{3EB2D76D-B08E-46DC-B256-74D0C37F6BDB}"/>
                  </a:ext>
                </a:extLst>
              </p:cNvPr>
              <p:cNvSpPr txBox="1">
                <a:spLocks noRot="1" noChangeAspect="1" noMove="1" noResize="1" noEditPoints="1" noAdjustHandles="1" noChangeArrowheads="1" noChangeShapeType="1" noTextEdit="1"/>
              </p:cNvSpPr>
              <p:nvPr/>
            </p:nvSpPr>
            <p:spPr>
              <a:xfrm>
                <a:off x="3984308" y="1036094"/>
                <a:ext cx="4922966" cy="707053"/>
              </a:xfrm>
              <a:prstGeom prst="rect">
                <a:avLst/>
              </a:prstGeom>
              <a:blipFill>
                <a:blip r:embed="rId11"/>
                <a:stretch>
                  <a:fillRect t="-4310" r="-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12B30F31-819C-4E89-8022-661D935FB361}"/>
                  </a:ext>
                </a:extLst>
              </p:cNvPr>
              <p:cNvSpPr txBox="1"/>
              <p:nvPr/>
            </p:nvSpPr>
            <p:spPr>
              <a:xfrm>
                <a:off x="667561" y="3407264"/>
                <a:ext cx="4642560" cy="9688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d>
                            <m:dPr>
                              <m:ctrlPr>
                                <a:rPr lang="en-US" altLang="zh-CN" b="0" i="1" smtClean="0">
                                  <a:solidFill>
                                    <a:schemeClr val="tx1"/>
                                  </a:solidFill>
                                  <a:latin typeface="Cambria Math" panose="02040503050406030204" pitchFamily="18" charset="0"/>
                                  <a:ea typeface="Cambria Math" panose="02040503050406030204" pitchFamily="18" charset="0"/>
                                </a:rPr>
                              </m:ctrlPr>
                            </m:dPr>
                            <m:e>
                              <m:sSubSup>
                                <m:sSubSupPr>
                                  <m:ctrlPr>
                                    <a:rPr lang="en-US" altLang="zh-CN"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r>
                                        <m:rPr>
                                          <m:sty m:val="p"/>
                                        </m:rPr>
                                        <a:rPr lang="en-US" altLang="zh-CN">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d>
                                        <m:dPr>
                                          <m:ctrlPr>
                                            <a:rPr lang="en-US" altLang="zh-CN" i="1">
                                              <a:solidFill>
                                                <a:schemeClr val="tx1"/>
                                              </a:solidFill>
                                              <a:latin typeface="Cambria Math" panose="02040503050406030204" pitchFamily="18" charset="0"/>
                                              <a:ea typeface="Cambria Math" panose="02040503050406030204" pitchFamily="18" charset="0"/>
                                            </a:rPr>
                                          </m:ctrlPr>
                                        </m:dPr>
                                        <m:e>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𝑥</m:t>
                                              </m:r>
                                            </m:e>
                                            <m:sub>
                                              <m:r>
                                                <a:rPr lang="en-US" altLang="zh-CN" i="1">
                                                  <a:solidFill>
                                                    <a:schemeClr val="tx1"/>
                                                  </a:solidFill>
                                                  <a:latin typeface="Cambria Math" panose="02040503050406030204" pitchFamily="18" charset="0"/>
                                                  <a:ea typeface="Cambria Math" panose="02040503050406030204" pitchFamily="18" charset="0"/>
                                                </a:rPr>
                                                <m:t>𝑡</m:t>
                                              </m:r>
                                            </m:sub>
                                          </m:sSub>
                                        </m:e>
                                      </m:d>
                                    </m:e>
                                  </m:d>
                                </m:e>
                                <m:sub>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1−</m:t>
                                      </m:r>
                                      <m:r>
                                        <a:rPr lang="zh-CN" altLang="en-US" i="1">
                                          <a:solidFill>
                                            <a:schemeClr val="tx1"/>
                                          </a:solidFill>
                                          <a:latin typeface="Cambria Math" panose="02040503050406030204" pitchFamily="18" charset="0"/>
                                          <a:ea typeface="Cambria Math" panose="02040503050406030204" pitchFamily="18" charset="0"/>
                                        </a:rPr>
                                        <m:t>𝛾</m:t>
                                      </m:r>
                                    </m:e>
                                  </m:d>
                                </m:sub>
                                <m:sup>
                                  <m:r>
                                    <a:rPr lang="en-US" altLang="zh-CN" i="1">
                                      <a:solidFill>
                                        <a:schemeClr val="tx1"/>
                                      </a:solidFill>
                                      <a:latin typeface="Cambria Math" panose="02040503050406030204" pitchFamily="18" charset="0"/>
                                      <a:ea typeface="Cambria Math" panose="02040503050406030204" pitchFamily="18" charset="0"/>
                                    </a:rPr>
                                    <m:t>∗</m:t>
                                  </m:r>
                                </m:sup>
                              </m:sSubSup>
                            </m:e>
                          </m:d>
                        </m:e>
                        <m:sup>
                          <m:r>
                            <a:rPr lang="en-US" altLang="zh-CN" b="0" i="1" smtClean="0">
                              <a:solidFill>
                                <a:schemeClr val="tx1"/>
                              </a:solidFill>
                              <a:latin typeface="Cambria Math" panose="02040503050406030204" pitchFamily="18" charset="0"/>
                              <a:ea typeface="Cambria Math" panose="02040503050406030204" pitchFamily="18" charset="0"/>
                            </a:rPr>
                            <m:t>2</m:t>
                          </m:r>
                        </m:sup>
                      </m:sSup>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m:t>
                          </m:r>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zh-CN" altLang="en-US" i="1">
                                  <a:solidFill>
                                    <a:schemeClr val="tx1"/>
                                  </a:solidFill>
                                  <a:latin typeface="Cambria Math" panose="02040503050406030204" pitchFamily="18" charset="0"/>
                                  <a:ea typeface="Cambria Math" panose="02040503050406030204" pitchFamily="18" charset="0"/>
                                </a:rPr>
                                <m:t>𝛿</m:t>
                              </m:r>
                            </m:e>
                            <m:sub>
                              <m:r>
                                <a:rPr lang="en-US" altLang="zh-CN" i="1">
                                  <a:solidFill>
                                    <a:schemeClr val="tx1"/>
                                  </a:solidFill>
                                  <a:latin typeface="Cambria Math" panose="02040503050406030204" pitchFamily="18" charset="0"/>
                                  <a:ea typeface="Cambria Math" panose="02040503050406030204" pitchFamily="18" charset="0"/>
                                </a:rPr>
                                <m:t>𝑡</m:t>
                              </m:r>
                            </m:sub>
                            <m:sup>
                              <m:r>
                                <a:rPr lang="en-US" altLang="zh-CN" i="1">
                                  <a:solidFill>
                                    <a:schemeClr val="tx1"/>
                                  </a:solidFill>
                                  <a:latin typeface="Cambria Math" panose="02040503050406030204" pitchFamily="18" charset="0"/>
                                  <a:ea typeface="Cambria Math" panose="02040503050406030204" pitchFamily="18" charset="0"/>
                                </a:rPr>
                                <m:t>2</m:t>
                              </m:r>
                            </m:sup>
                          </m:sSubSup>
                        </m:num>
                        <m:den>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en-US" altLang="zh-CN" i="1">
                                  <a:solidFill>
                                    <a:schemeClr val="tx1"/>
                                  </a:solidFill>
                                  <a:latin typeface="Cambria Math" panose="02040503050406030204" pitchFamily="18" charset="0"/>
                                  <a:ea typeface="Cambria Math" panose="02040503050406030204" pitchFamily="18" charset="0"/>
                                </a:rPr>
                                <m:t>𝑅</m:t>
                              </m:r>
                            </m:e>
                            <m:sub>
                              <m:r>
                                <a:rPr lang="en-US" altLang="zh-CN" i="1">
                                  <a:solidFill>
                                    <a:schemeClr val="tx1"/>
                                  </a:solidFill>
                                  <a:latin typeface="Cambria Math" panose="02040503050406030204" pitchFamily="18" charset="0"/>
                                  <a:ea typeface="Cambria Math" panose="02040503050406030204" pitchFamily="18" charset="0"/>
                                </a:rPr>
                                <m:t>1−</m:t>
                              </m:r>
                              <m:r>
                                <a:rPr lang="zh-CN" altLang="en-US" i="1">
                                  <a:solidFill>
                                    <a:schemeClr val="tx1"/>
                                  </a:solidFill>
                                  <a:latin typeface="Cambria Math" panose="02040503050406030204" pitchFamily="18" charset="0"/>
                                  <a:ea typeface="Cambria Math" panose="02040503050406030204" pitchFamily="18" charset="0"/>
                                </a:rPr>
                                <m:t>𝛾</m:t>
                              </m:r>
                            </m:sub>
                            <m:sup>
                              <m:r>
                                <a:rPr lang="en-US" altLang="zh-CN" i="1">
                                  <a:solidFill>
                                    <a:schemeClr val="tx1"/>
                                  </a:solidFill>
                                  <a:latin typeface="Cambria Math" panose="02040503050406030204" pitchFamily="18" charset="0"/>
                                  <a:ea typeface="Cambria Math" panose="02040503050406030204" pitchFamily="18" charset="0"/>
                                </a:rPr>
                                <m:t>2</m:t>
                              </m:r>
                            </m:sup>
                          </m:sSubSup>
                        </m:den>
                      </m:f>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15" name="文本框 14">
                <a:extLst>
                  <a:ext uri="{FF2B5EF4-FFF2-40B4-BE49-F238E27FC236}">
                    <a16:creationId xmlns:a16="http://schemas.microsoft.com/office/drawing/2014/main" id="{12B30F31-819C-4E89-8022-661D935FB361}"/>
                  </a:ext>
                </a:extLst>
              </p:cNvPr>
              <p:cNvSpPr txBox="1">
                <a:spLocks noRot="1" noChangeAspect="1" noMove="1" noResize="1" noEditPoints="1" noAdjustHandles="1" noChangeArrowheads="1" noChangeShapeType="1" noTextEdit="1"/>
              </p:cNvSpPr>
              <p:nvPr/>
            </p:nvSpPr>
            <p:spPr>
              <a:xfrm>
                <a:off x="667561" y="3407264"/>
                <a:ext cx="4642560" cy="968855"/>
              </a:xfrm>
              <a:prstGeom prst="rect">
                <a:avLst/>
              </a:prstGeom>
              <a:blipFill>
                <a:blip r:embed="rId12"/>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6670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4" grpId="0"/>
      <p:bldP spid="18"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B429C7-DF5F-526D-7070-45A6973A2185}"/>
                  </a:ext>
                </a:extLst>
              </p:cNvPr>
              <p:cNvSpPr txBox="1"/>
              <p:nvPr/>
            </p:nvSpPr>
            <p:spPr>
              <a:xfrm>
                <a:off x="1189577" y="2988584"/>
                <a:ext cx="6835307" cy="7223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𝑓</m:t>
                      </m:r>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e>
                      </m:d>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𝑦</m:t>
                          </m:r>
                        </m:e>
                      </m:d>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e>
                          </m:d>
                        </m:e>
                        <m:sup>
                          <m:r>
                            <a:rPr lang="en-US" altLang="zh-CN" b="0" i="1" smtClean="0">
                              <a:solidFill>
                                <a:schemeClr val="tx1"/>
                              </a:solidFill>
                              <a:latin typeface="Cambria Math" panose="02040503050406030204" pitchFamily="18" charset="0"/>
                              <a:ea typeface="Cambria Math" panose="02040503050406030204" pitchFamily="18" charset="0"/>
                            </a:rPr>
                            <m:t>𝑇</m:t>
                          </m:r>
                        </m:sup>
                      </m:sSup>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𝑦</m:t>
                          </m:r>
                        </m:e>
                      </m:d>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zh-CN" altLang="en-US" b="0" i="1" smtClean="0">
                              <a:solidFill>
                                <a:schemeClr val="tx1"/>
                              </a:solidFill>
                              <a:latin typeface="Cambria Math" panose="02040503050406030204" pitchFamily="18" charset="0"/>
                              <a:ea typeface="Cambria Math" panose="02040503050406030204" pitchFamily="18" charset="0"/>
                            </a:rPr>
                            <m:t>𝛼</m:t>
                          </m:r>
                        </m:num>
                        <m:den>
                          <m:r>
                            <a:rPr lang="en-US" altLang="zh-CN" b="0" i="1" smtClean="0">
                              <a:solidFill>
                                <a:schemeClr val="tx1"/>
                              </a:solidFill>
                              <a:latin typeface="Cambria Math" panose="02040503050406030204" pitchFamily="18" charset="0"/>
                              <a:ea typeface="Cambria Math" panose="02040503050406030204" pitchFamily="18" charset="0"/>
                            </a:rPr>
                            <m:t>2</m:t>
                          </m:r>
                        </m:den>
                      </m:f>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𝑦</m:t>
                              </m:r>
                            </m:e>
                          </m:d>
                        </m:e>
                        <m:sub>
                          <m:r>
                            <a:rPr lang="en-US" altLang="zh-CN" b="0" i="1" smtClean="0">
                              <a:solidFill>
                                <a:schemeClr val="tx1"/>
                              </a:solidFill>
                              <a:latin typeface="Cambria Math" panose="02040503050406030204" pitchFamily="18" charset="0"/>
                              <a:ea typeface="Cambria Math" panose="02040503050406030204" pitchFamily="18" charset="0"/>
                            </a:rPr>
                            <m:t>2</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6CB429C7-DF5F-526D-7070-45A6973A2185}"/>
                  </a:ext>
                </a:extLst>
              </p:cNvPr>
              <p:cNvSpPr txBox="1">
                <a:spLocks noRot="1" noChangeAspect="1" noMove="1" noResize="1" noEditPoints="1" noAdjustHandles="1" noChangeArrowheads="1" noChangeShapeType="1" noTextEdit="1"/>
              </p:cNvSpPr>
              <p:nvPr/>
            </p:nvSpPr>
            <p:spPr>
              <a:xfrm>
                <a:off x="1189577" y="2988584"/>
                <a:ext cx="6835307" cy="72231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C6D9E2D-C9DD-4ABD-6EE0-BB2C1D207DD0}"/>
                  </a:ext>
                </a:extLst>
              </p:cNvPr>
              <p:cNvSpPr txBox="1"/>
              <p:nvPr/>
            </p:nvSpPr>
            <p:spPr>
              <a:xfrm>
                <a:off x="612568" y="1004874"/>
                <a:ext cx="7899400" cy="1465979"/>
              </a:xfrm>
              <a:prstGeom prst="rect">
                <a:avLst/>
              </a:prstGeom>
              <a:noFill/>
            </p:spPr>
            <p:txBody>
              <a:bodyPr wrap="square" rtlCol="0">
                <a:spAutoFit/>
              </a:bodyPr>
              <a:lstStyle/>
              <a:p>
                <a:pPr algn="just"/>
                <a:r>
                  <a:rPr lang="zh-CN" altLang="en-US" dirty="0">
                    <a:solidFill>
                      <a:srgbClr val="0070C0"/>
                    </a:solidFill>
                    <a:latin typeface="Arial" panose="020B0604020202020204" pitchFamily="34" charset="0"/>
                    <a:ea typeface="黑体" panose="02010609060101010101" pitchFamily="49" charset="-122"/>
                    <a:cs typeface="Arial" panose="020B0604020202020204" pitchFamily="34" charset="0"/>
                  </a:rPr>
                  <a:t>引理</a:t>
                </a:r>
                <a:r>
                  <a:rPr lang="en-US" altLang="zh-CN" dirty="0">
                    <a:solidFill>
                      <a:srgbClr val="0070C0"/>
                    </a:solidFill>
                    <a:latin typeface="Arial" panose="020B0604020202020204" pitchFamily="34" charset="0"/>
                    <a:ea typeface="黑体" panose="02010609060101010101" pitchFamily="49" charset="-122"/>
                    <a:cs typeface="Arial" panose="020B0604020202020204" pitchFamily="34" charset="0"/>
                  </a:rPr>
                  <a:t>12.3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设 </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𝑓</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i="1" dirty="0">
                            <a:solidFill>
                              <a:schemeClr val="tx1"/>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i="1" dirty="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e>
                      <m:sup>
                        <m:r>
                          <a:rPr lang="en-US" altLang="zh-CN" i="1" dirty="0">
                            <a:solidFill>
                              <a:schemeClr val="tx1"/>
                            </a:solidFill>
                            <a:latin typeface="Cambria Math" panose="02040503050406030204" pitchFamily="18" charset="0"/>
                            <a:ea typeface="黑体" panose="02010609060101010101" pitchFamily="49" charset="-122"/>
                            <a:cs typeface="Arial" panose="020B0604020202020204" pitchFamily="34" charset="0"/>
                          </a:rPr>
                          <m:t>𝑛</m:t>
                        </m:r>
                      </m:sup>
                    </m:sSup>
                    <m:r>
                      <a:rPr lang="en-US" altLang="zh-CN"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dirty="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关于范数 </a:t>
                </a:r>
                <a14:m>
                  <m:oMath xmlns:m="http://schemas.openxmlformats.org/officeDocument/2006/math">
                    <m:d>
                      <m:dPr>
                        <m:begChr m:val="‖"/>
                        <m:endChr m:val="‖"/>
                        <m:ctrlPr>
                          <a:rPr lang="en-US" altLang="zh-CN"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dPr>
                      <m:e>
                        <m: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d>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是 </a:t>
                </a:r>
                <a14:m>
                  <m:oMath xmlns:m="http://schemas.openxmlformats.org/officeDocument/2006/math">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𝛼</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强凸的，</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algn="just"/>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en-US" altLang="zh-CN" dirty="0">
                    <a:solidFill>
                      <a:schemeClr val="tx1"/>
                    </a:solidFill>
                    <a:ea typeface="Cambria Math" panose="02040503050406030204" pitchFamily="18" charset="0"/>
                    <a:cs typeface="Arial" panose="020B0604020202020204" pitchFamily="34" charset="0"/>
                  </a:rPr>
                  <a:t> </a:t>
                </a:r>
                <a14:m>
                  <m:oMath xmlns:m="http://schemas.openxmlformats.org/officeDocument/2006/math">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zh-CN">
                        <a:solidFill>
                          <a:schemeClr val="tx1"/>
                        </a:solidFill>
                        <a:latin typeface="Cambria Math" panose="02040503050406030204" pitchFamily="18" charset="0"/>
                        <a:ea typeface="黑体" panose="02010609060101010101" pitchFamily="49" charset="-122"/>
                      </a:rPr>
                      <m:t>arg</m:t>
                    </m:r>
                    <m:func>
                      <m:funcPr>
                        <m:ctrlPr>
                          <a:rPr lang="en-US" altLang="zh-CN" i="1">
                            <a:solidFill>
                              <a:schemeClr val="tx1"/>
                            </a:solidFill>
                            <a:latin typeface="Cambria Math" panose="02040503050406030204" pitchFamily="18" charset="0"/>
                            <a:ea typeface="黑体" panose="02010609060101010101" pitchFamily="49" charset="-122"/>
                          </a:rPr>
                        </m:ctrlPr>
                      </m:funcPr>
                      <m:fName>
                        <m:limLow>
                          <m:limLowPr>
                            <m:ctrlPr>
                              <a:rPr lang="en-US" altLang="zh-CN" i="1">
                                <a:solidFill>
                                  <a:schemeClr val="tx1"/>
                                </a:solidFill>
                                <a:latin typeface="Cambria Math" panose="02040503050406030204" pitchFamily="18" charset="0"/>
                                <a:ea typeface="黑体" panose="02010609060101010101" pitchFamily="49" charset="-122"/>
                              </a:rPr>
                            </m:ctrlPr>
                          </m:limLowPr>
                          <m:e>
                            <m:r>
                              <m:rPr>
                                <m:sty m:val="p"/>
                              </m:rPr>
                              <a:rPr lang="en-US" altLang="zh-CN">
                                <a:solidFill>
                                  <a:schemeClr val="tx1"/>
                                </a:solidFill>
                                <a:latin typeface="Cambria Math" panose="02040503050406030204" pitchFamily="18" charset="0"/>
                                <a:ea typeface="黑体" panose="02010609060101010101" pitchFamily="49" charset="-122"/>
                              </a:rPr>
                              <m:t>min</m:t>
                            </m:r>
                          </m:e>
                          <m:lim>
                            <m:r>
                              <a:rPr lang="en-US" altLang="zh-CN" i="1">
                                <a:solidFill>
                                  <a:schemeClr val="tx1"/>
                                </a:solidFill>
                                <a:latin typeface="Cambria Math" panose="02040503050406030204" pitchFamily="18" charset="0"/>
                                <a:ea typeface="黑体" panose="02010609060101010101" pitchFamily="49" charset="-122"/>
                              </a:rPr>
                              <m:t>𝑥</m:t>
                            </m:r>
                            <m:r>
                              <a:rPr lang="en-US" altLang="zh-CN" i="1">
                                <a:solidFill>
                                  <a:schemeClr val="tx1"/>
                                </a:solidFill>
                                <a:latin typeface="Cambria Math" panose="02040503050406030204" pitchFamily="18" charset="0"/>
                                <a:ea typeface="Cambria Math" panose="020405030504060302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ℝ</m:t>
                                </m:r>
                              </m:e>
                              <m:sup>
                                <m:r>
                                  <a:rPr lang="en-US" altLang="zh-CN" i="1">
                                    <a:solidFill>
                                      <a:schemeClr val="tx1"/>
                                    </a:solidFill>
                                    <a:latin typeface="Cambria Math" panose="02040503050406030204" pitchFamily="18" charset="0"/>
                                    <a:ea typeface="Cambria Math" panose="02040503050406030204" pitchFamily="18" charset="0"/>
                                  </a:rPr>
                                  <m:t>𝑛</m:t>
                                </m:r>
                              </m:sup>
                            </m:sSup>
                          </m:lim>
                        </m:limLow>
                      </m:fName>
                      <m:e>
                        <m:r>
                          <a:rPr lang="en-US" altLang="zh-CN" i="1">
                            <a:solidFill>
                              <a:schemeClr val="tx1"/>
                            </a:solidFill>
                            <a:latin typeface="Cambria Math" panose="02040503050406030204" pitchFamily="18" charset="0"/>
                            <a:ea typeface="黑体" panose="02010609060101010101" pitchFamily="49" charset="-122"/>
                          </a:rPr>
                          <m:t>𝑓</m:t>
                        </m:r>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𝑥</m:t>
                            </m:r>
                          </m:e>
                        </m:d>
                      </m:e>
                    </m:func>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那么</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algn="ct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𝑓</m:t>
                    </m:r>
                    <m:d>
                      <m:dPr>
                        <m:ctrl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dPr>
                      <m:e>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𝑥</m:t>
                        </m:r>
                      </m:e>
                    </m:d>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𝑓</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sub>
                    </m:sSub>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fPr>
                      <m:num>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num>
                      <m:den>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r>
                          <a:rPr lang="zh-CN" alt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𝛼</m:t>
                        </m:r>
                      </m:den>
                    </m:f>
                    <m:sSubSup>
                      <m:sSubSup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d>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sup>
                    </m:sSubSup>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p>
            </p:txBody>
          </p:sp>
        </mc:Choice>
        <mc:Fallback xmlns="">
          <p:sp>
            <p:nvSpPr>
              <p:cNvPr id="10" name="文本框 9">
                <a:extLst>
                  <a:ext uri="{FF2B5EF4-FFF2-40B4-BE49-F238E27FC236}">
                    <a16:creationId xmlns:a16="http://schemas.microsoft.com/office/drawing/2014/main" id="{1C6D9E2D-C9DD-4ABD-6EE0-BB2C1D207DD0}"/>
                  </a:ext>
                </a:extLst>
              </p:cNvPr>
              <p:cNvSpPr txBox="1">
                <a:spLocks noRot="1" noChangeAspect="1" noMove="1" noResize="1" noEditPoints="1" noAdjustHandles="1" noChangeArrowheads="1" noChangeShapeType="1" noTextEdit="1"/>
              </p:cNvSpPr>
              <p:nvPr/>
            </p:nvSpPr>
            <p:spPr>
              <a:xfrm>
                <a:off x="612568" y="1004874"/>
                <a:ext cx="7899400" cy="1465979"/>
              </a:xfrm>
              <a:prstGeom prst="rect">
                <a:avLst/>
              </a:prstGeom>
              <a:blipFill>
                <a:blip r:embed="rId5"/>
                <a:stretch>
                  <a:fillRect l="-1157" t="-4583"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8AEDAEE-6B70-973C-D935-3A2A288451AF}"/>
                  </a:ext>
                </a:extLst>
              </p:cNvPr>
              <p:cNvSpPr txBox="1"/>
              <p:nvPr/>
            </p:nvSpPr>
            <p:spPr>
              <a:xfrm>
                <a:off x="612568" y="2449343"/>
                <a:ext cx="6362168" cy="461665"/>
              </a:xfrm>
              <a:prstGeom prst="rect">
                <a:avLst/>
              </a:prstGeom>
              <a:noFill/>
            </p:spPr>
            <p:txBody>
              <a:bodyPr wrap="square" rtlCol="0">
                <a:spAutoFit/>
              </a:bodyPr>
              <a:lstStyle/>
              <a:p>
                <a:pPr algn="just"/>
                <a:r>
                  <a:rPr lang="zh-CN" altLang="en-US" dirty="0">
                    <a:solidFill>
                      <a:srgbClr val="0070C0"/>
                    </a:solidFill>
                    <a:latin typeface="Arial" panose="020B0604020202020204" pitchFamily="34" charset="0"/>
                    <a:ea typeface="黑体" panose="02010609060101010101" pitchFamily="49" charset="-122"/>
                    <a:cs typeface="Arial" panose="020B0604020202020204" pitchFamily="34" charset="0"/>
                  </a:rPr>
                  <a:t>证明</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从 </a:t>
                </a:r>
                <a14:m>
                  <m:oMath xmlns:m="http://schemas.openxmlformats.org/officeDocument/2006/math">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𝛼</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强凸的定义开始，对任意的 </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𝑥</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 </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𝑦</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有</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88AEDAEE-6B70-973C-D935-3A2A288451AF}"/>
                  </a:ext>
                </a:extLst>
              </p:cNvPr>
              <p:cNvSpPr txBox="1">
                <a:spLocks noRot="1" noChangeAspect="1" noMove="1" noResize="1" noEditPoints="1" noAdjustHandles="1" noChangeArrowheads="1" noChangeShapeType="1" noTextEdit="1"/>
              </p:cNvSpPr>
              <p:nvPr/>
            </p:nvSpPr>
            <p:spPr>
              <a:xfrm>
                <a:off x="612568" y="2449343"/>
                <a:ext cx="6362168" cy="461665"/>
              </a:xfrm>
              <a:prstGeom prst="rect">
                <a:avLst/>
              </a:prstGeom>
              <a:blipFill>
                <a:blip r:embed="rId6"/>
                <a:stretch>
                  <a:fillRect l="-1437" t="-144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955D1F6-599C-CF28-F2C0-E307B7F6F9CA}"/>
                  </a:ext>
                </a:extLst>
              </p:cNvPr>
              <p:cNvSpPr txBox="1"/>
              <p:nvPr/>
            </p:nvSpPr>
            <p:spPr>
              <a:xfrm>
                <a:off x="3238010" y="3579604"/>
                <a:ext cx="4766553" cy="7223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ea typeface="Cambria Math" panose="02040503050406030204" pitchFamily="18" charset="0"/>
                            </a:rPr>
                          </m:ctrlPr>
                        </m:sSubPr>
                        <m:e>
                          <m:d>
                            <m:dPr>
                              <m:begChr m:val="‖"/>
                              <m:endChr m:val="‖"/>
                              <m:ctrlPr>
                                <a:rPr lang="en-US" altLang="zh-CN" i="1" smtClean="0">
                                  <a:solidFill>
                                    <a:schemeClr val="tx1"/>
                                  </a:solidFill>
                                  <a:latin typeface="Cambria Math" panose="02040503050406030204" pitchFamily="18" charset="0"/>
                                  <a:ea typeface="Cambria Math" panose="02040503050406030204" pitchFamily="18" charset="0"/>
                                </a:rPr>
                              </m:ctrlPr>
                            </m:dPr>
                            <m:e>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e>
                          </m:d>
                        </m:e>
                        <m:sub>
                          <m:r>
                            <a:rPr lang="en-US" altLang="zh-CN" b="0" i="1" smtClean="0">
                              <a:solidFill>
                                <a:schemeClr val="tx1"/>
                              </a:solidFill>
                              <a:latin typeface="Cambria Math" panose="02040503050406030204" pitchFamily="18" charset="0"/>
                              <a:ea typeface="Cambria Math" panose="02040503050406030204" pitchFamily="18" charset="0"/>
                            </a:rPr>
                            <m:t>∗</m:t>
                          </m:r>
                        </m:sub>
                      </m:sSub>
                      <m:d>
                        <m:dPr>
                          <m:begChr m:val="‖"/>
                          <m:endChr m:val="‖"/>
                          <m:ctrlPr>
                            <a:rPr lang="en-US" altLang="zh-CN"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𝑦</m:t>
                          </m:r>
                        </m:e>
                      </m:d>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zh-CN" altLang="en-US" b="0" i="1" smtClean="0">
                              <a:solidFill>
                                <a:schemeClr val="tx1"/>
                              </a:solidFill>
                              <a:latin typeface="Cambria Math" panose="02040503050406030204" pitchFamily="18" charset="0"/>
                              <a:ea typeface="Cambria Math" panose="02040503050406030204" pitchFamily="18" charset="0"/>
                            </a:rPr>
                            <m:t>𝛼</m:t>
                          </m:r>
                        </m:num>
                        <m:den>
                          <m:r>
                            <a:rPr lang="en-US" altLang="zh-CN" b="0" i="1" smtClean="0">
                              <a:solidFill>
                                <a:schemeClr val="tx1"/>
                              </a:solidFill>
                              <a:latin typeface="Cambria Math" panose="02040503050406030204" pitchFamily="18" charset="0"/>
                              <a:ea typeface="Cambria Math" panose="02040503050406030204" pitchFamily="18" charset="0"/>
                            </a:rPr>
                            <m:t>2</m:t>
                          </m:r>
                        </m:den>
                      </m:f>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𝑦</m:t>
                              </m:r>
                            </m:e>
                          </m:d>
                        </m:e>
                        <m:sub>
                          <m:r>
                            <a:rPr lang="en-US" altLang="zh-CN" b="0" i="1" smtClean="0">
                              <a:solidFill>
                                <a:schemeClr val="tx1"/>
                              </a:solidFill>
                              <a:latin typeface="Cambria Math" panose="02040503050406030204" pitchFamily="18" charset="0"/>
                              <a:ea typeface="Cambria Math" panose="02040503050406030204" pitchFamily="18" charset="0"/>
                            </a:rPr>
                            <m:t>2</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3" name="文本框 12">
                <a:extLst>
                  <a:ext uri="{FF2B5EF4-FFF2-40B4-BE49-F238E27FC236}">
                    <a16:creationId xmlns:a16="http://schemas.microsoft.com/office/drawing/2014/main" id="{7955D1F6-599C-CF28-F2C0-E307B7F6F9CA}"/>
                  </a:ext>
                </a:extLst>
              </p:cNvPr>
              <p:cNvSpPr txBox="1">
                <a:spLocks noRot="1" noChangeAspect="1" noMove="1" noResize="1" noEditPoints="1" noAdjustHandles="1" noChangeArrowheads="1" noChangeShapeType="1" noTextEdit="1"/>
              </p:cNvSpPr>
              <p:nvPr/>
            </p:nvSpPr>
            <p:spPr>
              <a:xfrm>
                <a:off x="3238010" y="3579604"/>
                <a:ext cx="4766553" cy="72231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181D9BF-9B0F-0F13-01BF-530F9764D275}"/>
                  </a:ext>
                </a:extLst>
              </p:cNvPr>
              <p:cNvSpPr txBox="1"/>
              <p:nvPr/>
            </p:nvSpPr>
            <p:spPr>
              <a:xfrm>
                <a:off x="2936664" y="4281079"/>
                <a:ext cx="4088872" cy="7223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func>
                        <m:funcPr>
                          <m:ctrlPr>
                            <a:rPr lang="en-US" altLang="zh-CN" i="1" smtClean="0">
                              <a:solidFill>
                                <a:schemeClr val="tx1"/>
                              </a:solidFill>
                              <a:latin typeface="Cambria Math" panose="02040503050406030204" pitchFamily="18" charset="0"/>
                              <a:ea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ea typeface="Cambria Math" panose="02040503050406030204" pitchFamily="18" charset="0"/>
                                </a:rPr>
                              </m:ctrlPr>
                            </m:limLowPr>
                            <m:e>
                              <m:r>
                                <m:rPr>
                                  <m:sty m:val="p"/>
                                </m:rPr>
                                <a:rPr lang="en-US" altLang="zh-CN" i="0" smtClean="0">
                                  <a:solidFill>
                                    <a:schemeClr val="tx1"/>
                                  </a:solidFill>
                                  <a:latin typeface="Cambria Math" panose="02040503050406030204" pitchFamily="18" charset="0"/>
                                  <a:ea typeface="Cambria Math" panose="02040503050406030204" pitchFamily="18" charset="0"/>
                                </a:rPr>
                                <m:t>max</m:t>
                              </m:r>
                            </m:e>
                            <m:lim>
                              <m:r>
                                <a:rPr lang="en-US" altLang="zh-CN" b="0" i="1" smtClean="0">
                                  <a:solidFill>
                                    <a:schemeClr val="tx1"/>
                                  </a:solidFill>
                                  <a:latin typeface="Cambria Math" panose="02040503050406030204" pitchFamily="18" charset="0"/>
                                  <a:ea typeface="Cambria Math" panose="02040503050406030204" pitchFamily="18" charset="0"/>
                                </a:rPr>
                                <m:t>𝑡</m:t>
                              </m:r>
                            </m:lim>
                          </m:limLow>
                        </m:fName>
                        <m:e>
                          <m:sSub>
                            <m:sSubPr>
                              <m:ctrlPr>
                                <a:rPr lang="en-US" altLang="zh-CN" i="1">
                                  <a:solidFill>
                                    <a:schemeClr val="tx1"/>
                                  </a:solidFill>
                                  <a:latin typeface="Cambria Math" panose="02040503050406030204" pitchFamily="18" charset="0"/>
                                  <a:ea typeface="Cambria Math" panose="02040503050406030204" pitchFamily="18" charset="0"/>
                                </a:rPr>
                              </m:ctrlPr>
                            </m:sSubPr>
                            <m:e>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𝑥</m:t>
                                  </m:r>
                                  <m:r>
                                    <a:rPr lang="en-US" altLang="zh-CN" i="1">
                                      <a:solidFill>
                                        <a:schemeClr val="tx1"/>
                                      </a:solidFill>
                                      <a:latin typeface="Cambria Math" panose="02040503050406030204" pitchFamily="18" charset="0"/>
                                      <a:ea typeface="Cambria Math" panose="02040503050406030204" pitchFamily="18" charset="0"/>
                                    </a:rPr>
                                    <m:t>)</m:t>
                                  </m:r>
                                </m:e>
                              </m:d>
                            </m:e>
                            <m:sub>
                              <m:r>
                                <a:rPr lang="en-US" altLang="zh-CN" i="1">
                                  <a:solidFill>
                                    <a:schemeClr val="tx1"/>
                                  </a:solidFill>
                                  <a:latin typeface="Cambria Math" panose="02040503050406030204" pitchFamily="18" charset="0"/>
                                  <a:ea typeface="Cambria Math" panose="02040503050406030204" pitchFamily="18" charset="0"/>
                                </a:rPr>
                                <m:t>∗</m:t>
                              </m:r>
                            </m:sub>
                          </m:sSub>
                          <m:r>
                            <a:rPr lang="en-US" altLang="zh-CN" b="0" i="1" smtClean="0">
                              <a:solidFill>
                                <a:schemeClr val="tx1"/>
                              </a:solidFill>
                              <a:latin typeface="Cambria Math" panose="02040503050406030204" pitchFamily="18" charset="0"/>
                              <a:ea typeface="Cambria Math" panose="02040503050406030204" pitchFamily="18" charset="0"/>
                            </a:rPr>
                            <m:t>𝑡</m:t>
                          </m:r>
                        </m:e>
                      </m:func>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zh-CN" altLang="en-US" b="0" i="1" smtClean="0">
                              <a:solidFill>
                                <a:schemeClr val="tx1"/>
                              </a:solidFill>
                              <a:latin typeface="Cambria Math" panose="02040503050406030204" pitchFamily="18" charset="0"/>
                              <a:ea typeface="Cambria Math" panose="02040503050406030204" pitchFamily="18" charset="0"/>
                            </a:rPr>
                            <m:t>𝛼</m:t>
                          </m:r>
                        </m:num>
                        <m:den>
                          <m:r>
                            <a:rPr lang="en-US" altLang="zh-CN" b="0" i="1" smtClean="0">
                              <a:solidFill>
                                <a:schemeClr val="tx1"/>
                              </a:solidFill>
                              <a:latin typeface="Cambria Math" panose="02040503050406030204" pitchFamily="18" charset="0"/>
                              <a:ea typeface="Cambria Math" panose="02040503050406030204" pitchFamily="18" charset="0"/>
                            </a:rPr>
                            <m:t>2</m:t>
                          </m:r>
                        </m:den>
                      </m:f>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r>
                            <a:rPr lang="en-US" altLang="zh-CN" b="0" i="1" smtClean="0">
                              <a:solidFill>
                                <a:schemeClr val="tx1"/>
                              </a:solidFill>
                              <a:latin typeface="Cambria Math" panose="02040503050406030204" pitchFamily="18" charset="0"/>
                              <a:ea typeface="Cambria Math" panose="02040503050406030204" pitchFamily="18" charset="0"/>
                            </a:rPr>
                            <m:t>𝑡</m:t>
                          </m:r>
                        </m:e>
                        <m:sup>
                          <m:r>
                            <a:rPr lang="en-US" altLang="zh-CN" b="0" i="1" smtClean="0">
                              <a:solidFill>
                                <a:schemeClr val="tx1"/>
                              </a:solidFill>
                              <a:latin typeface="Cambria Math" panose="02040503050406030204" pitchFamily="18" charset="0"/>
                              <a:ea typeface="Cambria Math" panose="02040503050406030204" pitchFamily="18" charset="0"/>
                            </a:rPr>
                            <m:t>2</m:t>
                          </m:r>
                        </m:sup>
                      </m:sSup>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4" name="文本框 13">
                <a:extLst>
                  <a:ext uri="{FF2B5EF4-FFF2-40B4-BE49-F238E27FC236}">
                    <a16:creationId xmlns:a16="http://schemas.microsoft.com/office/drawing/2014/main" id="{2181D9BF-9B0F-0F13-01BF-530F9764D275}"/>
                  </a:ext>
                </a:extLst>
              </p:cNvPr>
              <p:cNvSpPr txBox="1">
                <a:spLocks noRot="1" noChangeAspect="1" noMove="1" noResize="1" noEditPoints="1" noAdjustHandles="1" noChangeArrowheads="1" noChangeShapeType="1" noTextEdit="1"/>
              </p:cNvSpPr>
              <p:nvPr/>
            </p:nvSpPr>
            <p:spPr>
              <a:xfrm>
                <a:off x="2936664" y="4281079"/>
                <a:ext cx="4088872" cy="72231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AFDB874-F50E-FBD2-A4C3-C928B7649DDE}"/>
                  </a:ext>
                </a:extLst>
              </p:cNvPr>
              <p:cNvSpPr txBox="1"/>
              <p:nvPr/>
            </p:nvSpPr>
            <p:spPr>
              <a:xfrm>
                <a:off x="2680306" y="4979950"/>
                <a:ext cx="3547369" cy="7862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1</m:t>
                          </m:r>
                        </m:num>
                        <m:den>
                          <m:r>
                            <a:rPr lang="en-US" altLang="zh-CN" b="0" i="1" smtClean="0">
                              <a:solidFill>
                                <a:schemeClr val="tx1"/>
                              </a:solidFill>
                              <a:latin typeface="Cambria Math" panose="02040503050406030204" pitchFamily="18" charset="0"/>
                              <a:ea typeface="Cambria Math" panose="02040503050406030204" pitchFamily="18" charset="0"/>
                            </a:rPr>
                            <m:t>2</m:t>
                          </m:r>
                          <m:r>
                            <a:rPr lang="zh-CN" altLang="en-US" b="0" i="1" smtClean="0">
                              <a:solidFill>
                                <a:schemeClr val="tx1"/>
                              </a:solidFill>
                              <a:latin typeface="Cambria Math" panose="02040503050406030204" pitchFamily="18" charset="0"/>
                              <a:ea typeface="Cambria Math" panose="02040503050406030204" pitchFamily="18" charset="0"/>
                            </a:rPr>
                            <m:t>𝛼</m:t>
                          </m:r>
                        </m:den>
                      </m:f>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𝑥</m:t>
                              </m:r>
                              <m:r>
                                <a:rPr lang="en-US" altLang="zh-CN" i="1">
                                  <a:solidFill>
                                    <a:schemeClr val="tx1"/>
                                  </a:solidFill>
                                  <a:latin typeface="Cambria Math" panose="02040503050406030204" pitchFamily="18" charset="0"/>
                                  <a:ea typeface="Cambria Math" panose="02040503050406030204" pitchFamily="18" charset="0"/>
                                </a:rPr>
                                <m:t>)</m:t>
                              </m:r>
                            </m:e>
                          </m:d>
                        </m:e>
                        <m:sub>
                          <m:r>
                            <a:rPr lang="en-US" altLang="zh-CN" b="0" i="1" smtClean="0">
                              <a:solidFill>
                                <a:schemeClr val="tx1"/>
                              </a:solidFill>
                              <a:latin typeface="Cambria Math" panose="02040503050406030204" pitchFamily="18" charset="0"/>
                              <a:ea typeface="Cambria Math" panose="02040503050406030204" pitchFamily="18" charset="0"/>
                            </a:rPr>
                            <m:t>∗</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r>
                        <a:rPr lang="en-US" altLang="zh-CN" b="0" i="0"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5" name="文本框 14">
                <a:extLst>
                  <a:ext uri="{FF2B5EF4-FFF2-40B4-BE49-F238E27FC236}">
                    <a16:creationId xmlns:a16="http://schemas.microsoft.com/office/drawing/2014/main" id="{7AFDB874-F50E-FBD2-A4C3-C928B7649DDE}"/>
                  </a:ext>
                </a:extLst>
              </p:cNvPr>
              <p:cNvSpPr txBox="1">
                <a:spLocks noRot="1" noChangeAspect="1" noMove="1" noResize="1" noEditPoints="1" noAdjustHandles="1" noChangeArrowheads="1" noChangeShapeType="1" noTextEdit="1"/>
              </p:cNvSpPr>
              <p:nvPr/>
            </p:nvSpPr>
            <p:spPr>
              <a:xfrm>
                <a:off x="2680306" y="4979950"/>
                <a:ext cx="3547369" cy="78624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568D840-FEE0-446A-9CF7-A98BF3DB8B0B}"/>
                  </a:ext>
                </a:extLst>
              </p:cNvPr>
              <p:cNvSpPr txBox="1"/>
              <p:nvPr/>
            </p:nvSpPr>
            <p:spPr>
              <a:xfrm>
                <a:off x="235095" y="343490"/>
                <a:ext cx="8673810" cy="615553"/>
              </a:xfrm>
              <a:prstGeom prst="rect">
                <a:avLst/>
              </a:prstGeom>
              <a:noFill/>
            </p:spPr>
            <p:txBody>
              <a:bodyPr wrap="square" rtlCol="0">
                <a:spAutoFit/>
              </a:bodyPr>
              <a:lstStyle/>
              <a:p>
                <a:pPr algn="ctr"/>
                <a:r>
                  <a:rPr lang="zh-CN" altLang="en-US" sz="3400" dirty="0">
                    <a:solidFill>
                      <a:srgbClr val="0070C0"/>
                    </a:solidFill>
                    <a:latin typeface="Arial" panose="020B0604020202020204" pitchFamily="34" charset="0"/>
                    <a:ea typeface="黑体" panose="02010609060101010101" pitchFamily="49" charset="-122"/>
                    <a:cs typeface="Arial" panose="020B0604020202020204" pitchFamily="34" charset="0"/>
                  </a:rPr>
                  <a:t>针对光滑</a:t>
                </a:r>
                <a:r>
                  <a:rPr lang="zh-CN" altLang="en-US" sz="3400" dirty="0">
                    <a:solidFill>
                      <a:srgbClr val="C00000"/>
                    </a:solidFill>
                    <a:latin typeface="Arial" panose="020B0604020202020204" pitchFamily="34" charset="0"/>
                    <a:ea typeface="黑体" panose="02010609060101010101" pitchFamily="49" charset="-122"/>
                    <a:cs typeface="Arial" panose="020B0604020202020204" pitchFamily="34" charset="0"/>
                  </a:rPr>
                  <a:t>强凸</a:t>
                </a:r>
                <a:r>
                  <a:rPr lang="zh-CN" altLang="en-US" sz="3400" dirty="0">
                    <a:solidFill>
                      <a:srgbClr val="0070C0"/>
                    </a:solidFill>
                    <a:latin typeface="Arial" panose="020B0604020202020204" pitchFamily="34" charset="0"/>
                    <a:ea typeface="黑体" panose="02010609060101010101" pitchFamily="49" charset="-122"/>
                    <a:cs typeface="Arial" panose="020B0604020202020204" pitchFamily="34" charset="0"/>
                  </a:rPr>
                  <a:t>函数的基于</a:t>
                </a:r>
                <a:r>
                  <a:rPr lang="en-US" altLang="zh-CN" sz="3400" dirty="0">
                    <a:solidFill>
                      <a:srgbClr val="0070C0"/>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sz="3400" i="1">
                        <a:solidFill>
                          <a:srgbClr val="0070C0"/>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sz="3400" dirty="0">
                    <a:solidFill>
                      <a:srgbClr val="0070C0"/>
                    </a:solidFill>
                    <a:latin typeface="Arial" panose="020B0604020202020204" pitchFamily="34" charset="0"/>
                    <a:ea typeface="黑体" panose="02010609060101010101" pitchFamily="49" charset="-122"/>
                    <a:cs typeface="Arial" panose="020B0604020202020204" pitchFamily="34" charset="0"/>
                  </a:rPr>
                  <a:t>)</a:t>
                </a:r>
                <a:r>
                  <a:rPr lang="zh-CN" altLang="en-US" sz="3400" dirty="0">
                    <a:solidFill>
                      <a:srgbClr val="0070C0"/>
                    </a:solidFill>
                    <a:latin typeface="Arial" panose="020B0604020202020204" pitchFamily="34" charset="0"/>
                    <a:ea typeface="黑体" panose="02010609060101010101" pitchFamily="49" charset="-122"/>
                    <a:cs typeface="Arial" panose="020B0604020202020204" pitchFamily="34" charset="0"/>
                  </a:rPr>
                  <a:t>规则的算法</a:t>
                </a:r>
                <a:endParaRPr lang="zh-CN" altLang="en-US" sz="3400" dirty="0">
                  <a:solidFill>
                    <a:srgbClr val="0070C0"/>
                  </a:solidFill>
                  <a:ea typeface="黑体" panose="02010609060101010101" pitchFamily="49"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9568D840-FEE0-446A-9CF7-A98BF3DB8B0B}"/>
                  </a:ext>
                </a:extLst>
              </p:cNvPr>
              <p:cNvSpPr txBox="1">
                <a:spLocks noRot="1" noChangeAspect="1" noMove="1" noResize="1" noEditPoints="1" noAdjustHandles="1" noChangeArrowheads="1" noChangeShapeType="1" noTextEdit="1"/>
              </p:cNvSpPr>
              <p:nvPr/>
            </p:nvSpPr>
            <p:spPr>
              <a:xfrm>
                <a:off x="235095" y="343490"/>
                <a:ext cx="8673810" cy="615553"/>
              </a:xfrm>
              <a:prstGeom prst="rect">
                <a:avLst/>
              </a:prstGeom>
              <a:blipFill>
                <a:blip r:embed="rId10"/>
                <a:stretch>
                  <a:fillRect l="-1406" t="-17822" r="-1406" b="-34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BA8AA5-E1EA-4299-9695-42FBB488A65D}"/>
                  </a:ext>
                </a:extLst>
              </p:cNvPr>
              <p:cNvSpPr txBox="1"/>
              <p:nvPr/>
            </p:nvSpPr>
            <p:spPr>
              <a:xfrm>
                <a:off x="4820596" y="5839069"/>
                <a:ext cx="3906843" cy="5368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sSubSup>
                        <m:sSubSupPr>
                          <m:ctrlPr>
                            <a:rPr lang="en-US" altLang="zh-CN" i="1" smtClean="0">
                              <a:solidFill>
                                <a:schemeClr val="tx1"/>
                              </a:solidFill>
                              <a:latin typeface="Cambria Math" panose="02040503050406030204" pitchFamily="18" charset="0"/>
                              <a:ea typeface="黑体" panose="02010609060101010101" pitchFamily="49" charset="-122"/>
                            </a:rPr>
                          </m:ctrlPr>
                        </m:sSubSupPr>
                        <m:e>
                          <m:d>
                            <m:dPr>
                              <m:begChr m:val="‖"/>
                              <m:endChr m:val="‖"/>
                              <m:ctrlPr>
                                <a:rPr lang="en-US" altLang="zh-CN" i="1" smtClean="0">
                                  <a:solidFill>
                                    <a:schemeClr val="tx1"/>
                                  </a:solidFill>
                                  <a:latin typeface="Cambria Math" panose="02040503050406030204" pitchFamily="18" charset="0"/>
                                  <a:ea typeface="黑体" panose="02010609060101010101" pitchFamily="49" charset="-122"/>
                                </a:rPr>
                              </m:ctrlPr>
                            </m:dPr>
                            <m:e>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r>
                                <a:rPr lang="en-US" altLang="zh-CN" b="0" i="1" smtClean="0">
                                  <a:solidFill>
                                    <a:schemeClr val="tx1"/>
                                  </a:solidFill>
                                  <a:latin typeface="Cambria Math" panose="02040503050406030204" pitchFamily="18" charset="0"/>
                                  <a:ea typeface="Cambria Math" panose="02040503050406030204" pitchFamily="18" charset="0"/>
                                </a:rPr>
                                <m:t>)</m:t>
                              </m:r>
                            </m:e>
                          </m:d>
                        </m:e>
                        <m:sub>
                          <m:d>
                            <m:dPr>
                              <m:begChr m:val="["/>
                              <m:endChr m:val="]"/>
                              <m:ctrlPr>
                                <a:rPr lang="en-US" altLang="zh-CN"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1−</m:t>
                              </m:r>
                              <m:r>
                                <a:rPr lang="zh-CN" altLang="en-US" b="0" i="1" smtClean="0">
                                  <a:solidFill>
                                    <a:schemeClr val="tx1"/>
                                  </a:solidFill>
                                  <a:latin typeface="Cambria Math" panose="02040503050406030204" pitchFamily="18" charset="0"/>
                                  <a:ea typeface="黑体" panose="02010609060101010101" pitchFamily="49" charset="-122"/>
                                </a:rPr>
                                <m:t>𝛾</m:t>
                              </m:r>
                            </m:e>
                          </m:d>
                        </m:sub>
                        <m:sup>
                          <m:r>
                            <a:rPr lang="en-US" altLang="zh-CN" b="0" i="1" smtClean="0">
                              <a:solidFill>
                                <a:schemeClr val="tx1"/>
                              </a:solidFill>
                              <a:latin typeface="Cambria Math" panose="02040503050406030204" pitchFamily="18" charset="0"/>
                              <a:ea typeface="黑体" panose="02010609060101010101" pitchFamily="49" charset="-122"/>
                            </a:rPr>
                            <m:t>∗2</m:t>
                          </m:r>
                        </m:sup>
                      </m:sSubSup>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r>
                        <a:rPr lang="zh-CN" altLang="en-US" b="0" i="1" smtClean="0">
                          <a:solidFill>
                            <a:schemeClr val="tx1"/>
                          </a:solidFill>
                          <a:latin typeface="Cambria Math" panose="02040503050406030204" pitchFamily="18" charset="0"/>
                          <a:ea typeface="Cambria Math" panose="02040503050406030204" pitchFamily="18" charset="0"/>
                        </a:rPr>
                        <m:t>𝛼</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zh-CN" altLang="en-US" b="0" i="1" smtClean="0">
                              <a:solidFill>
                                <a:schemeClr val="tx1"/>
                              </a:solidFill>
                              <a:latin typeface="Cambria Math" panose="02040503050406030204" pitchFamily="18" charset="0"/>
                              <a:ea typeface="Cambria Math" panose="02040503050406030204" pitchFamily="18" charset="0"/>
                            </a:rPr>
                            <m:t>𝛿</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7" name="文本框 16">
                <a:extLst>
                  <a:ext uri="{FF2B5EF4-FFF2-40B4-BE49-F238E27FC236}">
                    <a16:creationId xmlns:a16="http://schemas.microsoft.com/office/drawing/2014/main" id="{C5BA8AA5-E1EA-4299-9695-42FBB488A65D}"/>
                  </a:ext>
                </a:extLst>
              </p:cNvPr>
              <p:cNvSpPr txBox="1">
                <a:spLocks noRot="1" noChangeAspect="1" noMove="1" noResize="1" noEditPoints="1" noAdjustHandles="1" noChangeArrowheads="1" noChangeShapeType="1" noTextEdit="1"/>
              </p:cNvSpPr>
              <p:nvPr/>
            </p:nvSpPr>
            <p:spPr>
              <a:xfrm>
                <a:off x="4820596" y="5839069"/>
                <a:ext cx="3906843" cy="53681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F846742-A524-487F-9E35-7B1A3BF9772D}"/>
                  </a:ext>
                </a:extLst>
              </p:cNvPr>
              <p:cNvSpPr txBox="1"/>
              <p:nvPr/>
            </p:nvSpPr>
            <p:spPr>
              <a:xfrm>
                <a:off x="726092" y="5871432"/>
                <a:ext cx="4226583" cy="46166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定义 </a:t>
                </a:r>
                <a14:m>
                  <m:oMath xmlns:m="http://schemas.openxmlformats.org/officeDocument/2006/math">
                    <m:sSub>
                      <m:sSub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sub>
                    </m:s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zh-CN" alt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𝔼</m:t>
                    </m:r>
                    <m:d>
                      <m:dPr>
                        <m:begChr m:val="["/>
                        <m:endChr m:val="]"/>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d>
                          <m:d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sub>
                            </m:sSub>
                          </m:e>
                        </m:d>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3F846742-A524-487F-9E35-7B1A3BF9772D}"/>
                  </a:ext>
                </a:extLst>
              </p:cNvPr>
              <p:cNvSpPr txBox="1">
                <a:spLocks noRot="1" noChangeAspect="1" noMove="1" noResize="1" noEditPoints="1" noAdjustHandles="1" noChangeArrowheads="1" noChangeShapeType="1" noTextEdit="1"/>
              </p:cNvSpPr>
              <p:nvPr/>
            </p:nvSpPr>
            <p:spPr>
              <a:xfrm>
                <a:off x="726092" y="5871432"/>
                <a:ext cx="4226583" cy="461665"/>
              </a:xfrm>
              <a:prstGeom prst="rect">
                <a:avLst/>
              </a:prstGeom>
              <a:blipFill>
                <a:blip r:embed="rId12"/>
                <a:stretch>
                  <a:fillRect l="-1876" t="-14474" b="-2631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82513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7"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F4C3BC-BDE0-C32C-A112-E63193C96B1D}"/>
                  </a:ext>
                </a:extLst>
              </p:cNvPr>
              <p:cNvSpPr txBox="1"/>
              <p:nvPr/>
            </p:nvSpPr>
            <p:spPr>
              <a:xfrm>
                <a:off x="622300" y="1040119"/>
                <a:ext cx="7899400" cy="860492"/>
              </a:xfrm>
              <a:prstGeom prst="rect">
                <a:avLst/>
              </a:prstGeom>
              <a:noFill/>
            </p:spPr>
            <p:txBody>
              <a:bodyPr wrap="square" rtlCol="0">
                <a:spAutoFit/>
              </a:bodyPr>
              <a:lstStyle/>
              <a:p>
                <a:pPr algn="just"/>
                <a:r>
                  <a:rPr lang="zh-CN" altLang="en-US" dirty="0">
                    <a:solidFill>
                      <a:srgbClr val="0070C0"/>
                    </a:solidFill>
                    <a:latin typeface="Arial" panose="020B0604020202020204" pitchFamily="34" charset="0"/>
                    <a:ea typeface="黑体" panose="02010609060101010101" pitchFamily="49" charset="-122"/>
                    <a:cs typeface="Arial" panose="020B0604020202020204" pitchFamily="34" charset="0"/>
                  </a:rPr>
                  <a:t>定理</a:t>
                </a:r>
                <a:r>
                  <a:rPr lang="en-US" altLang="zh-CN" dirty="0">
                    <a:solidFill>
                      <a:srgbClr val="0070C0"/>
                    </a:solidFill>
                    <a:latin typeface="Arial" panose="020B0604020202020204" pitchFamily="34" charset="0"/>
                    <a:ea typeface="黑体" panose="02010609060101010101" pitchFamily="49" charset="-122"/>
                    <a:cs typeface="Arial" panose="020B0604020202020204" pitchFamily="34" charset="0"/>
                  </a:rPr>
                  <a:t>12.2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在定理</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12.1</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的假设下，如果额外地，</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𝑓</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关于范数 </a:t>
                </a:r>
                <a14:m>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d>
                          <m:dPr>
                            <m:begChr m:val="‖"/>
                            <m:endChr m:val="‖"/>
                            <m:ctrlPr>
                              <a:rPr lang="en-US" altLang="zh-CN"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dPr>
                          <m:e>
                            <m: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d>
                      </m:e>
                      <m:sub>
                        <m:d>
                          <m:dPr>
                            <m:begChr m:val="["/>
                            <m:endChr m:val="]"/>
                            <m:ctrlPr>
                              <a:rPr lang="en-US" altLang="zh-CN"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dPr>
                          <m:e>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1−</m:t>
                            </m:r>
                            <m:r>
                              <a:rPr lang="zh-CN" altLang="en-US"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𝛾</m:t>
                            </m:r>
                          </m:e>
                        </m:d>
                      </m:sub>
                    </m:sSub>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是 </a:t>
                </a:r>
                <a14:m>
                  <m:oMath xmlns:m="http://schemas.openxmlformats.org/officeDocument/2006/math">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𝛼</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强凸的，那么</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2" name="文本框 1">
                <a:extLst>
                  <a:ext uri="{FF2B5EF4-FFF2-40B4-BE49-F238E27FC236}">
                    <a16:creationId xmlns:a16="http://schemas.microsoft.com/office/drawing/2014/main" id="{ACF4C3BC-BDE0-C32C-A112-E63193C96B1D}"/>
                  </a:ext>
                </a:extLst>
              </p:cNvPr>
              <p:cNvSpPr txBox="1">
                <a:spLocks noRot="1" noChangeAspect="1" noMove="1" noResize="1" noEditPoints="1" noAdjustHandles="1" noChangeArrowheads="1" noChangeShapeType="1" noTextEdit="1"/>
              </p:cNvSpPr>
              <p:nvPr/>
            </p:nvSpPr>
            <p:spPr>
              <a:xfrm>
                <a:off x="622300" y="1040119"/>
                <a:ext cx="7899400" cy="860492"/>
              </a:xfrm>
              <a:prstGeom prst="rect">
                <a:avLst/>
              </a:prstGeom>
              <a:blipFill>
                <a:blip r:embed="rId4"/>
                <a:stretch>
                  <a:fillRect l="-1157" t="-7801" r="-1235" b="-127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950D68-4366-F818-D738-C13B1969ABF0}"/>
                  </a:ext>
                </a:extLst>
              </p:cNvPr>
              <p:cNvSpPr txBox="1"/>
              <p:nvPr/>
            </p:nvSpPr>
            <p:spPr>
              <a:xfrm>
                <a:off x="879157" y="1862129"/>
                <a:ext cx="7494529" cy="990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𝑓</m:t>
                          </m:r>
                          <m:d>
                            <m:dPr>
                              <m:ctrlPr>
                                <a:rPr lang="en-US" altLang="zh-CN" b="0" i="1" smtClean="0">
                                  <a:solidFill>
                                    <a:schemeClr val="tx1"/>
                                  </a:solidFill>
                                  <a:latin typeface="Cambria Math" panose="02040503050406030204" pitchFamily="18" charset="0"/>
                                  <a:ea typeface="黑体" panose="02010609060101010101" pitchFamily="49" charset="-122"/>
                                </a:rPr>
                              </m:ctrlPr>
                            </m:dPr>
                            <m:e>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sub>
                              </m:sSub>
                            </m:e>
                          </m:d>
                          <m:r>
                            <a:rPr lang="en-US" altLang="zh-CN" b="0" i="1" smtClean="0">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𝑓</m:t>
                          </m:r>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m:t>
                              </m:r>
                            </m:sub>
                          </m:sSub>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m:t>
                          </m:r>
                        </m:e>
                      </m:d>
                      <m:r>
                        <a:rPr lang="en-US" altLang="zh-CN" b="0" i="1" smtClean="0">
                          <a:solidFill>
                            <a:schemeClr val="tx1"/>
                          </a:solidFill>
                          <a:latin typeface="Cambria Math" panose="02040503050406030204" pitchFamily="18" charset="0"/>
                          <a:ea typeface="Cambria Math" panose="02040503050406030204" pitchFamily="18" charset="0"/>
                        </a:rPr>
                        <m:t>≤</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1−</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zh-CN" altLang="en-US" b="0" i="1" smtClean="0">
                                      <a:solidFill>
                                        <a:schemeClr val="tx1"/>
                                      </a:solidFill>
                                      <a:latin typeface="Cambria Math" panose="02040503050406030204" pitchFamily="18" charset="0"/>
                                      <a:ea typeface="Cambria Math" panose="02040503050406030204" pitchFamily="18" charset="0"/>
                                    </a:rPr>
                                    <m:t>𝛼</m:t>
                                  </m:r>
                                </m:num>
                                <m:den>
                                  <m:nary>
                                    <m:naryPr>
                                      <m:chr m:val="∑"/>
                                      <m:ctrlPr>
                                        <a:rPr lang="en-US" altLang="zh-CN" i="1">
                                          <a:solidFill>
                                            <a:schemeClr val="tx1"/>
                                          </a:solidFill>
                                          <a:latin typeface="Cambria Math" panose="02040503050406030204" pitchFamily="18" charset="0"/>
                                          <a:ea typeface="黑体" panose="02010609060101010101" pitchFamily="49" charset="-122"/>
                                        </a:rPr>
                                      </m:ctrlPr>
                                    </m:naryPr>
                                    <m:sub>
                                      <m:r>
                                        <a:rPr lang="en-US" altLang="zh-CN" i="1">
                                          <a:solidFill>
                                            <a:schemeClr val="tx1"/>
                                          </a:solidFill>
                                          <a:latin typeface="Cambria Math" panose="02040503050406030204" pitchFamily="18" charset="0"/>
                                          <a:ea typeface="黑体" panose="02010609060101010101" pitchFamily="49" charset="-122"/>
                                        </a:rPr>
                                        <m:t>𝑖</m:t>
                                      </m:r>
                                      <m:r>
                                        <a:rPr lang="en-US" altLang="zh-CN" i="1">
                                          <a:solidFill>
                                            <a:schemeClr val="tx1"/>
                                          </a:solidFill>
                                          <a:latin typeface="Cambria Math" panose="02040503050406030204" pitchFamily="18" charset="0"/>
                                          <a:ea typeface="黑体" panose="02010609060101010101" pitchFamily="49" charset="-122"/>
                                        </a:rPr>
                                        <m:t>=1</m:t>
                                      </m:r>
                                    </m:sub>
                                    <m:sup>
                                      <m:r>
                                        <a:rPr lang="en-US" altLang="zh-CN" i="1">
                                          <a:solidFill>
                                            <a:schemeClr val="tx1"/>
                                          </a:solidFill>
                                          <a:latin typeface="Cambria Math" panose="02040503050406030204" pitchFamily="18" charset="0"/>
                                          <a:ea typeface="黑体" panose="02010609060101010101" pitchFamily="49" charset="-122"/>
                                        </a:rPr>
                                        <m:t>𝑛</m:t>
                                      </m:r>
                                    </m:sup>
                                    <m:e>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a:solidFill>
                                                <a:schemeClr val="tx1"/>
                                              </a:solidFill>
                                              <a:latin typeface="Cambria Math" panose="02040503050406030204" pitchFamily="18" charset="0"/>
                                              <a:ea typeface="黑体" panose="02010609060101010101" pitchFamily="49" charset="-122"/>
                                            </a:rPr>
                                            <m:t>𝛽</m:t>
                                          </m:r>
                                        </m:e>
                                        <m:sub>
                                          <m:r>
                                            <a:rPr lang="en-US" altLang="zh-CN" i="1">
                                              <a:solidFill>
                                                <a:schemeClr val="tx1"/>
                                              </a:solidFill>
                                              <a:latin typeface="Cambria Math" panose="02040503050406030204" pitchFamily="18" charset="0"/>
                                              <a:ea typeface="黑体" panose="02010609060101010101" pitchFamily="49" charset="-122"/>
                                            </a:rPr>
                                            <m:t>𝑖</m:t>
                                          </m:r>
                                        </m:sub>
                                        <m:sup>
                                          <m:r>
                                            <a:rPr lang="zh-CN" altLang="en-US" i="1">
                                              <a:solidFill>
                                                <a:schemeClr val="tx1"/>
                                              </a:solidFill>
                                              <a:latin typeface="Cambria Math" panose="02040503050406030204" pitchFamily="18" charset="0"/>
                                              <a:ea typeface="黑体" panose="02010609060101010101" pitchFamily="49" charset="-122"/>
                                            </a:rPr>
                                            <m:t>𝛾</m:t>
                                          </m:r>
                                        </m:sup>
                                      </m:sSubSup>
                                    </m:e>
                                  </m:nary>
                                </m:den>
                              </m:f>
                            </m:e>
                          </m:d>
                        </m:e>
                        <m:sup>
                          <m:r>
                            <a:rPr lang="en-US" altLang="zh-CN" b="0" i="1" smtClean="0">
                              <a:solidFill>
                                <a:schemeClr val="tx1"/>
                              </a:solidFill>
                              <a:latin typeface="Cambria Math" panose="02040503050406030204" pitchFamily="18" charset="0"/>
                              <a:ea typeface="Cambria Math" panose="02040503050406030204" pitchFamily="18" charset="0"/>
                            </a:rPr>
                            <m:t>𝑡</m:t>
                          </m:r>
                        </m:sup>
                      </m:sSup>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黑体" panose="02010609060101010101" pitchFamily="49" charset="-122"/>
                            </a:rPr>
                            <m:t>𝑓</m:t>
                          </m:r>
                          <m:d>
                            <m:dPr>
                              <m:ctrlPr>
                                <a:rPr lang="en-US" altLang="zh-CN" i="1">
                                  <a:solidFill>
                                    <a:schemeClr val="tx1"/>
                                  </a:solidFill>
                                  <a:latin typeface="Cambria Math" panose="02040503050406030204" pitchFamily="18" charset="0"/>
                                  <a:ea typeface="黑体" panose="02010609060101010101" pitchFamily="49" charset="-122"/>
                                </a:rPr>
                              </m:ctrlPr>
                            </m:dPr>
                            <m:e>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1</m:t>
                                  </m:r>
                                </m:sub>
                              </m:sSub>
                            </m:e>
                          </m:d>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rPr>
                            <m:t>𝑓</m:t>
                          </m:r>
                          <m:d>
                            <m:dPr>
                              <m:ctrlPr>
                                <a:rPr lang="en-US" altLang="zh-CN" i="1">
                                  <a:solidFill>
                                    <a:schemeClr val="tx1"/>
                                  </a:solidFill>
                                  <a:latin typeface="Cambria Math" panose="02040503050406030204" pitchFamily="18" charset="0"/>
                                  <a:ea typeface="黑体" panose="02010609060101010101" pitchFamily="49" charset="-122"/>
                                </a:rPr>
                              </m:ctrlPr>
                            </m:dPr>
                            <m:e>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m:t>
                                  </m:r>
                                </m:sub>
                              </m:sSub>
                            </m:e>
                          </m:d>
                        </m:e>
                      </m:d>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4A950D68-4366-F818-D738-C13B1969ABF0}"/>
                  </a:ext>
                </a:extLst>
              </p:cNvPr>
              <p:cNvSpPr txBox="1">
                <a:spLocks noRot="1" noChangeAspect="1" noMove="1" noResize="1" noEditPoints="1" noAdjustHandles="1" noChangeArrowheads="1" noChangeShapeType="1" noTextEdit="1"/>
              </p:cNvSpPr>
              <p:nvPr/>
            </p:nvSpPr>
            <p:spPr>
              <a:xfrm>
                <a:off x="879157" y="1862129"/>
                <a:ext cx="7494529" cy="990656"/>
              </a:xfrm>
              <a:prstGeom prst="rect">
                <a:avLst/>
              </a:prstGeom>
              <a:blipFill>
                <a:blip r:embed="rId5"/>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D2064C4F-3D83-E930-38C3-632E55367109}"/>
              </a:ext>
            </a:extLst>
          </p:cNvPr>
          <p:cNvSpPr txBox="1"/>
          <p:nvPr/>
        </p:nvSpPr>
        <p:spPr>
          <a:xfrm>
            <a:off x="697092" y="2898407"/>
            <a:ext cx="1224005" cy="461665"/>
          </a:xfrm>
          <a:prstGeom prst="rect">
            <a:avLst/>
          </a:prstGeom>
          <a:noFill/>
        </p:spPr>
        <p:txBody>
          <a:bodyPr wrap="square" rtlCol="0">
            <a:spAutoFit/>
          </a:bodyPr>
          <a:lstStyle/>
          <a:p>
            <a:pPr algn="just"/>
            <a:r>
              <a:rPr lang="zh-CN" altLang="en-US" dirty="0">
                <a:solidFill>
                  <a:srgbClr val="0070C0"/>
                </a:solidFill>
                <a:latin typeface="Arial" panose="020B0604020202020204" pitchFamily="34" charset="0"/>
                <a:ea typeface="黑体" panose="02010609060101010101" pitchFamily="49" charset="-122"/>
                <a:cs typeface="Arial" panose="020B0604020202020204" pitchFamily="34" charset="0"/>
              </a:rPr>
              <a:t>证明</a:t>
            </a:r>
            <a:r>
              <a:rPr lang="en-US" altLang="zh-CN" dirty="0">
                <a:solidFill>
                  <a:srgbClr val="0070C0"/>
                </a:solidFill>
                <a:latin typeface="Arial" panose="020B0604020202020204" pitchFamily="34" charset="0"/>
                <a:ea typeface="黑体" panose="02010609060101010101" pitchFamily="49" charset="-122"/>
                <a:cs typeface="Arial" panose="020B0604020202020204" pitchFamily="34" charset="0"/>
              </a:rPr>
              <a:t>. </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FAB46B7-32F1-487C-9C6E-2AFB843CB610}"/>
                  </a:ext>
                </a:extLst>
              </p:cNvPr>
              <p:cNvSpPr txBox="1"/>
              <p:nvPr/>
            </p:nvSpPr>
            <p:spPr>
              <a:xfrm>
                <a:off x="1572061" y="2883050"/>
                <a:ext cx="5787207" cy="536814"/>
              </a:xfrm>
              <a:prstGeom prst="rect">
                <a:avLst/>
              </a:prstGeom>
              <a:noFill/>
            </p:spPr>
            <p:txBody>
              <a:bodyPr wrap="square">
                <a:spAutoFit/>
              </a:bodyPr>
              <a:lstStyle/>
              <a:p>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引理</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12.3</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表明</a:t>
                </a:r>
                <a14:m>
                  <m:oMath xmlns:m="http://schemas.openxmlformats.org/officeDocument/2006/math">
                    <m:sSubSup>
                      <m:sSubSupPr>
                        <m:ctrlPr>
                          <a:rPr lang="en-US" altLang="zh-CN" i="1" smtClean="0">
                            <a:solidFill>
                              <a:schemeClr val="tx1"/>
                            </a:solidFill>
                            <a:latin typeface="Cambria Math" panose="02040503050406030204" pitchFamily="18" charset="0"/>
                            <a:ea typeface="黑体" panose="02010609060101010101" pitchFamily="49" charset="-122"/>
                          </a:rPr>
                        </m:ctrlPr>
                      </m:sSubSupPr>
                      <m:e>
                        <m:r>
                          <a:rPr lang="en-US" altLang="zh-CN" b="0" i="1" smtClean="0">
                            <a:solidFill>
                              <a:schemeClr val="tx1"/>
                            </a:solidFill>
                            <a:latin typeface="Cambria Math" panose="02040503050406030204" pitchFamily="18" charset="0"/>
                            <a:ea typeface="黑体" panose="02010609060101010101" pitchFamily="49" charset="-122"/>
                          </a:rPr>
                          <m:t>−</m:t>
                        </m:r>
                        <m:d>
                          <m:dPr>
                            <m:begChr m:val="‖"/>
                            <m:endChr m:val="‖"/>
                            <m:ctrlPr>
                              <a:rPr lang="en-US" altLang="zh-CN" i="1" smtClean="0">
                                <a:solidFill>
                                  <a:schemeClr val="tx1"/>
                                </a:solidFill>
                                <a:latin typeface="Cambria Math" panose="02040503050406030204" pitchFamily="18" charset="0"/>
                                <a:ea typeface="黑体" panose="02010609060101010101" pitchFamily="49" charset="-122"/>
                              </a:rPr>
                            </m:ctrlPr>
                          </m:dPr>
                          <m:e>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r>
                              <a:rPr lang="en-US" altLang="zh-CN" b="0" i="1" smtClean="0">
                                <a:solidFill>
                                  <a:schemeClr val="tx1"/>
                                </a:solidFill>
                                <a:latin typeface="Cambria Math" panose="02040503050406030204" pitchFamily="18" charset="0"/>
                                <a:ea typeface="Cambria Math" panose="02040503050406030204" pitchFamily="18" charset="0"/>
                              </a:rPr>
                              <m:t>)</m:t>
                            </m:r>
                          </m:e>
                        </m:d>
                      </m:e>
                      <m:sub>
                        <m:d>
                          <m:dPr>
                            <m:begChr m:val="["/>
                            <m:endChr m:val="]"/>
                            <m:ctrlPr>
                              <a:rPr lang="en-US" altLang="zh-CN"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1−</m:t>
                            </m:r>
                            <m:r>
                              <a:rPr lang="zh-CN" altLang="en-US" b="0" i="1" smtClean="0">
                                <a:solidFill>
                                  <a:schemeClr val="tx1"/>
                                </a:solidFill>
                                <a:latin typeface="Cambria Math" panose="02040503050406030204" pitchFamily="18" charset="0"/>
                                <a:ea typeface="黑体" panose="02010609060101010101" pitchFamily="49" charset="-122"/>
                              </a:rPr>
                              <m:t>𝛾</m:t>
                            </m:r>
                          </m:e>
                        </m:d>
                      </m:sub>
                      <m:sup>
                        <m:r>
                          <a:rPr lang="en-US" altLang="zh-CN" b="0" i="1" smtClean="0">
                            <a:solidFill>
                              <a:schemeClr val="tx1"/>
                            </a:solidFill>
                            <a:latin typeface="Cambria Math" panose="02040503050406030204" pitchFamily="18" charset="0"/>
                            <a:ea typeface="黑体" panose="02010609060101010101" pitchFamily="49" charset="-122"/>
                          </a:rPr>
                          <m:t>∗2</m:t>
                        </m:r>
                      </m:sup>
                    </m:sSubSup>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r>
                      <a:rPr lang="zh-CN" altLang="en-US" b="0" i="1" smtClean="0">
                        <a:solidFill>
                          <a:schemeClr val="tx1"/>
                        </a:solidFill>
                        <a:latin typeface="Cambria Math" panose="02040503050406030204" pitchFamily="18" charset="0"/>
                        <a:ea typeface="Cambria Math" panose="02040503050406030204" pitchFamily="18" charset="0"/>
                      </a:rPr>
                      <m:t>𝛼</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zh-CN" altLang="en-US" b="0" i="1" smtClean="0">
                            <a:solidFill>
                              <a:schemeClr val="tx1"/>
                            </a:solidFill>
                            <a:latin typeface="Cambria Math" panose="02040503050406030204" pitchFamily="18" charset="0"/>
                            <a:ea typeface="Cambria Math" panose="02040503050406030204" pitchFamily="18" charset="0"/>
                          </a:rPr>
                          <m:t>𝛿</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r>
                      <a:rPr lang="en-US" altLang="zh-CN" b="0" i="1" smtClean="0">
                        <a:solidFill>
                          <a:schemeClr val="tx1"/>
                        </a:solidFill>
                        <a:latin typeface="Cambria Math" panose="02040503050406030204" pitchFamily="18" charset="0"/>
                        <a:ea typeface="Cambria Math" panose="02040503050406030204" pitchFamily="18" charset="0"/>
                      </a:rPr>
                      <m:t>.</m:t>
                    </m:r>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18" name="文本框 17">
                <a:extLst>
                  <a:ext uri="{FF2B5EF4-FFF2-40B4-BE49-F238E27FC236}">
                    <a16:creationId xmlns:a16="http://schemas.microsoft.com/office/drawing/2014/main" id="{6FAB46B7-32F1-487C-9C6E-2AFB843CB610}"/>
                  </a:ext>
                </a:extLst>
              </p:cNvPr>
              <p:cNvSpPr txBox="1">
                <a:spLocks noRot="1" noChangeAspect="1" noMove="1" noResize="1" noEditPoints="1" noAdjustHandles="1" noChangeArrowheads="1" noChangeShapeType="1" noTextEdit="1"/>
              </p:cNvSpPr>
              <p:nvPr/>
            </p:nvSpPr>
            <p:spPr>
              <a:xfrm>
                <a:off x="1572061" y="2883050"/>
                <a:ext cx="5787207" cy="536814"/>
              </a:xfrm>
              <a:prstGeom prst="rect">
                <a:avLst/>
              </a:prstGeom>
              <a:blipFill>
                <a:blip r:embed="rId6"/>
                <a:stretch>
                  <a:fillRect l="-1686" t="-9091" b="-15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F4B43A5-24DC-49E2-A383-7A71D55AC447}"/>
                  </a:ext>
                </a:extLst>
              </p:cNvPr>
              <p:cNvSpPr txBox="1"/>
              <p:nvPr/>
            </p:nvSpPr>
            <p:spPr>
              <a:xfrm>
                <a:off x="716596" y="5982140"/>
                <a:ext cx="8092123"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递归应用上面的不等式，由</a:t>
                </a:r>
                <a14:m>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sub>
                    </m:sSub>
                    <m:r>
                      <a:rPr lang="en-US" altLang="zh-CN" b="0" i="1" smtClean="0">
                        <a:solidFill>
                          <a:schemeClr val="tx1"/>
                        </a:solidFill>
                        <a:latin typeface="Cambria Math" panose="02040503050406030204" pitchFamily="18" charset="0"/>
                        <a:ea typeface="黑体" panose="02010609060101010101" pitchFamily="49" charset="-122"/>
                      </a:rPr>
                      <m:t>=</m:t>
                    </m:r>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𝑓</m:t>
                        </m:r>
                        <m:d>
                          <m:dPr>
                            <m:ctrlPr>
                              <a:rPr lang="en-US" altLang="zh-CN" b="0" i="1" smtClean="0">
                                <a:solidFill>
                                  <a:schemeClr val="tx1"/>
                                </a:solidFill>
                                <a:latin typeface="Cambria Math" panose="02040503050406030204" pitchFamily="18" charset="0"/>
                                <a:ea typeface="黑体" panose="02010609060101010101" pitchFamily="49" charset="-122"/>
                              </a:rPr>
                            </m:ctrlPr>
                          </m:dPr>
                          <m:e>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sub>
                            </m:sSub>
                          </m:e>
                        </m:d>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rPr>
                          <m:t>𝑓</m:t>
                        </m:r>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m:t>
                            </m:r>
                          </m:sub>
                        </m:sSub>
                        <m:r>
                          <a:rPr lang="en-US" altLang="zh-CN" i="1">
                            <a:solidFill>
                              <a:schemeClr val="tx1"/>
                            </a:solidFill>
                            <a:latin typeface="Cambria Math" panose="02040503050406030204" pitchFamily="18" charset="0"/>
                            <a:ea typeface="黑体" panose="02010609060101010101" pitchFamily="49" charset="-122"/>
                          </a:rPr>
                          <m:t>)</m:t>
                        </m:r>
                      </m:e>
                    </m:d>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即得结论</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xmlns="">
          <p:sp>
            <p:nvSpPr>
              <p:cNvPr id="20" name="文本框 19">
                <a:extLst>
                  <a:ext uri="{FF2B5EF4-FFF2-40B4-BE49-F238E27FC236}">
                    <a16:creationId xmlns:a16="http://schemas.microsoft.com/office/drawing/2014/main" id="{1F4B43A5-24DC-49E2-A383-7A71D55AC447}"/>
                  </a:ext>
                </a:extLst>
              </p:cNvPr>
              <p:cNvSpPr txBox="1">
                <a:spLocks noRot="1" noChangeAspect="1" noMove="1" noResize="1" noEditPoints="1" noAdjustHandles="1" noChangeArrowheads="1" noChangeShapeType="1" noTextEdit="1"/>
              </p:cNvSpPr>
              <p:nvPr/>
            </p:nvSpPr>
            <p:spPr>
              <a:xfrm>
                <a:off x="716596" y="5982140"/>
                <a:ext cx="8092123" cy="461665"/>
              </a:xfrm>
              <a:prstGeom prst="rect">
                <a:avLst/>
              </a:prstGeom>
              <a:blipFill>
                <a:blip r:embed="rId7"/>
                <a:stretch>
                  <a:fillRect l="-1206" t="-14474" r="-1055"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8F94422-102D-49A0-A352-DFF8C404E399}"/>
                  </a:ext>
                </a:extLst>
              </p:cNvPr>
              <p:cNvSpPr txBox="1"/>
              <p:nvPr/>
            </p:nvSpPr>
            <p:spPr>
              <a:xfrm>
                <a:off x="1424305" y="5253419"/>
                <a:ext cx="4184015"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𝛿</m:t>
                          </m:r>
                        </m:e>
                        <m:sub>
                          <m:r>
                            <a:rPr lang="en-US" altLang="zh-CN" b="0" i="1" smtClean="0">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sub>
                      </m:sSub>
                      <m:r>
                        <a:rPr lang="en-US" altLang="zh-CN" i="1" smtClean="0">
                          <a:solidFill>
                            <a:schemeClr val="tx1"/>
                          </a:solidFill>
                          <a:latin typeface="Cambria Math" panose="02040503050406030204" pitchFamily="18" charset="0"/>
                          <a:ea typeface="Cambria Math" panose="02040503050406030204" pitchFamily="18" charset="0"/>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sub>
                      </m:sSub>
                      <m:d>
                        <m:dPr>
                          <m:ctrlPr>
                            <a:rPr lang="en-US" altLang="zh-CN"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1−</m:t>
                          </m:r>
                          <m:f>
                            <m:fPr>
                              <m:ctrlPr>
                                <a:rPr lang="en-US" altLang="zh-CN" i="1">
                                  <a:solidFill>
                                    <a:schemeClr val="tx1"/>
                                  </a:solidFill>
                                  <a:latin typeface="Cambria Math" panose="02040503050406030204" pitchFamily="18" charset="0"/>
                                  <a:ea typeface="Cambria Math" panose="02040503050406030204" pitchFamily="18" charset="0"/>
                                </a:rPr>
                              </m:ctrlPr>
                            </m:fPr>
                            <m:num>
                              <m:r>
                                <a:rPr lang="zh-CN" altLang="en-US" i="1">
                                  <a:solidFill>
                                    <a:schemeClr val="tx1"/>
                                  </a:solidFill>
                                  <a:latin typeface="Cambria Math" panose="02040503050406030204" pitchFamily="18" charset="0"/>
                                  <a:ea typeface="Cambria Math" panose="02040503050406030204" pitchFamily="18" charset="0"/>
                                </a:rPr>
                                <m:t>𝛼</m:t>
                              </m:r>
                            </m:num>
                            <m:den>
                              <m:nary>
                                <m:naryPr>
                                  <m:chr m:val="∑"/>
                                  <m:ctrlPr>
                                    <a:rPr lang="en-US" altLang="zh-CN" i="1">
                                      <a:solidFill>
                                        <a:schemeClr val="tx1"/>
                                      </a:solidFill>
                                      <a:latin typeface="Cambria Math" panose="02040503050406030204" pitchFamily="18" charset="0"/>
                                      <a:ea typeface="Cambria Math" panose="02040503050406030204" pitchFamily="18" charset="0"/>
                                    </a:rPr>
                                  </m:ctrlPr>
                                </m:naryPr>
                                <m:sub>
                                  <m:r>
                                    <m:rPr>
                                      <m:brk m:alnAt="23"/>
                                    </m:rPr>
                                    <a:rPr lang="en-US" altLang="zh-CN" i="1">
                                      <a:solidFill>
                                        <a:schemeClr val="tx1"/>
                                      </a:solidFill>
                                      <a:latin typeface="Cambria Math" panose="02040503050406030204" pitchFamily="18" charset="0"/>
                                      <a:ea typeface="Cambria Math" panose="02040503050406030204" pitchFamily="18" charset="0"/>
                                    </a:rPr>
                                    <m:t>𝑖</m:t>
                                  </m:r>
                                  <m:r>
                                    <a:rPr lang="en-US" altLang="zh-CN" i="1">
                                      <a:solidFill>
                                        <a:schemeClr val="tx1"/>
                                      </a:solidFill>
                                      <a:latin typeface="Cambria Math" panose="02040503050406030204" pitchFamily="18" charset="0"/>
                                      <a:ea typeface="Cambria Math" panose="02040503050406030204" pitchFamily="18" charset="0"/>
                                    </a:rPr>
                                    <m:t>=1</m:t>
                                  </m:r>
                                </m:sub>
                                <m:sup>
                                  <m:r>
                                    <a:rPr lang="en-US" altLang="zh-CN" i="1">
                                      <a:solidFill>
                                        <a:schemeClr val="tx1"/>
                                      </a:solidFill>
                                      <a:latin typeface="Cambria Math" panose="02040503050406030204" pitchFamily="18" charset="0"/>
                                      <a:ea typeface="Cambria Math" panose="02040503050406030204" pitchFamily="18" charset="0"/>
                                    </a:rPr>
                                    <m:t>𝑛</m:t>
                                  </m:r>
                                </m:sup>
                                <m:e>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zh-CN" altLang="en-US" i="1">
                                          <a:solidFill>
                                            <a:schemeClr val="tx1"/>
                                          </a:solidFill>
                                          <a:latin typeface="Cambria Math" panose="02040503050406030204" pitchFamily="18" charset="0"/>
                                          <a:ea typeface="Cambria Math" panose="02040503050406030204" pitchFamily="18" charset="0"/>
                                        </a:rPr>
                                        <m:t>𝛽</m:t>
                                      </m:r>
                                    </m:e>
                                    <m:sub>
                                      <m:r>
                                        <a:rPr lang="en-US" altLang="zh-CN" i="1">
                                          <a:solidFill>
                                            <a:schemeClr val="tx1"/>
                                          </a:solidFill>
                                          <a:latin typeface="Cambria Math" panose="02040503050406030204" pitchFamily="18" charset="0"/>
                                          <a:ea typeface="Cambria Math" panose="02040503050406030204" pitchFamily="18" charset="0"/>
                                        </a:rPr>
                                        <m:t>𝑖</m:t>
                                      </m:r>
                                    </m:sub>
                                    <m:sup>
                                      <m:r>
                                        <a:rPr lang="zh-CN" altLang="en-US" i="1">
                                          <a:solidFill>
                                            <a:schemeClr val="tx1"/>
                                          </a:solidFill>
                                          <a:latin typeface="Cambria Math" panose="02040503050406030204" pitchFamily="18" charset="0"/>
                                          <a:ea typeface="Cambria Math" panose="02040503050406030204" pitchFamily="18" charset="0"/>
                                        </a:rPr>
                                        <m:t>𝛾</m:t>
                                      </m:r>
                                    </m:sup>
                                  </m:sSubSup>
                                </m:e>
                              </m:nary>
                            </m:den>
                          </m:f>
                        </m:e>
                      </m:d>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23" name="文本框 22">
                <a:extLst>
                  <a:ext uri="{FF2B5EF4-FFF2-40B4-BE49-F238E27FC236}">
                    <a16:creationId xmlns:a16="http://schemas.microsoft.com/office/drawing/2014/main" id="{E8F94422-102D-49A0-A352-DFF8C404E399}"/>
                  </a:ext>
                </a:extLst>
              </p:cNvPr>
              <p:cNvSpPr txBox="1">
                <a:spLocks noRot="1" noChangeAspect="1" noMove="1" noResize="1" noEditPoints="1" noAdjustHandles="1" noChangeArrowheads="1" noChangeShapeType="1" noTextEdit="1"/>
              </p:cNvSpPr>
              <p:nvPr/>
            </p:nvSpPr>
            <p:spPr>
              <a:xfrm>
                <a:off x="1424305" y="5253419"/>
                <a:ext cx="4184015" cy="92217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C190C2E-A84F-4E44-9151-B300A30482E7}"/>
                  </a:ext>
                </a:extLst>
              </p:cNvPr>
              <p:cNvSpPr txBox="1"/>
              <p:nvPr/>
            </p:nvSpPr>
            <p:spPr>
              <a:xfrm>
                <a:off x="233464" y="331563"/>
                <a:ext cx="8673810" cy="646331"/>
              </a:xfrm>
              <a:prstGeom prst="rect">
                <a:avLst/>
              </a:prstGeom>
              <a:noFill/>
            </p:spPr>
            <p:txBody>
              <a:bodyPr wrap="square" rtlCol="0">
                <a:spAutoFit/>
              </a:bodyPr>
              <a:lstStyle/>
              <a:p>
                <a:pPr algn="ctr"/>
                <a:r>
                  <a:rPr lang="en-US" altLang="zh-CN" sz="3600" dirty="0">
                    <a:solidFill>
                      <a:srgbClr val="0070C0"/>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sz="3600" i="1">
                        <a:solidFill>
                          <a:srgbClr val="0070C0"/>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sz="3600" dirty="0">
                    <a:solidFill>
                      <a:srgbClr val="0070C0"/>
                    </a:solidFill>
                    <a:latin typeface="Arial" panose="020B0604020202020204" pitchFamily="34" charset="0"/>
                    <a:ea typeface="黑体" panose="02010609060101010101" pitchFamily="49" charset="-122"/>
                    <a:cs typeface="Arial" panose="020B0604020202020204" pitchFamily="34" charset="0"/>
                  </a:rPr>
                  <a:t>)</a:t>
                </a:r>
                <a:r>
                  <a:rPr lang="zh-CN" altLang="en-US" sz="3600" dirty="0">
                    <a:solidFill>
                      <a:srgbClr val="0070C0"/>
                    </a:solidFill>
                    <a:latin typeface="Arial" panose="020B0604020202020204" pitchFamily="34" charset="0"/>
                    <a:ea typeface="黑体" panose="02010609060101010101" pitchFamily="49" charset="-122"/>
                    <a:cs typeface="Arial" panose="020B0604020202020204" pitchFamily="34" charset="0"/>
                  </a:rPr>
                  <a:t>规则下</a:t>
                </a:r>
                <a:r>
                  <a:rPr lang="en-US" altLang="zh-CN" sz="3600" dirty="0">
                    <a:solidFill>
                      <a:srgbClr val="0070C0"/>
                    </a:solidFill>
                    <a:latin typeface="Arial" panose="020B0604020202020204" pitchFamily="34" charset="0"/>
                    <a:ea typeface="黑体" panose="02010609060101010101" pitchFamily="49" charset="-122"/>
                    <a:cs typeface="Arial" panose="020B0604020202020204" pitchFamily="34" charset="0"/>
                  </a:rPr>
                  <a:t>RCD</a:t>
                </a:r>
                <a:r>
                  <a:rPr lang="zh-CN" altLang="en-US" sz="3600" dirty="0">
                    <a:solidFill>
                      <a:srgbClr val="0070C0"/>
                    </a:solidFill>
                    <a:ea typeface="黑体" panose="02010609060101010101" pitchFamily="49" charset="-122"/>
                    <a:cs typeface="Times New Roman" panose="02020603050405020304" pitchFamily="18" charset="0"/>
                  </a:rPr>
                  <a:t>算法的复杂性</a:t>
                </a:r>
              </a:p>
            </p:txBody>
          </p:sp>
        </mc:Choice>
        <mc:Fallback xmlns="">
          <p:sp>
            <p:nvSpPr>
              <p:cNvPr id="11" name="文本框 10">
                <a:extLst>
                  <a:ext uri="{FF2B5EF4-FFF2-40B4-BE49-F238E27FC236}">
                    <a16:creationId xmlns:a16="http://schemas.microsoft.com/office/drawing/2014/main" id="{EC190C2E-A84F-4E44-9151-B300A30482E7}"/>
                  </a:ext>
                </a:extLst>
              </p:cNvPr>
              <p:cNvSpPr txBox="1">
                <a:spLocks noRot="1" noChangeAspect="1" noMove="1" noResize="1" noEditPoints="1" noAdjustHandles="1" noChangeArrowheads="1" noChangeShapeType="1" noTextEdit="1"/>
              </p:cNvSpPr>
              <p:nvPr/>
            </p:nvSpPr>
            <p:spPr>
              <a:xfrm>
                <a:off x="233464" y="331563"/>
                <a:ext cx="8673810" cy="646331"/>
              </a:xfrm>
              <a:prstGeom prst="rect">
                <a:avLst/>
              </a:prstGeom>
              <a:blipFill>
                <a:blip r:embed="rId9"/>
                <a:stretch>
                  <a:fillRect t="-17925" b="-34906"/>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61AC5FC9-0B82-42AD-822C-CC526EB8A54A}"/>
              </a:ext>
            </a:extLst>
          </p:cNvPr>
          <p:cNvSpPr txBox="1"/>
          <p:nvPr/>
        </p:nvSpPr>
        <p:spPr>
          <a:xfrm>
            <a:off x="780943" y="3694097"/>
            <a:ext cx="2525479" cy="830997"/>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定理</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12.1</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证明了</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A07D9F-3D73-4FAF-8E54-B7C0D4A6CF67}"/>
                  </a:ext>
                </a:extLst>
              </p:cNvPr>
              <p:cNvSpPr txBox="1"/>
              <p:nvPr/>
            </p:nvSpPr>
            <p:spPr>
              <a:xfrm>
                <a:off x="3241493" y="3423364"/>
                <a:ext cx="5116717" cy="101450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𝛿</m:t>
                          </m:r>
                        </m:e>
                        <m:sub>
                          <m:r>
                            <a:rPr lang="en-US" altLang="zh-CN" b="0" i="1" smtClean="0">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sub>
                      </m:sSub>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sSubSup>
                            <m:sSubSupPr>
                              <m:ctrlPr>
                                <a:rPr lang="en-US" altLang="zh-CN"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r>
                                    <m:rPr>
                                      <m:sty m:val="p"/>
                                    </m:rPr>
                                    <a:rPr lang="en-US" altLang="zh-CN" i="0">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d>
                                    <m:dPr>
                                      <m:ctrlPr>
                                        <a:rPr lang="en-US" altLang="zh-CN" i="1">
                                          <a:solidFill>
                                            <a:schemeClr val="tx1"/>
                                          </a:solidFill>
                                          <a:latin typeface="Cambria Math" panose="02040503050406030204" pitchFamily="18" charset="0"/>
                                          <a:ea typeface="Cambria Math" panose="02040503050406030204" pitchFamily="18" charset="0"/>
                                        </a:rPr>
                                      </m:ctrlPr>
                                    </m:dPr>
                                    <m:e>
                                      <m:sSub>
                                        <m:sSubPr>
                                          <m:ctrlPr>
                                            <a:rPr lang="en-US" altLang="zh-CN"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e>
                                  </m:d>
                                </m:e>
                              </m:d>
                            </m:e>
                            <m:sub>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1−</m:t>
                                  </m:r>
                                  <m:r>
                                    <a:rPr lang="zh-CN" altLang="en-US" i="1">
                                      <a:solidFill>
                                        <a:schemeClr val="tx1"/>
                                      </a:solidFill>
                                      <a:latin typeface="Cambria Math" panose="02040503050406030204" pitchFamily="18" charset="0"/>
                                      <a:ea typeface="Cambria Math" panose="02040503050406030204" pitchFamily="18" charset="0"/>
                                    </a:rPr>
                                    <m:t>𝛾</m:t>
                                  </m:r>
                                </m:e>
                              </m:d>
                            </m:sub>
                            <m:sup>
                              <m:r>
                                <a:rPr lang="en-US" altLang="zh-CN" i="1">
                                  <a:solidFill>
                                    <a:schemeClr val="tx1"/>
                                  </a:solidFill>
                                  <a:latin typeface="Cambria Math" panose="02040503050406030204" pitchFamily="18" charset="0"/>
                                  <a:ea typeface="Cambria Math" panose="02040503050406030204" pitchFamily="18" charset="0"/>
                                </a:rPr>
                                <m:t>∗2</m:t>
                              </m:r>
                            </m:sup>
                          </m:sSubSup>
                        </m:num>
                        <m:den>
                          <m:r>
                            <a:rPr lang="en-US" altLang="zh-CN" i="1">
                              <a:solidFill>
                                <a:schemeClr val="tx1"/>
                              </a:solidFill>
                              <a:latin typeface="Cambria Math" panose="02040503050406030204" pitchFamily="18" charset="0"/>
                              <a:ea typeface="Cambria Math" panose="02040503050406030204" pitchFamily="18" charset="0"/>
                            </a:rPr>
                            <m:t>2</m:t>
                          </m:r>
                          <m:nary>
                            <m:naryPr>
                              <m:chr m:val="∑"/>
                              <m:ctrlPr>
                                <a:rPr lang="en-US" altLang="zh-CN" i="1">
                                  <a:solidFill>
                                    <a:schemeClr val="tx1"/>
                                  </a:solidFill>
                                  <a:latin typeface="Cambria Math" panose="02040503050406030204" pitchFamily="18" charset="0"/>
                                  <a:ea typeface="Cambria Math" panose="02040503050406030204" pitchFamily="18" charset="0"/>
                                </a:rPr>
                              </m:ctrlPr>
                            </m:naryPr>
                            <m:sub>
                              <m:r>
                                <m:rPr>
                                  <m:brk m:alnAt="23"/>
                                </m:rPr>
                                <a:rPr lang="en-US" altLang="zh-CN" i="1">
                                  <a:solidFill>
                                    <a:schemeClr val="tx1"/>
                                  </a:solidFill>
                                  <a:latin typeface="Cambria Math" panose="02040503050406030204" pitchFamily="18" charset="0"/>
                                  <a:ea typeface="Cambria Math" panose="02040503050406030204" pitchFamily="18" charset="0"/>
                                </a:rPr>
                                <m:t>𝑖</m:t>
                              </m:r>
                              <m:r>
                                <a:rPr lang="en-US" altLang="zh-CN" i="1">
                                  <a:solidFill>
                                    <a:schemeClr val="tx1"/>
                                  </a:solidFill>
                                  <a:latin typeface="Cambria Math" panose="02040503050406030204" pitchFamily="18" charset="0"/>
                                  <a:ea typeface="Cambria Math" panose="02040503050406030204" pitchFamily="18" charset="0"/>
                                </a:rPr>
                                <m:t>=1</m:t>
                              </m:r>
                            </m:sub>
                            <m:sup>
                              <m:r>
                                <a:rPr lang="en-US" altLang="zh-CN" i="1">
                                  <a:solidFill>
                                    <a:schemeClr val="tx1"/>
                                  </a:solidFill>
                                  <a:latin typeface="Cambria Math" panose="02040503050406030204" pitchFamily="18" charset="0"/>
                                  <a:ea typeface="Cambria Math" panose="02040503050406030204" pitchFamily="18" charset="0"/>
                                </a:rPr>
                                <m:t>𝑛</m:t>
                              </m:r>
                            </m:sup>
                            <m:e>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zh-CN" altLang="en-US" i="1">
                                      <a:solidFill>
                                        <a:schemeClr val="tx1"/>
                                      </a:solidFill>
                                      <a:latin typeface="Cambria Math" panose="02040503050406030204" pitchFamily="18" charset="0"/>
                                      <a:ea typeface="Cambria Math" panose="02040503050406030204" pitchFamily="18" charset="0"/>
                                    </a:rPr>
                                    <m:t>𝛽</m:t>
                                  </m:r>
                                </m:e>
                                <m:sub>
                                  <m:r>
                                    <a:rPr lang="en-US" altLang="zh-CN" i="1">
                                      <a:solidFill>
                                        <a:schemeClr val="tx1"/>
                                      </a:solidFill>
                                      <a:latin typeface="Cambria Math" panose="02040503050406030204" pitchFamily="18" charset="0"/>
                                      <a:ea typeface="Cambria Math" panose="02040503050406030204" pitchFamily="18" charset="0"/>
                                    </a:rPr>
                                    <m:t>𝑖</m:t>
                                  </m:r>
                                </m:sub>
                                <m:sup>
                                  <m:r>
                                    <a:rPr lang="zh-CN" altLang="en-US" i="1">
                                      <a:solidFill>
                                        <a:schemeClr val="tx1"/>
                                      </a:solidFill>
                                      <a:latin typeface="Cambria Math" panose="02040503050406030204" pitchFamily="18" charset="0"/>
                                      <a:ea typeface="Cambria Math" panose="02040503050406030204" pitchFamily="18" charset="0"/>
                                    </a:rPr>
                                    <m:t>𝛾</m:t>
                                  </m:r>
                                </m:sup>
                              </m:sSubSup>
                            </m:e>
                          </m:nary>
                        </m:den>
                      </m:f>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AAA07D9F-3D73-4FAF-8E54-B7C0D4A6CF67}"/>
                  </a:ext>
                </a:extLst>
              </p:cNvPr>
              <p:cNvSpPr txBox="1">
                <a:spLocks noRot="1" noChangeAspect="1" noMove="1" noResize="1" noEditPoints="1" noAdjustHandles="1" noChangeArrowheads="1" noChangeShapeType="1" noTextEdit="1"/>
              </p:cNvSpPr>
              <p:nvPr/>
            </p:nvSpPr>
            <p:spPr>
              <a:xfrm>
                <a:off x="3241493" y="3423364"/>
                <a:ext cx="5116717" cy="1014508"/>
              </a:xfrm>
              <a:prstGeom prst="rect">
                <a:avLst/>
              </a:prstGeom>
              <a:blipFill>
                <a:blip r:embed="rId10"/>
                <a:stretch>
                  <a:fillRect/>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AA722BDB-FA99-48FF-8137-E889ADF0AD29}"/>
              </a:ext>
            </a:extLst>
          </p:cNvPr>
          <p:cNvGrpSpPr/>
          <p:nvPr/>
        </p:nvGrpSpPr>
        <p:grpSpPr>
          <a:xfrm>
            <a:off x="873047" y="4150409"/>
            <a:ext cx="3703682" cy="1232227"/>
            <a:chOff x="873047" y="4205494"/>
            <a:chExt cx="3703682" cy="1232227"/>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7337016-3946-4418-84A7-0629CF0E6600}"/>
                    </a:ext>
                  </a:extLst>
                </p:cNvPr>
                <p:cNvSpPr txBox="1"/>
                <p:nvPr/>
              </p:nvSpPr>
              <p:spPr>
                <a:xfrm>
                  <a:off x="873047" y="4510801"/>
                  <a:ext cx="3703682" cy="9269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𝛿</m:t>
                            </m:r>
                          </m:e>
                          <m:sub>
                            <m:r>
                              <a:rPr lang="en-US" altLang="zh-CN" b="0" i="1" smtClean="0">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𝛿</m:t>
                            </m:r>
                          </m:e>
                          <m:sub>
                            <m:r>
                              <a:rPr lang="en-US" altLang="zh-CN" i="1">
                                <a:solidFill>
                                  <a:schemeClr val="tx1"/>
                                </a:solidFill>
                                <a:latin typeface="Cambria Math" panose="02040503050406030204" pitchFamily="18" charset="0"/>
                                <a:ea typeface="黑体" panose="02010609060101010101" pitchFamily="49" charset="-122"/>
                              </a:rPr>
                              <m:t>𝑡</m:t>
                            </m:r>
                          </m:sub>
                        </m:sSub>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r>
                              <a:rPr lang="zh-CN" altLang="en-US" i="1" smtClean="0">
                                <a:solidFill>
                                  <a:schemeClr val="tx1"/>
                                </a:solidFill>
                                <a:latin typeface="Cambria Math" panose="02040503050406030204" pitchFamily="18" charset="0"/>
                                <a:ea typeface="Cambria Math" panose="02040503050406030204" pitchFamily="18" charset="0"/>
                              </a:rPr>
                              <m:t>𝛼</m:t>
                            </m:r>
                            <m:sSub>
                              <m:sSubPr>
                                <m:ctrlPr>
                                  <a:rPr lang="en-US" altLang="zh-CN" i="1" smtClean="0">
                                    <a:solidFill>
                                      <a:schemeClr val="tx1"/>
                                    </a:solidFill>
                                    <a:latin typeface="Cambria Math" panose="02040503050406030204" pitchFamily="18" charset="0"/>
                                    <a:ea typeface="Cambria Math" panose="02040503050406030204" pitchFamily="18" charset="0"/>
                                  </a:rPr>
                                </m:ctrlPr>
                              </m:sSubPr>
                              <m:e>
                                <m:r>
                                  <a:rPr lang="zh-CN" altLang="en-US" i="1" smtClean="0">
                                    <a:solidFill>
                                      <a:schemeClr val="tx1"/>
                                    </a:solidFill>
                                    <a:latin typeface="Cambria Math" panose="02040503050406030204" pitchFamily="18" charset="0"/>
                                    <a:ea typeface="Cambria Math" panose="02040503050406030204" pitchFamily="18" charset="0"/>
                                  </a:rPr>
                                  <m:t>𝛿</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num>
                          <m:den>
                            <m:nary>
                              <m:naryPr>
                                <m:chr m:val="∑"/>
                                <m:ctrlPr>
                                  <a:rPr lang="en-US" altLang="zh-CN" i="1">
                                    <a:solidFill>
                                      <a:schemeClr val="tx1"/>
                                    </a:solidFill>
                                    <a:latin typeface="Cambria Math" panose="02040503050406030204" pitchFamily="18" charset="0"/>
                                    <a:ea typeface="Cambria Math" panose="02040503050406030204" pitchFamily="18" charset="0"/>
                                  </a:rPr>
                                </m:ctrlPr>
                              </m:naryPr>
                              <m:sub>
                                <m:r>
                                  <m:rPr>
                                    <m:brk m:alnAt="23"/>
                                  </m:rPr>
                                  <a:rPr lang="en-US" altLang="zh-CN" i="1">
                                    <a:solidFill>
                                      <a:schemeClr val="tx1"/>
                                    </a:solidFill>
                                    <a:latin typeface="Cambria Math" panose="02040503050406030204" pitchFamily="18" charset="0"/>
                                    <a:ea typeface="Cambria Math" panose="02040503050406030204" pitchFamily="18" charset="0"/>
                                  </a:rPr>
                                  <m:t>𝑖</m:t>
                                </m:r>
                                <m:r>
                                  <a:rPr lang="en-US" altLang="zh-CN" i="1">
                                    <a:solidFill>
                                      <a:schemeClr val="tx1"/>
                                    </a:solidFill>
                                    <a:latin typeface="Cambria Math" panose="02040503050406030204" pitchFamily="18" charset="0"/>
                                    <a:ea typeface="Cambria Math" panose="02040503050406030204" pitchFamily="18" charset="0"/>
                                  </a:rPr>
                                  <m:t>=1</m:t>
                                </m:r>
                              </m:sub>
                              <m:sup>
                                <m:r>
                                  <a:rPr lang="en-US" altLang="zh-CN" i="1">
                                    <a:solidFill>
                                      <a:schemeClr val="tx1"/>
                                    </a:solidFill>
                                    <a:latin typeface="Cambria Math" panose="02040503050406030204" pitchFamily="18" charset="0"/>
                                    <a:ea typeface="Cambria Math" panose="02040503050406030204" pitchFamily="18" charset="0"/>
                                  </a:rPr>
                                  <m:t>𝑛</m:t>
                                </m:r>
                              </m:sup>
                              <m:e>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zh-CN" altLang="en-US" i="1">
                                        <a:solidFill>
                                          <a:schemeClr val="tx1"/>
                                        </a:solidFill>
                                        <a:latin typeface="Cambria Math" panose="02040503050406030204" pitchFamily="18" charset="0"/>
                                        <a:ea typeface="Cambria Math" panose="02040503050406030204" pitchFamily="18" charset="0"/>
                                      </a:rPr>
                                      <m:t>𝛽</m:t>
                                    </m:r>
                                  </m:e>
                                  <m:sub>
                                    <m:r>
                                      <a:rPr lang="en-US" altLang="zh-CN" i="1">
                                        <a:solidFill>
                                          <a:schemeClr val="tx1"/>
                                        </a:solidFill>
                                        <a:latin typeface="Cambria Math" panose="02040503050406030204" pitchFamily="18" charset="0"/>
                                        <a:ea typeface="Cambria Math" panose="02040503050406030204" pitchFamily="18" charset="0"/>
                                      </a:rPr>
                                      <m:t>𝑖</m:t>
                                    </m:r>
                                  </m:sub>
                                  <m:sup>
                                    <m:r>
                                      <a:rPr lang="zh-CN" altLang="en-US" i="1">
                                        <a:solidFill>
                                          <a:schemeClr val="tx1"/>
                                        </a:solidFill>
                                        <a:latin typeface="Cambria Math" panose="02040503050406030204" pitchFamily="18" charset="0"/>
                                        <a:ea typeface="Cambria Math" panose="02040503050406030204" pitchFamily="18" charset="0"/>
                                      </a:rPr>
                                      <m:t>𝛾</m:t>
                                    </m:r>
                                  </m:sup>
                                </m:sSubSup>
                              </m:e>
                            </m:nary>
                          </m:den>
                        </m:f>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21" name="文本框 20">
                  <a:extLst>
                    <a:ext uri="{FF2B5EF4-FFF2-40B4-BE49-F238E27FC236}">
                      <a16:creationId xmlns:a16="http://schemas.microsoft.com/office/drawing/2014/main" id="{87337016-3946-4418-84A7-0629CF0E6600}"/>
                    </a:ext>
                  </a:extLst>
                </p:cNvPr>
                <p:cNvSpPr txBox="1">
                  <a:spLocks noRot="1" noChangeAspect="1" noMove="1" noResize="1" noEditPoints="1" noAdjustHandles="1" noChangeArrowheads="1" noChangeShapeType="1" noTextEdit="1"/>
                </p:cNvSpPr>
                <p:nvPr/>
              </p:nvSpPr>
              <p:spPr>
                <a:xfrm>
                  <a:off x="873047" y="4510801"/>
                  <a:ext cx="3703682" cy="926920"/>
                </a:xfrm>
                <a:prstGeom prst="rect">
                  <a:avLst/>
                </a:prstGeom>
                <a:blipFill>
                  <a:blip r:embed="rId11"/>
                  <a:stretch>
                    <a:fillRect/>
                  </a:stretch>
                </a:blipFill>
              </p:spPr>
              <p:txBody>
                <a:bodyPr/>
                <a:lstStyle/>
                <a:p>
                  <a:r>
                    <a:rPr lang="zh-CN" altLang="en-US">
                      <a:noFill/>
                    </a:rPr>
                    <a:t> </a:t>
                  </a:r>
                </a:p>
              </p:txBody>
            </p:sp>
          </mc:Fallback>
        </mc:AlternateContent>
        <p:sp>
          <p:nvSpPr>
            <p:cNvPr id="3" name="箭头: 下 2">
              <a:extLst>
                <a:ext uri="{FF2B5EF4-FFF2-40B4-BE49-F238E27FC236}">
                  <a16:creationId xmlns:a16="http://schemas.microsoft.com/office/drawing/2014/main" id="{FA52FAE5-492B-4540-8FB9-54C257756542}"/>
                </a:ext>
              </a:extLst>
            </p:cNvPr>
            <p:cNvSpPr/>
            <p:nvPr/>
          </p:nvSpPr>
          <p:spPr bwMode="auto">
            <a:xfrm>
              <a:off x="2357610" y="4205494"/>
              <a:ext cx="312710" cy="51271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rgbClr val="000066"/>
                </a:solidFill>
                <a:effectLst/>
                <a:latin typeface="Times New Roman" pitchFamily="18" charset="0"/>
                <a:ea typeface="宋体" pitchFamily="2" charset="-122"/>
              </a:endParaRPr>
            </a:p>
          </p:txBody>
        </p:sp>
      </p:grpSp>
    </p:spTree>
    <p:custDataLst>
      <p:tags r:id="rId1"/>
    </p:custDataLst>
    <p:extLst>
      <p:ext uri="{BB962C8B-B14F-4D97-AF65-F5344CB8AC3E}">
        <p14:creationId xmlns:p14="http://schemas.microsoft.com/office/powerpoint/2010/main" val="152468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3464" y="331563"/>
            <a:ext cx="8673810" cy="769441"/>
          </a:xfrm>
          <a:prstGeom prst="rect">
            <a:avLst/>
          </a:prstGeom>
          <a:noFill/>
        </p:spPr>
        <p:txBody>
          <a:bodyPr wrap="square" rtlCol="0">
            <a:spAutoFit/>
          </a:bodyPr>
          <a:lstStyle/>
          <a:p>
            <a:pPr algn="ctr"/>
            <a:r>
              <a:rPr lang="en-US" altLang="zh-CN" sz="4400" dirty="0">
                <a:solidFill>
                  <a:srgbClr val="0070C0"/>
                </a:solidFill>
                <a:ea typeface="黑体" panose="02010609060101010101" pitchFamily="49" charset="-122"/>
                <a:cs typeface="Times New Roman" panose="02020603050405020304" pitchFamily="18" charset="0"/>
              </a:rPr>
              <a:t>RCD</a:t>
            </a:r>
            <a:r>
              <a:rPr lang="zh-CN" altLang="en-US" sz="4400" dirty="0">
                <a:solidFill>
                  <a:srgbClr val="0070C0"/>
                </a:solidFill>
                <a:ea typeface="黑体" panose="02010609060101010101" pitchFamily="49" charset="-122"/>
                <a:cs typeface="Times New Roman" panose="02020603050405020304" pitchFamily="18" charset="0"/>
              </a:rPr>
              <a:t>与</a:t>
            </a:r>
            <a:r>
              <a:rPr lang="en-US" altLang="zh-CN" sz="4400" dirty="0">
                <a:solidFill>
                  <a:srgbClr val="0070C0"/>
                </a:solidFill>
                <a:ea typeface="黑体" panose="02010609060101010101" pitchFamily="49" charset="-122"/>
                <a:cs typeface="Times New Roman" panose="02020603050405020304" pitchFamily="18" charset="0"/>
              </a:rPr>
              <a:t>SGD</a:t>
            </a:r>
            <a:endParaRPr lang="zh-CN" altLang="en-US" sz="2800" dirty="0">
              <a:solidFill>
                <a:srgbClr val="0070C0"/>
              </a:solidFill>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F4C3BC-BDE0-C32C-A112-E63193C96B1D}"/>
                  </a:ext>
                </a:extLst>
              </p:cNvPr>
              <p:cNvSpPr txBox="1"/>
              <p:nvPr/>
            </p:nvSpPr>
            <p:spPr>
              <a:xfrm>
                <a:off x="636180" y="1434142"/>
                <a:ext cx="7653482" cy="830997"/>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出人意料的是，尽管</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是随机的，但它是下降方法</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xmlns="">
          <p:sp>
            <p:nvSpPr>
              <p:cNvPr id="2" name="文本框 1">
                <a:extLst>
                  <a:ext uri="{FF2B5EF4-FFF2-40B4-BE49-F238E27FC236}">
                    <a16:creationId xmlns:a16="http://schemas.microsoft.com/office/drawing/2014/main" id="{ACF4C3BC-BDE0-C32C-A112-E63193C96B1D}"/>
                  </a:ext>
                </a:extLst>
              </p:cNvPr>
              <p:cNvSpPr txBox="1">
                <a:spLocks noRot="1" noChangeAspect="1" noMove="1" noResize="1" noEditPoints="1" noAdjustHandles="1" noChangeArrowheads="1" noChangeShapeType="1" noTextEdit="1"/>
              </p:cNvSpPr>
              <p:nvPr/>
            </p:nvSpPr>
            <p:spPr>
              <a:xfrm>
                <a:off x="636180" y="1434142"/>
                <a:ext cx="7653482" cy="830997"/>
              </a:xfrm>
              <a:prstGeom prst="rect">
                <a:avLst/>
              </a:prstGeom>
              <a:blipFill>
                <a:blip r:embed="rId4"/>
                <a:stretch>
                  <a:fillRect l="-1035" t="-8029" r="-1194" b="-160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950D68-4366-F818-D738-C13B1969ABF0}"/>
                  </a:ext>
                </a:extLst>
              </p:cNvPr>
              <p:cNvSpPr txBox="1"/>
              <p:nvPr/>
            </p:nvSpPr>
            <p:spPr>
              <a:xfrm>
                <a:off x="1500436" y="4975176"/>
                <a:ext cx="6189134" cy="1394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solidFill>
                                <a:schemeClr val="tx1"/>
                              </a:solidFill>
                              <a:latin typeface="Cambria Math" panose="02040503050406030204" pitchFamily="18" charset="0"/>
                              <a:ea typeface="黑体" panose="02010609060101010101" pitchFamily="49" charset="-122"/>
                            </a:rPr>
                          </m:ctrlPr>
                        </m:fPr>
                        <m:num>
                          <m:r>
                            <m:rPr>
                              <m:sty m:val="p"/>
                            </m:rPr>
                            <a:rPr lang="en-US" altLang="zh-CN" i="1">
                              <a:solidFill>
                                <a:schemeClr val="tx1"/>
                              </a:solidFill>
                              <a:latin typeface="Cambria Math" panose="02040503050406030204" pitchFamily="18" charset="0"/>
                              <a:ea typeface="黑体" panose="02010609060101010101" pitchFamily="49" charset="-122"/>
                            </a:rPr>
                            <m:t>tr</m:t>
                          </m:r>
                          <m:d>
                            <m:dPr>
                              <m:ctrlPr>
                                <a:rPr lang="en-US" altLang="zh-CN" b="0" i="1" smtClean="0">
                                  <a:solidFill>
                                    <a:schemeClr val="tx1"/>
                                  </a:solidFill>
                                  <a:latin typeface="Cambria Math" panose="02040503050406030204" pitchFamily="18" charset="0"/>
                                  <a:ea typeface="黑体" panose="02010609060101010101" pitchFamily="49" charset="-122"/>
                                </a:rPr>
                              </m:ctrlPr>
                            </m:dPr>
                            <m:e>
                              <m:func>
                                <m:funcPr>
                                  <m:ctrlPr>
                                    <a:rPr lang="en-US" altLang="zh-CN" b="0" i="1" smtClean="0">
                                      <a:solidFill>
                                        <a:schemeClr val="tx1"/>
                                      </a:solidFill>
                                      <a:latin typeface="Cambria Math" panose="02040503050406030204" pitchFamily="18" charset="0"/>
                                      <a:ea typeface="黑体" panose="02010609060101010101" pitchFamily="49" charset="-122"/>
                                    </a:rPr>
                                  </m:ctrlPr>
                                </m:funcPr>
                                <m:fName>
                                  <m:limLow>
                                    <m:limLowPr>
                                      <m:ctrlPr>
                                        <a:rPr lang="en-US" altLang="zh-CN" b="0" i="1" smtClean="0">
                                          <a:solidFill>
                                            <a:schemeClr val="tx1"/>
                                          </a:solidFill>
                                          <a:latin typeface="Cambria Math" panose="02040503050406030204" pitchFamily="18" charset="0"/>
                                          <a:ea typeface="黑体" panose="02010609060101010101" pitchFamily="49" charset="-122"/>
                                        </a:rPr>
                                      </m:ctrlPr>
                                    </m:limLowPr>
                                    <m:e>
                                      <m:r>
                                        <m:rPr>
                                          <m:sty m:val="p"/>
                                        </m:rPr>
                                        <a:rPr lang="en-US" altLang="zh-CN" b="0" i="0" smtClean="0">
                                          <a:solidFill>
                                            <a:schemeClr val="tx1"/>
                                          </a:solidFill>
                                          <a:latin typeface="Cambria Math" panose="02040503050406030204" pitchFamily="18" charset="0"/>
                                          <a:ea typeface="黑体" panose="02010609060101010101" pitchFamily="49" charset="-122"/>
                                        </a:rPr>
                                        <m:t>max</m:t>
                                      </m:r>
                                    </m:e>
                                    <m:lim>
                                      <m:r>
                                        <a:rPr lang="en-US" altLang="zh-CN" b="0" i="1" smtClean="0">
                                          <a:solidFill>
                                            <a:schemeClr val="tx1"/>
                                          </a:solidFill>
                                          <a:latin typeface="Cambria Math" panose="02040503050406030204" pitchFamily="18" charset="0"/>
                                          <a:ea typeface="黑体" panose="02010609060101010101" pitchFamily="49" charset="-122"/>
                                        </a:rPr>
                                        <m:t>𝑥</m:t>
                                      </m:r>
                                    </m:lim>
                                  </m:limLow>
                                </m:fName>
                                <m:e>
                                  <m:sSup>
                                    <m:sSupPr>
                                      <m:ctrlPr>
                                        <a:rPr lang="en-US" altLang="zh-CN" b="0" i="1" smtClean="0">
                                          <a:solidFill>
                                            <a:schemeClr val="tx1"/>
                                          </a:solidFill>
                                          <a:latin typeface="Cambria Math" panose="02040503050406030204" pitchFamily="18" charset="0"/>
                                          <a:ea typeface="黑体" panose="02010609060101010101" pitchFamily="49" charset="-122"/>
                                        </a:rPr>
                                      </m:ctrlPr>
                                    </m:sSupPr>
                                    <m:e>
                                      <m:r>
                                        <m:rPr>
                                          <m:sty m:val="p"/>
                                        </m:rPr>
                                        <a:rPr lang="en-US" altLang="zh-CN" b="0" i="1" smtClean="0">
                                          <a:solidFill>
                                            <a:schemeClr val="tx1"/>
                                          </a:solidFill>
                                          <a:latin typeface="Cambria Math" panose="02040503050406030204" pitchFamily="18" charset="0"/>
                                          <a:ea typeface="Cambria Math" panose="02040503050406030204" pitchFamily="18" charset="0"/>
                                        </a:rPr>
                                        <m:t>∇</m:t>
                                      </m:r>
                                    </m:e>
                                    <m:sup>
                                      <m:r>
                                        <a:rPr lang="en-US" altLang="zh-CN" b="0" i="1" smtClean="0">
                                          <a:solidFill>
                                            <a:schemeClr val="tx1"/>
                                          </a:solidFill>
                                          <a:latin typeface="Cambria Math" panose="02040503050406030204" pitchFamily="18" charset="0"/>
                                          <a:ea typeface="黑体" panose="02010609060101010101" pitchFamily="49" charset="-122"/>
                                        </a:rPr>
                                        <m:t>2</m:t>
                                      </m:r>
                                    </m:sup>
                                  </m:sSup>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e>
                              </m:func>
                            </m:e>
                          </m:d>
                        </m:num>
                        <m:den>
                          <m:sSub>
                            <m:sSubPr>
                              <m:ctrlPr>
                                <a:rPr lang="en-US" altLang="zh-CN" i="1" smtClean="0">
                                  <a:solidFill>
                                    <a:schemeClr val="tx1"/>
                                  </a:solidFill>
                                  <a:latin typeface="Cambria Math" panose="02040503050406030204" pitchFamily="18" charset="0"/>
                                  <a:ea typeface="黑体" panose="02010609060101010101" pitchFamily="49" charset="-122"/>
                                </a:rPr>
                              </m:ctrlPr>
                            </m:sSubPr>
                            <m:e>
                              <m:d>
                                <m:dPr>
                                  <m:begChr m:val="‖"/>
                                  <m:endChr m:val="‖"/>
                                  <m:ctrlPr>
                                    <a:rPr lang="en-US" altLang="zh-CN" i="1" smtClean="0">
                                      <a:solidFill>
                                        <a:schemeClr val="tx1"/>
                                      </a:solidFill>
                                      <a:latin typeface="Cambria Math" panose="02040503050406030204" pitchFamily="18" charset="0"/>
                                      <a:ea typeface="黑体" panose="02010609060101010101" pitchFamily="49" charset="-122"/>
                                    </a:rPr>
                                  </m:ctrlPr>
                                </m:dPr>
                                <m:e>
                                  <m:func>
                                    <m:funcPr>
                                      <m:ctrlPr>
                                        <a:rPr lang="en-US" altLang="zh-CN" i="1">
                                          <a:solidFill>
                                            <a:schemeClr val="tx1"/>
                                          </a:solidFill>
                                          <a:latin typeface="Cambria Math" panose="02040503050406030204" pitchFamily="18" charset="0"/>
                                          <a:ea typeface="黑体" panose="02010609060101010101" pitchFamily="49" charset="-122"/>
                                        </a:rPr>
                                      </m:ctrlPr>
                                    </m:funcPr>
                                    <m:fName>
                                      <m:limLow>
                                        <m:limLowPr>
                                          <m:ctrlPr>
                                            <a:rPr lang="en-US" altLang="zh-CN" i="1">
                                              <a:solidFill>
                                                <a:schemeClr val="tx1"/>
                                              </a:solidFill>
                                              <a:latin typeface="Cambria Math" panose="02040503050406030204" pitchFamily="18" charset="0"/>
                                              <a:ea typeface="黑体" panose="02010609060101010101" pitchFamily="49" charset="-122"/>
                                            </a:rPr>
                                          </m:ctrlPr>
                                        </m:limLowPr>
                                        <m:e>
                                          <m:r>
                                            <m:rPr>
                                              <m:sty m:val="p"/>
                                            </m:rPr>
                                            <a:rPr lang="en-US" altLang="zh-CN">
                                              <a:solidFill>
                                                <a:schemeClr val="tx1"/>
                                              </a:solidFill>
                                              <a:latin typeface="Cambria Math" panose="02040503050406030204" pitchFamily="18" charset="0"/>
                                              <a:ea typeface="黑体" panose="02010609060101010101" pitchFamily="49" charset="-122"/>
                                            </a:rPr>
                                            <m:t>max</m:t>
                                          </m:r>
                                        </m:e>
                                        <m:lim>
                                          <m:r>
                                            <a:rPr lang="en-US" altLang="zh-CN" i="1">
                                              <a:solidFill>
                                                <a:schemeClr val="tx1"/>
                                              </a:solidFill>
                                              <a:latin typeface="Cambria Math" panose="02040503050406030204" pitchFamily="18" charset="0"/>
                                              <a:ea typeface="黑体" panose="02010609060101010101" pitchFamily="49" charset="-122"/>
                                            </a:rPr>
                                            <m:t>𝑥</m:t>
                                          </m:r>
                                        </m:lim>
                                      </m:limLow>
                                    </m:fName>
                                    <m:e>
                                      <m:sSup>
                                        <m:sSupPr>
                                          <m:ctrlPr>
                                            <a:rPr lang="en-US" altLang="zh-CN" i="1">
                                              <a:solidFill>
                                                <a:schemeClr val="tx1"/>
                                              </a:solidFill>
                                              <a:latin typeface="Cambria Math" panose="02040503050406030204" pitchFamily="18" charset="0"/>
                                              <a:ea typeface="黑体" panose="02010609060101010101" pitchFamily="49" charset="-122"/>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黑体" panose="02010609060101010101" pitchFamily="49" charset="-122"/>
                                            </a:rPr>
                                            <m:t>2</m:t>
                                          </m:r>
                                        </m:sup>
                                      </m:sSup>
                                      <m:r>
                                        <a:rPr lang="en-US" altLang="zh-CN" i="1">
                                          <a:solidFill>
                                            <a:schemeClr val="tx1"/>
                                          </a:solidFill>
                                          <a:latin typeface="Cambria Math" panose="02040503050406030204" pitchFamily="18" charset="0"/>
                                          <a:ea typeface="黑体" panose="02010609060101010101" pitchFamily="49" charset="-122"/>
                                        </a:rPr>
                                        <m:t>𝑓</m:t>
                                      </m:r>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rPr>
                                        <m:t>𝑥</m:t>
                                      </m:r>
                                      <m:r>
                                        <a:rPr lang="en-US" altLang="zh-CN" i="1">
                                          <a:solidFill>
                                            <a:schemeClr val="tx1"/>
                                          </a:solidFill>
                                          <a:latin typeface="Cambria Math" panose="02040503050406030204" pitchFamily="18" charset="0"/>
                                          <a:ea typeface="黑体" panose="02010609060101010101" pitchFamily="49" charset="-122"/>
                                        </a:rPr>
                                        <m:t>)</m:t>
                                      </m:r>
                                    </m:e>
                                  </m:func>
                                </m:e>
                              </m:d>
                            </m:e>
                            <m:sub>
                              <m:r>
                                <m:rPr>
                                  <m:sty m:val="p"/>
                                </m:rPr>
                                <a:rPr lang="en-US" altLang="zh-CN" i="1">
                                  <a:solidFill>
                                    <a:schemeClr val="tx1"/>
                                  </a:solidFill>
                                  <a:latin typeface="Cambria Math" panose="02040503050406030204" pitchFamily="18" charset="0"/>
                                  <a:ea typeface="黑体" panose="02010609060101010101" pitchFamily="49" charset="-122"/>
                                </a:rPr>
                                <m:t>op</m:t>
                              </m:r>
                            </m:sub>
                          </m:sSub>
                        </m:den>
                      </m:f>
                      <m:d>
                        <m:dPr>
                          <m:ctrl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𝑇</m:t>
                              </m:r>
                            </m:e>
                            <m:sub>
                              <m:r>
                                <m:rPr>
                                  <m:sty m:val="p"/>
                                </m:r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coord</m:t>
                              </m:r>
                            </m:sub>
                          </m:sSub>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𝑇</m:t>
                              </m:r>
                            </m:e>
                            <m:sub>
                              <m:r>
                                <m:rPr>
                                  <m:sty m:val="p"/>
                                </m:r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grad</m:t>
                              </m:r>
                            </m:sub>
                          </m:sSub>
                        </m:e>
                      </m:d>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4A950D68-4366-F818-D738-C13B1969ABF0}"/>
                  </a:ext>
                </a:extLst>
              </p:cNvPr>
              <p:cNvSpPr txBox="1">
                <a:spLocks noRot="1" noChangeAspect="1" noMove="1" noResize="1" noEditPoints="1" noAdjustHandles="1" noChangeArrowheads="1" noChangeShapeType="1" noTextEdit="1"/>
              </p:cNvSpPr>
              <p:nvPr/>
            </p:nvSpPr>
            <p:spPr>
              <a:xfrm>
                <a:off x="1500436" y="4975176"/>
                <a:ext cx="6189134" cy="13941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CA4B652-68F2-4014-93E3-02EF00C6F4BC}"/>
                  </a:ext>
                </a:extLst>
              </p:cNvPr>
              <p:cNvSpPr txBox="1"/>
              <p:nvPr/>
            </p:nvSpPr>
            <p:spPr>
              <a:xfrm>
                <a:off x="982543" y="3673242"/>
                <a:ext cx="7422573" cy="1309141"/>
              </a:xfrm>
              <a:prstGeom prst="rect">
                <a:avLst/>
              </a:prstGeom>
              <a:noFill/>
            </p:spPr>
            <p:txBody>
              <a:bodyPr wrap="square" rtlCol="0">
                <a:spAutoFit/>
              </a:bodyPr>
              <a:lstStyle/>
              <a:p>
                <a:pPr marL="342900" indent="-342900" algn="just">
                  <a:buFont typeface="Wingdings" panose="05000000000000000000" pitchFamily="2" charset="2"/>
                  <a:buChar char="ü"/>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如果 </a:t>
                </a:r>
                <a14:m>
                  <m:oMath xmlns:m="http://schemas.openxmlformats.org/officeDocument/2006/math">
                    <m:r>
                      <a:rPr lang="zh-CN" altLang="en-US" i="1">
                        <a:solidFill>
                          <a:schemeClr val="tx1"/>
                        </a:solidFill>
                        <a:latin typeface="Cambria Math" panose="02040503050406030204" pitchFamily="18" charset="0"/>
                        <a:ea typeface="黑体" panose="02010609060101010101" pitchFamily="49" charset="-122"/>
                        <a:cs typeface="Arial" panose="020B0604020202020204" pitchFamily="34" charset="0"/>
                      </a:rPr>
                      <m:t>𝛾</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=1</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，节省量与比值 </a:t>
                </a:r>
                <a14:m>
                  <m:oMath xmlns:m="http://schemas.openxmlformats.org/officeDocument/2006/math">
                    <m:nary>
                      <m:naryPr>
                        <m:chr m:val="∑"/>
                        <m:supHide m:val="on"/>
                        <m:ctrlP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naryPr>
                      <m:sub>
                        <m:r>
                          <m:rPr>
                            <m:brk m:alnAt="7"/>
                          </m:r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𝑖</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=1</m:t>
                        </m:r>
                      </m:sub>
                      <m:sup/>
                      <m:e>
                        <m:sSub>
                          <m:sSubPr>
                            <m:ctrlPr>
                              <a:rPr lang="en-US" altLang="zh-CN"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𝛽</m:t>
                            </m:r>
                          </m:e>
                          <m:sub>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r>
                          <a:rPr lang="zh-CN" altLang="en-US"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𝛽</m:t>
                        </m:r>
                        <m:r>
                          <a:rPr lang="zh-CN" altLang="en-US"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𝑇</m:t>
                                </m:r>
                              </m:e>
                              <m:sub>
                                <m:r>
                                  <m:rPr>
                                    <m:sty m:val="p"/>
                                  </m:r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coord</m:t>
                                </m:r>
                              </m:sub>
                            </m:sSub>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𝑇</m:t>
                                </m:r>
                              </m:e>
                              <m:sub>
                                <m:r>
                                  <m:rPr>
                                    <m:sty m:val="p"/>
                                  </m:r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grad</m:t>
                                </m:r>
                              </m:sub>
                            </m:sSub>
                          </m:e>
                        </m:d>
                      </m:e>
                    </m:nary>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成正比</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a:p>
                <a:pPr marL="342900" indent="-342900" algn="just">
                  <a:buFont typeface="Wingdings" panose="05000000000000000000" pitchFamily="2" charset="2"/>
                  <a:buChar char="ü"/>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当 </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二次可微时，这个比值为</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6" name="文本框 5">
                <a:extLst>
                  <a:ext uri="{FF2B5EF4-FFF2-40B4-BE49-F238E27FC236}">
                    <a16:creationId xmlns:a16="http://schemas.microsoft.com/office/drawing/2014/main" id="{6CA4B652-68F2-4014-93E3-02EF00C6F4BC}"/>
                  </a:ext>
                </a:extLst>
              </p:cNvPr>
              <p:cNvSpPr txBox="1">
                <a:spLocks noRot="1" noChangeAspect="1" noMove="1" noResize="1" noEditPoints="1" noAdjustHandles="1" noChangeArrowheads="1" noChangeShapeType="1" noTextEdit="1"/>
              </p:cNvSpPr>
              <p:nvPr/>
            </p:nvSpPr>
            <p:spPr>
              <a:xfrm>
                <a:off x="982543" y="3673242"/>
                <a:ext cx="7422573" cy="1309141"/>
              </a:xfrm>
              <a:prstGeom prst="rect">
                <a:avLst/>
              </a:prstGeom>
              <a:blipFill>
                <a:blip r:embed="rId6"/>
                <a:stretch>
                  <a:fillRect l="-1067" t="-63551" r="-903" b="-3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5865884-7828-40E7-9BBF-0BE95B7671A1}"/>
                  </a:ext>
                </a:extLst>
              </p:cNvPr>
              <p:cNvSpPr txBox="1"/>
              <p:nvPr/>
            </p:nvSpPr>
            <p:spPr>
              <a:xfrm>
                <a:off x="751635" y="3182487"/>
                <a:ext cx="7422573" cy="46166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何时</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i="1">
                        <a:solidFill>
                          <a:schemeClr val="tx1"/>
                        </a:solidFill>
                        <a:latin typeface="Cambria Math" panose="02040503050406030204" pitchFamily="18" charset="0"/>
                        <a:ea typeface="黑体" panose="02010609060101010101" pitchFamily="49" charset="-122"/>
                        <a:cs typeface="Arial" panose="020B0604020202020204" pitchFamily="34" charset="0"/>
                      </a:rPr>
                      <m:t>𝛾</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实际上会表现得更好？</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7" name="文本框 6">
                <a:extLst>
                  <a:ext uri="{FF2B5EF4-FFF2-40B4-BE49-F238E27FC236}">
                    <a16:creationId xmlns:a16="http://schemas.microsoft.com/office/drawing/2014/main" id="{F5865884-7828-40E7-9BBF-0BE95B7671A1}"/>
                  </a:ext>
                </a:extLst>
              </p:cNvPr>
              <p:cNvSpPr txBox="1">
                <a:spLocks noRot="1" noChangeAspect="1" noMove="1" noResize="1" noEditPoints="1" noAdjustHandles="1" noChangeArrowheads="1" noChangeShapeType="1" noTextEdit="1"/>
              </p:cNvSpPr>
              <p:nvPr/>
            </p:nvSpPr>
            <p:spPr>
              <a:xfrm>
                <a:off x="751635" y="3182487"/>
                <a:ext cx="7422573" cy="461665"/>
              </a:xfrm>
              <a:prstGeom prst="rect">
                <a:avLst/>
              </a:prstGeom>
              <a:blipFill>
                <a:blip r:embed="rId7"/>
                <a:stretch>
                  <a:fillRect l="-1067" t="-14474" b="-3026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3466171-0BB4-4930-81C2-FCE275F64B0F}"/>
              </a:ext>
            </a:extLst>
          </p:cNvPr>
          <p:cNvSpPr txBox="1"/>
          <p:nvPr/>
        </p:nvSpPr>
        <p:spPr>
          <a:xfrm>
            <a:off x="982543" y="2397357"/>
            <a:ext cx="4282184"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这对于一般的</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SGD</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是不成立的</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p:spTree>
    <p:custDataLst>
      <p:tags r:id="rId1"/>
    </p:custDataLst>
    <p:extLst>
      <p:ext uri="{BB962C8B-B14F-4D97-AF65-F5344CB8AC3E}">
        <p14:creationId xmlns:p14="http://schemas.microsoft.com/office/powerpoint/2010/main" val="358726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3464" y="331563"/>
            <a:ext cx="8673810" cy="769441"/>
          </a:xfrm>
          <a:prstGeom prst="rect">
            <a:avLst/>
          </a:prstGeom>
          <a:noFill/>
        </p:spPr>
        <p:txBody>
          <a:bodyPr wrap="square" rtlCol="0">
            <a:spAutoFit/>
          </a:bodyPr>
          <a:lstStyle/>
          <a:p>
            <a:pPr algn="ctr"/>
            <a:r>
              <a:rPr lang="zh-CN" altLang="en-US" sz="4400" dirty="0">
                <a:solidFill>
                  <a:srgbClr val="0070C0"/>
                </a:solidFill>
                <a:ea typeface="黑体" panose="02010609060101010101" pitchFamily="49" charset="-122"/>
                <a:cs typeface="Times New Roman" panose="02020603050405020304" pitchFamily="18" charset="0"/>
              </a:rPr>
              <a:t>坐标下降的其它推广</a:t>
            </a:r>
            <a:endParaRPr lang="zh-CN" altLang="en-US" sz="2800" dirty="0">
              <a:solidFill>
                <a:srgbClr val="0070C0"/>
              </a:solidFill>
              <a:ea typeface="黑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ACF4C3BC-BDE0-C32C-A112-E63193C96B1D}"/>
              </a:ext>
            </a:extLst>
          </p:cNvPr>
          <p:cNvSpPr txBox="1"/>
          <p:nvPr/>
        </p:nvSpPr>
        <p:spPr>
          <a:xfrm>
            <a:off x="864671" y="1101004"/>
            <a:ext cx="7679889" cy="1938992"/>
          </a:xfrm>
          <a:prstGeom prst="rect">
            <a:avLst/>
          </a:prstGeom>
          <a:noFill/>
        </p:spPr>
        <p:txBody>
          <a:bodyPr wrap="square" rtlCol="0">
            <a:spAutoFit/>
          </a:bodyPr>
          <a:lstStyle/>
          <a:p>
            <a:pPr marL="342900" indent="-342900" algn="just">
              <a:buFont typeface="Wingdings" panose="05000000000000000000" pitchFamily="2" charset="2"/>
              <a:buChar char="ü"/>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非随机，循环</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SGD</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L="342900" indent="-342900" algn="just">
              <a:buFont typeface="Wingdings" panose="05000000000000000000" pitchFamily="2" charset="2"/>
              <a:buChar char="ü"/>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有放回采样；</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L="342900" indent="-342900" algn="just">
              <a:buFont typeface="Wingdings" panose="05000000000000000000" pitchFamily="2" charset="2"/>
              <a:buChar char="ü"/>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强凸</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光滑；</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L="342900" indent="-342900" algn="just">
              <a:buFont typeface="Wingdings" panose="05000000000000000000" pitchFamily="2" charset="2"/>
              <a:buChar char="ü"/>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强凸</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广义</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SGD)</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L="342900" indent="-342900" algn="just">
              <a:buFont typeface="Wingdings" panose="05000000000000000000" pitchFamily="2" charset="2"/>
              <a:buChar char="ü"/>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加速？参见</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【TVW+17】</a:t>
            </a:r>
          </a:p>
        </p:txBody>
      </p:sp>
    </p:spTree>
    <p:custDataLst>
      <p:tags r:id="rId1"/>
    </p:custDataLst>
    <p:extLst>
      <p:ext uri="{BB962C8B-B14F-4D97-AF65-F5344CB8AC3E}">
        <p14:creationId xmlns:p14="http://schemas.microsoft.com/office/powerpoint/2010/main" val="3830232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3464" y="331563"/>
            <a:ext cx="8673810" cy="769441"/>
          </a:xfrm>
          <a:prstGeom prst="rect">
            <a:avLst/>
          </a:prstGeom>
          <a:noFill/>
        </p:spPr>
        <p:txBody>
          <a:bodyPr wrap="square" rtlCol="0">
            <a:spAutoFit/>
          </a:bodyPr>
          <a:lstStyle/>
          <a:p>
            <a:pPr algn="ctr"/>
            <a:r>
              <a:rPr lang="en-US" altLang="zh-CN" sz="4400" dirty="0">
                <a:solidFill>
                  <a:srgbClr val="0070C0"/>
                </a:solidFill>
                <a:ea typeface="黑体" panose="02010609060101010101" pitchFamily="49" charset="-122"/>
                <a:cs typeface="Times New Roman" panose="02020603050405020304" pitchFamily="18" charset="0"/>
              </a:rPr>
              <a:t>CD</a:t>
            </a:r>
            <a:r>
              <a:rPr lang="zh-CN" altLang="en-US" sz="4400" dirty="0">
                <a:solidFill>
                  <a:srgbClr val="0070C0"/>
                </a:solidFill>
                <a:ea typeface="黑体" panose="02010609060101010101" pitchFamily="49" charset="-122"/>
                <a:cs typeface="Times New Roman" panose="02020603050405020304" pitchFamily="18" charset="0"/>
              </a:rPr>
              <a:t>与</a:t>
            </a:r>
            <a:r>
              <a:rPr lang="en-US" altLang="zh-CN" sz="4400" dirty="0">
                <a:solidFill>
                  <a:srgbClr val="0070C0"/>
                </a:solidFill>
                <a:ea typeface="黑体" panose="02010609060101010101" pitchFamily="49" charset="-122"/>
                <a:cs typeface="Times New Roman" panose="02020603050405020304" pitchFamily="18" charset="0"/>
              </a:rPr>
              <a:t>RCD</a:t>
            </a:r>
            <a:r>
              <a:rPr lang="zh-CN" altLang="en-US" sz="4400" dirty="0">
                <a:solidFill>
                  <a:srgbClr val="0070C0"/>
                </a:solidFill>
                <a:ea typeface="黑体" panose="02010609060101010101" pitchFamily="49" charset="-122"/>
                <a:cs typeface="Times New Roman" panose="02020603050405020304" pitchFamily="18" charset="0"/>
              </a:rPr>
              <a:t>的应用</a:t>
            </a:r>
            <a:endParaRPr lang="zh-CN" altLang="en-US" sz="2800" dirty="0">
              <a:solidFill>
                <a:srgbClr val="0070C0"/>
              </a:solidFill>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553DBAA8-EB1C-41CC-B766-0902437FF041}"/>
              </a:ext>
            </a:extLst>
          </p:cNvPr>
          <p:cNvSpPr/>
          <p:nvPr/>
        </p:nvSpPr>
        <p:spPr>
          <a:xfrm>
            <a:off x="1257962" y="1305624"/>
            <a:ext cx="6797407" cy="461665"/>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chemeClr val="tx1"/>
                </a:solidFill>
                <a:ea typeface="黑体" panose="02010609060101010101" pitchFamily="49" charset="-122"/>
                <a:cs typeface="Times New Roman" panose="02020603050405020304" pitchFamily="18" charset="0"/>
              </a:rPr>
              <a:t>对于一般的优化问题，</a:t>
            </a:r>
            <a:r>
              <a:rPr lang="en-US" altLang="zh-CN" dirty="0">
                <a:solidFill>
                  <a:schemeClr val="tx1"/>
                </a:solidFill>
                <a:ea typeface="黑体" panose="02010609060101010101" pitchFamily="49" charset="-122"/>
                <a:cs typeface="Times New Roman" panose="02020603050405020304" pitchFamily="18" charset="0"/>
              </a:rPr>
              <a:t>CD</a:t>
            </a:r>
            <a:r>
              <a:rPr lang="zh-CN" altLang="en-US" dirty="0">
                <a:solidFill>
                  <a:schemeClr val="tx1"/>
                </a:solidFill>
                <a:ea typeface="黑体" panose="02010609060101010101" pitchFamily="49" charset="-122"/>
                <a:cs typeface="Times New Roman" panose="02020603050405020304" pitchFamily="18" charset="0"/>
              </a:rPr>
              <a:t>并不有效</a:t>
            </a:r>
            <a:r>
              <a:rPr lang="en-US" altLang="zh-CN" dirty="0">
                <a:solidFill>
                  <a:schemeClr val="tx1"/>
                </a:solidFill>
                <a:ea typeface="黑体" panose="02010609060101010101" pitchFamily="49" charset="-122"/>
                <a:cs typeface="Times New Roman" panose="02020603050405020304" pitchFamily="18" charset="0"/>
              </a:rPr>
              <a:t>.</a:t>
            </a:r>
            <a:endParaRPr lang="zh-CN" altLang="en-US" dirty="0">
              <a:solidFill>
                <a:schemeClr val="tx1"/>
              </a:solidFill>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9DADB051-3515-4B0F-BF15-39420AF7E937}"/>
              </a:ext>
            </a:extLst>
          </p:cNvPr>
          <p:cNvSpPr/>
          <p:nvPr/>
        </p:nvSpPr>
        <p:spPr>
          <a:xfrm>
            <a:off x="1235928" y="2074967"/>
            <a:ext cx="6797407" cy="1200329"/>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chemeClr val="tx1"/>
                </a:solidFill>
                <a:ea typeface="黑体" panose="02010609060101010101" pitchFamily="49" charset="-122"/>
                <a:cs typeface="Times New Roman" panose="02020603050405020304" pitchFamily="18" charset="0"/>
              </a:rPr>
              <a:t>然而对于机器学习和统计中的一些问题，可以开发问题的某种结构，利用</a:t>
            </a:r>
            <a:r>
              <a:rPr lang="en-US" altLang="zh-CN" dirty="0">
                <a:solidFill>
                  <a:schemeClr val="tx1"/>
                </a:solidFill>
                <a:ea typeface="黑体" panose="02010609060101010101" pitchFamily="49" charset="-122"/>
                <a:cs typeface="Times New Roman" panose="02020603050405020304" pitchFamily="18" charset="0"/>
              </a:rPr>
              <a:t>CD</a:t>
            </a:r>
            <a:r>
              <a:rPr lang="zh-CN" altLang="en-US" dirty="0">
                <a:solidFill>
                  <a:schemeClr val="tx1"/>
                </a:solidFill>
                <a:ea typeface="黑体" panose="02010609060101010101" pitchFamily="49" charset="-122"/>
                <a:cs typeface="Times New Roman" panose="02020603050405020304" pitchFamily="18" charset="0"/>
              </a:rPr>
              <a:t>法显示出了优越性</a:t>
            </a:r>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比如</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90D21E1-2381-42A9-97E0-CD3651CCECFA}"/>
                  </a:ext>
                </a:extLst>
              </p:cNvPr>
              <p:cNvSpPr/>
              <p:nvPr/>
            </p:nvSpPr>
            <p:spPr>
              <a:xfrm>
                <a:off x="1600504" y="3429000"/>
                <a:ext cx="6112322" cy="1687963"/>
              </a:xfrm>
              <a:prstGeom prst="rect">
                <a:avLst/>
              </a:prstGeom>
            </p:spPr>
            <p:txBody>
              <a:bodyPr wrap="square">
                <a:spAutoFit/>
              </a:bodyPr>
              <a:lstStyle/>
              <a:p>
                <a:pPr marL="342900" indent="-342900">
                  <a:lnSpc>
                    <a:spcPct val="150000"/>
                  </a:lnSpc>
                  <a:buFont typeface="Wingdings" panose="05000000000000000000" pitchFamily="2" charset="2"/>
                  <a:buChar char="ü"/>
                </a:pPr>
                <a:r>
                  <a:rPr lang="zh-CN" altLang="en-US" dirty="0">
                    <a:solidFill>
                      <a:schemeClr val="tx1"/>
                    </a:solidFill>
                    <a:ea typeface="黑体" panose="02010609060101010101" pitchFamily="49" charset="-122"/>
                    <a:cs typeface="Times New Roman" panose="02020603050405020304" pitchFamily="18" charset="0"/>
                  </a:rPr>
                  <a:t>带</a:t>
                </a:r>
                <a14:m>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ℓ</m:t>
                        </m:r>
                      </m:e>
                      <m:sub>
                        <m: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1</m:t>
                        </m:r>
                      </m:sub>
                    </m:sSub>
                  </m:oMath>
                </a14:m>
                <a:r>
                  <a:rPr lang="zh-CN" altLang="en-US" dirty="0">
                    <a:solidFill>
                      <a:schemeClr val="tx1"/>
                    </a:solidFill>
                    <a:ea typeface="黑体" panose="02010609060101010101" pitchFamily="49" charset="-122"/>
                    <a:cs typeface="Times New Roman" panose="02020603050405020304" pitchFamily="18" charset="0"/>
                  </a:rPr>
                  <a:t>正则项的</a:t>
                </a:r>
                <a:r>
                  <a:rPr lang="en-US" altLang="zh-CN" dirty="0">
                    <a:solidFill>
                      <a:schemeClr val="tx1"/>
                    </a:solidFill>
                    <a:ea typeface="黑体" panose="02010609060101010101" pitchFamily="49" charset="-122"/>
                    <a:cs typeface="Times New Roman" panose="02020603050405020304" pitchFamily="18" charset="0"/>
                  </a:rPr>
                  <a:t>Logistic</a:t>
                </a:r>
                <a:r>
                  <a:rPr lang="zh-CN" altLang="en-US" dirty="0">
                    <a:solidFill>
                      <a:schemeClr val="tx1"/>
                    </a:solidFill>
                    <a:ea typeface="黑体" panose="02010609060101010101" pitchFamily="49" charset="-122"/>
                    <a:cs typeface="Times New Roman" panose="02020603050405020304" pitchFamily="18" charset="0"/>
                  </a:rPr>
                  <a:t>回归、</a:t>
                </a:r>
                <a:endParaRPr lang="en-US" altLang="zh-CN" dirty="0">
                  <a:solidFill>
                    <a:schemeClr val="tx1"/>
                  </a:solidFill>
                  <a:ea typeface="黑体" panose="02010609060101010101" pitchFamily="49" charset="-122"/>
                  <a:cs typeface="Times New Roman" panose="02020603050405020304" pitchFamily="18" charset="0"/>
                </a:endParaRPr>
              </a:p>
              <a:p>
                <a:pPr marL="342900" indent="-342900">
                  <a:lnSpc>
                    <a:spcPct val="150000"/>
                  </a:lnSpc>
                  <a:buFont typeface="Wingdings" panose="05000000000000000000" pitchFamily="2" charset="2"/>
                  <a:buChar char="ü"/>
                </a:pPr>
                <a:r>
                  <a:rPr lang="en-US" altLang="zh-CN" dirty="0">
                    <a:solidFill>
                      <a:schemeClr val="tx1"/>
                    </a:solidFill>
                    <a:ea typeface="黑体" panose="02010609060101010101" pitchFamily="49" charset="-122"/>
                    <a:cs typeface="Times New Roman" panose="02020603050405020304" pitchFamily="18" charset="0"/>
                  </a:rPr>
                  <a:t>LASSO</a:t>
                </a:r>
                <a:r>
                  <a:rPr lang="zh-CN" altLang="en-US" dirty="0">
                    <a:solidFill>
                      <a:schemeClr val="tx1"/>
                    </a:solidFill>
                    <a:ea typeface="黑体" panose="02010609060101010101" pitchFamily="49" charset="-122"/>
                    <a:cs typeface="Times New Roman" panose="02020603050405020304" pitchFamily="18" charset="0"/>
                  </a:rPr>
                  <a:t> </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稀疏恢复</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等问题</a:t>
                </a:r>
                <a:endParaRPr lang="en-US" altLang="zh-CN" dirty="0">
                  <a:solidFill>
                    <a:schemeClr val="tx1"/>
                  </a:solidFill>
                  <a:ea typeface="黑体" panose="02010609060101010101" pitchFamily="49" charset="-122"/>
                  <a:cs typeface="Times New Roman" panose="02020603050405020304" pitchFamily="18" charset="0"/>
                </a:endParaRPr>
              </a:p>
              <a:p>
                <a:pPr marL="342900" indent="-342900">
                  <a:lnSpc>
                    <a:spcPct val="150000"/>
                  </a:lnSpc>
                  <a:buFont typeface="Wingdings" panose="05000000000000000000" pitchFamily="2" charset="2"/>
                  <a:buChar char="ü"/>
                </a:pPr>
                <a:r>
                  <a:rPr lang="en-US" altLang="zh-CN" dirty="0">
                    <a:solidFill>
                      <a:schemeClr val="tx1"/>
                    </a:solidFill>
                    <a:ea typeface="黑体" panose="02010609060101010101" pitchFamily="49" charset="-122"/>
                    <a:cs typeface="Times New Roman" panose="02020603050405020304" pitchFamily="18" charset="0"/>
                  </a:rPr>
                  <a:t>AdaBoost</a:t>
                </a:r>
                <a:endParaRPr lang="zh-CN" altLang="en-US" dirty="0">
                  <a:solidFill>
                    <a:schemeClr val="tx1"/>
                  </a:solidFill>
                  <a:ea typeface="黑体" panose="02010609060101010101" pitchFamily="49" charset="-122"/>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390D21E1-2381-42A9-97E0-CD3651CCECFA}"/>
                  </a:ext>
                </a:extLst>
              </p:cNvPr>
              <p:cNvSpPr>
                <a:spLocks noRot="1" noChangeAspect="1" noMove="1" noResize="1" noEditPoints="1" noAdjustHandles="1" noChangeArrowheads="1" noChangeShapeType="1" noTextEdit="1"/>
              </p:cNvSpPr>
              <p:nvPr/>
            </p:nvSpPr>
            <p:spPr>
              <a:xfrm>
                <a:off x="1600504" y="3429000"/>
                <a:ext cx="6112322" cy="1687963"/>
              </a:xfrm>
              <a:prstGeom prst="rect">
                <a:avLst/>
              </a:prstGeom>
              <a:blipFill>
                <a:blip r:embed="rId4"/>
                <a:stretch>
                  <a:fillRect l="-1397" b="-76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25152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3464" y="331563"/>
            <a:ext cx="8673810" cy="769441"/>
          </a:xfrm>
          <a:prstGeom prst="rect">
            <a:avLst/>
          </a:prstGeom>
          <a:noFill/>
        </p:spPr>
        <p:txBody>
          <a:bodyPr wrap="square" rtlCol="0">
            <a:spAutoFit/>
          </a:bodyPr>
          <a:lstStyle/>
          <a:p>
            <a:pPr algn="ctr"/>
            <a:r>
              <a:rPr lang="en-US" altLang="zh-CN" sz="4400" dirty="0" err="1">
                <a:solidFill>
                  <a:srgbClr val="0070C0"/>
                </a:solidFill>
                <a:ea typeface="黑体" panose="02010609060101010101" pitchFamily="49" charset="-122"/>
                <a:cs typeface="Times New Roman" panose="02020603050405020304" pitchFamily="18" charset="0"/>
              </a:rPr>
              <a:t>Adaboost</a:t>
            </a:r>
            <a:r>
              <a:rPr lang="zh-CN" altLang="en-US" sz="4400" dirty="0">
                <a:solidFill>
                  <a:srgbClr val="0070C0"/>
                </a:solidFill>
                <a:ea typeface="黑体" panose="02010609060101010101" pitchFamily="49" charset="-122"/>
                <a:cs typeface="Times New Roman" panose="02020603050405020304" pitchFamily="18" charset="0"/>
              </a:rPr>
              <a:t>算法</a:t>
            </a:r>
            <a:endParaRPr lang="zh-CN" altLang="en-US" sz="2800" dirty="0">
              <a:solidFill>
                <a:srgbClr val="0070C0"/>
              </a:solidFill>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626E3127-4EEA-450F-9D36-B5C6364DA77F}"/>
              </a:ext>
            </a:extLst>
          </p:cNvPr>
          <p:cNvSpPr/>
          <p:nvPr/>
        </p:nvSpPr>
        <p:spPr>
          <a:xfrm>
            <a:off x="675906" y="1462829"/>
            <a:ext cx="7509627" cy="4247317"/>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l"/>
            </a:pPr>
            <a:r>
              <a:rPr lang="en-US" altLang="zh-CN" dirty="0" err="1">
                <a:solidFill>
                  <a:srgbClr val="333333"/>
                </a:solidFill>
                <a:ea typeface="黑体" panose="02010609060101010101" pitchFamily="49" charset="-122"/>
                <a:cs typeface="Times New Roman" panose="02020603050405020304" pitchFamily="18" charset="0"/>
              </a:rPr>
              <a:t>Adaboost</a:t>
            </a:r>
            <a:r>
              <a:rPr lang="zh-CN" altLang="en-US" dirty="0">
                <a:solidFill>
                  <a:srgbClr val="333333"/>
                </a:solidFill>
                <a:ea typeface="黑体" panose="02010609060101010101" pitchFamily="49" charset="-122"/>
                <a:cs typeface="Times New Roman" panose="02020603050405020304" pitchFamily="18" charset="0"/>
              </a:rPr>
              <a:t>算法已被证明是一种有效而实用的</a:t>
            </a:r>
            <a:r>
              <a:rPr lang="en-US" altLang="zh-CN" dirty="0">
                <a:solidFill>
                  <a:srgbClr val="333333"/>
                </a:solidFill>
                <a:ea typeface="黑体" panose="02010609060101010101" pitchFamily="49" charset="-122"/>
                <a:cs typeface="Times New Roman" panose="02020603050405020304" pitchFamily="18" charset="0"/>
              </a:rPr>
              <a:t>Boosting</a:t>
            </a:r>
            <a:r>
              <a:rPr lang="zh-CN" altLang="en-US" dirty="0">
                <a:solidFill>
                  <a:srgbClr val="333333"/>
                </a:solidFill>
                <a:ea typeface="黑体" panose="02010609060101010101" pitchFamily="49" charset="-122"/>
                <a:cs typeface="Times New Roman" panose="02020603050405020304" pitchFamily="18" charset="0"/>
              </a:rPr>
              <a:t>算法</a:t>
            </a:r>
            <a:r>
              <a:rPr lang="en-US" altLang="zh-CN" dirty="0">
                <a:solidFill>
                  <a:srgbClr val="333333"/>
                </a:solidFill>
                <a:ea typeface="黑体" panose="02010609060101010101" pitchFamily="49" charset="-122"/>
                <a:cs typeface="Times New Roman" panose="02020603050405020304" pitchFamily="18" charset="0"/>
              </a:rPr>
              <a:t>.</a:t>
            </a:r>
          </a:p>
          <a:p>
            <a:pPr marL="342900" indent="-342900">
              <a:spcBef>
                <a:spcPts val="600"/>
              </a:spcBef>
              <a:spcAft>
                <a:spcPts val="600"/>
              </a:spcAft>
              <a:buFont typeface="Wingdings" panose="05000000000000000000" pitchFamily="2" charset="2"/>
              <a:buChar char="l"/>
            </a:pPr>
            <a:r>
              <a:rPr lang="zh-CN" altLang="en-US" dirty="0">
                <a:solidFill>
                  <a:srgbClr val="333333"/>
                </a:solidFill>
                <a:ea typeface="黑体" panose="02010609060101010101" pitchFamily="49" charset="-122"/>
                <a:cs typeface="Times New Roman" panose="02020603050405020304" pitchFamily="18" charset="0"/>
              </a:rPr>
              <a:t>该算法是</a:t>
            </a:r>
            <a:r>
              <a:rPr lang="en-US" altLang="zh-CN" dirty="0">
                <a:solidFill>
                  <a:srgbClr val="333333"/>
                </a:solidFill>
                <a:ea typeface="黑体" panose="02010609060101010101" pitchFamily="49" charset="-122"/>
                <a:cs typeface="Times New Roman" panose="02020603050405020304" pitchFamily="18" charset="0"/>
              </a:rPr>
              <a:t>Freund</a:t>
            </a:r>
            <a:r>
              <a:rPr lang="zh-CN" altLang="en-US" dirty="0">
                <a:solidFill>
                  <a:srgbClr val="333333"/>
                </a:solidFill>
                <a:ea typeface="黑体" panose="02010609060101010101" pitchFamily="49" charset="-122"/>
                <a:cs typeface="Times New Roman" panose="02020603050405020304" pitchFamily="18" charset="0"/>
              </a:rPr>
              <a:t>和</a:t>
            </a:r>
            <a:r>
              <a:rPr lang="en-US" altLang="zh-CN" dirty="0" err="1">
                <a:solidFill>
                  <a:srgbClr val="333333"/>
                </a:solidFill>
                <a:ea typeface="黑体" panose="02010609060101010101" pitchFamily="49" charset="-122"/>
                <a:cs typeface="Times New Roman" panose="02020603050405020304" pitchFamily="18" charset="0"/>
              </a:rPr>
              <a:t>Schapire</a:t>
            </a:r>
            <a:r>
              <a:rPr lang="zh-CN" altLang="en-US" dirty="0">
                <a:solidFill>
                  <a:srgbClr val="333333"/>
                </a:solidFill>
                <a:ea typeface="黑体" panose="02010609060101010101" pitchFamily="49" charset="-122"/>
                <a:cs typeface="Times New Roman" panose="02020603050405020304" pitchFamily="18" charset="0"/>
              </a:rPr>
              <a:t>于</a:t>
            </a:r>
            <a:r>
              <a:rPr lang="en-US" altLang="zh-CN" dirty="0">
                <a:solidFill>
                  <a:srgbClr val="C00000"/>
                </a:solidFill>
                <a:ea typeface="黑体" panose="02010609060101010101" pitchFamily="49" charset="-122"/>
                <a:cs typeface="Times New Roman" panose="02020603050405020304" pitchFamily="18" charset="0"/>
              </a:rPr>
              <a:t>1995</a:t>
            </a:r>
            <a:r>
              <a:rPr lang="zh-CN" altLang="en-US" dirty="0">
                <a:solidFill>
                  <a:srgbClr val="C00000"/>
                </a:solidFill>
                <a:ea typeface="黑体" panose="02010609060101010101" pitchFamily="49" charset="-122"/>
                <a:cs typeface="Times New Roman" panose="02020603050405020304" pitchFamily="18" charset="0"/>
              </a:rPr>
              <a:t>年</a:t>
            </a:r>
            <a:r>
              <a:rPr lang="zh-CN" altLang="en-US" dirty="0">
                <a:solidFill>
                  <a:srgbClr val="333333"/>
                </a:solidFill>
                <a:ea typeface="黑体" panose="02010609060101010101" pitchFamily="49" charset="-122"/>
                <a:cs typeface="Times New Roman" panose="02020603050405020304" pitchFamily="18" charset="0"/>
              </a:rPr>
              <a:t>对</a:t>
            </a:r>
            <a:r>
              <a:rPr lang="en-US" altLang="zh-CN" dirty="0">
                <a:solidFill>
                  <a:srgbClr val="333333"/>
                </a:solidFill>
                <a:ea typeface="黑体" panose="02010609060101010101" pitchFamily="49" charset="-122"/>
                <a:cs typeface="Times New Roman" panose="02020603050405020304" pitchFamily="18" charset="0"/>
              </a:rPr>
              <a:t>Boosting</a:t>
            </a:r>
            <a:r>
              <a:rPr lang="zh-CN" altLang="en-US" dirty="0">
                <a:solidFill>
                  <a:srgbClr val="333333"/>
                </a:solidFill>
                <a:ea typeface="黑体" panose="02010609060101010101" pitchFamily="49" charset="-122"/>
                <a:cs typeface="Times New Roman" panose="02020603050405020304" pitchFamily="18" charset="0"/>
              </a:rPr>
              <a:t>算法的改进得到的，其算法原理是通过调整样本权重和弱分类器权值，从训练出的弱分类器中筛选出权值系数最小的弱分类器组合成一个最终强分类器</a:t>
            </a:r>
            <a:r>
              <a:rPr lang="en-US" altLang="zh-CN" dirty="0">
                <a:solidFill>
                  <a:srgbClr val="333333"/>
                </a:solidFill>
                <a:ea typeface="黑体" panose="02010609060101010101" pitchFamily="49" charset="-122"/>
                <a:cs typeface="Times New Roman" panose="02020603050405020304" pitchFamily="18" charset="0"/>
              </a:rPr>
              <a:t>.</a:t>
            </a:r>
          </a:p>
          <a:p>
            <a:pPr marL="342900" indent="-342900">
              <a:spcBef>
                <a:spcPts val="600"/>
              </a:spcBef>
              <a:spcAft>
                <a:spcPts val="600"/>
              </a:spcAft>
              <a:buFont typeface="Wingdings" panose="05000000000000000000" pitchFamily="2" charset="2"/>
              <a:buChar char="l"/>
            </a:pPr>
            <a:r>
              <a:rPr lang="zh-CN" altLang="en-US" dirty="0">
                <a:solidFill>
                  <a:srgbClr val="333333"/>
                </a:solidFill>
                <a:ea typeface="黑体" panose="02010609060101010101" pitchFamily="49" charset="-122"/>
                <a:cs typeface="Times New Roman" panose="02020603050405020304" pitchFamily="18" charset="0"/>
              </a:rPr>
              <a:t>基于训练集训练弱分类器，每次下一个弱分类器都是在样本的不同权值集上训练获得的</a:t>
            </a:r>
            <a:r>
              <a:rPr lang="en-US" altLang="zh-CN" dirty="0">
                <a:solidFill>
                  <a:srgbClr val="333333"/>
                </a:solidFill>
                <a:ea typeface="黑体" panose="02010609060101010101" pitchFamily="49" charset="-122"/>
                <a:cs typeface="Times New Roman" panose="02020603050405020304" pitchFamily="18" charset="0"/>
              </a:rPr>
              <a:t>.</a:t>
            </a:r>
          </a:p>
          <a:p>
            <a:pPr marL="342900" indent="-342900">
              <a:spcBef>
                <a:spcPts val="600"/>
              </a:spcBef>
              <a:spcAft>
                <a:spcPts val="600"/>
              </a:spcAft>
              <a:buFont typeface="Wingdings" panose="05000000000000000000" pitchFamily="2" charset="2"/>
              <a:buChar char="l"/>
            </a:pPr>
            <a:r>
              <a:rPr lang="zh-CN" altLang="en-US" dirty="0">
                <a:solidFill>
                  <a:srgbClr val="333333"/>
                </a:solidFill>
                <a:ea typeface="黑体" panose="02010609060101010101" pitchFamily="49" charset="-122"/>
                <a:cs typeface="Times New Roman" panose="02020603050405020304" pitchFamily="18" charset="0"/>
              </a:rPr>
              <a:t>每个样本被分类的难易度决定权重，而分类的难易度是经过前面步骤中的分类器的输出估计得到的</a:t>
            </a:r>
            <a:r>
              <a:rPr lang="en-US" altLang="zh-CN" dirty="0">
                <a:solidFill>
                  <a:srgbClr val="333333"/>
                </a:solidFill>
                <a:ea typeface="黑体" panose="02010609060101010101" pitchFamily="49" charset="-122"/>
                <a:cs typeface="Times New Roman" panose="02020603050405020304" pitchFamily="18" charset="0"/>
              </a:rPr>
              <a:t>.</a:t>
            </a:r>
            <a:endParaRPr lang="zh-CN" altLang="en-US" dirty="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73137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5B95ACD9-2EC6-428F-BC1C-E335CC9F7CB0}"/>
              </a:ext>
            </a:extLst>
          </p:cNvPr>
          <p:cNvSpPr txBox="1"/>
          <p:nvPr/>
        </p:nvSpPr>
        <p:spPr>
          <a:xfrm>
            <a:off x="924560" y="913164"/>
            <a:ext cx="6725920" cy="461665"/>
          </a:xfrm>
          <a:prstGeom prst="rect">
            <a:avLst/>
          </a:prstGeom>
          <a:noFill/>
        </p:spPr>
        <p:txBody>
          <a:bodyPr wrap="square" rtlCol="0">
            <a:spAutoFit/>
          </a:bodyPr>
          <a:lstStyle/>
          <a:p>
            <a:pPr>
              <a:spcBef>
                <a:spcPts val="600"/>
              </a:spcBef>
              <a:spcAft>
                <a:spcPts val="1200"/>
              </a:spcAft>
            </a:pPr>
            <a:r>
              <a:rPr lang="zh-CN" altLang="en-US" dirty="0">
                <a:solidFill>
                  <a:schemeClr val="tx1"/>
                </a:solidFill>
                <a:latin typeface="黑体" panose="02010609060101010101" pitchFamily="49" charset="-122"/>
                <a:ea typeface="黑体" panose="02010609060101010101" pitchFamily="49" charset="-122"/>
              </a:rPr>
              <a:t>考虑问题：</a:t>
            </a:r>
            <a:endParaRPr lang="en-US" altLang="zh-CN" dirty="0">
              <a:solidFill>
                <a:schemeClr val="tx1"/>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DA025539-5743-4A40-BDA4-137FE83AA83A}"/>
              </a:ext>
            </a:extLst>
          </p:cNvPr>
          <p:cNvSpPr txBox="1"/>
          <p:nvPr/>
        </p:nvSpPr>
        <p:spPr>
          <a:xfrm>
            <a:off x="1229360" y="240148"/>
            <a:ext cx="6929120" cy="769441"/>
          </a:xfrm>
          <a:prstGeom prst="rect">
            <a:avLst/>
          </a:prstGeom>
          <a:noFill/>
        </p:spPr>
        <p:txBody>
          <a:bodyPr wrap="square" rtlCol="0">
            <a:spAutoFit/>
          </a:bodyPr>
          <a:lstStyle/>
          <a:p>
            <a:pPr algn="ctr"/>
            <a:r>
              <a:rPr lang="zh-CN" altLang="en-US" sz="4400" dirty="0">
                <a:solidFill>
                  <a:srgbClr val="0070C0"/>
                </a:solidFill>
                <a:latin typeface="黑体" panose="02010609060101010101" pitchFamily="49" charset="-122"/>
                <a:ea typeface="黑体" panose="02010609060101010101" pitchFamily="49" charset="-122"/>
              </a:rPr>
              <a:t>块坐标下降法</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1C431A35-B819-4A9F-B3C6-93073A87CDE0}"/>
                  </a:ext>
                </a:extLst>
              </p:cNvPr>
              <p:cNvSpPr txBox="1"/>
              <p:nvPr/>
            </p:nvSpPr>
            <p:spPr>
              <a:xfrm>
                <a:off x="1214711" y="3383453"/>
                <a:ext cx="7482249" cy="830997"/>
              </a:xfrm>
              <a:prstGeom prst="rect">
                <a:avLst/>
              </a:prstGeom>
              <a:noFill/>
            </p:spPr>
            <p:txBody>
              <a:bodyPr wrap="square" rtlCol="0">
                <a:spAutoFit/>
              </a:bodyPr>
              <a:lstStyle/>
              <a:p>
                <a:pPr marL="342900" indent="-342900">
                  <a:buFont typeface="Wingdings" panose="05000000000000000000" pitchFamily="2" charset="2"/>
                  <a:buChar char="ü"/>
                </a:pPr>
                <a:r>
                  <a:rPr lang="zh-CN" altLang="en-US" dirty="0">
                    <a:solidFill>
                      <a:srgbClr val="C00000"/>
                    </a:solidFill>
                    <a:ea typeface="黑体" panose="02010609060101010101" pitchFamily="49" charset="-122"/>
                    <a:cs typeface="Times New Roman" panose="02020603050405020304" pitchFamily="18" charset="0"/>
                  </a:rPr>
                  <a:t>分组</a:t>
                </a:r>
                <a:r>
                  <a:rPr lang="en-US" altLang="zh-CN" dirty="0">
                    <a:solidFill>
                      <a:srgbClr val="C00000"/>
                    </a:solidFill>
                    <a:ea typeface="黑体" panose="02010609060101010101" pitchFamily="49" charset="-122"/>
                    <a:cs typeface="Times New Roman" panose="02020603050405020304" pitchFamily="18" charset="0"/>
                  </a:rPr>
                  <a:t>LASSO</a:t>
                </a:r>
                <a:r>
                  <a:rPr lang="zh-CN" altLang="en-US" dirty="0">
                    <a:solidFill>
                      <a:schemeClr val="tx1"/>
                    </a:solidFill>
                    <a:ea typeface="黑体" panose="02010609060101010101" pitchFamily="49" charset="-122"/>
                    <a:cs typeface="Times New Roman" panose="02020603050405020304" pitchFamily="18" charset="0"/>
                  </a:rPr>
                  <a:t>：已知</a:t>
                </a:r>
                <a14:m>
                  <m:oMath xmlns:m="http://schemas.openxmlformats.org/officeDocument/2006/math">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𝐴</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sup>
                    </m:sSup>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𝑏</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sSup>
                  </m:oMath>
                </a14:m>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变量</a:t>
                </a:r>
                <a14:m>
                  <m:oMath xmlns:m="http://schemas.openxmlformats.org/officeDocument/2006/math">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𝑥</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zh-CN" altLang="en-US" dirty="0">
                    <a:solidFill>
                      <a:schemeClr val="tx1"/>
                    </a:solidFill>
                    <a:ea typeface="黑体" panose="02010609060101010101" pitchFamily="49" charset="-122"/>
                    <a:cs typeface="Times New Roman" panose="02020603050405020304" pitchFamily="18" charset="0"/>
                  </a:rPr>
                  <a:t>分成</a:t>
                </a:r>
                <a:r>
                  <a:rPr lang="en-US" altLang="zh-CN" i="1" dirty="0">
                    <a:solidFill>
                      <a:schemeClr val="tx1"/>
                    </a:solidFill>
                    <a:ea typeface="黑体" panose="02010609060101010101" pitchFamily="49" charset="-122"/>
                    <a:cs typeface="Times New Roman" panose="02020603050405020304" pitchFamily="18" charset="0"/>
                  </a:rPr>
                  <a:t>G</a:t>
                </a:r>
                <a:r>
                  <a:rPr lang="zh-CN" altLang="en-US" dirty="0">
                    <a:solidFill>
                      <a:schemeClr val="tx1"/>
                    </a:solidFill>
                    <a:ea typeface="黑体" panose="02010609060101010101" pitchFamily="49" charset="-122"/>
                    <a:cs typeface="Times New Roman" panose="02020603050405020304" pitchFamily="18" charset="0"/>
                  </a:rPr>
                  <a:t>组</a:t>
                </a:r>
                <a14:m>
                  <m:oMath xmlns:m="http://schemas.openxmlformats.org/officeDocument/2006/math">
                    <m:d>
                      <m:dPr>
                        <m:ctrlP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𝑥</m:t>
                            </m:r>
                          </m:e>
                          <m:sub>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𝑥</m:t>
                            </m:r>
                          </m:e>
                          <m:sub>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𝐺</m:t>
                            </m:r>
                          </m:sub>
                        </m:sSub>
                      </m:e>
                    </m:d>
                  </m:oMath>
                </a14:m>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求只有少数分量非零的</a:t>
                </a:r>
                <a14:m>
                  <m:oMath xmlns:m="http://schemas.openxmlformats.org/officeDocument/2006/math">
                    <m:r>
                      <a:rPr lang="en-US" altLang="zh-CN"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𝑥</m:t>
                    </m:r>
                  </m:oMath>
                </a14:m>
                <a:r>
                  <a:rPr lang="zh-CN" altLang="en-US" dirty="0">
                    <a:solidFill>
                      <a:schemeClr val="tx1"/>
                    </a:solidFill>
                    <a:ea typeface="黑体" panose="02010609060101010101" pitchFamily="49" charset="-122"/>
                    <a:cs typeface="Times New Roman" panose="02020603050405020304" pitchFamily="18" charset="0"/>
                  </a:rPr>
                  <a:t>：</a:t>
                </a:r>
                <a:endParaRPr lang="en-US" altLang="zh-CN" dirty="0">
                  <a:solidFill>
                    <a:schemeClr val="tx1"/>
                  </a:solidFill>
                  <a:ea typeface="黑体" panose="02010609060101010101" pitchFamily="49"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1C431A35-B819-4A9F-B3C6-93073A87CDE0}"/>
                  </a:ext>
                </a:extLst>
              </p:cNvPr>
              <p:cNvSpPr txBox="1">
                <a:spLocks noRot="1" noChangeAspect="1" noMove="1" noResize="1" noEditPoints="1" noAdjustHandles="1" noChangeArrowheads="1" noChangeShapeType="1" noTextEdit="1"/>
              </p:cNvSpPr>
              <p:nvPr/>
            </p:nvSpPr>
            <p:spPr>
              <a:xfrm>
                <a:off x="1214711" y="3383453"/>
                <a:ext cx="7482249" cy="830997"/>
              </a:xfrm>
              <a:prstGeom prst="rect">
                <a:avLst/>
              </a:prstGeom>
              <a:blipFill>
                <a:blip r:embed="rId2"/>
                <a:stretch>
                  <a:fillRect l="-1059" t="-8088" b="-169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A87325C-1267-4DA5-9708-36853DDB8DA1}"/>
                  </a:ext>
                </a:extLst>
              </p:cNvPr>
              <p:cNvSpPr txBox="1"/>
              <p:nvPr/>
            </p:nvSpPr>
            <p:spPr>
              <a:xfrm>
                <a:off x="968899" y="1820321"/>
                <a:ext cx="2214880" cy="461665"/>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i="1" smtClean="0">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𝑋</m:t>
                        </m:r>
                      </m:e>
                      <m:sub>
                        <m:r>
                          <a:rPr lang="en-US" altLang="zh-CN" i="1">
                            <a:solidFill>
                              <a:schemeClr val="tx1"/>
                            </a:solidFill>
                            <a:latin typeface="Cambria Math" panose="02040503050406030204" pitchFamily="18" charset="0"/>
                            <a:ea typeface="Cambria Math" panose="02040503050406030204" pitchFamily="18" charset="0"/>
                          </a:rPr>
                          <m:t>𝑖</m:t>
                        </m:r>
                      </m:sub>
                    </m:sSub>
                    <m:r>
                      <a:rPr lang="en-US" altLang="zh-CN" i="1" smtClean="0">
                        <a:solidFill>
                          <a:schemeClr val="tx1"/>
                        </a:solidFill>
                        <a:latin typeface="Cambria Math" panose="02040503050406030204" pitchFamily="18" charset="0"/>
                        <a:ea typeface="Cambria Math" panose="02040503050406030204" pitchFamily="18" charset="0"/>
                      </a:rPr>
                      <m:t>⊆</m:t>
                    </m:r>
                    <m:sSup>
                      <m:sSupPr>
                        <m:ctrlPr>
                          <a:rPr lang="en-US" altLang="zh-CN" i="1" smtClean="0">
                            <a:solidFill>
                              <a:schemeClr val="tx1"/>
                            </a:solidFill>
                            <a:latin typeface="Cambria Math" panose="02040503050406030204" pitchFamily="18" charset="0"/>
                            <a:ea typeface="Cambria Math" panose="02040503050406030204" pitchFamily="18" charset="0"/>
                          </a:rPr>
                        </m:ctrlPr>
                      </m:sSupPr>
                      <m:e>
                        <m:r>
                          <a:rPr lang="en-US" altLang="zh-CN" i="1" smtClean="0">
                            <a:solidFill>
                              <a:schemeClr val="tx1"/>
                            </a:solidFill>
                            <a:latin typeface="Cambria Math" panose="02040503050406030204" pitchFamily="18" charset="0"/>
                            <a:ea typeface="Cambria Math" panose="02040503050406030204" pitchFamily="18" charset="0"/>
                          </a:rPr>
                          <m:t>ℝ</m:t>
                        </m:r>
                      </m:e>
                      <m:sup>
                        <m:sSub>
                          <m:sSubPr>
                            <m:ctrlPr>
                              <a:rPr lang="en-US" altLang="zh-CN"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𝑛</m:t>
                            </m:r>
                          </m:e>
                          <m:sub>
                            <m:r>
                              <a:rPr lang="en-US" altLang="zh-CN" b="0" i="1" smtClean="0">
                                <a:solidFill>
                                  <a:schemeClr val="tx1"/>
                                </a:solidFill>
                                <a:latin typeface="Cambria Math" panose="02040503050406030204" pitchFamily="18" charset="0"/>
                                <a:ea typeface="Cambria Math" panose="02040503050406030204" pitchFamily="18" charset="0"/>
                              </a:rPr>
                              <m:t>𝑖</m:t>
                            </m:r>
                          </m:sub>
                        </m:sSub>
                      </m:sup>
                    </m:sSup>
                    <m:r>
                      <a:rPr lang="en-US" altLang="zh-CN" b="0" i="0" smtClean="0">
                        <a:solidFill>
                          <a:schemeClr val="tx1"/>
                        </a:solidFill>
                        <a:latin typeface="Cambria Math" panose="02040503050406030204" pitchFamily="18" charset="0"/>
                        <a:ea typeface="Cambria Math" panose="02040503050406030204" pitchFamily="18" charset="0"/>
                      </a:rPr>
                      <m:t>.</m:t>
                    </m:r>
                  </m:oMath>
                </a14:m>
                <a:endParaRPr lang="en-US" altLang="zh-CN" dirty="0">
                  <a:solidFill>
                    <a:schemeClr val="tx1"/>
                  </a:solidFill>
                  <a:latin typeface="黑体" panose="02010609060101010101" pitchFamily="49" charset="-122"/>
                  <a:ea typeface="黑体" panose="02010609060101010101" pitchFamily="49" charset="-122"/>
                </a:endParaRPr>
              </a:p>
            </p:txBody>
          </p:sp>
        </mc:Choice>
        <mc:Fallback xmlns="">
          <p:sp>
            <p:nvSpPr>
              <p:cNvPr id="10" name="文本框 9">
                <a:extLst>
                  <a:ext uri="{FF2B5EF4-FFF2-40B4-BE49-F238E27FC236}">
                    <a16:creationId xmlns:a16="http://schemas.microsoft.com/office/drawing/2014/main" id="{8A87325C-1267-4DA5-9708-36853DDB8DA1}"/>
                  </a:ext>
                </a:extLst>
              </p:cNvPr>
              <p:cNvSpPr txBox="1">
                <a:spLocks noRot="1" noChangeAspect="1" noMove="1" noResize="1" noEditPoints="1" noAdjustHandles="1" noChangeArrowheads="1" noChangeShapeType="1" noTextEdit="1"/>
              </p:cNvSpPr>
              <p:nvPr/>
            </p:nvSpPr>
            <p:spPr>
              <a:xfrm>
                <a:off x="968899" y="1820321"/>
                <a:ext cx="2214880" cy="461665"/>
              </a:xfrm>
              <a:prstGeom prst="rect">
                <a:avLst/>
              </a:prstGeom>
              <a:blipFill>
                <a:blip r:embed="rId3"/>
                <a:stretch>
                  <a:fillRect l="-4408" t="-14667" b="-2666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1029C55A-6698-41AF-9C38-E11AB1B24B04}"/>
              </a:ext>
            </a:extLst>
          </p:cNvPr>
          <p:cNvGrpSpPr/>
          <p:nvPr/>
        </p:nvGrpSpPr>
        <p:grpSpPr>
          <a:xfrm>
            <a:off x="1435926" y="4076501"/>
            <a:ext cx="6471920" cy="982090"/>
            <a:chOff x="1457960" y="3988371"/>
            <a:chExt cx="6471920" cy="982090"/>
          </a:xfrm>
        </p:grpSpPr>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43B5796-59C8-457B-B6CE-10243CC9B5D7}"/>
                    </a:ext>
                  </a:extLst>
                </p:cNvPr>
                <p:cNvSpPr txBox="1"/>
                <p:nvPr/>
              </p:nvSpPr>
              <p:spPr>
                <a:xfrm>
                  <a:off x="1457960" y="3988371"/>
                  <a:ext cx="6471920" cy="5985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solidFill>
                                  <a:schemeClr val="tx1"/>
                                </a:solidFill>
                                <a:latin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rPr>
                                </m:ctrlPr>
                              </m:limLowPr>
                              <m:e>
                                <m:r>
                                  <m:rPr>
                                    <m:sty m:val="p"/>
                                  </m:rPr>
                                  <a:rPr lang="en-US" altLang="zh-CN" i="0" smtClean="0">
                                    <a:solidFill>
                                      <a:schemeClr val="tx1"/>
                                    </a:solidFill>
                                    <a:latin typeface="Cambria Math" panose="02040503050406030204" pitchFamily="18" charset="0"/>
                                  </a:rPr>
                                  <m:t>min</m:t>
                                </m:r>
                              </m:e>
                              <m:lim>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r>
                                      <a:rPr lang="en-US" altLang="zh-CN" b="0" i="1" smtClean="0">
                                        <a:solidFill>
                                          <a:schemeClr val="tx1"/>
                                        </a:solidFill>
                                        <a:latin typeface="Cambria Math" panose="02040503050406030204" pitchFamily="18" charset="0"/>
                                        <a:ea typeface="Cambria Math" panose="02040503050406030204" pitchFamily="18" charset="0"/>
                                      </a:rPr>
                                      <m:t>ℝ</m:t>
                                    </m:r>
                                  </m:e>
                                  <m:sup>
                                    <m:r>
                                      <a:rPr lang="en-US" altLang="zh-CN" b="0" i="1" smtClean="0">
                                        <a:solidFill>
                                          <a:schemeClr val="tx1"/>
                                        </a:solidFill>
                                        <a:latin typeface="Cambria Math" panose="02040503050406030204" pitchFamily="18" charset="0"/>
                                        <a:ea typeface="Cambria Math" panose="02040503050406030204" pitchFamily="18" charset="0"/>
                                      </a:rPr>
                                      <m:t>𝑛</m:t>
                                    </m:r>
                                  </m:sup>
                                </m:sSup>
                              </m:lim>
                            </m:limLow>
                          </m:fName>
                          <m:e>
                            <m:box>
                              <m:boxPr>
                                <m:ctrlPr>
                                  <a:rPr lang="en-US" altLang="zh-CN" i="1" smtClean="0">
                                    <a:solidFill>
                                      <a:schemeClr val="tx1"/>
                                    </a:solidFill>
                                    <a:latin typeface="Cambria Math" panose="02040503050406030204" pitchFamily="18" charset="0"/>
                                  </a:rPr>
                                </m:ctrlPr>
                              </m:boxPr>
                              <m:e>
                                <m:argPr>
                                  <m:argSz m:val="-1"/>
                                </m:argPr>
                                <m:f>
                                  <m:fPr>
                                    <m:ctrlPr>
                                      <a:rPr lang="en-US" altLang="zh-CN"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1</m:t>
                                    </m:r>
                                  </m:num>
                                  <m:den>
                                    <m:r>
                                      <a:rPr lang="en-US" altLang="zh-CN" b="0" i="1" smtClean="0">
                                        <a:solidFill>
                                          <a:schemeClr val="tx1"/>
                                        </a:solidFill>
                                        <a:latin typeface="Cambria Math" panose="02040503050406030204" pitchFamily="18" charset="0"/>
                                      </a:rPr>
                                      <m:t>2</m:t>
                                    </m:r>
                                    <m:r>
                                      <a:rPr lang="en-US" altLang="zh-CN" b="0" i="1" smtClean="0">
                                        <a:solidFill>
                                          <a:schemeClr val="tx1"/>
                                        </a:solidFill>
                                        <a:latin typeface="Cambria Math" panose="02040503050406030204" pitchFamily="18" charset="0"/>
                                      </a:rPr>
                                      <m:t>𝑚</m:t>
                                    </m:r>
                                  </m:den>
                                </m:f>
                                <m:sSubSup>
                                  <m:sSubSupPr>
                                    <m:ctrlPr>
                                      <a:rPr lang="en-US" altLang="zh-CN" i="1" smtClean="0">
                                        <a:solidFill>
                                          <a:schemeClr val="tx1"/>
                                        </a:solidFill>
                                        <a:latin typeface="Cambria Math" panose="02040503050406030204" pitchFamily="18" charset="0"/>
                                      </a:rPr>
                                    </m:ctrlPr>
                                  </m:sSubSupPr>
                                  <m:e>
                                    <m:d>
                                      <m:dPr>
                                        <m:begChr m:val="‖"/>
                                        <m:endChr m:val="‖"/>
                                        <m:ctrlPr>
                                          <a:rPr lang="en-US" altLang="zh-CN"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𝐴𝑥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𝑏</m:t>
                                        </m:r>
                                      </m:e>
                                    </m:d>
                                  </m:e>
                                  <m:sub>
                                    <m:r>
                                      <a:rPr lang="en-US" altLang="zh-CN" b="0" i="1" smtClean="0">
                                        <a:solidFill>
                                          <a:schemeClr val="tx1"/>
                                        </a:solidFill>
                                        <a:latin typeface="Cambria Math" panose="02040503050406030204" pitchFamily="18" charset="0"/>
                                      </a:rPr>
                                      <m:t>2</m:t>
                                    </m:r>
                                  </m:sub>
                                  <m:sup>
                                    <m:r>
                                      <a:rPr lang="en-US" altLang="zh-CN" b="0" i="1" smtClean="0">
                                        <a:solidFill>
                                          <a:schemeClr val="tx1"/>
                                        </a:solidFill>
                                        <a:latin typeface="Cambria Math" panose="02040503050406030204" pitchFamily="18" charset="0"/>
                                      </a:rPr>
                                      <m:t>2</m:t>
                                    </m:r>
                                  </m:sup>
                                </m:sSubSup>
                                <m:r>
                                  <a:rPr lang="en-US" altLang="zh-CN" b="0" i="1" smtClean="0">
                                    <a:solidFill>
                                      <a:schemeClr val="tx1"/>
                                    </a:solidFill>
                                    <a:latin typeface="Cambria Math" panose="02040503050406030204" pitchFamily="18" charset="0"/>
                                  </a:rPr>
                                  <m:t>+</m:t>
                                </m:r>
                                <m:r>
                                  <a:rPr lang="zh-CN" altLang="en-US" b="0" i="1" smtClean="0">
                                    <a:solidFill>
                                      <a:schemeClr val="tx1"/>
                                    </a:solidFill>
                                    <a:latin typeface="Cambria Math" panose="02040503050406030204" pitchFamily="18" charset="0"/>
                                  </a:rPr>
                                  <m:t>𝜆</m:t>
                                </m:r>
                                <m:nary>
                                  <m:naryPr>
                                    <m:chr m:val="∑"/>
                                    <m:limLoc m:val="subSup"/>
                                    <m:ctrlPr>
                                      <a:rPr lang="zh-CN" altLang="en-US" b="0" i="1" smtClean="0">
                                        <a:solidFill>
                                          <a:schemeClr val="tx1"/>
                                        </a:solidFill>
                                        <a:latin typeface="Cambria Math" panose="02040503050406030204" pitchFamily="18" charset="0"/>
                                      </a:rPr>
                                    </m:ctrlPr>
                                  </m:naryPr>
                                  <m:sub>
                                    <m:r>
                                      <m:rPr>
                                        <m:brk m:alnAt="25"/>
                                      </m:rP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𝐺</m:t>
                                    </m:r>
                                  </m:sup>
                                  <m:e>
                                    <m:sSub>
                                      <m:sSubPr>
                                        <m:ctrlPr>
                                          <a:rPr lang="en-US" altLang="zh-CN" b="0" i="1" smtClean="0">
                                            <a:solidFill>
                                              <a:schemeClr val="tx1"/>
                                            </a:solidFill>
                                            <a:latin typeface="Cambria Math" panose="02040503050406030204" pitchFamily="18" charset="0"/>
                                          </a:rPr>
                                        </m:ctrlPr>
                                      </m:sSubPr>
                                      <m:e>
                                        <m:r>
                                          <a:rPr lang="zh-CN" altLang="en-US" b="0" i="1" smtClean="0">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𝑖</m:t>
                                        </m:r>
                                      </m:sub>
                                    </m:sSub>
                                    <m:sSub>
                                      <m:sSubPr>
                                        <m:ctrlPr>
                                          <a:rPr lang="en-US" altLang="zh-CN" b="0" i="1" smtClean="0">
                                            <a:solidFill>
                                              <a:schemeClr val="tx1"/>
                                            </a:solidFill>
                                            <a:latin typeface="Cambria Math" panose="02040503050406030204" pitchFamily="18" charset="0"/>
                                          </a:rPr>
                                        </m:ctrlPr>
                                      </m:sSubPr>
                                      <m:e>
                                        <m:d>
                                          <m:dPr>
                                            <m:begChr m:val="‖"/>
                                            <m:endChr m:val="‖"/>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m:t>
                                                </m:r>
                                              </m:sub>
                                            </m:sSub>
                                          </m:e>
                                        </m:d>
                                      </m:e>
                                      <m:sub>
                                        <m:r>
                                          <a:rPr lang="en-US" altLang="zh-CN" b="0" i="1" smtClean="0">
                                            <a:solidFill>
                                              <a:schemeClr val="tx1"/>
                                            </a:solidFill>
                                            <a:latin typeface="Cambria Math" panose="02040503050406030204" pitchFamily="18" charset="0"/>
                                          </a:rPr>
                                          <m:t>2</m:t>
                                        </m:r>
                                      </m:sub>
                                    </m:sSub>
                                  </m:e>
                                </m:nary>
                              </m:e>
                            </m:box>
                          </m:e>
                        </m:func>
                      </m:oMath>
                    </m:oMathPara>
                  </a14:m>
                  <a:endParaRPr lang="zh-CN" altLang="en-US" dirty="0">
                    <a:solidFill>
                      <a:schemeClr val="tx1"/>
                    </a:solidFill>
                  </a:endParaRPr>
                </a:p>
              </p:txBody>
            </p:sp>
          </mc:Choice>
          <mc:Fallback>
            <p:sp>
              <p:nvSpPr>
                <p:cNvPr id="6" name="文本框 5">
                  <a:extLst>
                    <a:ext uri="{FF2B5EF4-FFF2-40B4-BE49-F238E27FC236}">
                      <a16:creationId xmlns:a16="http://schemas.microsoft.com/office/drawing/2014/main" id="{243B5796-59C8-457B-B6CE-10243CC9B5D7}"/>
                    </a:ext>
                  </a:extLst>
                </p:cNvPr>
                <p:cNvSpPr txBox="1">
                  <a:spLocks noRot="1" noChangeAspect="1" noMove="1" noResize="1" noEditPoints="1" noAdjustHandles="1" noChangeArrowheads="1" noChangeShapeType="1" noTextEdit="1"/>
                </p:cNvSpPr>
                <p:nvPr/>
              </p:nvSpPr>
              <p:spPr>
                <a:xfrm>
                  <a:off x="1457960" y="3988371"/>
                  <a:ext cx="6471920" cy="59856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E5E0A9BB-51EB-4879-AE72-CF2FC182C769}"/>
                    </a:ext>
                  </a:extLst>
                </p:cNvPr>
                <p:cNvSpPr txBox="1"/>
                <p:nvPr/>
              </p:nvSpPr>
              <p:spPr>
                <a:xfrm>
                  <a:off x="1680093" y="4508796"/>
                  <a:ext cx="4000269" cy="461665"/>
                </a:xfrm>
                <a:prstGeom prst="rect">
                  <a:avLst/>
                </a:prstGeom>
                <a:noFill/>
              </p:spPr>
              <p:txBody>
                <a:bodyPr wrap="square" rtlCol="0">
                  <a:spAutoFit/>
                </a:bodyPr>
                <a:lstStyle/>
                <a:p>
                  <a:r>
                    <a:rPr lang="zh-CN" altLang="en-US" dirty="0">
                      <a:solidFill>
                        <a:schemeClr val="tx1"/>
                      </a:solidFill>
                      <a:ea typeface="黑体" panose="02010609060101010101" pitchFamily="49" charset="-122"/>
                      <a:cs typeface="Times New Roman" panose="02020603050405020304" pitchFamily="18" charset="0"/>
                    </a:rPr>
                    <a:t>其中</a:t>
                  </a:r>
                  <a14:m>
                    <m:oMath xmlns:m="http://schemas.openxmlformats.org/officeDocument/2006/math">
                      <m:r>
                        <a:rPr lang="zh-CN" altLang="en-US"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𝜆</m:t>
                      </m:r>
                      <m: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 </m:t>
                      </m:r>
                      <m:sSub>
                        <m:sSubPr>
                          <m:ctrlP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bPr>
                        <m:e>
                          <m:r>
                            <a:rPr lang="zh-CN" altLang="en-US" i="1">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bPr>
                        <m:e>
                          <m:r>
                            <a:rPr lang="zh-CN" altLang="en-US" i="1">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𝐺</m:t>
                          </m:r>
                        </m:sub>
                      </m:sSub>
                    </m:oMath>
                  </a14:m>
                  <a:r>
                    <a:rPr lang="zh-CN" altLang="en-US" dirty="0">
                      <a:solidFill>
                        <a:schemeClr val="tx1"/>
                      </a:solidFill>
                      <a:ea typeface="黑体" panose="02010609060101010101" pitchFamily="49" charset="-122"/>
                      <a:cs typeface="Times New Roman" panose="02020603050405020304" pitchFamily="18" charset="0"/>
                    </a:rPr>
                    <a:t>是正参数</a:t>
                  </a:r>
                  <a:r>
                    <a:rPr lang="en-US" altLang="zh-CN" dirty="0">
                      <a:solidFill>
                        <a:schemeClr val="tx1"/>
                      </a:solidFill>
                      <a:ea typeface="黑体" panose="02010609060101010101" pitchFamily="49" charset="-122"/>
                      <a:cs typeface="Times New Roman" panose="02020603050405020304" pitchFamily="18" charset="0"/>
                    </a:rPr>
                    <a:t>.</a:t>
                  </a:r>
                </a:p>
              </p:txBody>
            </p:sp>
          </mc:Choice>
          <mc:Fallback>
            <p:sp>
              <p:nvSpPr>
                <p:cNvPr id="16" name="文本框 15">
                  <a:extLst>
                    <a:ext uri="{FF2B5EF4-FFF2-40B4-BE49-F238E27FC236}">
                      <a16:creationId xmlns:a16="http://schemas.microsoft.com/office/drawing/2014/main" id="{E5E0A9BB-51EB-4879-AE72-CF2FC182C769}"/>
                    </a:ext>
                  </a:extLst>
                </p:cNvPr>
                <p:cNvSpPr txBox="1">
                  <a:spLocks noRot="1" noChangeAspect="1" noMove="1" noResize="1" noEditPoints="1" noAdjustHandles="1" noChangeArrowheads="1" noChangeShapeType="1" noTextEdit="1"/>
                </p:cNvSpPr>
                <p:nvPr/>
              </p:nvSpPr>
              <p:spPr>
                <a:xfrm>
                  <a:off x="1680093" y="4508796"/>
                  <a:ext cx="4000269" cy="461665"/>
                </a:xfrm>
                <a:prstGeom prst="rect">
                  <a:avLst/>
                </a:prstGeom>
                <a:blipFill>
                  <a:blip r:embed="rId5"/>
                  <a:stretch>
                    <a:fillRect l="-2439" t="-14474" b="-30263"/>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66E34149-9023-459D-A520-6CEB362D1562}"/>
                  </a:ext>
                </a:extLst>
              </p:cNvPr>
              <p:cNvSpPr txBox="1"/>
              <p:nvPr/>
            </p:nvSpPr>
            <p:spPr>
              <a:xfrm>
                <a:off x="1290454" y="5038884"/>
                <a:ext cx="6664960" cy="461665"/>
              </a:xfrm>
              <a:prstGeom prst="rect">
                <a:avLst/>
              </a:prstGeom>
              <a:noFill/>
            </p:spPr>
            <p:txBody>
              <a:bodyPr wrap="square" rtlCol="0">
                <a:spAutoFit/>
              </a:bodyPr>
              <a:lstStyle/>
              <a:p>
                <a:pPr marL="342900" indent="-342900">
                  <a:buFont typeface="Wingdings" panose="05000000000000000000" pitchFamily="2" charset="2"/>
                  <a:buChar char="ü"/>
                </a:pPr>
                <a:r>
                  <a:rPr lang="zh-CN" altLang="en-US" dirty="0">
                    <a:solidFill>
                      <a:srgbClr val="C00000"/>
                    </a:solidFill>
                    <a:latin typeface="黑体" panose="02010609060101010101" pitchFamily="49" charset="-122"/>
                    <a:ea typeface="黑体" panose="02010609060101010101" pitchFamily="49" charset="-122"/>
                  </a:rPr>
                  <a:t>非负矩阵分解</a:t>
                </a:r>
                <a:r>
                  <a:rPr lang="zh-CN" altLang="en-US" dirty="0">
                    <a:solidFill>
                      <a:schemeClr val="tx1"/>
                    </a:solidFill>
                    <a:latin typeface="黑体" panose="02010609060101010101" pitchFamily="49" charset="-122"/>
                    <a:ea typeface="黑体" panose="02010609060101010101" pitchFamily="49" charset="-122"/>
                  </a:rPr>
                  <a:t>：已知矩阵</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𝑀</m:t>
                    </m:r>
                  </m:oMath>
                </a14:m>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求分解因子</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𝑋</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𝑌</m:t>
                    </m:r>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17" name="文本框 16">
                <a:extLst>
                  <a:ext uri="{FF2B5EF4-FFF2-40B4-BE49-F238E27FC236}">
                    <a16:creationId xmlns:a16="http://schemas.microsoft.com/office/drawing/2014/main" id="{66E34149-9023-459D-A520-6CEB362D1562}"/>
                  </a:ext>
                </a:extLst>
              </p:cNvPr>
              <p:cNvSpPr txBox="1">
                <a:spLocks noRot="1" noChangeAspect="1" noMove="1" noResize="1" noEditPoints="1" noAdjustHandles="1" noChangeArrowheads="1" noChangeShapeType="1" noTextEdit="1"/>
              </p:cNvSpPr>
              <p:nvPr/>
            </p:nvSpPr>
            <p:spPr>
              <a:xfrm>
                <a:off x="1290454" y="5038884"/>
                <a:ext cx="6664960" cy="461665"/>
              </a:xfrm>
              <a:prstGeom prst="rect">
                <a:avLst/>
              </a:prstGeom>
              <a:blipFill>
                <a:blip r:embed="rId6"/>
                <a:stretch>
                  <a:fillRect l="-1281" t="-14667" b="-28000"/>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99523D94-A2A5-41E0-8DD1-DDB8C99D1CE4}"/>
              </a:ext>
            </a:extLst>
          </p:cNvPr>
          <p:cNvGrpSpPr/>
          <p:nvPr/>
        </p:nvGrpSpPr>
        <p:grpSpPr>
          <a:xfrm>
            <a:off x="1667297" y="5458889"/>
            <a:ext cx="6606771" cy="1026821"/>
            <a:chOff x="1689331" y="5370759"/>
            <a:chExt cx="6606771" cy="1026821"/>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6C5704D-C5E8-4324-B40B-8511AD790DE1}"/>
                    </a:ext>
                  </a:extLst>
                </p:cNvPr>
                <p:cNvSpPr txBox="1"/>
                <p:nvPr/>
              </p:nvSpPr>
              <p:spPr>
                <a:xfrm>
                  <a:off x="2373744" y="5370759"/>
                  <a:ext cx="4850452" cy="6268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solidFill>
                                  <a:schemeClr val="tx1"/>
                                </a:solidFill>
                                <a:latin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rPr>
                                </m:ctrlPr>
                              </m:limLowPr>
                              <m:e>
                                <m:r>
                                  <m:rPr>
                                    <m:sty m:val="p"/>
                                  </m:rPr>
                                  <a:rPr lang="en-US" altLang="zh-CN" i="0" smtClean="0">
                                    <a:solidFill>
                                      <a:schemeClr val="tx1"/>
                                    </a:solidFill>
                                    <a:latin typeface="Cambria Math" panose="02040503050406030204" pitchFamily="18" charset="0"/>
                                  </a:rPr>
                                  <m:t>min</m:t>
                                </m:r>
                              </m:e>
                              <m:lim>
                                <m:r>
                                  <a:rPr lang="en-US" altLang="zh-CN" b="0" i="1" smtClean="0">
                                    <a:solidFill>
                                      <a:schemeClr val="tx1"/>
                                    </a:solidFill>
                                    <a:latin typeface="Cambria Math" panose="02040503050406030204" pitchFamily="18" charset="0"/>
                                  </a:rPr>
                                  <m:t>𝑋</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𝑌</m:t>
                                </m:r>
                                <m:r>
                                  <a:rPr lang="en-US" altLang="zh-CN" b="0" i="1" smtClean="0">
                                    <a:solidFill>
                                      <a:schemeClr val="tx1"/>
                                    </a:solidFill>
                                    <a:latin typeface="Cambria Math" panose="02040503050406030204" pitchFamily="18" charset="0"/>
                                    <a:ea typeface="Cambria Math" panose="02040503050406030204" pitchFamily="18" charset="0"/>
                                  </a:rPr>
                                  <m:t>≥0</m:t>
                                </m:r>
                              </m:lim>
                            </m:limLow>
                          </m:fName>
                          <m:e>
                            <m:box>
                              <m:boxPr>
                                <m:ctrlPr>
                                  <a:rPr lang="en-US" altLang="zh-CN" i="1" smtClean="0">
                                    <a:solidFill>
                                      <a:schemeClr val="tx1"/>
                                    </a:solidFill>
                                    <a:latin typeface="Cambria Math" panose="02040503050406030204" pitchFamily="18" charset="0"/>
                                  </a:rPr>
                                </m:ctrlPr>
                              </m:boxPr>
                              <m:e>
                                <m:argPr>
                                  <m:argSz m:val="-1"/>
                                </m:argPr>
                                <m:f>
                                  <m:fPr>
                                    <m:ctrlPr>
                                      <a:rPr lang="en-US" altLang="zh-CN"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1</m:t>
                                    </m:r>
                                  </m:num>
                                  <m:den>
                                    <m:r>
                                      <a:rPr lang="en-US" altLang="zh-CN" b="0" i="1" smtClean="0">
                                        <a:solidFill>
                                          <a:schemeClr val="tx1"/>
                                        </a:solidFill>
                                        <a:latin typeface="Cambria Math" panose="02040503050406030204" pitchFamily="18" charset="0"/>
                                      </a:rPr>
                                      <m:t>2</m:t>
                                    </m:r>
                                  </m:den>
                                </m:f>
                                <m:sSubSup>
                                  <m:sSubSupPr>
                                    <m:ctrlPr>
                                      <a:rPr lang="en-US" altLang="zh-CN" i="1" smtClean="0">
                                        <a:solidFill>
                                          <a:schemeClr val="tx1"/>
                                        </a:solidFill>
                                        <a:latin typeface="Cambria Math" panose="02040503050406030204" pitchFamily="18" charset="0"/>
                                      </a:rPr>
                                    </m:ctrlPr>
                                  </m:sSubSupPr>
                                  <m:e>
                                    <m:d>
                                      <m:dPr>
                                        <m:begChr m:val="‖"/>
                                        <m:endChr m:val="‖"/>
                                        <m:ctrlPr>
                                          <a:rPr lang="en-US" altLang="zh-CN"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𝑀</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𝑋𝑌</m:t>
                                        </m:r>
                                      </m:e>
                                    </m:d>
                                  </m:e>
                                  <m:sub>
                                    <m:r>
                                      <a:rPr lang="en-US" altLang="zh-CN" b="0" i="1" smtClean="0">
                                        <a:solidFill>
                                          <a:schemeClr val="tx1"/>
                                        </a:solidFill>
                                        <a:latin typeface="Cambria Math" panose="02040503050406030204" pitchFamily="18" charset="0"/>
                                      </a:rPr>
                                      <m:t>𝐹</m:t>
                                    </m:r>
                                  </m:sub>
                                  <m:sup>
                                    <m:r>
                                      <a:rPr lang="en-US" altLang="zh-CN" b="0" i="1" smtClean="0">
                                        <a:solidFill>
                                          <a:schemeClr val="tx1"/>
                                        </a:solidFill>
                                        <a:latin typeface="Cambria Math" panose="02040503050406030204" pitchFamily="18" charset="0"/>
                                      </a:rPr>
                                      <m:t>2</m:t>
                                    </m:r>
                                  </m:sup>
                                </m:sSubSup>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𝜆</m:t>
                                    </m:r>
                                  </m:e>
                                  <m:sub>
                                    <m:r>
                                      <a:rPr lang="en-US" altLang="zh-CN" b="0" i="1" smtClean="0">
                                        <a:solidFill>
                                          <a:schemeClr val="tx1"/>
                                        </a:solidFill>
                                        <a:latin typeface="Cambria Math" panose="02040503050406030204" pitchFamily="18" charset="0"/>
                                      </a:rPr>
                                      <m:t>1</m:t>
                                    </m:r>
                                  </m:sub>
                                </m:sSub>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𝑟</m:t>
                                    </m:r>
                                  </m:e>
                                  <m:sub>
                                    <m:r>
                                      <a:rPr lang="en-US" altLang="zh-CN" i="1">
                                        <a:solidFill>
                                          <a:schemeClr val="tx1"/>
                                        </a:solidFill>
                                        <a:latin typeface="Cambria Math" panose="02040503050406030204" pitchFamily="18" charset="0"/>
                                      </a:rPr>
                                      <m:t>1</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𝑋</m:t>
                                    </m:r>
                                  </m:e>
                                </m:d>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𝜆</m:t>
                                    </m:r>
                                  </m:e>
                                  <m:sub>
                                    <m:r>
                                      <a:rPr lang="en-US" altLang="zh-CN" b="0" i="1" smtClean="0">
                                        <a:solidFill>
                                          <a:schemeClr val="tx1"/>
                                        </a:solidFill>
                                        <a:latin typeface="Cambria Math" panose="02040503050406030204" pitchFamily="18" charset="0"/>
                                      </a:rPr>
                                      <m:t>2</m:t>
                                    </m:r>
                                  </m:sub>
                                </m:sSub>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𝑟</m:t>
                                    </m:r>
                                  </m:e>
                                  <m:sub>
                                    <m:r>
                                      <a:rPr lang="en-US" altLang="zh-CN" b="0" i="1" smtClean="0">
                                        <a:solidFill>
                                          <a:schemeClr val="tx1"/>
                                        </a:solidFill>
                                        <a:latin typeface="Cambria Math" panose="02040503050406030204" pitchFamily="18" charset="0"/>
                                      </a:rPr>
                                      <m:t>2</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𝑋</m:t>
                                    </m:r>
                                  </m:e>
                                </m:d>
                              </m:e>
                            </m:box>
                          </m:e>
                        </m:func>
                      </m:oMath>
                    </m:oMathPara>
                  </a14:m>
                  <a:endParaRPr lang="zh-CN" altLang="en-US" dirty="0">
                    <a:solidFill>
                      <a:schemeClr val="tx1"/>
                    </a:solidFill>
                  </a:endParaRPr>
                </a:p>
              </p:txBody>
            </p:sp>
          </mc:Choice>
          <mc:Fallback xmlns="">
            <p:sp>
              <p:nvSpPr>
                <p:cNvPr id="18" name="文本框 17">
                  <a:extLst>
                    <a:ext uri="{FF2B5EF4-FFF2-40B4-BE49-F238E27FC236}">
                      <a16:creationId xmlns:a16="http://schemas.microsoft.com/office/drawing/2014/main" id="{16C5704D-C5E8-4324-B40B-8511AD790DE1}"/>
                    </a:ext>
                  </a:extLst>
                </p:cNvPr>
                <p:cNvSpPr txBox="1">
                  <a:spLocks noRot="1" noChangeAspect="1" noMove="1" noResize="1" noEditPoints="1" noAdjustHandles="1" noChangeArrowheads="1" noChangeShapeType="1" noTextEdit="1"/>
                </p:cNvSpPr>
                <p:nvPr/>
              </p:nvSpPr>
              <p:spPr>
                <a:xfrm>
                  <a:off x="2373744" y="5370759"/>
                  <a:ext cx="4850452" cy="62683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D4052D5-CF2C-40A4-B1E1-F97FF19F8104}"/>
                    </a:ext>
                  </a:extLst>
                </p:cNvPr>
                <p:cNvSpPr txBox="1"/>
                <p:nvPr/>
              </p:nvSpPr>
              <p:spPr>
                <a:xfrm>
                  <a:off x="1689331" y="5935915"/>
                  <a:ext cx="6606771" cy="461665"/>
                </a:xfrm>
                <a:prstGeom prst="rect">
                  <a:avLst/>
                </a:prstGeom>
                <a:noFill/>
              </p:spPr>
              <p:txBody>
                <a:bodyPr wrap="square" rtlCol="0">
                  <a:spAutoFit/>
                </a:bodyPr>
                <a:lstStyle/>
                <a:p>
                  <a:r>
                    <a:rPr lang="zh-CN" altLang="en-US" dirty="0">
                      <a:solidFill>
                        <a:schemeClr val="tx1"/>
                      </a:solidFill>
                      <a:ea typeface="黑体" panose="02010609060101010101" pitchFamily="49" charset="-122"/>
                      <a:cs typeface="Times New Roman" panose="02020603050405020304" pitchFamily="18" charset="0"/>
                    </a:rPr>
                    <a:t>其中</a:t>
                  </a:r>
                  <a14:m>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bPr>
                        <m:e>
                          <m:r>
                            <a:rPr lang="zh-CN" altLang="en-US"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𝜆</m:t>
                          </m:r>
                        </m:e>
                        <m:sub>
                          <m: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1</m:t>
                          </m:r>
                        </m:sub>
                      </m:sSub>
                      <m:r>
                        <m:rPr>
                          <m:nor/>
                        </m:rPr>
                        <a:rPr lang="zh-CN" altLang="en-US" dirty="0">
                          <a:solidFill>
                            <a:schemeClr val="tx1"/>
                          </a:solidFill>
                          <a:ea typeface="黑体" panose="02010609060101010101" pitchFamily="49" charset="-122"/>
                          <a:cs typeface="Times New Roman" panose="02020603050405020304" pitchFamily="18" charset="0"/>
                        </a:rPr>
                        <m:t>和</m:t>
                      </m:r>
                      <m:sSub>
                        <m:sSubPr>
                          <m:ctrlP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bPr>
                        <m:e>
                          <m:r>
                            <a:rPr lang="zh-CN" altLang="en-US"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𝜆</m:t>
                          </m:r>
                        </m:e>
                        <m:sub>
                          <m:r>
                            <a:rPr lang="en-US" altLang="zh-CN"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2</m:t>
                          </m:r>
                        </m:sub>
                      </m:sSub>
                    </m:oMath>
                  </a14:m>
                  <a:r>
                    <a:rPr lang="zh-CN" altLang="en-US" dirty="0">
                      <a:solidFill>
                        <a:schemeClr val="tx1"/>
                      </a:solidFill>
                      <a:ea typeface="黑体" panose="02010609060101010101" pitchFamily="49" charset="-122"/>
                      <a:cs typeface="Times New Roman" panose="02020603050405020304" pitchFamily="18" charset="0"/>
                    </a:rPr>
                    <a:t>是正参数，</a:t>
                  </a:r>
                  <a:r>
                    <a:rPr lang="en-US" altLang="zh-CN" dirty="0">
                      <a:solidFill>
                        <a:schemeClr val="tx1"/>
                      </a:solidFill>
                    </a:rPr>
                    <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𝑟</m:t>
                          </m:r>
                        </m:e>
                        <m:sub>
                          <m:r>
                            <a:rPr lang="en-US" altLang="zh-CN" i="1">
                              <a:solidFill>
                                <a:schemeClr val="tx1"/>
                              </a:solidFill>
                              <a:latin typeface="Cambria Math" panose="02040503050406030204" pitchFamily="18" charset="0"/>
                            </a:rPr>
                            <m:t>1</m:t>
                          </m:r>
                        </m:sub>
                      </m:sSub>
                    </m:oMath>
                  </a14:m>
                  <a:r>
                    <a:rPr lang="zh-CN" altLang="en-US" dirty="0">
                      <a:solidFill>
                        <a:schemeClr val="tx1"/>
                      </a:solidFill>
                      <a:ea typeface="黑体" panose="02010609060101010101" pitchFamily="49" charset="-122"/>
                      <a:cs typeface="Times New Roman" panose="02020603050405020304" pitchFamily="18" charset="0"/>
                    </a:rPr>
                    <a:t>和</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𝑟</m:t>
                          </m:r>
                        </m:e>
                        <m:sub>
                          <m:r>
                            <a:rPr lang="en-US" altLang="zh-CN" i="1">
                              <a:solidFill>
                                <a:schemeClr val="tx1"/>
                              </a:solidFill>
                              <a:latin typeface="Cambria Math" panose="02040503050406030204" pitchFamily="18" charset="0"/>
                            </a:rPr>
                            <m:t>2</m:t>
                          </m:r>
                        </m:sub>
                      </m:sSub>
                    </m:oMath>
                  </a14:m>
                  <a:r>
                    <a:rPr lang="zh-CN" altLang="en-US" dirty="0">
                      <a:solidFill>
                        <a:schemeClr val="tx1"/>
                      </a:solidFill>
                      <a:ea typeface="黑体" panose="02010609060101010101" pitchFamily="49" charset="-122"/>
                      <a:cs typeface="Times New Roman" panose="02020603050405020304" pitchFamily="18" charset="0"/>
                    </a:rPr>
                    <a:t>是正则化算子</a:t>
                  </a:r>
                  <a:r>
                    <a:rPr lang="en-US" altLang="zh-CN" dirty="0">
                      <a:solidFill>
                        <a:schemeClr val="tx1"/>
                      </a:solidFill>
                      <a:ea typeface="黑体" panose="02010609060101010101" pitchFamily="49" charset="-122"/>
                      <a:cs typeface="Times New Roman" panose="02020603050405020304" pitchFamily="18" charset="0"/>
                    </a:rPr>
                    <a:t>.</a:t>
                  </a:r>
                </a:p>
              </p:txBody>
            </p:sp>
          </mc:Choice>
          <mc:Fallback xmlns="">
            <p:sp>
              <p:nvSpPr>
                <p:cNvPr id="19" name="文本框 18">
                  <a:extLst>
                    <a:ext uri="{FF2B5EF4-FFF2-40B4-BE49-F238E27FC236}">
                      <a16:creationId xmlns:a16="http://schemas.microsoft.com/office/drawing/2014/main" id="{0D4052D5-CF2C-40A4-B1E1-F97FF19F8104}"/>
                    </a:ext>
                  </a:extLst>
                </p:cNvPr>
                <p:cNvSpPr txBox="1">
                  <a:spLocks noRot="1" noChangeAspect="1" noMove="1" noResize="1" noEditPoints="1" noAdjustHandles="1" noChangeArrowheads="1" noChangeShapeType="1" noTextEdit="1"/>
                </p:cNvSpPr>
                <p:nvPr/>
              </p:nvSpPr>
              <p:spPr>
                <a:xfrm>
                  <a:off x="1689331" y="5935915"/>
                  <a:ext cx="6606771" cy="461665"/>
                </a:xfrm>
                <a:prstGeom prst="rect">
                  <a:avLst/>
                </a:prstGeom>
                <a:blipFill>
                  <a:blip r:embed="rId8"/>
                  <a:stretch>
                    <a:fillRect l="-1477" t="-14474" b="-3026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08A2F2E-E5BA-4145-B291-033423405DA6}"/>
                  </a:ext>
                </a:extLst>
              </p:cNvPr>
              <p:cNvSpPr txBox="1"/>
              <p:nvPr/>
            </p:nvSpPr>
            <p:spPr>
              <a:xfrm>
                <a:off x="1330960" y="1155698"/>
                <a:ext cx="6725920" cy="971869"/>
              </a:xfrm>
              <a:prstGeom prst="rect">
                <a:avLst/>
              </a:prstGeom>
              <a:noFill/>
            </p:spPr>
            <p:txBody>
              <a:bodyPr wrap="square" rtlCol="0">
                <a:spAutoFit/>
              </a:bodyPr>
              <a:lstStyle/>
              <a:p>
                <a:pPr>
                  <a:spcBef>
                    <a:spcPts val="600"/>
                  </a:spcBef>
                  <a:spcAft>
                    <a:spcPts val="1200"/>
                  </a:spcAft>
                </a:pPr>
                <a14:m>
                  <m:oMathPara xmlns:m="http://schemas.openxmlformats.org/officeDocument/2006/math">
                    <m:oMathParaPr>
                      <m:jc m:val="centerGroup"/>
                    </m:oMathParaPr>
                    <m:oMath xmlns:m="http://schemas.openxmlformats.org/officeDocument/2006/math">
                      <m:func>
                        <m:funcPr>
                          <m:ctrlPr>
                            <a:rPr lang="en-US" altLang="zh-CN" i="1" smtClean="0">
                              <a:solidFill>
                                <a:schemeClr val="tx1"/>
                              </a:solidFill>
                              <a:latin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rPr>
                              </m:ctrlPr>
                            </m:limLowPr>
                            <m:e>
                              <m:r>
                                <m:rPr>
                                  <m:sty m:val="p"/>
                                </m:rPr>
                                <a:rPr lang="en-US" altLang="zh-CN" i="0" smtClean="0">
                                  <a:solidFill>
                                    <a:schemeClr val="tx1"/>
                                  </a:solidFill>
                                  <a:latin typeface="Cambria Math" panose="02040503050406030204" pitchFamily="18" charset="0"/>
                                </a:rPr>
                                <m:t>m</m:t>
                              </m:r>
                              <m:r>
                                <m:rPr>
                                  <m:sty m:val="p"/>
                                </m:rPr>
                                <a:rPr lang="en-US" altLang="zh-CN" b="0" i="0" smtClean="0">
                                  <a:solidFill>
                                    <a:schemeClr val="tx1"/>
                                  </a:solidFill>
                                  <a:latin typeface="Cambria Math" panose="02040503050406030204" pitchFamily="18" charset="0"/>
                                </a:rPr>
                                <m:t>in</m:t>
                              </m:r>
                            </m:e>
                            <m:lim>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𝑋</m:t>
                                  </m:r>
                                </m:e>
                                <m:sub>
                                  <m:r>
                                    <a:rPr lang="en-US" altLang="zh-CN" b="0" i="1" smtClean="0">
                                      <a:solidFill>
                                        <a:schemeClr val="tx1"/>
                                      </a:solidFill>
                                      <a:latin typeface="Cambria Math" panose="02040503050406030204" pitchFamily="18" charset="0"/>
                                      <a:ea typeface="Cambria Math" panose="02040503050406030204" pitchFamily="18" charset="0"/>
                                    </a:rPr>
                                    <m:t>𝑖</m:t>
                                  </m:r>
                                </m:sub>
                              </m:sSub>
                            </m:lim>
                          </m:limLow>
                        </m:fName>
                        <m:e>
                          <m:r>
                            <a:rPr lang="en-US" altLang="zh-CN" b="0" i="1" smtClean="0">
                              <a:solidFill>
                                <a:schemeClr val="tx1"/>
                              </a:solidFill>
                              <a:latin typeface="Cambria Math" panose="02040503050406030204" pitchFamily="18" charset="0"/>
                            </a:rPr>
                            <m:t>𝐹</m:t>
                          </m:r>
                          <m:d>
                            <m:dPr>
                              <m:ctrlPr>
                                <a:rPr lang="en-US" altLang="zh-CN" b="0" i="1" smtClean="0">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𝑠</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𝑠</m:t>
                                  </m:r>
                                </m:sub>
                              </m:sSub>
                            </m:e>
                          </m:d>
                          <m:r>
                            <a:rPr lang="en-US" altLang="zh-CN" b="0" i="1" smtClean="0">
                              <a:solidFill>
                                <a:schemeClr val="tx1"/>
                              </a:solidFill>
                              <a:latin typeface="Cambria Math" panose="02040503050406030204" pitchFamily="18" charset="0"/>
                            </a:rPr>
                            <m:t>+</m:t>
                          </m:r>
                          <m:nary>
                            <m:naryPr>
                              <m:chr m:val="∑"/>
                              <m:limLoc m:val="subSup"/>
                              <m:ctrlPr>
                                <a:rPr lang="en-US" altLang="zh-CN" b="0" i="1" smtClean="0">
                                  <a:solidFill>
                                    <a:schemeClr val="tx1"/>
                                  </a:solidFill>
                                  <a:latin typeface="Cambria Math" panose="02040503050406030204" pitchFamily="18" charset="0"/>
                                </a:rPr>
                              </m:ctrlPr>
                            </m:naryPr>
                            <m:sub>
                              <m:r>
                                <m:rPr>
                                  <m:brk m:alnAt="25"/>
                                </m:rP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𝑠</m:t>
                              </m:r>
                            </m:sup>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e>
                          </m:nary>
                        </m:e>
                      </m:func>
                    </m:oMath>
                  </m:oMathPara>
                </a14:m>
                <a:endParaRPr lang="en-US" altLang="zh-CN" dirty="0">
                  <a:solidFill>
                    <a:schemeClr val="tx1"/>
                  </a:solidFill>
                  <a:latin typeface="黑体" panose="02010609060101010101" pitchFamily="49" charset="-122"/>
                  <a:ea typeface="黑体" panose="02010609060101010101" pitchFamily="49" charset="-122"/>
                </a:endParaRPr>
              </a:p>
            </p:txBody>
          </p:sp>
        </mc:Choice>
        <mc:Fallback xmlns="">
          <p:sp>
            <p:nvSpPr>
              <p:cNvPr id="20" name="文本框 19">
                <a:extLst>
                  <a:ext uri="{FF2B5EF4-FFF2-40B4-BE49-F238E27FC236}">
                    <a16:creationId xmlns:a16="http://schemas.microsoft.com/office/drawing/2014/main" id="{908A2F2E-E5BA-4145-B291-033423405DA6}"/>
                  </a:ext>
                </a:extLst>
              </p:cNvPr>
              <p:cNvSpPr txBox="1">
                <a:spLocks noRot="1" noChangeAspect="1" noMove="1" noResize="1" noEditPoints="1" noAdjustHandles="1" noChangeArrowheads="1" noChangeShapeType="1" noTextEdit="1"/>
              </p:cNvSpPr>
              <p:nvPr/>
            </p:nvSpPr>
            <p:spPr>
              <a:xfrm>
                <a:off x="1330960" y="1155698"/>
                <a:ext cx="6725920" cy="97186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FB2E8855-1C5E-4F4E-9523-74F36023F299}"/>
                  </a:ext>
                </a:extLst>
              </p:cNvPr>
              <p:cNvSpPr/>
              <p:nvPr/>
            </p:nvSpPr>
            <p:spPr>
              <a:xfrm>
                <a:off x="914671" y="2284640"/>
                <a:ext cx="7567948" cy="830997"/>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rgbClr val="C00000"/>
                    </a:solidFill>
                    <a:ea typeface="黑体" panose="02010609060101010101" pitchFamily="49" charset="-122"/>
                    <a:cs typeface="Times New Roman" panose="02020603050405020304" pitchFamily="18" charset="0"/>
                  </a:rPr>
                  <a:t>块坐标下降法</a:t>
                </a:r>
                <a:r>
                  <a:rPr lang="en-US" altLang="zh-CN" dirty="0">
                    <a:solidFill>
                      <a:schemeClr val="tx1"/>
                    </a:solidFill>
                    <a:ea typeface="黑体" panose="02010609060101010101" pitchFamily="49" charset="-122"/>
                    <a:cs typeface="Times New Roman" panose="02020603050405020304" pitchFamily="18" charset="0"/>
                  </a:rPr>
                  <a:t>(Block C</a:t>
                </a:r>
                <a:r>
                  <a:rPr lang="en-US" altLang="zh-CN" dirty="0">
                    <a:cs typeface="Times New Roman" panose="02020603050405020304" pitchFamily="18" charset="0"/>
                  </a:rPr>
                  <a:t>oordinate Descent, BCD)</a:t>
                </a:r>
                <a:r>
                  <a:rPr lang="zh-CN" altLang="en-US" dirty="0">
                    <a:cs typeface="Times New Roman" panose="02020603050405020304" pitchFamily="18" charset="0"/>
                  </a:rPr>
                  <a:t>，</a:t>
                </a:r>
                <a:r>
                  <a:rPr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每次保持</a:t>
                </a:r>
                <a14:m>
                  <m:oMath xmlns:m="http://schemas.openxmlformats.org/officeDocument/2006/math">
                    <m:r>
                      <a:rPr lang="en-US" altLang="zh-CN" b="0" i="1" smtClean="0">
                        <a:solidFill>
                          <a:schemeClr val="tx1"/>
                        </a:solidFill>
                        <a:latin typeface="Cambria Math" panose="02040503050406030204" pitchFamily="18" charset="0"/>
                        <a:cs typeface="Times New Roman" panose="02020603050405020304" pitchFamily="18" charset="0"/>
                      </a:rPr>
                      <m:t>𝑠</m:t>
                    </m:r>
                    <m:r>
                      <a:rPr lang="en-US" altLang="zh-CN" b="0" i="1" smtClean="0">
                        <a:solidFill>
                          <a:schemeClr val="tx1"/>
                        </a:solidFill>
                        <a:latin typeface="Cambria Math" panose="02040503050406030204" pitchFamily="18" charset="0"/>
                        <a:cs typeface="Times New Roman" panose="02020603050405020304" pitchFamily="18" charset="0"/>
                      </a:rPr>
                      <m:t>−1</m:t>
                    </m:r>
                  </m:oMath>
                </a14:m>
                <a:r>
                  <a:rPr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块的值为当前值，仅关于一块变量来优化</a:t>
                </a:r>
                <a:r>
                  <a:rPr lang="en-US" altLang="zh-CN"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7" name="矩形 6">
                <a:extLst>
                  <a:ext uri="{FF2B5EF4-FFF2-40B4-BE49-F238E27FC236}">
                    <a16:creationId xmlns:a16="http://schemas.microsoft.com/office/drawing/2014/main" id="{FB2E8855-1C5E-4F4E-9523-74F36023F299}"/>
                  </a:ext>
                </a:extLst>
              </p:cNvPr>
              <p:cNvSpPr>
                <a:spLocks noRot="1" noChangeAspect="1" noMove="1" noResize="1" noEditPoints="1" noAdjustHandles="1" noChangeArrowheads="1" noChangeShapeType="1" noTextEdit="1"/>
              </p:cNvSpPr>
              <p:nvPr/>
            </p:nvSpPr>
            <p:spPr>
              <a:xfrm>
                <a:off x="914671" y="2284640"/>
                <a:ext cx="7567948" cy="830997"/>
              </a:xfrm>
              <a:prstGeom prst="rect">
                <a:avLst/>
              </a:prstGeom>
              <a:blipFill>
                <a:blip r:embed="rId10"/>
                <a:stretch>
                  <a:fillRect l="-1047" t="-8088" b="-13971"/>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3163113C-1851-42FD-8EF1-7131CA80236F}"/>
              </a:ext>
            </a:extLst>
          </p:cNvPr>
          <p:cNvSpPr/>
          <p:nvPr/>
        </p:nvSpPr>
        <p:spPr>
          <a:xfrm>
            <a:off x="966255" y="3001216"/>
            <a:ext cx="1385455" cy="461665"/>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rgbClr val="0070C0"/>
                </a:solidFill>
                <a:ea typeface="黑体" panose="02010609060101010101" pitchFamily="49" charset="-122"/>
                <a:cs typeface="Times New Roman" panose="02020603050405020304" pitchFamily="18" charset="0"/>
              </a:rPr>
              <a:t>应用</a:t>
            </a:r>
            <a:endParaRPr lang="zh-CN" altLang="en-US" dirty="0">
              <a:solidFill>
                <a:srgbClr val="0070C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3889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7"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518483" y="2049001"/>
            <a:ext cx="8218098" cy="4328726"/>
          </a:xfrm>
          <a:prstGeom prst="rect">
            <a:avLst/>
          </a:prstGeom>
        </p:spPr>
      </p:pic>
      <p:sp>
        <p:nvSpPr>
          <p:cNvPr id="5" name="文本框 4"/>
          <p:cNvSpPr txBox="1"/>
          <p:nvPr/>
        </p:nvSpPr>
        <p:spPr>
          <a:xfrm>
            <a:off x="246660" y="336764"/>
            <a:ext cx="8783779" cy="769441"/>
          </a:xfrm>
          <a:prstGeom prst="rect">
            <a:avLst/>
          </a:prstGeom>
          <a:noFill/>
        </p:spPr>
        <p:txBody>
          <a:bodyPr wrap="square" rtlCol="0">
            <a:spAutoFit/>
          </a:bodyPr>
          <a:lstStyle/>
          <a:p>
            <a:pPr algn="ctr"/>
            <a:r>
              <a:rPr lang="en-US" altLang="zh-CN" sz="4400" dirty="0" err="1">
                <a:solidFill>
                  <a:srgbClr val="0070C0"/>
                </a:solidFill>
                <a:ea typeface="黑体" panose="02010609060101010101" pitchFamily="49" charset="-122"/>
                <a:cs typeface="Times New Roman" panose="02020603050405020304" pitchFamily="18" charset="0"/>
              </a:rPr>
              <a:t>AdaBoost</a:t>
            </a:r>
            <a:endParaRPr lang="zh-CN" altLang="en-US" sz="2800" dirty="0">
              <a:solidFill>
                <a:srgbClr val="0070C0"/>
              </a:solidFill>
              <a:ea typeface="黑体" panose="02010609060101010101" pitchFamily="49" charset="-122"/>
              <a:cs typeface="Times New Roman" panose="02020603050405020304" pitchFamily="18" charset="0"/>
            </a:endParaRPr>
          </a:p>
        </p:txBody>
      </p:sp>
      <p:sp>
        <p:nvSpPr>
          <p:cNvPr id="12" name="矩形 11"/>
          <p:cNvSpPr/>
          <p:nvPr/>
        </p:nvSpPr>
        <p:spPr>
          <a:xfrm>
            <a:off x="739728" y="931542"/>
            <a:ext cx="1107996" cy="461665"/>
          </a:xfrm>
          <a:prstGeom prst="rect">
            <a:avLst/>
          </a:prstGeom>
        </p:spPr>
        <p:txBody>
          <a:bodyPr wrap="none">
            <a:spAutoFit/>
          </a:bodyPr>
          <a:lstStyle/>
          <a:p>
            <a:r>
              <a:rPr lang="zh-CN" altLang="en-US" dirty="0">
                <a:solidFill>
                  <a:srgbClr val="7030A0"/>
                </a:solidFill>
                <a:latin typeface="黑体" panose="02010609060101010101" pitchFamily="49" charset="-122"/>
                <a:ea typeface="黑体" panose="02010609060101010101" pitchFamily="49" charset="-122"/>
              </a:rPr>
              <a:t>凸优化</a:t>
            </a:r>
            <a:endParaRPr lang="en-US" altLang="zh-CN" dirty="0">
              <a:solidFill>
                <a:srgbClr val="7030A0"/>
              </a:solidFill>
              <a:latin typeface="黑体" panose="02010609060101010101" pitchFamily="49" charset="-122"/>
              <a:ea typeface="黑体" panose="02010609060101010101" pitchFamily="49" charset="-122"/>
            </a:endParaRPr>
          </a:p>
        </p:txBody>
      </p:sp>
      <p:sp>
        <p:nvSpPr>
          <p:cNvPr id="7" name="文本框 6"/>
          <p:cNvSpPr txBox="1"/>
          <p:nvPr/>
        </p:nvSpPr>
        <p:spPr>
          <a:xfrm>
            <a:off x="4876638" y="2020148"/>
            <a:ext cx="3870960" cy="461665"/>
          </a:xfrm>
          <a:prstGeom prst="rect">
            <a:avLst/>
          </a:prstGeom>
          <a:noFill/>
        </p:spPr>
        <p:txBody>
          <a:bodyPr wrap="square" rtlCol="0">
            <a:spAutoFit/>
          </a:bodyPr>
          <a:lstStyle/>
          <a:p>
            <a:r>
              <a:rPr lang="en-US" altLang="zh-CN" dirty="0">
                <a:solidFill>
                  <a:schemeClr val="tx1"/>
                </a:solidFill>
              </a:rPr>
              <a:t>Freund and </a:t>
            </a:r>
            <a:r>
              <a:rPr lang="en-US" altLang="zh-CN" dirty="0" err="1">
                <a:solidFill>
                  <a:schemeClr val="tx1"/>
                </a:solidFill>
              </a:rPr>
              <a:t>Schapire</a:t>
            </a:r>
            <a:r>
              <a:rPr lang="en-US" altLang="zh-CN" dirty="0">
                <a:solidFill>
                  <a:schemeClr val="tx1"/>
                </a:solidFill>
              </a:rPr>
              <a:t>, 1995</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39CB9A5-1B3A-40AC-BE93-B62CECB0001A}"/>
                  </a:ext>
                </a:extLst>
              </p:cNvPr>
              <p:cNvSpPr/>
              <p:nvPr/>
            </p:nvSpPr>
            <p:spPr>
              <a:xfrm>
                <a:off x="891542" y="1463680"/>
                <a:ext cx="7725985" cy="691215"/>
              </a:xfrm>
              <a:prstGeom prst="rect">
                <a:avLst/>
              </a:prstGeom>
            </p:spPr>
            <p:txBody>
              <a:bodyPr wrap="square">
                <a:spAutoFit/>
              </a:bodyPr>
              <a:lstStyle/>
              <a:p>
                <a:pPr algn="ctr"/>
                <a14:m>
                  <m:oMath xmlns:m="http://schemas.openxmlformats.org/officeDocument/2006/math">
                    <m:func>
                      <m:funcPr>
                        <m:ctrlPr>
                          <a:rPr lang="en-US" altLang="zh-CN" i="1" smtClean="0">
                            <a:solidFill>
                              <a:schemeClr val="tx1"/>
                            </a:solidFill>
                            <a:latin typeface="Cambria Math" panose="02040503050406030204" pitchFamily="18" charset="0"/>
                            <a:ea typeface="黑体" panose="02010609060101010101" pitchFamily="49" charset="-122"/>
                          </a:rPr>
                        </m:ctrlPr>
                      </m:funcPr>
                      <m:fName>
                        <m:limLow>
                          <m:limLowPr>
                            <m:ctrlPr>
                              <a:rPr lang="en-US" altLang="zh-CN" i="1">
                                <a:solidFill>
                                  <a:schemeClr val="tx1"/>
                                </a:solidFill>
                                <a:latin typeface="Cambria Math" panose="02040503050406030204" pitchFamily="18" charset="0"/>
                                <a:ea typeface="黑体" panose="02010609060101010101" pitchFamily="49" charset="-122"/>
                              </a:rPr>
                            </m:ctrlPr>
                          </m:limLowPr>
                          <m:e>
                            <m:r>
                              <m:rPr>
                                <m:sty m:val="p"/>
                              </m:rPr>
                              <a:rPr lang="en-US" altLang="zh-CN">
                                <a:solidFill>
                                  <a:schemeClr val="tx1"/>
                                </a:solidFill>
                                <a:latin typeface="Cambria Math" panose="02040503050406030204" pitchFamily="18" charset="0"/>
                                <a:ea typeface="黑体" panose="02010609060101010101" pitchFamily="49" charset="-122"/>
                              </a:rPr>
                              <m:t>min</m:t>
                            </m:r>
                          </m:e>
                          <m:lim>
                            <m:r>
                              <a:rPr lang="zh-CN" altLang="en-US" i="1">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r>
                              <a:rPr lang="en-US" altLang="zh-CN" i="1">
                                <a:solidFill>
                                  <a:srgbClr val="7030A0"/>
                                </a:solidFill>
                                <a:latin typeface="Cambria Math" panose="02040503050406030204" pitchFamily="18" charset="0"/>
                                <a:ea typeface="Cambria Math" panose="02040503050406030204" pitchFamily="18" charset="0"/>
                              </a:rPr>
                              <m:t>∈</m:t>
                            </m:r>
                            <m:sSub>
                              <m:sSubPr>
                                <m:ctrlPr>
                                  <a:rPr lang="en-US" altLang="zh-CN" i="1">
                                    <a:solidFill>
                                      <a:srgbClr val="7030A0"/>
                                    </a:solidFill>
                                    <a:latin typeface="Cambria Math" panose="02040503050406030204" pitchFamily="18" charset="0"/>
                                    <a:ea typeface="黑体" panose="02010609060101010101" pitchFamily="49" charset="-122"/>
                                  </a:rPr>
                                </m:ctrlPr>
                              </m:sSubPr>
                              <m:e>
                                <m:r>
                                  <a:rPr lang="en-US" altLang="zh-CN" i="1">
                                    <a:solidFill>
                                      <a:srgbClr val="7030A0"/>
                                    </a:solidFill>
                                    <a:latin typeface="Cambria Math" panose="02040503050406030204" pitchFamily="18" charset="0"/>
                                    <a:ea typeface="Cambria Math" panose="02040503050406030204" pitchFamily="18" charset="0"/>
                                  </a:rPr>
                                  <m:t>∆</m:t>
                                </m:r>
                              </m:e>
                              <m:sub>
                                <m:r>
                                  <a:rPr lang="en-US" altLang="zh-CN" b="0" i="1" smtClean="0">
                                    <a:solidFill>
                                      <a:srgbClr val="7030A0"/>
                                    </a:solidFill>
                                    <a:latin typeface="Cambria Math" panose="02040503050406030204" pitchFamily="18" charset="0"/>
                                    <a:ea typeface="Cambria Math" panose="02040503050406030204" pitchFamily="18" charset="0"/>
                                  </a:rPr>
                                  <m:t>𝑇</m:t>
                                </m:r>
                              </m:sub>
                            </m:sSub>
                          </m:lim>
                        </m:limLow>
                      </m:fName>
                      <m:e>
                        <m:r>
                          <a:rPr lang="en-US" altLang="zh-CN"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𝐹</m:t>
                        </m:r>
                        <m:d>
                          <m:dPr>
                            <m:ctrlPr>
                              <a:rPr lang="en-US" altLang="zh-CN"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e>
                        </m:d>
                        <m:r>
                          <a:rPr lang="en-US" altLang="zh-CN"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limLoc m:val="subSup"/>
                            <m:ctrlPr>
                              <a:rPr lang="en-US" altLang="zh-C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e>
                            <m:r>
                              <m:rPr>
                                <m:sty m:val="p"/>
                              </m:rPr>
                              <a:rPr lang="en-US" altLang="zh-CN">
                                <a:solidFill>
                                  <a:schemeClr val="tx1"/>
                                </a:solidFill>
                                <a:latin typeface="Cambria Math" panose="02040503050406030204" pitchFamily="18" charset="0"/>
                                <a:ea typeface="黑体" panose="02010609060101010101" pitchFamily="49" charset="-122"/>
                                <a:cs typeface="Times New Roman" panose="02020603050405020304" pitchFamily="18" charset="0"/>
                              </a:rPr>
                              <m:t>exp</m:t>
                            </m:r>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𝑦</m:t>
                                    </m:r>
                                  </m:e>
                                  <m:sub>
                                    <m:r>
                                      <a:rPr lang="en-US" altLang="zh-CN" i="1">
                                        <a:solidFill>
                                          <a:schemeClr val="tx1"/>
                                        </a:solidFill>
                                        <a:latin typeface="Cambria Math" panose="02040503050406030204" pitchFamily="18" charset="0"/>
                                        <a:ea typeface="Cambria Math" panose="02040503050406030204" pitchFamily="18" charset="0"/>
                                      </a:rPr>
                                      <m:t>𝑖</m:t>
                                    </m:r>
                                  </m:sub>
                                </m:sSub>
                                <m:r>
                                  <a:rPr lang="en-US" altLang="zh-CN" b="0" i="1" smtClean="0">
                                    <a:solidFill>
                                      <a:schemeClr val="tx1"/>
                                    </a:solidFill>
                                    <a:latin typeface="Cambria Math" panose="02040503050406030204" pitchFamily="18" charset="0"/>
                                    <a:ea typeface="黑体" panose="02010609060101010101" pitchFamily="49" charset="-122"/>
                                  </a:rPr>
                                  <m:t>𝑓</m:t>
                                </m:r>
                                <m:d>
                                  <m:dPr>
                                    <m:ctrlPr>
                                      <a:rPr lang="en-US" altLang="zh-CN" i="1">
                                        <a:solidFill>
                                          <a:schemeClr val="tx1"/>
                                        </a:solidFill>
                                        <a:latin typeface="Cambria Math" panose="02040503050406030204" pitchFamily="18" charset="0"/>
                                        <a:ea typeface="黑体" panose="02010609060101010101" pitchFamily="49" charset="-122"/>
                                      </a:rPr>
                                    </m:ctrlPr>
                                  </m:dPr>
                                  <m:e>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i="1">
                                            <a:solidFill>
                                              <a:schemeClr val="tx1"/>
                                            </a:solidFill>
                                            <a:latin typeface="Cambria Math" panose="02040503050406030204" pitchFamily="18" charset="0"/>
                                            <a:ea typeface="黑体" panose="02010609060101010101" pitchFamily="49" charset="-122"/>
                                          </a:rPr>
                                          <m:t>𝑖</m:t>
                                        </m:r>
                                      </m:sub>
                                    </m:sSub>
                                  </m:e>
                                </m:d>
                              </m:e>
                            </m:d>
                          </m:e>
                        </m:nary>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limLoc m:val="subSup"/>
                            <m:ctrl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e>
                            <m:r>
                              <m:rPr>
                                <m:sty m:val="p"/>
                              </m:rPr>
                              <a:rPr lang="en-US" altLang="zh-CN">
                                <a:solidFill>
                                  <a:schemeClr val="tx1"/>
                                </a:solidFill>
                                <a:latin typeface="Cambria Math" panose="02040503050406030204" pitchFamily="18" charset="0"/>
                                <a:ea typeface="黑体" panose="02010609060101010101" pitchFamily="49" charset="-122"/>
                                <a:cs typeface="Times New Roman" panose="02020603050405020304" pitchFamily="18" charset="0"/>
                              </a:rPr>
                              <m:t>exp</m:t>
                            </m:r>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𝑦</m:t>
                                    </m:r>
                                  </m:e>
                                  <m:sub>
                                    <m:r>
                                      <a:rPr lang="en-US" altLang="zh-CN" i="1">
                                        <a:solidFill>
                                          <a:schemeClr val="tx1"/>
                                        </a:solidFill>
                                        <a:latin typeface="Cambria Math" panose="02040503050406030204" pitchFamily="18" charset="0"/>
                                        <a:ea typeface="Cambria Math" panose="02040503050406030204" pitchFamily="18" charset="0"/>
                                      </a:rPr>
                                      <m:t>𝑖</m:t>
                                    </m:r>
                                  </m:sub>
                                </m:sSub>
                                <m:nary>
                                  <m:naryPr>
                                    <m:chr m:val="∑"/>
                                    <m:limLoc m:val="subSup"/>
                                    <m:ctrl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𝑇</m:t>
                                    </m:r>
                                  </m:sup>
                                  <m:e>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i="1">
                                            <a:solidFill>
                                              <a:schemeClr val="tx1"/>
                                            </a:solidFill>
                                            <a:latin typeface="Cambria Math" panose="02040503050406030204" pitchFamily="18" charset="0"/>
                                            <a:ea typeface="Cambria Math" panose="02040503050406030204" pitchFamily="18" charset="0"/>
                                          </a:rPr>
                                          <m:t>𝑗</m:t>
                                        </m:r>
                                      </m:sub>
                                    </m:sSub>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h</m:t>
                                        </m:r>
                                      </m:e>
                                      <m:sub>
                                        <m:r>
                                          <a:rPr lang="en-US" altLang="zh-CN" i="1">
                                            <a:solidFill>
                                              <a:schemeClr val="tx1"/>
                                            </a:solidFill>
                                            <a:latin typeface="Cambria Math" panose="02040503050406030204" pitchFamily="18" charset="0"/>
                                            <a:ea typeface="黑体" panose="02010609060101010101" pitchFamily="49" charset="-122"/>
                                          </a:rPr>
                                          <m:t>𝑗</m:t>
                                        </m:r>
                                      </m:sub>
                                    </m:sSub>
                                    <m:d>
                                      <m:dPr>
                                        <m:ctrlPr>
                                          <a:rPr lang="en-US" altLang="zh-CN" i="1">
                                            <a:solidFill>
                                              <a:schemeClr val="tx1"/>
                                            </a:solidFill>
                                            <a:latin typeface="Cambria Math" panose="02040503050406030204" pitchFamily="18" charset="0"/>
                                            <a:ea typeface="黑体" panose="02010609060101010101" pitchFamily="49" charset="-122"/>
                                          </a:rPr>
                                        </m:ctrlPr>
                                      </m:dPr>
                                      <m:e>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i="1">
                                                <a:solidFill>
                                                  <a:schemeClr val="tx1"/>
                                                </a:solidFill>
                                                <a:latin typeface="Cambria Math" panose="02040503050406030204" pitchFamily="18" charset="0"/>
                                                <a:ea typeface="黑体" panose="02010609060101010101" pitchFamily="49" charset="-122"/>
                                              </a:rPr>
                                              <m:t>𝑖</m:t>
                                            </m:r>
                                          </m:sub>
                                        </m:sSub>
                                      </m:e>
                                    </m:d>
                                  </m:e>
                                </m:nary>
                              </m:e>
                            </m:d>
                          </m:e>
                        </m:nary>
                      </m:e>
                    </m:func>
                  </m:oMath>
                </a14:m>
                <a:r>
                  <a:rPr lang="zh-CN" altLang="en-US" dirty="0"/>
                  <a:t>   </a:t>
                </a:r>
              </a:p>
            </p:txBody>
          </p:sp>
        </mc:Choice>
        <mc:Fallback xmlns="">
          <p:sp>
            <p:nvSpPr>
              <p:cNvPr id="8" name="矩形 7">
                <a:extLst>
                  <a:ext uri="{FF2B5EF4-FFF2-40B4-BE49-F238E27FC236}">
                    <a16:creationId xmlns:a16="http://schemas.microsoft.com/office/drawing/2014/main" id="{539CB9A5-1B3A-40AC-BE93-B62CECB0001A}"/>
                  </a:ext>
                </a:extLst>
              </p:cNvPr>
              <p:cNvSpPr>
                <a:spLocks noRot="1" noChangeAspect="1" noMove="1" noResize="1" noEditPoints="1" noAdjustHandles="1" noChangeArrowheads="1" noChangeShapeType="1" noTextEdit="1"/>
              </p:cNvSpPr>
              <p:nvPr/>
            </p:nvSpPr>
            <p:spPr>
              <a:xfrm>
                <a:off x="891542" y="1463680"/>
                <a:ext cx="7725985" cy="691215"/>
              </a:xfrm>
              <a:prstGeom prst="rect">
                <a:avLst/>
              </a:prstGeom>
              <a:blipFill>
                <a:blip r:embed="rId5"/>
                <a:stretch>
                  <a:fillRect l="-6625" r="-654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081870A-FD1F-4AFC-A441-D6C817069A23}"/>
              </a:ext>
            </a:extLst>
          </p:cNvPr>
          <p:cNvSpPr txBox="1"/>
          <p:nvPr/>
        </p:nvSpPr>
        <p:spPr>
          <a:xfrm>
            <a:off x="5222240" y="3881120"/>
            <a:ext cx="3525358" cy="461665"/>
          </a:xfrm>
          <a:prstGeom prst="rect">
            <a:avLst/>
          </a:prstGeom>
          <a:solidFill>
            <a:srgbClr val="92D050">
              <a:alpha val="49000"/>
            </a:srgbClr>
          </a:solidFill>
        </p:spPr>
        <p:txBody>
          <a:bodyPr wrap="square" rtlCol="0">
            <a:spAutoFit/>
          </a:bodyPr>
          <a:lstStyle/>
          <a:p>
            <a:endParaRPr lang="zh-CN" altLang="en-US" dirty="0"/>
          </a:p>
        </p:txBody>
      </p:sp>
      <p:sp>
        <p:nvSpPr>
          <p:cNvPr id="3" name="文本框 2"/>
          <p:cNvSpPr txBox="1"/>
          <p:nvPr/>
        </p:nvSpPr>
        <p:spPr>
          <a:xfrm>
            <a:off x="1662549" y="4273510"/>
            <a:ext cx="1898069" cy="461665"/>
          </a:xfrm>
          <a:prstGeom prst="rect">
            <a:avLst/>
          </a:prstGeom>
          <a:solidFill>
            <a:srgbClr val="92D050">
              <a:alpha val="48000"/>
            </a:srgbClr>
          </a:solidFill>
        </p:spPr>
        <p:txBody>
          <a:bodyPr wrap="square" rtlCol="0">
            <a:spAutoFit/>
          </a:bodyPr>
          <a:lstStyle/>
          <a:p>
            <a:endParaRPr lang="zh-CN" altLang="en-US" dirty="0"/>
          </a:p>
        </p:txBody>
      </p:sp>
      <p:sp>
        <p:nvSpPr>
          <p:cNvPr id="10" name="文本框 9"/>
          <p:cNvSpPr txBox="1"/>
          <p:nvPr/>
        </p:nvSpPr>
        <p:spPr>
          <a:xfrm>
            <a:off x="2272149" y="5318691"/>
            <a:ext cx="3643742" cy="461665"/>
          </a:xfrm>
          <a:prstGeom prst="rect">
            <a:avLst/>
          </a:prstGeom>
          <a:solidFill>
            <a:srgbClr val="92D050">
              <a:alpha val="48000"/>
            </a:srgbClr>
          </a:solidFill>
        </p:spPr>
        <p:txBody>
          <a:bodyPr wrap="square" rtlCol="0">
            <a:spAutoFit/>
          </a:bodyPr>
          <a:lstStyle/>
          <a:p>
            <a:endParaRPr lang="zh-CN" altLang="en-US" dirty="0"/>
          </a:p>
        </p:txBody>
      </p:sp>
      <p:sp>
        <p:nvSpPr>
          <p:cNvPr id="13" name="文本框 12"/>
          <p:cNvSpPr txBox="1"/>
          <p:nvPr/>
        </p:nvSpPr>
        <p:spPr>
          <a:xfrm>
            <a:off x="1648693" y="4718334"/>
            <a:ext cx="2452251" cy="461665"/>
          </a:xfrm>
          <a:prstGeom prst="rect">
            <a:avLst/>
          </a:prstGeom>
          <a:solidFill>
            <a:srgbClr val="92D050">
              <a:alpha val="48000"/>
            </a:srgbClr>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3061916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6660" y="336764"/>
            <a:ext cx="8783779" cy="769441"/>
          </a:xfrm>
          <a:prstGeom prst="rect">
            <a:avLst/>
          </a:prstGeom>
          <a:noFill/>
        </p:spPr>
        <p:txBody>
          <a:bodyPr wrap="square" rtlCol="0">
            <a:spAutoFit/>
          </a:bodyPr>
          <a:lstStyle/>
          <a:p>
            <a:pPr algn="ctr"/>
            <a:r>
              <a:rPr lang="en-US" altLang="zh-CN" sz="4400" dirty="0" err="1">
                <a:solidFill>
                  <a:srgbClr val="0070C0"/>
                </a:solidFill>
                <a:ea typeface="黑体" panose="02010609060101010101" pitchFamily="49" charset="-122"/>
                <a:cs typeface="Times New Roman" panose="02020603050405020304" pitchFamily="18" charset="0"/>
              </a:rPr>
              <a:t>AdaBoost</a:t>
            </a:r>
            <a:r>
              <a:rPr lang="en-US" altLang="zh-CN" sz="4400" dirty="0">
                <a:solidFill>
                  <a:srgbClr val="0070C0"/>
                </a:solidFill>
                <a:ea typeface="黑体" panose="02010609060101010101" pitchFamily="49" charset="-122"/>
                <a:cs typeface="Times New Roman" panose="02020603050405020304" pitchFamily="18" charset="0"/>
              </a:rPr>
              <a:t>(</a:t>
            </a:r>
            <a:r>
              <a:rPr lang="zh-CN" altLang="en-US" sz="4400" dirty="0">
                <a:solidFill>
                  <a:srgbClr val="0070C0"/>
                </a:solidFill>
                <a:ea typeface="黑体" panose="02010609060101010101" pitchFamily="49" charset="-122"/>
                <a:cs typeface="Times New Roman" panose="02020603050405020304" pitchFamily="18" charset="0"/>
              </a:rPr>
              <a:t>续</a:t>
            </a:r>
            <a:r>
              <a:rPr lang="en-US" altLang="zh-CN" sz="4400" dirty="0">
                <a:solidFill>
                  <a:srgbClr val="0070C0"/>
                </a:solidFill>
                <a:ea typeface="黑体" panose="02010609060101010101" pitchFamily="49" charset="-122"/>
                <a:cs typeface="Times New Roman" panose="02020603050405020304" pitchFamily="18" charset="0"/>
              </a:rPr>
              <a:t>1)</a:t>
            </a:r>
            <a:endParaRPr lang="zh-CN" altLang="en-US" sz="2800" dirty="0">
              <a:solidFill>
                <a:srgbClr val="0070C0"/>
              </a:solidFill>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98591" y="1872351"/>
            <a:ext cx="7830540" cy="4134094"/>
          </a:xfrm>
          <a:prstGeom prst="rect">
            <a:avLst/>
          </a:prstGeom>
        </p:spPr>
      </p:pic>
    </p:spTree>
    <p:extLst>
      <p:ext uri="{BB962C8B-B14F-4D97-AF65-F5344CB8AC3E}">
        <p14:creationId xmlns:p14="http://schemas.microsoft.com/office/powerpoint/2010/main" val="94673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6660" y="336764"/>
            <a:ext cx="8783779" cy="769441"/>
          </a:xfrm>
          <a:prstGeom prst="rect">
            <a:avLst/>
          </a:prstGeom>
          <a:noFill/>
        </p:spPr>
        <p:txBody>
          <a:bodyPr wrap="square" rtlCol="0">
            <a:spAutoFit/>
          </a:bodyPr>
          <a:lstStyle/>
          <a:p>
            <a:pPr algn="ctr"/>
            <a:r>
              <a:rPr lang="en-US" altLang="zh-CN" sz="4400" dirty="0" err="1">
                <a:solidFill>
                  <a:srgbClr val="0070C0"/>
                </a:solidFill>
                <a:ea typeface="黑体" panose="02010609060101010101" pitchFamily="49" charset="-122"/>
                <a:cs typeface="Times New Roman" panose="02020603050405020304" pitchFamily="18" charset="0"/>
              </a:rPr>
              <a:t>AdaBoost</a:t>
            </a:r>
            <a:r>
              <a:rPr lang="en-US" altLang="zh-CN" sz="4400" dirty="0">
                <a:solidFill>
                  <a:srgbClr val="0070C0"/>
                </a:solidFill>
                <a:ea typeface="黑体" panose="02010609060101010101" pitchFamily="49" charset="-122"/>
                <a:cs typeface="Times New Roman" panose="02020603050405020304" pitchFamily="18" charset="0"/>
              </a:rPr>
              <a:t>(</a:t>
            </a:r>
            <a:r>
              <a:rPr lang="zh-CN" altLang="en-US" sz="4400" dirty="0">
                <a:solidFill>
                  <a:srgbClr val="0070C0"/>
                </a:solidFill>
                <a:ea typeface="黑体" panose="02010609060101010101" pitchFamily="49" charset="-122"/>
                <a:cs typeface="Times New Roman" panose="02020603050405020304" pitchFamily="18" charset="0"/>
              </a:rPr>
              <a:t>续</a:t>
            </a:r>
            <a:r>
              <a:rPr lang="en-US" altLang="zh-CN" sz="4400" dirty="0">
                <a:solidFill>
                  <a:srgbClr val="0070C0"/>
                </a:solidFill>
                <a:ea typeface="黑体" panose="02010609060101010101" pitchFamily="49" charset="-122"/>
                <a:cs typeface="Times New Roman" panose="02020603050405020304" pitchFamily="18" charset="0"/>
              </a:rPr>
              <a:t>2)</a:t>
            </a:r>
            <a:endParaRPr lang="zh-CN" altLang="en-US" sz="4400" dirty="0">
              <a:solidFill>
                <a:srgbClr val="0070C0"/>
              </a:solidFill>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809983" y="1224425"/>
            <a:ext cx="7502746" cy="5122294"/>
          </a:xfrm>
          <a:prstGeom prst="rect">
            <a:avLst/>
          </a:prstGeom>
        </p:spPr>
      </p:pic>
    </p:spTree>
    <p:extLst>
      <p:ext uri="{BB962C8B-B14F-4D97-AF65-F5344CB8AC3E}">
        <p14:creationId xmlns:p14="http://schemas.microsoft.com/office/powerpoint/2010/main" val="2076006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6660" y="336764"/>
            <a:ext cx="8783779" cy="769441"/>
          </a:xfrm>
          <a:prstGeom prst="rect">
            <a:avLst/>
          </a:prstGeom>
          <a:noFill/>
        </p:spPr>
        <p:txBody>
          <a:bodyPr wrap="square" rtlCol="0">
            <a:spAutoFit/>
          </a:bodyPr>
          <a:lstStyle/>
          <a:p>
            <a:pPr algn="ctr"/>
            <a:r>
              <a:rPr lang="en-US" altLang="zh-CN" sz="4400" dirty="0" err="1">
                <a:solidFill>
                  <a:srgbClr val="0070C0"/>
                </a:solidFill>
                <a:ea typeface="黑体" panose="02010609060101010101" pitchFamily="49" charset="-122"/>
                <a:cs typeface="Times New Roman" panose="02020603050405020304" pitchFamily="18" charset="0"/>
              </a:rPr>
              <a:t>AdaBoost</a:t>
            </a:r>
            <a:r>
              <a:rPr lang="en-US" altLang="zh-CN" sz="4400" dirty="0">
                <a:solidFill>
                  <a:srgbClr val="0070C0"/>
                </a:solidFill>
                <a:ea typeface="黑体" panose="02010609060101010101" pitchFamily="49" charset="-122"/>
                <a:cs typeface="Times New Roman" panose="02020603050405020304" pitchFamily="18" charset="0"/>
              </a:rPr>
              <a:t>(</a:t>
            </a:r>
            <a:r>
              <a:rPr lang="zh-CN" altLang="en-US" sz="4400" dirty="0">
                <a:solidFill>
                  <a:srgbClr val="0070C0"/>
                </a:solidFill>
                <a:ea typeface="黑体" panose="02010609060101010101" pitchFamily="49" charset="-122"/>
                <a:cs typeface="Times New Roman" panose="02020603050405020304" pitchFamily="18" charset="0"/>
              </a:rPr>
              <a:t>续</a:t>
            </a:r>
            <a:r>
              <a:rPr lang="en-US" altLang="zh-CN" sz="4400" dirty="0">
                <a:solidFill>
                  <a:srgbClr val="0070C0"/>
                </a:solidFill>
                <a:ea typeface="黑体" panose="02010609060101010101" pitchFamily="49" charset="-122"/>
                <a:cs typeface="Times New Roman" panose="02020603050405020304" pitchFamily="18" charset="0"/>
              </a:rPr>
              <a:t>3)</a:t>
            </a:r>
            <a:endParaRPr lang="zh-CN" altLang="en-US" sz="4400" dirty="0">
              <a:solidFill>
                <a:srgbClr val="0070C0"/>
              </a:solidFill>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533905" y="1876619"/>
            <a:ext cx="6076190" cy="3104762"/>
          </a:xfrm>
          <a:prstGeom prst="rect">
            <a:avLst/>
          </a:prstGeom>
        </p:spPr>
      </p:pic>
    </p:spTree>
    <p:extLst>
      <p:ext uri="{BB962C8B-B14F-4D97-AF65-F5344CB8AC3E}">
        <p14:creationId xmlns:p14="http://schemas.microsoft.com/office/powerpoint/2010/main" val="2673083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6660" y="336764"/>
            <a:ext cx="8783779" cy="769441"/>
          </a:xfrm>
          <a:prstGeom prst="rect">
            <a:avLst/>
          </a:prstGeom>
          <a:noFill/>
        </p:spPr>
        <p:txBody>
          <a:bodyPr wrap="square" rtlCol="0">
            <a:spAutoFit/>
          </a:bodyPr>
          <a:lstStyle/>
          <a:p>
            <a:pPr algn="ctr"/>
            <a:r>
              <a:rPr lang="en-US" altLang="zh-CN" sz="4400" dirty="0" err="1">
                <a:solidFill>
                  <a:srgbClr val="0070C0"/>
                </a:solidFill>
                <a:ea typeface="黑体" panose="02010609060101010101" pitchFamily="49" charset="-122"/>
                <a:cs typeface="Times New Roman" panose="02020603050405020304" pitchFamily="18" charset="0"/>
              </a:rPr>
              <a:t>AdaBoost</a:t>
            </a:r>
            <a:r>
              <a:rPr lang="en-US" altLang="zh-CN" sz="4400" dirty="0">
                <a:solidFill>
                  <a:srgbClr val="0070C0"/>
                </a:solidFill>
                <a:ea typeface="黑体" panose="02010609060101010101" pitchFamily="49" charset="-122"/>
                <a:cs typeface="Times New Roman" panose="02020603050405020304" pitchFamily="18" charset="0"/>
              </a:rPr>
              <a:t>(</a:t>
            </a:r>
            <a:r>
              <a:rPr lang="zh-CN" altLang="en-US" sz="4400" dirty="0">
                <a:solidFill>
                  <a:srgbClr val="0070C0"/>
                </a:solidFill>
                <a:ea typeface="黑体" panose="02010609060101010101" pitchFamily="49" charset="-122"/>
                <a:cs typeface="Times New Roman" panose="02020603050405020304" pitchFamily="18" charset="0"/>
              </a:rPr>
              <a:t>续</a:t>
            </a:r>
            <a:r>
              <a:rPr lang="en-US" altLang="zh-CN" sz="4400" dirty="0">
                <a:solidFill>
                  <a:srgbClr val="0070C0"/>
                </a:solidFill>
                <a:ea typeface="黑体" panose="02010609060101010101" pitchFamily="49" charset="-122"/>
                <a:cs typeface="Times New Roman" panose="02020603050405020304" pitchFamily="18" charset="0"/>
              </a:rPr>
              <a:t>4)</a:t>
            </a:r>
            <a:endParaRPr lang="zh-CN" altLang="en-US" sz="4400" dirty="0">
              <a:solidFill>
                <a:srgbClr val="0070C0"/>
              </a:solidFill>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593260" y="1605585"/>
            <a:ext cx="7705614" cy="4774049"/>
          </a:xfrm>
          <a:prstGeom prst="rect">
            <a:avLst/>
          </a:prstGeom>
        </p:spPr>
      </p:pic>
    </p:spTree>
    <p:extLst>
      <p:ext uri="{BB962C8B-B14F-4D97-AF65-F5344CB8AC3E}">
        <p14:creationId xmlns:p14="http://schemas.microsoft.com/office/powerpoint/2010/main" val="105491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6660" y="336764"/>
            <a:ext cx="8783779" cy="769441"/>
          </a:xfrm>
          <a:prstGeom prst="rect">
            <a:avLst/>
          </a:prstGeom>
          <a:noFill/>
        </p:spPr>
        <p:txBody>
          <a:bodyPr wrap="square" rtlCol="0">
            <a:spAutoFit/>
          </a:bodyPr>
          <a:lstStyle/>
          <a:p>
            <a:pPr algn="ctr"/>
            <a:r>
              <a:rPr lang="en-US" altLang="zh-CN" sz="4400" dirty="0" err="1">
                <a:solidFill>
                  <a:srgbClr val="0070C0"/>
                </a:solidFill>
                <a:ea typeface="黑体" panose="02010609060101010101" pitchFamily="49" charset="-122"/>
                <a:cs typeface="Times New Roman" panose="02020603050405020304" pitchFamily="18" charset="0"/>
              </a:rPr>
              <a:t>AdaBoost</a:t>
            </a:r>
            <a:r>
              <a:rPr lang="zh-CN" altLang="en-US" sz="4400" dirty="0">
                <a:solidFill>
                  <a:srgbClr val="0070C0"/>
                </a:solidFill>
                <a:ea typeface="黑体" panose="02010609060101010101" pitchFamily="49" charset="-122"/>
                <a:cs typeface="Times New Roman" panose="02020603050405020304" pitchFamily="18" charset="0"/>
              </a:rPr>
              <a:t>＝坐标下降法</a:t>
            </a:r>
            <a:endParaRPr lang="zh-CN" altLang="en-US" sz="2800" dirty="0">
              <a:solidFill>
                <a:srgbClr val="0070C0"/>
              </a:solidFill>
              <a:ea typeface="黑体" panose="02010609060101010101" pitchFamily="49" charset="-122"/>
              <a:cs typeface="Times New Roman" panose="02020603050405020304" pitchFamily="18" charset="0"/>
            </a:endParaRPr>
          </a:p>
        </p:txBody>
      </p:sp>
      <p:sp>
        <p:nvSpPr>
          <p:cNvPr id="2" name="文本框 1"/>
          <p:cNvSpPr txBox="1"/>
          <p:nvPr/>
        </p:nvSpPr>
        <p:spPr>
          <a:xfrm>
            <a:off x="886689" y="1029851"/>
            <a:ext cx="7176655" cy="461665"/>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目标函数：凸的、可微的</a:t>
            </a:r>
          </a:p>
        </p:txBody>
      </p:sp>
      <mc:AlternateContent xmlns:mc="http://schemas.openxmlformats.org/markup-compatibility/2006" xmlns:a14="http://schemas.microsoft.com/office/drawing/2010/main">
        <mc:Choice Requires="a14">
          <p:sp>
            <p:nvSpPr>
              <p:cNvPr id="6" name="矩形 5"/>
              <p:cNvSpPr/>
              <p:nvPr/>
            </p:nvSpPr>
            <p:spPr>
              <a:xfrm>
                <a:off x="759462" y="1439199"/>
                <a:ext cx="7947661" cy="641329"/>
              </a:xfrm>
              <a:prstGeom prst="rect">
                <a:avLst/>
              </a:prstGeom>
            </p:spPr>
            <p:txBody>
              <a:bodyPr wrap="square">
                <a:spAutoFit/>
              </a:bodyPr>
              <a:lstStyle/>
              <a:p>
                <a:pPr algn="ctr"/>
                <a14:m>
                  <m:oMath xmlns:m="http://schemas.openxmlformats.org/officeDocument/2006/math">
                    <m:func>
                      <m:funcPr>
                        <m:ctrlPr>
                          <a:rPr lang="en-US" altLang="zh-CN" sz="2200" i="1" smtClean="0">
                            <a:solidFill>
                              <a:schemeClr val="tx1"/>
                            </a:solidFill>
                            <a:latin typeface="Cambria Math" panose="02040503050406030204" pitchFamily="18" charset="0"/>
                            <a:ea typeface="黑体" panose="02010609060101010101" pitchFamily="49" charset="-122"/>
                          </a:rPr>
                        </m:ctrlPr>
                      </m:funcPr>
                      <m:fName>
                        <m:limLow>
                          <m:limLowPr>
                            <m:ctrlPr>
                              <a:rPr lang="en-US" altLang="zh-CN" sz="2200" i="1">
                                <a:solidFill>
                                  <a:schemeClr val="tx1"/>
                                </a:solidFill>
                                <a:latin typeface="Cambria Math" panose="02040503050406030204" pitchFamily="18" charset="0"/>
                                <a:ea typeface="黑体" panose="02010609060101010101" pitchFamily="49" charset="-122"/>
                              </a:rPr>
                            </m:ctrlPr>
                          </m:limLowPr>
                          <m:e>
                            <m:r>
                              <m:rPr>
                                <m:sty m:val="p"/>
                              </m:rPr>
                              <a:rPr lang="en-US" altLang="zh-CN" sz="2200">
                                <a:solidFill>
                                  <a:schemeClr val="tx1"/>
                                </a:solidFill>
                                <a:latin typeface="Cambria Math" panose="02040503050406030204" pitchFamily="18" charset="0"/>
                                <a:ea typeface="黑体" panose="02010609060101010101" pitchFamily="49" charset="-122"/>
                              </a:rPr>
                              <m:t>min</m:t>
                            </m:r>
                          </m:e>
                          <m:lim>
                            <m:r>
                              <a:rPr lang="zh-CN" altLang="en-US" sz="2200" i="1">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200" i="1">
                                <a:solidFill>
                                  <a:srgbClr val="7030A0"/>
                                </a:solidFill>
                                <a:latin typeface="Cambria Math" panose="02040503050406030204" pitchFamily="18" charset="0"/>
                                <a:ea typeface="Cambria Math" panose="02040503050406030204" pitchFamily="18" charset="0"/>
                              </a:rPr>
                              <m:t>∈</m:t>
                            </m:r>
                            <m:sSub>
                              <m:sSubPr>
                                <m:ctrlPr>
                                  <a:rPr lang="en-US" altLang="zh-CN" sz="2200" i="1">
                                    <a:solidFill>
                                      <a:srgbClr val="7030A0"/>
                                    </a:solidFill>
                                    <a:latin typeface="Cambria Math" panose="02040503050406030204" pitchFamily="18" charset="0"/>
                                    <a:ea typeface="黑体" panose="02010609060101010101" pitchFamily="49" charset="-122"/>
                                  </a:rPr>
                                </m:ctrlPr>
                              </m:sSubPr>
                              <m:e>
                                <m:r>
                                  <a:rPr lang="en-US" altLang="zh-CN" sz="2200" i="1">
                                    <a:solidFill>
                                      <a:srgbClr val="7030A0"/>
                                    </a:solidFill>
                                    <a:latin typeface="Cambria Math" panose="02040503050406030204" pitchFamily="18" charset="0"/>
                                    <a:ea typeface="Cambria Math" panose="02040503050406030204" pitchFamily="18" charset="0"/>
                                  </a:rPr>
                                  <m:t>∆</m:t>
                                </m:r>
                              </m:e>
                              <m:sub>
                                <m:r>
                                  <a:rPr lang="en-US" altLang="zh-CN" sz="2200" b="0" i="1" smtClean="0">
                                    <a:solidFill>
                                      <a:srgbClr val="7030A0"/>
                                    </a:solidFill>
                                    <a:latin typeface="Cambria Math" panose="02040503050406030204" pitchFamily="18" charset="0"/>
                                    <a:ea typeface="Cambria Math" panose="02040503050406030204" pitchFamily="18" charset="0"/>
                                  </a:rPr>
                                  <m:t>𝑇</m:t>
                                </m:r>
                              </m:sub>
                            </m:sSub>
                          </m:lim>
                        </m:limLow>
                      </m:fName>
                      <m:e>
                        <m:r>
                          <a:rPr lang="en-US" altLang="zh-CN" sz="22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𝐹</m:t>
                        </m:r>
                        <m:d>
                          <m:dPr>
                            <m:ctrlPr>
                              <a:rPr lang="en-US" altLang="zh-CN" sz="22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sz="22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e>
                        </m:d>
                        <m:r>
                          <a:rPr lang="en-US" altLang="zh-CN" sz="22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limLoc m:val="subSup"/>
                            <m:ctrlPr>
                              <a:rPr lang="en-US" altLang="zh-CN" sz="2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e>
                            <m:r>
                              <m:rPr>
                                <m:sty m:val="p"/>
                              </m:rPr>
                              <a:rPr lang="en-US" altLang="zh-CN" sz="2200">
                                <a:solidFill>
                                  <a:schemeClr val="tx1"/>
                                </a:solidFill>
                                <a:latin typeface="Cambria Math" panose="02040503050406030204" pitchFamily="18" charset="0"/>
                                <a:ea typeface="黑体" panose="02010609060101010101" pitchFamily="49" charset="-122"/>
                                <a:cs typeface="Times New Roman" panose="02020603050405020304" pitchFamily="18" charset="0"/>
                              </a:rPr>
                              <m:t>exp</m:t>
                            </m:r>
                            <m:d>
                              <m:dPr>
                                <m:ctrlPr>
                                  <a:rPr lang="en-US" altLang="zh-CN" sz="2200" i="1">
                                    <a:solidFill>
                                      <a:schemeClr val="tx1"/>
                                    </a:solidFill>
                                    <a:latin typeface="Cambria Math" panose="02040503050406030204" pitchFamily="18" charset="0"/>
                                    <a:ea typeface="黑体" panose="02010609060101010101" pitchFamily="49" charset="-122"/>
                                  </a:rPr>
                                </m:ctrlPr>
                              </m:dPr>
                              <m:e>
                                <m:r>
                                  <a:rPr lang="en-US" altLang="zh-CN" sz="2200" i="1">
                                    <a:solidFill>
                                      <a:schemeClr val="tx1"/>
                                    </a:solidFill>
                                    <a:latin typeface="Cambria Math" panose="02040503050406030204" pitchFamily="18" charset="0"/>
                                    <a:ea typeface="黑体" panose="02010609060101010101" pitchFamily="49" charset="-122"/>
                                  </a:rPr>
                                  <m:t>−</m:t>
                                </m:r>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en-US" altLang="zh-CN" sz="2200" b="0" i="1" smtClean="0">
                                        <a:solidFill>
                                          <a:schemeClr val="tx1"/>
                                        </a:solidFill>
                                        <a:latin typeface="Cambria Math" panose="02040503050406030204" pitchFamily="18" charset="0"/>
                                        <a:ea typeface="黑体" panose="02010609060101010101" pitchFamily="49" charset="-122"/>
                                      </a:rPr>
                                      <m:t>𝑦</m:t>
                                    </m:r>
                                  </m:e>
                                  <m:sub>
                                    <m:r>
                                      <a:rPr lang="en-US" altLang="zh-CN" sz="2200" i="1">
                                        <a:solidFill>
                                          <a:schemeClr val="tx1"/>
                                        </a:solidFill>
                                        <a:latin typeface="Cambria Math" panose="02040503050406030204" pitchFamily="18" charset="0"/>
                                        <a:ea typeface="Cambria Math" panose="02040503050406030204" pitchFamily="18" charset="0"/>
                                      </a:rPr>
                                      <m:t>𝑖</m:t>
                                    </m:r>
                                  </m:sub>
                                </m:sSub>
                                <m:r>
                                  <a:rPr lang="en-US" altLang="zh-CN" sz="2200" b="0" i="1" smtClean="0">
                                    <a:solidFill>
                                      <a:schemeClr val="tx1"/>
                                    </a:solidFill>
                                    <a:latin typeface="Cambria Math" panose="02040503050406030204" pitchFamily="18" charset="0"/>
                                    <a:ea typeface="黑体" panose="02010609060101010101" pitchFamily="49" charset="-122"/>
                                  </a:rPr>
                                  <m:t>𝑓</m:t>
                                </m:r>
                                <m:d>
                                  <m:dPr>
                                    <m:ctrlPr>
                                      <a:rPr lang="en-US" altLang="zh-CN" sz="2200" i="1">
                                        <a:solidFill>
                                          <a:schemeClr val="tx1"/>
                                        </a:solidFill>
                                        <a:latin typeface="Cambria Math" panose="02040503050406030204" pitchFamily="18" charset="0"/>
                                        <a:ea typeface="黑体" panose="02010609060101010101" pitchFamily="49" charset="-122"/>
                                      </a:rPr>
                                    </m:ctrlPr>
                                  </m:dPr>
                                  <m:e>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en-US" altLang="zh-CN" sz="2200" b="0" i="1" smtClean="0">
                                            <a:solidFill>
                                              <a:schemeClr val="tx1"/>
                                            </a:solidFill>
                                            <a:latin typeface="Cambria Math" panose="02040503050406030204" pitchFamily="18" charset="0"/>
                                            <a:ea typeface="黑体" panose="02010609060101010101" pitchFamily="49" charset="-122"/>
                                          </a:rPr>
                                          <m:t>𝑥</m:t>
                                        </m:r>
                                      </m:e>
                                      <m:sub>
                                        <m:r>
                                          <a:rPr lang="en-US" altLang="zh-CN" sz="2200" i="1">
                                            <a:solidFill>
                                              <a:schemeClr val="tx1"/>
                                            </a:solidFill>
                                            <a:latin typeface="Cambria Math" panose="02040503050406030204" pitchFamily="18" charset="0"/>
                                            <a:ea typeface="黑体" panose="02010609060101010101" pitchFamily="49" charset="-122"/>
                                          </a:rPr>
                                          <m:t>𝑖</m:t>
                                        </m:r>
                                      </m:sub>
                                    </m:sSub>
                                  </m:e>
                                </m:d>
                              </m:e>
                            </m:d>
                          </m:e>
                        </m:nary>
                        <m:r>
                          <a:rPr lang="en-US" altLang="zh-CN" sz="2200" b="0" i="1" smtClean="0">
                            <a:solidFill>
                              <a:schemeClr val="tx1"/>
                            </a:solidFill>
                            <a:latin typeface="Cambria Math" panose="02040503050406030204" pitchFamily="18" charset="0"/>
                            <a:ea typeface="黑体" panose="02010609060101010101" pitchFamily="49" charset="-122"/>
                          </a:rPr>
                          <m:t>=</m:t>
                        </m:r>
                        <m:f>
                          <m:fPr>
                            <m:ctrlP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limLoc m:val="subSup"/>
                            <m:ctrlP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e>
                            <m:r>
                              <m:rPr>
                                <m:sty m:val="p"/>
                              </m:rPr>
                              <a:rPr lang="en-US" altLang="zh-CN" sz="2200">
                                <a:solidFill>
                                  <a:schemeClr val="tx1"/>
                                </a:solidFill>
                                <a:latin typeface="Cambria Math" panose="02040503050406030204" pitchFamily="18" charset="0"/>
                                <a:ea typeface="黑体" panose="02010609060101010101" pitchFamily="49" charset="-122"/>
                                <a:cs typeface="Times New Roman" panose="02020603050405020304" pitchFamily="18" charset="0"/>
                              </a:rPr>
                              <m:t>exp</m:t>
                            </m:r>
                            <m:d>
                              <m:dPr>
                                <m:ctrlPr>
                                  <a:rPr lang="en-US" altLang="zh-CN" sz="2200" i="1">
                                    <a:solidFill>
                                      <a:schemeClr val="tx1"/>
                                    </a:solidFill>
                                    <a:latin typeface="Cambria Math" panose="02040503050406030204" pitchFamily="18" charset="0"/>
                                    <a:ea typeface="黑体" panose="02010609060101010101" pitchFamily="49" charset="-122"/>
                                  </a:rPr>
                                </m:ctrlPr>
                              </m:dPr>
                              <m:e>
                                <m:r>
                                  <a:rPr lang="en-US" altLang="zh-CN" sz="2200" i="1">
                                    <a:solidFill>
                                      <a:schemeClr val="tx1"/>
                                    </a:solidFill>
                                    <a:latin typeface="Cambria Math" panose="02040503050406030204" pitchFamily="18" charset="0"/>
                                    <a:ea typeface="黑体" panose="02010609060101010101" pitchFamily="49" charset="-122"/>
                                  </a:rPr>
                                  <m:t>−</m:t>
                                </m:r>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en-US" altLang="zh-CN" sz="2200" b="0" i="1" smtClean="0">
                                        <a:solidFill>
                                          <a:schemeClr val="tx1"/>
                                        </a:solidFill>
                                        <a:latin typeface="Cambria Math" panose="02040503050406030204" pitchFamily="18" charset="0"/>
                                        <a:ea typeface="黑体" panose="02010609060101010101" pitchFamily="49" charset="-122"/>
                                      </a:rPr>
                                      <m:t>𝑦</m:t>
                                    </m:r>
                                  </m:e>
                                  <m:sub>
                                    <m:r>
                                      <a:rPr lang="en-US" altLang="zh-CN" sz="2200" i="1">
                                        <a:solidFill>
                                          <a:schemeClr val="tx1"/>
                                        </a:solidFill>
                                        <a:latin typeface="Cambria Math" panose="02040503050406030204" pitchFamily="18" charset="0"/>
                                        <a:ea typeface="Cambria Math" panose="02040503050406030204" pitchFamily="18" charset="0"/>
                                      </a:rPr>
                                      <m:t>𝑖</m:t>
                                    </m:r>
                                  </m:sub>
                                </m:sSub>
                                <m:nary>
                                  <m:naryPr>
                                    <m:chr m:val="∑"/>
                                    <m:limLoc m:val="subSup"/>
                                    <m:ctrlP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𝑇</m:t>
                                    </m:r>
                                  </m:sup>
                                  <m:e>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zh-CN" altLang="en-US" sz="2200" i="1">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2200" i="1">
                                            <a:solidFill>
                                              <a:schemeClr val="tx1"/>
                                            </a:solidFill>
                                            <a:latin typeface="Cambria Math" panose="02040503050406030204" pitchFamily="18" charset="0"/>
                                            <a:ea typeface="Cambria Math" panose="02040503050406030204" pitchFamily="18" charset="0"/>
                                          </a:rPr>
                                          <m:t>𝑗</m:t>
                                        </m:r>
                                      </m:sub>
                                    </m:sSub>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en-US" altLang="zh-CN" sz="2200" i="1">
                                            <a:solidFill>
                                              <a:schemeClr val="tx1"/>
                                            </a:solidFill>
                                            <a:latin typeface="Cambria Math" panose="02040503050406030204" pitchFamily="18" charset="0"/>
                                            <a:ea typeface="黑体" panose="02010609060101010101" pitchFamily="49" charset="-122"/>
                                          </a:rPr>
                                          <m:t>h</m:t>
                                        </m:r>
                                      </m:e>
                                      <m:sub>
                                        <m:r>
                                          <a:rPr lang="en-US" altLang="zh-CN" sz="2200" i="1">
                                            <a:solidFill>
                                              <a:schemeClr val="tx1"/>
                                            </a:solidFill>
                                            <a:latin typeface="Cambria Math" panose="02040503050406030204" pitchFamily="18" charset="0"/>
                                            <a:ea typeface="黑体" panose="02010609060101010101" pitchFamily="49" charset="-122"/>
                                          </a:rPr>
                                          <m:t>𝑗</m:t>
                                        </m:r>
                                      </m:sub>
                                    </m:sSub>
                                    <m:d>
                                      <m:dPr>
                                        <m:ctrlPr>
                                          <a:rPr lang="en-US" altLang="zh-CN" sz="2200" i="1">
                                            <a:solidFill>
                                              <a:schemeClr val="tx1"/>
                                            </a:solidFill>
                                            <a:latin typeface="Cambria Math" panose="02040503050406030204" pitchFamily="18" charset="0"/>
                                            <a:ea typeface="黑体" panose="02010609060101010101" pitchFamily="49" charset="-122"/>
                                          </a:rPr>
                                        </m:ctrlPr>
                                      </m:dPr>
                                      <m:e>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en-US" altLang="zh-CN" sz="2200" i="1">
                                                <a:solidFill>
                                                  <a:schemeClr val="tx1"/>
                                                </a:solidFill>
                                                <a:latin typeface="Cambria Math" panose="02040503050406030204" pitchFamily="18" charset="0"/>
                                                <a:ea typeface="黑体" panose="02010609060101010101" pitchFamily="49" charset="-122"/>
                                              </a:rPr>
                                              <m:t>𝑥</m:t>
                                            </m:r>
                                          </m:e>
                                          <m:sub>
                                            <m:r>
                                              <a:rPr lang="en-US" altLang="zh-CN" sz="2200" i="1">
                                                <a:solidFill>
                                                  <a:schemeClr val="tx1"/>
                                                </a:solidFill>
                                                <a:latin typeface="Cambria Math" panose="02040503050406030204" pitchFamily="18" charset="0"/>
                                                <a:ea typeface="黑体" panose="02010609060101010101" pitchFamily="49" charset="-122"/>
                                              </a:rPr>
                                              <m:t>𝑖</m:t>
                                            </m:r>
                                          </m:sub>
                                        </m:sSub>
                                      </m:e>
                                    </m:d>
                                  </m:e>
                                </m:nary>
                              </m:e>
                            </m:d>
                          </m:e>
                        </m:nary>
                      </m:e>
                    </m:func>
                  </m:oMath>
                </a14:m>
                <a:r>
                  <a:rPr lang="zh-CN" altLang="en-US" sz="2200" dirty="0"/>
                  <a:t>   </a:t>
                </a:r>
              </a:p>
            </p:txBody>
          </p:sp>
        </mc:Choice>
        <mc:Fallback xmlns="">
          <p:sp>
            <p:nvSpPr>
              <p:cNvPr id="6" name="矩形 5"/>
              <p:cNvSpPr>
                <a:spLocks noRot="1" noChangeAspect="1" noMove="1" noResize="1" noEditPoints="1" noAdjustHandles="1" noChangeArrowheads="1" noChangeShapeType="1" noTextEdit="1"/>
              </p:cNvSpPr>
              <p:nvPr/>
            </p:nvSpPr>
            <p:spPr>
              <a:xfrm>
                <a:off x="759462" y="1439199"/>
                <a:ext cx="7947661" cy="641329"/>
              </a:xfrm>
              <a:prstGeom prst="rect">
                <a:avLst/>
              </a:prstGeom>
              <a:blipFill>
                <a:blip r:embed="rId3"/>
                <a:stretch>
                  <a:fillRect l="-460" r="-3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444240" y="2284769"/>
                <a:ext cx="5359743" cy="430887"/>
              </a:xfrm>
              <a:prstGeom prst="rect">
                <a:avLst/>
              </a:prstGeom>
            </p:spPr>
            <p:txBody>
              <a:bodyPr wrap="square">
                <a:spAutoFit/>
              </a:bodyPr>
              <a:lstStyle/>
              <a:p>
                <a:r>
                  <a:rPr lang="zh-CN" altLang="en-US" sz="2200" dirty="0">
                    <a:solidFill>
                      <a:schemeClr val="tx1"/>
                    </a:solidFill>
                    <a:ea typeface="黑体" panose="02010609060101010101" pitchFamily="49" charset="-122"/>
                  </a:rPr>
                  <a:t>记</a:t>
                </a:r>
                <a14:m>
                  <m:oMath xmlns:m="http://schemas.openxmlformats.org/officeDocument/2006/math">
                    <m:sSup>
                      <m:sSupPr>
                        <m:ctrlPr>
                          <a:rPr lang="en-US" altLang="zh-CN" sz="2200" i="1" smtClean="0">
                            <a:solidFill>
                              <a:schemeClr val="tx1"/>
                            </a:solidFill>
                            <a:latin typeface="Cambria Math" panose="02040503050406030204" pitchFamily="18" charset="0"/>
                            <a:ea typeface="黑体" panose="02010609060101010101" pitchFamily="49" charset="-122"/>
                          </a:rPr>
                        </m:ctrlPr>
                      </m:sSupPr>
                      <m:e>
                        <m:r>
                          <a:rPr lang="zh-CN" altLang="en-US" sz="2200" i="1" smtClean="0">
                            <a:solidFill>
                              <a:schemeClr val="tx1"/>
                            </a:solidFill>
                            <a:latin typeface="Cambria Math" panose="02040503050406030204" pitchFamily="18" charset="0"/>
                            <a:ea typeface="黑体" panose="02010609060101010101" pitchFamily="49" charset="-122"/>
                          </a:rPr>
                          <m:t>𝛼</m:t>
                        </m:r>
                      </m:e>
                      <m:sup>
                        <m:r>
                          <a:rPr lang="en-US" altLang="zh-CN" sz="2200" b="0" i="1" smtClean="0">
                            <a:solidFill>
                              <a:schemeClr val="tx1"/>
                            </a:solidFill>
                            <a:latin typeface="Cambria Math" panose="02040503050406030204" pitchFamily="18" charset="0"/>
                            <a:ea typeface="黑体" panose="02010609060101010101" pitchFamily="49" charset="-122"/>
                          </a:rPr>
                          <m:t>𝑡</m:t>
                        </m:r>
                        <m:r>
                          <a:rPr lang="en-US" altLang="zh-CN" sz="2200" b="0" i="1" smtClean="0">
                            <a:solidFill>
                              <a:schemeClr val="tx1"/>
                            </a:solidFill>
                            <a:latin typeface="Cambria Math" panose="02040503050406030204" pitchFamily="18" charset="0"/>
                            <a:ea typeface="黑体" panose="02010609060101010101" pitchFamily="49" charset="-122"/>
                          </a:rPr>
                          <m:t>−1</m:t>
                        </m:r>
                      </m:sup>
                    </m:sSup>
                    <m:r>
                      <a:rPr lang="en-US" altLang="zh-CN" sz="2200" b="0" i="1" smtClean="0">
                        <a:solidFill>
                          <a:schemeClr val="tx1"/>
                        </a:solidFill>
                        <a:latin typeface="Cambria Math" panose="02040503050406030204" pitchFamily="18" charset="0"/>
                        <a:ea typeface="黑体" panose="02010609060101010101" pitchFamily="49" charset="-122"/>
                      </a:rPr>
                      <m:t>=</m:t>
                    </m:r>
                    <m:d>
                      <m:dPr>
                        <m:ctrlPr>
                          <a:rPr lang="en-US" altLang="zh-CN" sz="2200" b="0" i="1" smtClean="0">
                            <a:solidFill>
                              <a:schemeClr val="tx1"/>
                            </a:solidFill>
                            <a:latin typeface="Cambria Math" panose="02040503050406030204" pitchFamily="18" charset="0"/>
                            <a:ea typeface="黑体" panose="02010609060101010101" pitchFamily="49" charset="-122"/>
                          </a:rPr>
                        </m:ctrlPr>
                      </m:dPr>
                      <m:e>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zh-CN" altLang="en-US" sz="2200" i="1">
                                <a:solidFill>
                                  <a:schemeClr val="tx1"/>
                                </a:solidFill>
                                <a:latin typeface="Cambria Math" panose="02040503050406030204" pitchFamily="18" charset="0"/>
                                <a:ea typeface="黑体" panose="02010609060101010101" pitchFamily="49" charset="-122"/>
                              </a:rPr>
                              <m:t>𝛼</m:t>
                            </m:r>
                          </m:e>
                          <m:sub>
                            <m:r>
                              <a:rPr lang="en-US" altLang="zh-CN" sz="2200" i="1">
                                <a:solidFill>
                                  <a:schemeClr val="tx1"/>
                                </a:solidFill>
                                <a:latin typeface="Cambria Math" panose="02040503050406030204" pitchFamily="18" charset="0"/>
                                <a:ea typeface="黑体" panose="02010609060101010101" pitchFamily="49" charset="-122"/>
                              </a:rPr>
                              <m:t>1</m:t>
                            </m:r>
                          </m:sub>
                        </m:sSub>
                        <m:r>
                          <a:rPr lang="en-US" altLang="zh-CN" sz="2200" i="1">
                            <a:solidFill>
                              <a:schemeClr val="tx1"/>
                            </a:solidFill>
                            <a:latin typeface="Cambria Math" panose="02040503050406030204" pitchFamily="18" charset="0"/>
                            <a:ea typeface="黑体" panose="02010609060101010101" pitchFamily="49" charset="-122"/>
                          </a:rPr>
                          <m:t>,</m:t>
                        </m:r>
                        <m:r>
                          <a:rPr lang="en-US" altLang="zh-CN" sz="2200" i="1">
                            <a:solidFill>
                              <a:schemeClr val="tx1"/>
                            </a:solidFill>
                            <a:latin typeface="Cambria Math" panose="02040503050406030204" pitchFamily="18" charset="0"/>
                            <a:ea typeface="Cambria Math" panose="02040503050406030204" pitchFamily="18" charset="0"/>
                          </a:rPr>
                          <m:t>⋯</m:t>
                        </m:r>
                        <m:r>
                          <a:rPr lang="en-US" altLang="zh-CN" sz="2200" i="1">
                            <a:solidFill>
                              <a:schemeClr val="tx1"/>
                            </a:solidFill>
                            <a:latin typeface="Cambria Math" panose="02040503050406030204" pitchFamily="18" charset="0"/>
                            <a:ea typeface="黑体" panose="02010609060101010101" pitchFamily="49" charset="-122"/>
                          </a:rPr>
                          <m:t>,</m:t>
                        </m:r>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zh-CN" altLang="en-US" sz="2200" i="1">
                                <a:solidFill>
                                  <a:schemeClr val="tx1"/>
                                </a:solidFill>
                                <a:latin typeface="Cambria Math" panose="02040503050406030204" pitchFamily="18" charset="0"/>
                                <a:ea typeface="黑体" panose="02010609060101010101" pitchFamily="49" charset="-122"/>
                              </a:rPr>
                              <m:t>𝛼</m:t>
                            </m:r>
                          </m:e>
                          <m:sub>
                            <m:r>
                              <a:rPr lang="en-US" altLang="zh-CN" sz="2200" i="1">
                                <a:solidFill>
                                  <a:schemeClr val="tx1"/>
                                </a:solidFill>
                                <a:latin typeface="Cambria Math" panose="02040503050406030204" pitchFamily="18" charset="0"/>
                                <a:ea typeface="黑体" panose="02010609060101010101" pitchFamily="49" charset="-122"/>
                              </a:rPr>
                              <m:t>𝑡</m:t>
                            </m:r>
                            <m:r>
                              <a:rPr lang="en-US" altLang="zh-CN" sz="2200" b="0" i="1" smtClean="0">
                                <a:solidFill>
                                  <a:schemeClr val="tx1"/>
                                </a:solidFill>
                                <a:latin typeface="Cambria Math" panose="02040503050406030204" pitchFamily="18" charset="0"/>
                                <a:ea typeface="黑体" panose="02010609060101010101" pitchFamily="49" charset="-122"/>
                              </a:rPr>
                              <m:t>−1</m:t>
                            </m:r>
                          </m:sub>
                        </m:sSub>
                        <m:r>
                          <a:rPr lang="en-US" altLang="zh-CN" sz="2200" i="1">
                            <a:solidFill>
                              <a:schemeClr val="tx1"/>
                            </a:solidFill>
                            <a:latin typeface="Cambria Math" panose="02040503050406030204" pitchFamily="18" charset="0"/>
                            <a:ea typeface="黑体" panose="02010609060101010101" pitchFamily="49" charset="-122"/>
                          </a:rPr>
                          <m:t>,0,</m:t>
                        </m:r>
                        <m:r>
                          <a:rPr lang="en-US" altLang="zh-CN" sz="2200" i="1">
                            <a:solidFill>
                              <a:schemeClr val="tx1"/>
                            </a:solidFill>
                            <a:latin typeface="Cambria Math" panose="02040503050406030204" pitchFamily="18" charset="0"/>
                            <a:ea typeface="Cambria Math" panose="02040503050406030204" pitchFamily="18" charset="0"/>
                          </a:rPr>
                          <m:t>⋯</m:t>
                        </m:r>
                        <m:r>
                          <a:rPr lang="en-US" altLang="zh-CN" sz="2200" i="1">
                            <a:solidFill>
                              <a:schemeClr val="tx1"/>
                            </a:solidFill>
                            <a:latin typeface="Cambria Math" panose="02040503050406030204" pitchFamily="18" charset="0"/>
                            <a:ea typeface="黑体" panose="02010609060101010101" pitchFamily="49" charset="-122"/>
                          </a:rPr>
                          <m:t>,0</m:t>
                        </m:r>
                      </m:e>
                    </m:d>
                    <m:r>
                      <a:rPr lang="en-US" altLang="zh-CN" sz="2200" i="1">
                        <a:solidFill>
                          <a:srgbClr val="7030A0"/>
                        </a:solidFill>
                        <a:latin typeface="Cambria Math" panose="02040503050406030204" pitchFamily="18" charset="0"/>
                        <a:ea typeface="Cambria Math" panose="02040503050406030204" pitchFamily="18" charset="0"/>
                      </a:rPr>
                      <m:t>∈</m:t>
                    </m:r>
                    <m:sSup>
                      <m:sSupPr>
                        <m:ctrlPr>
                          <a:rPr lang="en-US" altLang="zh-CN" sz="2200" i="1" dirty="0">
                            <a:solidFill>
                              <a:schemeClr val="tx1"/>
                            </a:solidFill>
                            <a:latin typeface="Cambria Math" panose="02040503050406030204" pitchFamily="18" charset="0"/>
                          </a:rPr>
                        </m:ctrlPr>
                      </m:sSupPr>
                      <m:e>
                        <m:r>
                          <a:rPr lang="en-US" altLang="zh-CN" sz="2200" i="1" dirty="0">
                            <a:solidFill>
                              <a:schemeClr val="tx1"/>
                            </a:solidFill>
                            <a:latin typeface="Cambria Math" panose="02040503050406030204" pitchFamily="18" charset="0"/>
                            <a:ea typeface="Cambria Math" panose="02040503050406030204" pitchFamily="18" charset="0"/>
                          </a:rPr>
                          <m:t>ℝ</m:t>
                        </m:r>
                      </m:e>
                      <m:sup>
                        <m:r>
                          <a:rPr lang="en-US" altLang="zh-CN" sz="2200" b="0" i="1" dirty="0" smtClean="0">
                            <a:solidFill>
                              <a:schemeClr val="tx1"/>
                            </a:solidFill>
                            <a:latin typeface="Cambria Math" panose="02040503050406030204" pitchFamily="18" charset="0"/>
                            <a:ea typeface="Cambria Math" panose="02040503050406030204" pitchFamily="18" charset="0"/>
                          </a:rPr>
                          <m:t>𝑇</m:t>
                        </m:r>
                      </m:sup>
                    </m:sSup>
                    <m:r>
                      <a:rPr lang="en-US" altLang="zh-CN" sz="2200" b="0" i="1" dirty="0" smtClean="0">
                        <a:solidFill>
                          <a:schemeClr val="tx1"/>
                        </a:solidFill>
                        <a:latin typeface="Cambria Math" panose="02040503050406030204" pitchFamily="18" charset="0"/>
                      </a:rPr>
                      <m:t>, </m:t>
                    </m:r>
                    <m:r>
                      <a:rPr lang="en-US" altLang="zh-CN" sz="2200" b="0" i="1" dirty="0" smtClean="0">
                        <a:solidFill>
                          <a:schemeClr val="tx1"/>
                        </a:solidFill>
                        <a:latin typeface="Cambria Math" panose="02040503050406030204" pitchFamily="18" charset="0"/>
                      </a:rPr>
                      <m:t>𝑡</m:t>
                    </m:r>
                    <m:r>
                      <a:rPr lang="en-US" altLang="zh-CN" sz="2200" b="0" i="1" dirty="0" smtClean="0">
                        <a:solidFill>
                          <a:schemeClr val="tx1"/>
                        </a:solidFill>
                        <a:latin typeface="Cambria Math" panose="02040503050406030204" pitchFamily="18" charset="0"/>
                        <a:ea typeface="Cambria Math" panose="02040503050406030204" pitchFamily="18" charset="0"/>
                      </a:rPr>
                      <m:t>≥1.</m:t>
                    </m:r>
                  </m:oMath>
                </a14:m>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3444240" y="2284769"/>
                <a:ext cx="5359743" cy="430887"/>
              </a:xfrm>
              <a:prstGeom prst="rect">
                <a:avLst/>
              </a:prstGeom>
              <a:blipFill>
                <a:blip r:embed="rId4"/>
                <a:stretch>
                  <a:fillRect l="-1479" t="-14286" b="-2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50241" y="2696631"/>
                <a:ext cx="8153742" cy="43088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zh-CN" altLang="en-US" sz="2200" dirty="0">
                    <a:solidFill>
                      <a:schemeClr val="tx1"/>
                    </a:solidFill>
                    <a:ea typeface="黑体" panose="02010609060101010101" pitchFamily="49" charset="-122"/>
                  </a:rPr>
                  <a:t>设</a:t>
                </a:r>
                <a14:m>
                  <m:oMath xmlns:m="http://schemas.openxmlformats.org/officeDocument/2006/math">
                    <m:r>
                      <a:rPr lang="zh-CN" altLang="en-US" sz="2200" i="1" smtClean="0">
                        <a:solidFill>
                          <a:srgbClr val="C00000"/>
                        </a:solidFill>
                        <a:latin typeface="Cambria Math" panose="02040503050406030204" pitchFamily="18" charset="0"/>
                        <a:ea typeface="黑体" panose="02010609060101010101" pitchFamily="49" charset="-122"/>
                      </a:rPr>
                      <m:t>𝜙</m:t>
                    </m:r>
                    <m:d>
                      <m:dPr>
                        <m:ctrlPr>
                          <a:rPr lang="en-US" altLang="zh-CN" sz="2200" b="0" i="1" smtClean="0">
                            <a:solidFill>
                              <a:srgbClr val="C00000"/>
                            </a:solidFill>
                            <a:latin typeface="Cambria Math" panose="02040503050406030204" pitchFamily="18" charset="0"/>
                            <a:ea typeface="黑体" panose="02010609060101010101" pitchFamily="49" charset="-122"/>
                          </a:rPr>
                        </m:ctrlPr>
                      </m:dPr>
                      <m:e>
                        <m:r>
                          <a:rPr lang="zh-CN" altLang="en-US" sz="2200" b="0" i="1" smtClean="0">
                            <a:solidFill>
                              <a:srgbClr val="C00000"/>
                            </a:solidFill>
                            <a:latin typeface="Cambria Math" panose="02040503050406030204" pitchFamily="18" charset="0"/>
                            <a:ea typeface="黑体" panose="02010609060101010101" pitchFamily="49" charset="-122"/>
                          </a:rPr>
                          <m:t>𝜂</m:t>
                        </m:r>
                        <m:r>
                          <a:rPr lang="en-US" altLang="zh-CN" sz="2200" b="0" i="1" smtClean="0">
                            <a:solidFill>
                              <a:srgbClr val="C00000"/>
                            </a:solidFill>
                            <a:latin typeface="Cambria Math" panose="02040503050406030204" pitchFamily="18" charset="0"/>
                            <a:ea typeface="黑体" panose="02010609060101010101" pitchFamily="49" charset="-122"/>
                          </a:rPr>
                          <m:t>;</m:t>
                        </m:r>
                        <m:sSub>
                          <m:sSubPr>
                            <m:ctrlPr>
                              <a:rPr lang="en-US" altLang="zh-CN" sz="2200" i="1">
                                <a:solidFill>
                                  <a:srgbClr val="C00000"/>
                                </a:solidFill>
                                <a:latin typeface="Cambria Math" panose="02040503050406030204" pitchFamily="18" charset="0"/>
                                <a:ea typeface="黑体" panose="02010609060101010101" pitchFamily="49" charset="-122"/>
                              </a:rPr>
                            </m:ctrlPr>
                          </m:sSubPr>
                          <m:e>
                            <m:r>
                              <a:rPr lang="en-US" altLang="zh-CN" sz="2200" i="1">
                                <a:solidFill>
                                  <a:srgbClr val="C00000"/>
                                </a:solidFill>
                                <a:latin typeface="Cambria Math" panose="02040503050406030204" pitchFamily="18" charset="0"/>
                                <a:ea typeface="黑体" panose="02010609060101010101" pitchFamily="49" charset="-122"/>
                              </a:rPr>
                              <m:t>𝑒</m:t>
                            </m:r>
                          </m:e>
                          <m:sub>
                            <m:r>
                              <a:rPr lang="en-US" altLang="zh-CN" sz="2200" i="1">
                                <a:solidFill>
                                  <a:srgbClr val="C00000"/>
                                </a:solidFill>
                                <a:latin typeface="Cambria Math" panose="02040503050406030204" pitchFamily="18" charset="0"/>
                                <a:ea typeface="黑体" panose="02010609060101010101" pitchFamily="49" charset="-122"/>
                              </a:rPr>
                              <m:t>𝑘</m:t>
                            </m:r>
                          </m:sub>
                        </m:sSub>
                      </m:e>
                    </m:d>
                    <m:r>
                      <a:rPr lang="en-US" altLang="zh-CN" sz="2200" b="0" i="1" smtClean="0">
                        <a:solidFill>
                          <a:srgbClr val="C00000"/>
                        </a:solidFill>
                        <a:latin typeface="Cambria Math" panose="02040503050406030204" pitchFamily="18" charset="0"/>
                        <a:ea typeface="黑体" panose="02010609060101010101" pitchFamily="49" charset="-122"/>
                      </a:rPr>
                      <m:t>≔</m:t>
                    </m:r>
                    <m:r>
                      <a:rPr lang="en-US" altLang="zh-CN" sz="2200" b="0" i="1" smtClean="0">
                        <a:solidFill>
                          <a:srgbClr val="C00000"/>
                        </a:solidFill>
                        <a:latin typeface="Cambria Math" panose="02040503050406030204" pitchFamily="18" charset="0"/>
                        <a:ea typeface="黑体" panose="02010609060101010101" pitchFamily="49" charset="-122"/>
                      </a:rPr>
                      <m:t>𝐹</m:t>
                    </m:r>
                    <m:r>
                      <a:rPr lang="en-US" altLang="zh-CN" sz="2200" b="0" i="1" smtClean="0">
                        <a:solidFill>
                          <a:srgbClr val="C00000"/>
                        </a:solidFill>
                        <a:latin typeface="Cambria Math" panose="02040503050406030204" pitchFamily="18" charset="0"/>
                        <a:ea typeface="黑体" panose="02010609060101010101" pitchFamily="49" charset="-122"/>
                      </a:rPr>
                      <m:t>(</m:t>
                    </m:r>
                    <m:sSup>
                      <m:sSupPr>
                        <m:ctrlPr>
                          <a:rPr lang="en-US" altLang="zh-CN" sz="2200" i="1" smtClean="0">
                            <a:solidFill>
                              <a:srgbClr val="C00000"/>
                            </a:solidFill>
                            <a:latin typeface="Cambria Math" panose="02040503050406030204" pitchFamily="18" charset="0"/>
                            <a:ea typeface="黑体" panose="02010609060101010101" pitchFamily="49" charset="-122"/>
                          </a:rPr>
                        </m:ctrlPr>
                      </m:sSupPr>
                      <m:e>
                        <m:r>
                          <a:rPr lang="zh-CN" altLang="en-US" sz="2200" i="1" smtClean="0">
                            <a:solidFill>
                              <a:srgbClr val="C00000"/>
                            </a:solidFill>
                            <a:latin typeface="Cambria Math" panose="02040503050406030204" pitchFamily="18" charset="0"/>
                            <a:ea typeface="黑体" panose="02010609060101010101" pitchFamily="49" charset="-122"/>
                          </a:rPr>
                          <m:t>𝛼</m:t>
                        </m:r>
                      </m:e>
                      <m:sup>
                        <m:r>
                          <a:rPr lang="en-US" altLang="zh-CN" sz="2200" b="0" i="1" smtClean="0">
                            <a:solidFill>
                              <a:srgbClr val="C00000"/>
                            </a:solidFill>
                            <a:latin typeface="Cambria Math" panose="02040503050406030204" pitchFamily="18" charset="0"/>
                            <a:ea typeface="黑体" panose="02010609060101010101" pitchFamily="49" charset="-122"/>
                          </a:rPr>
                          <m:t>𝑡</m:t>
                        </m:r>
                        <m:r>
                          <a:rPr lang="en-US" altLang="zh-CN" sz="2200" b="0" i="1" smtClean="0">
                            <a:solidFill>
                              <a:srgbClr val="C00000"/>
                            </a:solidFill>
                            <a:latin typeface="Cambria Math" panose="02040503050406030204" pitchFamily="18" charset="0"/>
                            <a:ea typeface="黑体" panose="02010609060101010101" pitchFamily="49" charset="-122"/>
                          </a:rPr>
                          <m:t>−1</m:t>
                        </m:r>
                      </m:sup>
                    </m:sSup>
                    <m:r>
                      <a:rPr lang="en-US" altLang="zh-CN" sz="2200" b="0" i="1" smtClean="0">
                        <a:solidFill>
                          <a:srgbClr val="C00000"/>
                        </a:solidFill>
                        <a:latin typeface="Cambria Math" panose="02040503050406030204" pitchFamily="18" charset="0"/>
                        <a:ea typeface="黑体" panose="02010609060101010101" pitchFamily="49" charset="-122"/>
                      </a:rPr>
                      <m:t>+</m:t>
                    </m:r>
                    <m:r>
                      <a:rPr lang="zh-CN" altLang="en-US" sz="2200" i="1">
                        <a:solidFill>
                          <a:srgbClr val="C00000"/>
                        </a:solidFill>
                        <a:latin typeface="Cambria Math" panose="02040503050406030204" pitchFamily="18" charset="0"/>
                        <a:ea typeface="黑体" panose="02010609060101010101" pitchFamily="49" charset="-122"/>
                      </a:rPr>
                      <m:t>𝜂</m:t>
                    </m:r>
                    <m:sSub>
                      <m:sSubPr>
                        <m:ctrlPr>
                          <a:rPr lang="en-US" altLang="zh-CN" sz="2200" i="1" smtClean="0">
                            <a:solidFill>
                              <a:srgbClr val="C00000"/>
                            </a:solidFill>
                            <a:latin typeface="Cambria Math" panose="02040503050406030204" pitchFamily="18" charset="0"/>
                            <a:ea typeface="黑体" panose="02010609060101010101" pitchFamily="49" charset="-122"/>
                          </a:rPr>
                        </m:ctrlPr>
                      </m:sSubPr>
                      <m:e>
                        <m:r>
                          <a:rPr lang="en-US" altLang="zh-CN" sz="2200" b="0" i="1" smtClean="0">
                            <a:solidFill>
                              <a:srgbClr val="C00000"/>
                            </a:solidFill>
                            <a:latin typeface="Cambria Math" panose="02040503050406030204" pitchFamily="18" charset="0"/>
                            <a:ea typeface="黑体" panose="02010609060101010101" pitchFamily="49" charset="-122"/>
                          </a:rPr>
                          <m:t>𝑒</m:t>
                        </m:r>
                      </m:e>
                      <m:sub>
                        <m:r>
                          <a:rPr lang="en-US" altLang="zh-CN" sz="2200" b="0" i="1" smtClean="0">
                            <a:solidFill>
                              <a:srgbClr val="C00000"/>
                            </a:solidFill>
                            <a:latin typeface="Cambria Math" panose="02040503050406030204" pitchFamily="18" charset="0"/>
                            <a:ea typeface="黑体" panose="02010609060101010101" pitchFamily="49" charset="-122"/>
                          </a:rPr>
                          <m:t>𝑘</m:t>
                        </m:r>
                      </m:sub>
                    </m:sSub>
                    <m:r>
                      <a:rPr lang="en-US" altLang="zh-CN" sz="2200" b="0" i="1" smtClean="0">
                        <a:solidFill>
                          <a:srgbClr val="C00000"/>
                        </a:solidFill>
                        <a:latin typeface="Cambria Math" panose="02040503050406030204" pitchFamily="18" charset="0"/>
                        <a:ea typeface="黑体" panose="02010609060101010101" pitchFamily="49" charset="-122"/>
                      </a:rPr>
                      <m:t>)</m:t>
                    </m:r>
                  </m:oMath>
                </a14:m>
                <a:r>
                  <a:rPr lang="zh-CN" altLang="en-US" sz="2200" dirty="0"/>
                  <a:t>，</a:t>
                </a:r>
                <a:r>
                  <a:rPr lang="zh-CN" altLang="en-US" sz="2200" dirty="0">
                    <a:solidFill>
                      <a:schemeClr val="tx1"/>
                    </a:solidFill>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sz="2200" i="1">
                            <a:solidFill>
                              <a:schemeClr val="tx1"/>
                            </a:solidFill>
                            <a:latin typeface="Cambria Math" panose="02040503050406030204" pitchFamily="18" charset="0"/>
                            <a:ea typeface="黑体" panose="02010609060101010101" pitchFamily="49" charset="-122"/>
                          </a:rPr>
                        </m:ctrlPr>
                      </m:sSubPr>
                      <m:e>
                        <m:r>
                          <a:rPr lang="en-US" altLang="zh-CN" sz="2200" i="1">
                            <a:solidFill>
                              <a:schemeClr val="tx1"/>
                            </a:solidFill>
                            <a:latin typeface="Cambria Math" panose="02040503050406030204" pitchFamily="18" charset="0"/>
                            <a:ea typeface="黑体" panose="02010609060101010101" pitchFamily="49" charset="-122"/>
                          </a:rPr>
                          <m:t>𝑒</m:t>
                        </m:r>
                      </m:e>
                      <m:sub>
                        <m:r>
                          <a:rPr lang="en-US" altLang="zh-CN" sz="2200" i="1">
                            <a:solidFill>
                              <a:schemeClr val="tx1"/>
                            </a:solidFill>
                            <a:latin typeface="Cambria Math" panose="02040503050406030204" pitchFamily="18" charset="0"/>
                            <a:ea typeface="黑体" panose="02010609060101010101" pitchFamily="49" charset="-122"/>
                          </a:rPr>
                          <m:t>𝑘</m:t>
                        </m:r>
                      </m:sub>
                    </m:sSub>
                  </m:oMath>
                </a14:m>
                <a:r>
                  <a:rPr lang="zh-CN" altLang="en-US" sz="2200" dirty="0">
                    <a:solidFill>
                      <a:schemeClr val="tx1"/>
                    </a:solidFill>
                    <a:latin typeface="黑体" panose="02010609060101010101" pitchFamily="49" charset="-122"/>
                    <a:ea typeface="黑体" panose="02010609060101010101" pitchFamily="49" charset="-122"/>
                  </a:rPr>
                  <a:t>是</a:t>
                </a:r>
                <a14:m>
                  <m:oMath xmlns:m="http://schemas.openxmlformats.org/officeDocument/2006/math">
                    <m:sSup>
                      <m:sSupPr>
                        <m:ctrlPr>
                          <a:rPr lang="en-US" altLang="zh-CN" sz="2200" i="1" dirty="0" smtClean="0">
                            <a:solidFill>
                              <a:schemeClr val="tx1"/>
                            </a:solidFill>
                            <a:latin typeface="Cambria Math" panose="02040503050406030204" pitchFamily="18" charset="0"/>
                          </a:rPr>
                        </m:ctrlPr>
                      </m:sSupPr>
                      <m:e>
                        <m:r>
                          <a:rPr lang="en-US" altLang="zh-CN" sz="2200" i="1" dirty="0" smtClean="0">
                            <a:solidFill>
                              <a:schemeClr val="tx1"/>
                            </a:solidFill>
                            <a:latin typeface="Cambria Math" panose="02040503050406030204" pitchFamily="18" charset="0"/>
                            <a:ea typeface="Cambria Math" panose="02040503050406030204" pitchFamily="18" charset="0"/>
                          </a:rPr>
                          <m:t>ℝ</m:t>
                        </m:r>
                      </m:e>
                      <m:sup>
                        <m:r>
                          <a:rPr lang="en-US" altLang="zh-CN" sz="2200" b="0" i="1" dirty="0" smtClean="0">
                            <a:solidFill>
                              <a:schemeClr val="tx1"/>
                            </a:solidFill>
                            <a:latin typeface="Cambria Math" panose="02040503050406030204" pitchFamily="18" charset="0"/>
                          </a:rPr>
                          <m:t>𝑇</m:t>
                        </m:r>
                      </m:sup>
                    </m:sSup>
                  </m:oMath>
                </a14:m>
                <a:r>
                  <a:rPr lang="zh-CN" altLang="en-US" sz="2200" dirty="0">
                    <a:solidFill>
                      <a:schemeClr val="tx1"/>
                    </a:solidFill>
                    <a:latin typeface="黑体" panose="02010609060101010101" pitchFamily="49" charset="-122"/>
                    <a:ea typeface="黑体" panose="02010609060101010101" pitchFamily="49" charset="-122"/>
                  </a:rPr>
                  <a:t>中的第</a:t>
                </a:r>
                <a14:m>
                  <m:oMath xmlns:m="http://schemas.openxmlformats.org/officeDocument/2006/math">
                    <m:r>
                      <a:rPr lang="en-US" altLang="zh-CN" sz="2200" b="0" i="1" smtClean="0">
                        <a:solidFill>
                          <a:schemeClr val="tx1"/>
                        </a:solidFill>
                        <a:latin typeface="Cambria Math" panose="02040503050406030204" pitchFamily="18" charset="0"/>
                      </a:rPr>
                      <m:t>𝑘</m:t>
                    </m:r>
                  </m:oMath>
                </a14:m>
                <a:r>
                  <a:rPr lang="zh-CN" altLang="en-US" sz="2200" dirty="0">
                    <a:solidFill>
                      <a:schemeClr val="tx1"/>
                    </a:solidFill>
                    <a:latin typeface="黑体" panose="02010609060101010101" pitchFamily="49" charset="-122"/>
                    <a:ea typeface="黑体" panose="02010609060101010101" pitchFamily="49" charset="-122"/>
                  </a:rPr>
                  <a:t>个标准基向量</a:t>
                </a:r>
              </a:p>
            </p:txBody>
          </p:sp>
        </mc:Choice>
        <mc:Fallback xmlns="">
          <p:sp>
            <p:nvSpPr>
              <p:cNvPr id="8" name="矩形 7"/>
              <p:cNvSpPr>
                <a:spLocks noRot="1" noChangeAspect="1" noMove="1" noResize="1" noEditPoints="1" noAdjustHandles="1" noChangeArrowheads="1" noChangeShapeType="1" noTextEdit="1"/>
              </p:cNvSpPr>
              <p:nvPr/>
            </p:nvSpPr>
            <p:spPr>
              <a:xfrm>
                <a:off x="650241" y="2696631"/>
                <a:ext cx="8153742" cy="430887"/>
              </a:xfrm>
              <a:prstGeom prst="rect">
                <a:avLst/>
              </a:prstGeom>
              <a:blipFill>
                <a:blip r:embed="rId5"/>
                <a:stretch>
                  <a:fillRect l="-972" t="-12676" b="-23944"/>
                </a:stretch>
              </a:blipFill>
            </p:spPr>
            <p:txBody>
              <a:bodyPr/>
              <a:lstStyle/>
              <a:p>
                <a:r>
                  <a:rPr lang="zh-CN" altLang="en-US">
                    <a:noFill/>
                  </a:rPr>
                  <a:t> </a:t>
                </a:r>
              </a:p>
            </p:txBody>
          </p:sp>
        </mc:Fallback>
      </mc:AlternateContent>
      <p:grpSp>
        <p:nvGrpSpPr>
          <p:cNvPr id="4" name="组合 3"/>
          <p:cNvGrpSpPr/>
          <p:nvPr/>
        </p:nvGrpSpPr>
        <p:grpSpPr>
          <a:xfrm>
            <a:off x="859964" y="3271179"/>
            <a:ext cx="5815156" cy="923594"/>
            <a:chOff x="859965" y="3362619"/>
            <a:chExt cx="5083636" cy="923594"/>
          </a:xfrm>
        </p:grpSpPr>
        <mc:AlternateContent xmlns:mc="http://schemas.openxmlformats.org/markup-compatibility/2006" xmlns:a14="http://schemas.microsoft.com/office/drawing/2010/main">
          <mc:Choice Requires="a14">
            <p:sp>
              <p:nvSpPr>
                <p:cNvPr id="9" name="矩形 8"/>
                <p:cNvSpPr/>
                <p:nvPr/>
              </p:nvSpPr>
              <p:spPr>
                <a:xfrm>
                  <a:off x="859965" y="3362619"/>
                  <a:ext cx="5083636" cy="830997"/>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rgbClr val="C00000"/>
                      </a:solidFill>
                      <a:ea typeface="黑体" panose="02010609060101010101" pitchFamily="49" charset="-122"/>
                    </a:rPr>
                    <a:t>方向</a:t>
                  </a:r>
                  <a:r>
                    <a:rPr lang="zh-CN" altLang="en-US" dirty="0">
                      <a:solidFill>
                        <a:schemeClr val="tx1"/>
                      </a:solidFill>
                      <a:ea typeface="黑体" panose="02010609060101010101" pitchFamily="49" charset="-122"/>
                    </a:rPr>
                    <a:t>：选取方向导数最小的单位向量</a:t>
                  </a:r>
                  <a14:m>
                    <m:oMath xmlns:m="http://schemas.openxmlformats.org/officeDocument/2006/math">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𝑒</m:t>
                          </m:r>
                        </m:e>
                        <m:sub>
                          <m:r>
                            <a:rPr lang="en-US" altLang="zh-CN" i="1">
                              <a:solidFill>
                                <a:schemeClr val="tx1"/>
                              </a:solidFill>
                              <a:latin typeface="Cambria Math" panose="02040503050406030204" pitchFamily="18" charset="0"/>
                              <a:ea typeface="黑体" panose="02010609060101010101" pitchFamily="49" charset="-122"/>
                            </a:rPr>
                            <m:t>𝑘</m:t>
                          </m:r>
                        </m:sub>
                      </m:sSub>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859965" y="3362619"/>
                  <a:ext cx="5083636" cy="830997"/>
                </a:xfrm>
                <a:prstGeom prst="rect">
                  <a:avLst/>
                </a:prstGeom>
                <a:blipFill>
                  <a:blip r:embed="rId6"/>
                  <a:stretch>
                    <a:fillRect l="-1363" t="-80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738594" y="3824548"/>
                  <a:ext cx="420500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𝑒</m:t>
                            </m:r>
                          </m:e>
                          <m:sub>
                            <m:r>
                              <a:rPr lang="en-US" altLang="zh-CN" b="0" i="1" smtClean="0">
                                <a:solidFill>
                                  <a:schemeClr val="tx1"/>
                                </a:solidFill>
                                <a:latin typeface="Cambria Math" panose="02040503050406030204" pitchFamily="18" charset="0"/>
                                <a:ea typeface="黑体" panose="02010609060101010101" pitchFamily="49" charset="-122"/>
                              </a:rPr>
                              <m:t>𝑡</m:t>
                            </m:r>
                          </m:sub>
                        </m:sSub>
                        <m:r>
                          <a:rPr lang="en-US" altLang="zh-CN" b="0" i="1" smtClean="0">
                            <a:solidFill>
                              <a:schemeClr val="tx1"/>
                            </a:solidFill>
                            <a:latin typeface="Cambria Math" panose="02040503050406030204" pitchFamily="18" charset="0"/>
                            <a:ea typeface="黑体" panose="02010609060101010101" pitchFamily="49" charset="-122"/>
                          </a:rPr>
                          <m:t>=</m:t>
                        </m:r>
                        <m:r>
                          <m:rPr>
                            <m:sty m:val="p"/>
                          </m:rPr>
                          <a:rPr lang="en-US" altLang="zh-CN" b="0" i="0" smtClean="0">
                            <a:solidFill>
                              <a:schemeClr val="tx1"/>
                            </a:solidFill>
                            <a:latin typeface="Cambria Math" panose="02040503050406030204" pitchFamily="18" charset="0"/>
                            <a:ea typeface="黑体" panose="02010609060101010101" pitchFamily="49" charset="-122"/>
                          </a:rPr>
                          <m:t>argmin</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sSup>
                              <m:sSupPr>
                                <m:ctrlPr>
                                  <a:rPr lang="en-US" altLang="zh-CN" b="0" i="1" smtClean="0">
                                    <a:solidFill>
                                      <a:schemeClr val="tx1"/>
                                    </a:solidFill>
                                    <a:latin typeface="Cambria Math" panose="02040503050406030204" pitchFamily="18" charset="0"/>
                                    <a:ea typeface="黑体" panose="02010609060101010101" pitchFamily="49" charset="-122"/>
                                  </a:rPr>
                                </m:ctrlPr>
                              </m:sSupPr>
                              <m:e>
                                <m:r>
                                  <a:rPr lang="zh-CN" altLang="en-US" i="1">
                                    <a:solidFill>
                                      <a:schemeClr val="tx1"/>
                                    </a:solidFill>
                                    <a:latin typeface="Cambria Math" panose="02040503050406030204" pitchFamily="18" charset="0"/>
                                    <a:ea typeface="黑体" panose="02010609060101010101" pitchFamily="49" charset="-122"/>
                                  </a:rPr>
                                  <m:t>𝜙</m:t>
                                </m:r>
                              </m:e>
                              <m:sup>
                                <m:r>
                                  <a:rPr lang="en-US" altLang="zh-CN" b="0" i="1" smtClean="0">
                                    <a:solidFill>
                                      <a:schemeClr val="tx1"/>
                                    </a:solidFill>
                                    <a:latin typeface="Cambria Math" panose="02040503050406030204" pitchFamily="18" charset="0"/>
                                    <a:ea typeface="黑体" panose="02010609060101010101" pitchFamily="49" charset="-122"/>
                                  </a:rPr>
                                  <m:t>′</m:t>
                                </m:r>
                              </m:sup>
                            </m:sSup>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0;</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𝑒</m:t>
                                    </m:r>
                                  </m:e>
                                  <m:sub>
                                    <m:r>
                                      <a:rPr lang="en-US" altLang="zh-CN" i="1">
                                        <a:solidFill>
                                          <a:schemeClr val="tx1"/>
                                        </a:solidFill>
                                        <a:latin typeface="Cambria Math" panose="02040503050406030204" pitchFamily="18" charset="0"/>
                                        <a:ea typeface="黑体" panose="02010609060101010101" pitchFamily="49" charset="-122"/>
                                      </a:rPr>
                                      <m:t>𝑘</m:t>
                                    </m:r>
                                  </m:sub>
                                </m:sSub>
                              </m:e>
                            </m:d>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𝑘</m:t>
                            </m:r>
                            <m:r>
                              <a:rPr lang="en-US" altLang="zh-CN" b="0" i="1" smtClean="0">
                                <a:solidFill>
                                  <a:schemeClr val="tx1"/>
                                </a:solidFill>
                                <a:latin typeface="Cambria Math" panose="02040503050406030204" pitchFamily="18" charset="0"/>
                                <a:ea typeface="黑体" panose="02010609060101010101" pitchFamily="49" charset="-122"/>
                              </a:rPr>
                              <m:t>=1,⋯,</m:t>
                            </m:r>
                            <m:r>
                              <a:rPr lang="en-US" altLang="zh-CN" b="0" i="1" smtClean="0">
                                <a:solidFill>
                                  <a:schemeClr val="tx1"/>
                                </a:solidFill>
                                <a:latin typeface="Cambria Math" panose="02040503050406030204" pitchFamily="18" charset="0"/>
                                <a:ea typeface="黑体" panose="02010609060101010101" pitchFamily="49" charset="-122"/>
                              </a:rPr>
                              <m:t>𝑇</m:t>
                            </m:r>
                          </m:e>
                        </m:d>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1738594" y="3824548"/>
                  <a:ext cx="4205007" cy="461665"/>
                </a:xfrm>
                <a:prstGeom prst="rect">
                  <a:avLst/>
                </a:prstGeom>
                <a:blipFill>
                  <a:blip r:embed="rId7"/>
                  <a:stretch>
                    <a:fillRect b="-19737"/>
                  </a:stretch>
                </a:blipFill>
              </p:spPr>
              <p:txBody>
                <a:bodyPr/>
                <a:lstStyle/>
                <a:p>
                  <a:r>
                    <a:rPr lang="zh-CN" altLang="en-US">
                      <a:noFill/>
                    </a:rPr>
                    <a:t> </a:t>
                  </a:r>
                </a:p>
              </p:txBody>
            </p:sp>
          </mc:Fallback>
        </mc:AlternateContent>
      </p:grpSp>
      <p:grpSp>
        <p:nvGrpSpPr>
          <p:cNvPr id="15" name="组合 14"/>
          <p:cNvGrpSpPr/>
          <p:nvPr/>
        </p:nvGrpSpPr>
        <p:grpSpPr>
          <a:xfrm>
            <a:off x="799005" y="4322699"/>
            <a:ext cx="7694755" cy="942641"/>
            <a:chOff x="859965" y="4657979"/>
            <a:chExt cx="7009417" cy="942641"/>
          </a:xfrm>
        </p:grpSpPr>
        <mc:AlternateContent xmlns:mc="http://schemas.openxmlformats.org/markup-compatibility/2006" xmlns:a14="http://schemas.microsoft.com/office/drawing/2010/main">
          <mc:Choice Requires="a14">
            <p:sp>
              <p:nvSpPr>
                <p:cNvPr id="11" name="矩形 10"/>
                <p:cNvSpPr/>
                <p:nvPr/>
              </p:nvSpPr>
              <p:spPr>
                <a:xfrm>
                  <a:off x="859965" y="4657979"/>
                  <a:ext cx="7009417" cy="830997"/>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rgbClr val="C00000"/>
                      </a:solidFill>
                      <a:ea typeface="黑体" panose="02010609060101010101" pitchFamily="49" charset="-122"/>
                    </a:rPr>
                    <a:t>步长</a:t>
                  </a:r>
                  <a:r>
                    <a:rPr lang="zh-CN" altLang="en-US" dirty="0">
                      <a:solidFill>
                        <a:schemeClr val="tx1"/>
                      </a:solidFill>
                      <a:ea typeface="黑体" panose="02010609060101010101" pitchFamily="49" charset="-122"/>
                    </a:rPr>
                    <a:t>：选取</a:t>
                  </a:r>
                  <a14:m>
                    <m:oMath xmlns:m="http://schemas.openxmlformats.org/officeDocument/2006/math">
                      <m:r>
                        <a:rPr lang="zh-CN" altLang="en-US" i="1">
                          <a:solidFill>
                            <a:schemeClr val="tx1"/>
                          </a:solidFill>
                          <a:latin typeface="Cambria Math" panose="02040503050406030204" pitchFamily="18" charset="0"/>
                          <a:ea typeface="黑体" panose="02010609060101010101" pitchFamily="49" charset="-122"/>
                        </a:rPr>
                        <m:t>𝜙</m:t>
                      </m:r>
                      <m:d>
                        <m:dPr>
                          <m:ctrlPr>
                            <a:rPr lang="en-US" altLang="zh-CN" i="1">
                              <a:solidFill>
                                <a:schemeClr val="tx1"/>
                              </a:solidFill>
                              <a:latin typeface="Cambria Math" panose="02040503050406030204" pitchFamily="18" charset="0"/>
                              <a:ea typeface="黑体" panose="02010609060101010101" pitchFamily="49" charset="-122"/>
                            </a:rPr>
                          </m:ctrlPr>
                        </m:dPr>
                        <m:e>
                          <m:r>
                            <a:rPr lang="zh-CN" altLang="en-US" i="1">
                              <a:solidFill>
                                <a:schemeClr val="tx1"/>
                              </a:solidFill>
                              <a:latin typeface="Cambria Math" panose="02040503050406030204" pitchFamily="18" charset="0"/>
                              <a:ea typeface="黑体" panose="02010609060101010101" pitchFamily="49" charset="-122"/>
                            </a:rPr>
                            <m:t>𝜂</m:t>
                          </m:r>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𝑒</m:t>
                              </m:r>
                            </m:e>
                            <m:sub>
                              <m:r>
                                <a:rPr lang="en-US" altLang="zh-CN" b="0" i="1" smtClean="0">
                                  <a:solidFill>
                                    <a:schemeClr val="tx1"/>
                                  </a:solidFill>
                                  <a:latin typeface="Cambria Math" panose="02040503050406030204" pitchFamily="18" charset="0"/>
                                  <a:ea typeface="黑体" panose="02010609060101010101" pitchFamily="49" charset="-122"/>
                                </a:rPr>
                                <m:t>𝑡</m:t>
                              </m:r>
                            </m:sub>
                          </m:sSub>
                        </m:e>
                      </m:d>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rPr>
                        <m:t>𝐹</m:t>
                      </m:r>
                      <m:r>
                        <a:rPr lang="en-US" altLang="zh-CN" i="1">
                          <a:solidFill>
                            <a:schemeClr val="tx1"/>
                          </a:solidFill>
                          <a:latin typeface="Cambria Math" panose="02040503050406030204" pitchFamily="18" charset="0"/>
                          <a:ea typeface="黑体" panose="02010609060101010101" pitchFamily="49" charset="-122"/>
                        </a:rPr>
                        <m:t>(</m:t>
                      </m:r>
                      <m:sSup>
                        <m:sSupPr>
                          <m:ctrlPr>
                            <a:rPr lang="en-US" altLang="zh-CN" i="1">
                              <a:solidFill>
                                <a:schemeClr val="tx1"/>
                              </a:solidFill>
                              <a:latin typeface="Cambria Math" panose="02040503050406030204" pitchFamily="18" charset="0"/>
                              <a:ea typeface="黑体" panose="02010609060101010101" pitchFamily="49" charset="-122"/>
                            </a:rPr>
                          </m:ctrlPr>
                        </m:sSupPr>
                        <m:e>
                          <m:r>
                            <a:rPr lang="zh-CN" altLang="en-US" i="1">
                              <a:solidFill>
                                <a:schemeClr val="tx1"/>
                              </a:solidFill>
                              <a:latin typeface="Cambria Math" panose="02040503050406030204" pitchFamily="18" charset="0"/>
                              <a:ea typeface="黑体" panose="02010609060101010101" pitchFamily="49" charset="-122"/>
                            </a:rPr>
                            <m:t>𝛼</m:t>
                          </m:r>
                        </m:e>
                        <m:sup>
                          <m:r>
                            <a:rPr lang="en-US" altLang="zh-CN" i="1">
                              <a:solidFill>
                                <a:schemeClr val="tx1"/>
                              </a:solidFill>
                              <a:latin typeface="Cambria Math" panose="02040503050406030204" pitchFamily="18" charset="0"/>
                              <a:ea typeface="黑体" panose="02010609060101010101" pitchFamily="49" charset="-122"/>
                            </a:rPr>
                            <m:t>𝑡</m:t>
                          </m:r>
                          <m:r>
                            <a:rPr lang="en-US" altLang="zh-CN" i="1">
                              <a:solidFill>
                                <a:schemeClr val="tx1"/>
                              </a:solidFill>
                              <a:latin typeface="Cambria Math" panose="02040503050406030204" pitchFamily="18" charset="0"/>
                              <a:ea typeface="黑体" panose="02010609060101010101" pitchFamily="49" charset="-122"/>
                            </a:rPr>
                            <m:t>−1</m:t>
                          </m:r>
                        </m:sup>
                      </m:sSup>
                      <m:r>
                        <a:rPr lang="en-US" altLang="zh-CN" i="1">
                          <a:solidFill>
                            <a:schemeClr val="tx1"/>
                          </a:solidFill>
                          <a:latin typeface="Cambria Math" panose="02040503050406030204" pitchFamily="18" charset="0"/>
                          <a:ea typeface="黑体" panose="02010609060101010101" pitchFamily="49" charset="-122"/>
                        </a:rPr>
                        <m:t>+</m:t>
                      </m:r>
                      <m:r>
                        <a:rPr lang="zh-CN" altLang="en-US" i="1">
                          <a:solidFill>
                            <a:schemeClr val="tx1"/>
                          </a:solidFill>
                          <a:latin typeface="Cambria Math" panose="02040503050406030204" pitchFamily="18" charset="0"/>
                          <a:ea typeface="黑体" panose="02010609060101010101" pitchFamily="49" charset="-122"/>
                        </a:rPr>
                        <m:t>𝜂</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𝑒</m:t>
                          </m:r>
                        </m:e>
                        <m:sub>
                          <m:r>
                            <a:rPr lang="en-US" altLang="zh-CN" b="0" i="1" smtClean="0">
                              <a:solidFill>
                                <a:schemeClr val="tx1"/>
                              </a:solidFill>
                              <a:latin typeface="Cambria Math" panose="02040503050406030204" pitchFamily="18" charset="0"/>
                              <a:ea typeface="黑体" panose="02010609060101010101" pitchFamily="49" charset="-122"/>
                            </a:rPr>
                            <m:t>𝑡</m:t>
                          </m:r>
                        </m:sub>
                      </m:sSub>
                      <m:r>
                        <a:rPr lang="en-US" altLang="zh-CN" i="1">
                          <a:solidFill>
                            <a:schemeClr val="tx1"/>
                          </a:solidFill>
                          <a:latin typeface="Cambria Math" panose="02040503050406030204" pitchFamily="18" charset="0"/>
                          <a:ea typeface="黑体" panose="02010609060101010101" pitchFamily="49" charset="-122"/>
                        </a:rPr>
                        <m:t>)</m:t>
                      </m:r>
                    </m:oMath>
                  </a14:m>
                  <a:r>
                    <a:rPr lang="zh-CN" altLang="en-US" dirty="0">
                      <a:solidFill>
                        <a:schemeClr val="tx1"/>
                      </a:solidFill>
                      <a:latin typeface="黑体" panose="02010609060101010101" pitchFamily="49" charset="-122"/>
                      <a:ea typeface="黑体" panose="02010609060101010101" pitchFamily="49" charset="-122"/>
                    </a:rPr>
                    <a:t>的极小点做步长</a:t>
                  </a:r>
                </a:p>
              </p:txBody>
            </p:sp>
          </mc:Choice>
          <mc:Fallback xmlns="">
            <p:sp>
              <p:nvSpPr>
                <p:cNvPr id="11" name="矩形 10"/>
                <p:cNvSpPr>
                  <a:spLocks noRot="1" noChangeAspect="1" noMove="1" noResize="1" noEditPoints="1" noAdjustHandles="1" noChangeArrowheads="1" noChangeShapeType="1" noTextEdit="1"/>
                </p:cNvSpPr>
                <p:nvPr/>
              </p:nvSpPr>
              <p:spPr>
                <a:xfrm>
                  <a:off x="859965" y="4657979"/>
                  <a:ext cx="7009417" cy="830997"/>
                </a:xfrm>
                <a:prstGeom prst="rect">
                  <a:avLst/>
                </a:prstGeom>
                <a:blipFill>
                  <a:blip r:embed="rId8"/>
                  <a:stretch>
                    <a:fillRect l="-1030" t="-80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581636" y="5138955"/>
                  <a:ext cx="420500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b="0" i="1" smtClean="0">
                                <a:solidFill>
                                  <a:schemeClr val="tx1"/>
                                </a:solidFill>
                                <a:latin typeface="Cambria Math" panose="02040503050406030204" pitchFamily="18" charset="0"/>
                                <a:ea typeface="黑体" panose="02010609060101010101" pitchFamily="49" charset="-122"/>
                              </a:rPr>
                              <m:t>𝑡</m:t>
                            </m:r>
                          </m:sub>
                        </m:sSub>
                        <m:r>
                          <a:rPr lang="en-US" altLang="zh-CN" b="0" i="1" smtClean="0">
                            <a:solidFill>
                              <a:schemeClr val="tx1"/>
                            </a:solidFill>
                            <a:latin typeface="Cambria Math" panose="02040503050406030204" pitchFamily="18" charset="0"/>
                            <a:ea typeface="黑体" panose="02010609060101010101" pitchFamily="49" charset="-122"/>
                          </a:rPr>
                          <m:t>=</m:t>
                        </m:r>
                        <m:r>
                          <m:rPr>
                            <m:sty m:val="p"/>
                          </m:rPr>
                          <a:rPr lang="en-US" altLang="zh-CN" b="0" i="0" smtClean="0">
                            <a:solidFill>
                              <a:schemeClr val="tx1"/>
                            </a:solidFill>
                            <a:latin typeface="Cambria Math" panose="02040503050406030204" pitchFamily="18" charset="0"/>
                            <a:ea typeface="黑体" panose="02010609060101010101" pitchFamily="49" charset="-122"/>
                          </a:rPr>
                          <m:t>argmin</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zh-CN" altLang="en-US" i="1">
                                <a:solidFill>
                                  <a:schemeClr val="tx1"/>
                                </a:solidFill>
                                <a:latin typeface="Cambria Math" panose="02040503050406030204" pitchFamily="18" charset="0"/>
                                <a:ea typeface="黑体" panose="02010609060101010101" pitchFamily="49" charset="-122"/>
                              </a:rPr>
                              <m:t>𝜙</m:t>
                            </m:r>
                            <m:d>
                              <m:dPr>
                                <m:ctrlPr>
                                  <a:rPr lang="en-US" altLang="zh-CN" i="1">
                                    <a:solidFill>
                                      <a:schemeClr val="tx1"/>
                                    </a:solidFill>
                                    <a:latin typeface="Cambria Math" panose="02040503050406030204" pitchFamily="18" charset="0"/>
                                    <a:ea typeface="黑体" panose="02010609060101010101" pitchFamily="49" charset="-122"/>
                                  </a:rPr>
                                </m:ctrlPr>
                              </m:dPr>
                              <m:e>
                                <m:r>
                                  <a:rPr lang="zh-CN" altLang="en-US" i="1">
                                    <a:solidFill>
                                      <a:schemeClr val="tx1"/>
                                    </a:solidFill>
                                    <a:latin typeface="Cambria Math" panose="02040503050406030204" pitchFamily="18" charset="0"/>
                                    <a:ea typeface="黑体" panose="02010609060101010101" pitchFamily="49" charset="-122"/>
                                  </a:rPr>
                                  <m:t>𝜂</m:t>
                                </m:r>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𝑒</m:t>
                                    </m:r>
                                  </m:e>
                                  <m:sub>
                                    <m:r>
                                      <a:rPr lang="en-US" altLang="zh-CN" i="1">
                                        <a:solidFill>
                                          <a:schemeClr val="tx1"/>
                                        </a:solidFill>
                                        <a:latin typeface="Cambria Math" panose="02040503050406030204" pitchFamily="18" charset="0"/>
                                        <a:ea typeface="黑体" panose="02010609060101010101" pitchFamily="49" charset="-122"/>
                                      </a:rPr>
                                      <m:t>𝑡</m:t>
                                    </m:r>
                                  </m:sub>
                                </m:sSub>
                              </m:e>
                            </m:d>
                            <m:r>
                              <a:rPr lang="en-US" altLang="zh-CN" b="0" i="1" smtClean="0">
                                <a:solidFill>
                                  <a:schemeClr val="tx1"/>
                                </a:solidFill>
                                <a:latin typeface="Cambria Math" panose="02040503050406030204" pitchFamily="18" charset="0"/>
                                <a:ea typeface="黑体" panose="02010609060101010101" pitchFamily="49" charset="-122"/>
                              </a:rPr>
                              <m:t>:</m:t>
                            </m:r>
                            <m:r>
                              <a:rPr lang="zh-CN" altLang="en-US" i="1">
                                <a:solidFill>
                                  <a:schemeClr val="tx1"/>
                                </a:solidFill>
                                <a:latin typeface="Cambria Math" panose="02040503050406030204" pitchFamily="18" charset="0"/>
                                <a:ea typeface="黑体" panose="02010609060101010101" pitchFamily="49" charset="-122"/>
                              </a:rPr>
                              <m:t>𝜂</m:t>
                            </m:r>
                            <m:r>
                              <a:rPr lang="en-US" altLang="zh-CN" i="1">
                                <a:solidFill>
                                  <a:srgbClr val="7030A0"/>
                                </a:solidFill>
                                <a:latin typeface="Cambria Math" panose="02040503050406030204" pitchFamily="18" charset="0"/>
                                <a:ea typeface="Cambria Math" panose="02040503050406030204" pitchFamily="18" charset="0"/>
                              </a:rPr>
                              <m:t>∈</m:t>
                            </m:r>
                            <m:r>
                              <a:rPr lang="en-US" altLang="zh-CN" i="1" dirty="0">
                                <a:solidFill>
                                  <a:schemeClr val="tx1"/>
                                </a:solidFill>
                                <a:latin typeface="Cambria Math" panose="02040503050406030204" pitchFamily="18" charset="0"/>
                                <a:ea typeface="Cambria Math" panose="02040503050406030204" pitchFamily="18" charset="0"/>
                              </a:rPr>
                              <m:t>ℝ</m:t>
                            </m:r>
                          </m:e>
                        </m:d>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1581636" y="5138955"/>
                  <a:ext cx="4205007" cy="461665"/>
                </a:xfrm>
                <a:prstGeom prst="rect">
                  <a:avLst/>
                </a:prstGeom>
                <a:blipFill>
                  <a:blip r:embed="rId9"/>
                  <a:stretch>
                    <a:fillRect b="-19737"/>
                  </a:stretch>
                </a:blipFill>
              </p:spPr>
              <p:txBody>
                <a:bodyPr/>
                <a:lstStyle/>
                <a:p>
                  <a:r>
                    <a:rPr lang="zh-CN" altLang="en-US">
                      <a:noFill/>
                    </a:rPr>
                    <a:t> </a:t>
                  </a:r>
                </a:p>
              </p:txBody>
            </p:sp>
          </mc:Fallback>
        </mc:AlternateContent>
      </p:grpSp>
      <p:grpSp>
        <p:nvGrpSpPr>
          <p:cNvPr id="16" name="组合 15"/>
          <p:cNvGrpSpPr/>
          <p:nvPr/>
        </p:nvGrpSpPr>
        <p:grpSpPr>
          <a:xfrm>
            <a:off x="809168" y="5296084"/>
            <a:ext cx="8507549" cy="652609"/>
            <a:chOff x="859968" y="5753284"/>
            <a:chExt cx="7923417" cy="652609"/>
          </a:xfrm>
        </p:grpSpPr>
        <mc:AlternateContent xmlns:mc="http://schemas.openxmlformats.org/markup-compatibility/2006" xmlns:a14="http://schemas.microsoft.com/office/drawing/2010/main">
          <mc:Choice Requires="a14">
            <p:sp>
              <p:nvSpPr>
                <p:cNvPr id="13" name="矩形 12"/>
                <p:cNvSpPr/>
                <p:nvPr/>
              </p:nvSpPr>
              <p:spPr>
                <a:xfrm>
                  <a:off x="859968" y="5753284"/>
                  <a:ext cx="5520511" cy="461665"/>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rgbClr val="C00000"/>
                      </a:solidFill>
                      <a:ea typeface="黑体" panose="02010609060101010101" pitchFamily="49" charset="-122"/>
                    </a:rPr>
                    <a:t>归一化</a:t>
                  </a:r>
                  <a:r>
                    <a:rPr lang="zh-CN" altLang="en-US" dirty="0">
                      <a:solidFill>
                        <a:schemeClr val="tx1"/>
                      </a:solidFill>
                      <a:ea typeface="黑体" panose="02010609060101010101" pitchFamily="49" charset="-122"/>
                    </a:rPr>
                    <a:t>：令</a:t>
                  </a:r>
                  <a14:m>
                    <m:oMath xmlns:m="http://schemas.openxmlformats.org/officeDocument/2006/math">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𝑍</m:t>
                          </m:r>
                        </m:e>
                        <m:sub>
                          <m:r>
                            <a:rPr lang="en-US" altLang="zh-CN" b="0" i="1" smtClean="0">
                              <a:solidFill>
                                <a:schemeClr val="tx1"/>
                              </a:solidFill>
                              <a:latin typeface="Cambria Math" panose="02040503050406030204" pitchFamily="18" charset="0"/>
                              <a:ea typeface="黑体" panose="02010609060101010101" pitchFamily="49" charset="-122"/>
                            </a:rPr>
                            <m:t>𝑡</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i="1">
                              <a:solidFill>
                                <a:schemeClr val="tx1"/>
                              </a:solidFill>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i="1">
                              <a:solidFill>
                                <a:schemeClr val="tx1"/>
                              </a:solidFill>
                              <a:latin typeface="Cambria Math" panose="02040503050406030204" pitchFamily="18" charset="0"/>
                              <a:ea typeface="黑体" panose="02010609060101010101" pitchFamily="49" charset="-122"/>
                            </a:rPr>
                            <m:t>𝑡</m:t>
                          </m:r>
                          <m:r>
                            <a:rPr lang="en-US" altLang="zh-CN" i="1">
                              <a:solidFill>
                                <a:schemeClr val="tx1"/>
                              </a:solidFill>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i="1">
                              <a:solidFill>
                                <a:schemeClr val="tx1"/>
                              </a:solidFill>
                              <a:latin typeface="Cambria Math" panose="02040503050406030204" pitchFamily="18" charset="0"/>
                              <a:ea typeface="黑体" panose="02010609060101010101" pitchFamily="49" charset="-122"/>
                            </a:rPr>
                            <m:t>𝑡</m:t>
                          </m:r>
                        </m:sub>
                      </m:sSub>
                    </m:oMath>
                  </a14:m>
                  <a:r>
                    <a:rPr lang="en-US" altLang="zh-CN" dirty="0">
                      <a:solidFill>
                        <a:schemeClr val="tx1"/>
                      </a:solidFill>
                      <a:latin typeface="黑体" panose="02010609060101010101" pitchFamily="49" charset="-122"/>
                      <a:ea typeface="黑体" panose="02010609060101010101" pitchFamily="49" charset="-122"/>
                    </a:rPr>
                    <a:t>,</a:t>
                  </a:r>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859968" y="5753284"/>
                  <a:ext cx="5520511" cy="461665"/>
                </a:xfrm>
                <a:prstGeom prst="rect">
                  <a:avLst/>
                </a:prstGeom>
                <a:blipFill>
                  <a:blip r:embed="rId10"/>
                  <a:stretch>
                    <a:fillRect l="-1440" t="-14474"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868964" y="5773604"/>
                  <a:ext cx="2914421" cy="632289"/>
                </a:xfrm>
                <a:prstGeom prst="rect">
                  <a:avLst/>
                </a:prstGeom>
              </p:spPr>
              <p:txBody>
                <a:bodyPr wrap="square">
                  <a:spAutoFit/>
                </a:bodyPr>
                <a:lstStyle/>
                <a:p>
                  <a:r>
                    <a:rPr lang="zh-CN" altLang="en-US" dirty="0">
                      <a:solidFill>
                        <a:schemeClr val="tx1"/>
                      </a:solidFill>
                      <a:ea typeface="黑体" panose="02010609060101010101" pitchFamily="49" charset="-122"/>
                    </a:rPr>
                    <a:t>得 </a:t>
                  </a:r>
                  <a14:m>
                    <m:oMath xmlns:m="http://schemas.openxmlformats.org/officeDocument/2006/math">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b="0" i="1" smtClean="0">
                              <a:solidFill>
                                <a:schemeClr val="tx1"/>
                              </a:solidFill>
                              <a:latin typeface="Cambria Math" panose="02040503050406030204" pitchFamily="18" charset="0"/>
                              <a:ea typeface="黑体" panose="02010609060101010101" pitchFamily="49" charset="-122"/>
                            </a:rPr>
                            <m:t>𝑖</m:t>
                          </m:r>
                        </m:sub>
                      </m:sSub>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b="0" i="1" smtClean="0">
                                  <a:solidFill>
                                    <a:schemeClr val="tx1"/>
                                  </a:solidFill>
                                  <a:latin typeface="Cambria Math" panose="02040503050406030204" pitchFamily="18" charset="0"/>
                                  <a:ea typeface="黑体" panose="02010609060101010101" pitchFamily="49" charset="-122"/>
                                </a:rPr>
                                <m:t>𝑖</m:t>
                              </m:r>
                            </m:sub>
                          </m:sSub>
                        </m:num>
                        <m:den>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𝑍</m:t>
                              </m:r>
                            </m:e>
                            <m:sub>
                              <m:r>
                                <a:rPr lang="en-US" altLang="zh-CN" i="1">
                                  <a:solidFill>
                                    <a:schemeClr val="tx1"/>
                                  </a:solidFill>
                                  <a:latin typeface="Cambria Math" panose="02040503050406030204" pitchFamily="18" charset="0"/>
                                  <a:ea typeface="黑体" panose="02010609060101010101" pitchFamily="49" charset="-122"/>
                                </a:rPr>
                                <m:t>𝑡</m:t>
                              </m:r>
                            </m:sub>
                          </m:sSub>
                        </m:den>
                      </m:f>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𝑖</m:t>
                      </m:r>
                      <m:r>
                        <a:rPr lang="en-US" altLang="zh-CN" b="0" i="1" smtClean="0">
                          <a:solidFill>
                            <a:schemeClr val="tx1"/>
                          </a:solidFill>
                          <a:latin typeface="Cambria Math" panose="02040503050406030204" pitchFamily="18" charset="0"/>
                          <a:ea typeface="黑体" panose="02010609060101010101" pitchFamily="49" charset="-122"/>
                        </a:rPr>
                        <m:t>=1,⋯,</m:t>
                      </m:r>
                      <m:r>
                        <a:rPr lang="en-US" altLang="zh-CN" b="0" i="1" smtClean="0">
                          <a:solidFill>
                            <a:schemeClr val="tx1"/>
                          </a:solidFill>
                          <a:latin typeface="Cambria Math" panose="02040503050406030204" pitchFamily="18" charset="0"/>
                          <a:ea typeface="Cambria Math" panose="02040503050406030204" pitchFamily="18" charset="0"/>
                        </a:rPr>
                        <m:t>𝑡</m:t>
                      </m:r>
                      <m:r>
                        <a:rPr lang="en-US" altLang="zh-CN" b="0" i="1" smtClean="0">
                          <a:solidFill>
                            <a:schemeClr val="tx1"/>
                          </a:solidFill>
                          <a:latin typeface="Cambria Math" panose="02040503050406030204" pitchFamily="18" charset="0"/>
                          <a:ea typeface="Cambria Math" panose="02040503050406030204" pitchFamily="18" charset="0"/>
                        </a:rPr>
                        <m:t> </m:t>
                      </m:r>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4" name="矩形 13"/>
                <p:cNvSpPr>
                  <a:spLocks noRot="1" noChangeAspect="1" noMove="1" noResize="1" noEditPoints="1" noAdjustHandles="1" noChangeArrowheads="1" noChangeShapeType="1" noTextEdit="1"/>
                </p:cNvSpPr>
                <p:nvPr/>
              </p:nvSpPr>
              <p:spPr>
                <a:xfrm>
                  <a:off x="5868964" y="5773604"/>
                  <a:ext cx="2914421" cy="632289"/>
                </a:xfrm>
                <a:prstGeom prst="rect">
                  <a:avLst/>
                </a:prstGeom>
                <a:blipFill>
                  <a:blip r:embed="rId11"/>
                  <a:stretch>
                    <a:fillRect l="-2924" t="-4808"/>
                  </a:stretch>
                </a:blipFill>
              </p:spPr>
              <p:txBody>
                <a:bodyPr/>
                <a:lstStyle/>
                <a:p>
                  <a:r>
                    <a:rPr lang="zh-CN" altLang="en-US">
                      <a:noFill/>
                    </a:rPr>
                    <a:t> </a:t>
                  </a:r>
                </a:p>
              </p:txBody>
            </p:sp>
          </mc:Fallback>
        </mc:AlternateContent>
      </p:grpSp>
      <p:sp>
        <p:nvSpPr>
          <p:cNvPr id="3" name="文本框 2"/>
          <p:cNvSpPr txBox="1"/>
          <p:nvPr/>
        </p:nvSpPr>
        <p:spPr>
          <a:xfrm>
            <a:off x="4389120" y="6157441"/>
            <a:ext cx="4450083"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问题：归一化的合理性与获益？</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E648F070-26E4-4C55-9A0F-91E9A2FE0786}"/>
                  </a:ext>
                </a:extLst>
              </p:cNvPr>
              <p:cNvSpPr/>
              <p:nvPr/>
            </p:nvSpPr>
            <p:spPr>
              <a:xfrm>
                <a:off x="970135" y="1986918"/>
                <a:ext cx="3929348" cy="430887"/>
              </a:xfrm>
              <a:prstGeom prst="rect">
                <a:avLst/>
              </a:prstGeom>
            </p:spPr>
            <p:txBody>
              <a:bodyPr wrap="square">
                <a:spAutoFit/>
              </a:bodyPr>
              <a:lstStyle/>
              <a:p>
                <a:r>
                  <a:rPr lang="zh-CN" altLang="en-US" sz="2200" dirty="0">
                    <a:solidFill>
                      <a:schemeClr val="tx1"/>
                    </a:solidFill>
                    <a:ea typeface="黑体" panose="02010609060101010101" pitchFamily="49" charset="-122"/>
                  </a:rPr>
                  <a:t>置</a:t>
                </a:r>
                <a14:m>
                  <m:oMath xmlns:m="http://schemas.openxmlformats.org/officeDocument/2006/math">
                    <m:sSup>
                      <m:sSupPr>
                        <m:ctrlPr>
                          <a:rPr lang="en-US" altLang="zh-CN" sz="2200" i="1" smtClean="0">
                            <a:solidFill>
                              <a:schemeClr val="tx1"/>
                            </a:solidFill>
                            <a:latin typeface="Cambria Math" panose="02040503050406030204" pitchFamily="18" charset="0"/>
                            <a:ea typeface="黑体" panose="02010609060101010101" pitchFamily="49" charset="-122"/>
                          </a:rPr>
                        </m:ctrlPr>
                      </m:sSupPr>
                      <m:e>
                        <m:r>
                          <a:rPr lang="zh-CN" altLang="en-US" sz="2200" i="1" smtClean="0">
                            <a:solidFill>
                              <a:schemeClr val="tx1"/>
                            </a:solidFill>
                            <a:latin typeface="Cambria Math" panose="02040503050406030204" pitchFamily="18" charset="0"/>
                            <a:ea typeface="黑体" panose="02010609060101010101" pitchFamily="49" charset="-122"/>
                          </a:rPr>
                          <m:t>𝛼</m:t>
                        </m:r>
                      </m:e>
                      <m:sup>
                        <m:r>
                          <a:rPr lang="en-US" altLang="zh-CN" sz="2200" b="0" i="1" smtClean="0">
                            <a:solidFill>
                              <a:schemeClr val="tx1"/>
                            </a:solidFill>
                            <a:latin typeface="Cambria Math" panose="02040503050406030204" pitchFamily="18" charset="0"/>
                            <a:ea typeface="黑体" panose="02010609060101010101" pitchFamily="49" charset="-122"/>
                          </a:rPr>
                          <m:t>0</m:t>
                        </m:r>
                      </m:sup>
                    </m:sSup>
                    <m:r>
                      <a:rPr lang="en-US" altLang="zh-CN" sz="2200" b="0" i="1" smtClean="0">
                        <a:solidFill>
                          <a:schemeClr val="tx1"/>
                        </a:solidFill>
                        <a:latin typeface="Cambria Math" panose="02040503050406030204" pitchFamily="18" charset="0"/>
                        <a:ea typeface="黑体" panose="02010609060101010101" pitchFamily="49" charset="-122"/>
                      </a:rPr>
                      <m:t>=</m:t>
                    </m:r>
                    <m:d>
                      <m:dPr>
                        <m:ctrlPr>
                          <a:rPr lang="en-US" altLang="zh-CN" sz="2200" b="0" i="1" smtClean="0">
                            <a:solidFill>
                              <a:schemeClr val="tx1"/>
                            </a:solidFill>
                            <a:latin typeface="Cambria Math" panose="02040503050406030204" pitchFamily="18" charset="0"/>
                            <a:ea typeface="黑体" panose="02010609060101010101" pitchFamily="49" charset="-122"/>
                          </a:rPr>
                        </m:ctrlPr>
                      </m:dPr>
                      <m:e>
                        <m:r>
                          <a:rPr lang="en-US" altLang="zh-CN" sz="2200" b="0" i="1" smtClean="0">
                            <a:solidFill>
                              <a:schemeClr val="tx1"/>
                            </a:solidFill>
                            <a:latin typeface="Cambria Math" panose="02040503050406030204" pitchFamily="18" charset="0"/>
                            <a:ea typeface="黑体" panose="02010609060101010101" pitchFamily="49" charset="-122"/>
                          </a:rPr>
                          <m:t>0</m:t>
                        </m:r>
                        <m:r>
                          <a:rPr lang="en-US" altLang="zh-CN" sz="2200" i="1">
                            <a:solidFill>
                              <a:schemeClr val="tx1"/>
                            </a:solidFill>
                            <a:latin typeface="Cambria Math" panose="02040503050406030204" pitchFamily="18" charset="0"/>
                            <a:ea typeface="黑体" panose="02010609060101010101" pitchFamily="49" charset="-122"/>
                          </a:rPr>
                          <m:t>,</m:t>
                        </m:r>
                        <m:r>
                          <a:rPr lang="en-US" altLang="zh-CN" sz="2200" i="1">
                            <a:solidFill>
                              <a:schemeClr val="tx1"/>
                            </a:solidFill>
                            <a:latin typeface="Cambria Math" panose="02040503050406030204" pitchFamily="18" charset="0"/>
                            <a:ea typeface="Cambria Math" panose="02040503050406030204" pitchFamily="18" charset="0"/>
                          </a:rPr>
                          <m:t>⋯</m:t>
                        </m:r>
                        <m:r>
                          <a:rPr lang="en-US" altLang="zh-CN" sz="2200" i="1">
                            <a:solidFill>
                              <a:schemeClr val="tx1"/>
                            </a:solidFill>
                            <a:latin typeface="Cambria Math" panose="02040503050406030204" pitchFamily="18" charset="0"/>
                            <a:ea typeface="黑体" panose="02010609060101010101" pitchFamily="49" charset="-122"/>
                          </a:rPr>
                          <m:t>,</m:t>
                        </m:r>
                        <m:r>
                          <a:rPr lang="en-US" altLang="zh-CN" sz="2200" i="1" smtClean="0">
                            <a:solidFill>
                              <a:schemeClr val="tx1"/>
                            </a:solidFill>
                            <a:latin typeface="Cambria Math" panose="02040503050406030204" pitchFamily="18" charset="0"/>
                            <a:ea typeface="黑体" panose="02010609060101010101" pitchFamily="49" charset="-122"/>
                          </a:rPr>
                          <m:t>0</m:t>
                        </m:r>
                        <m:r>
                          <a:rPr lang="en-US" altLang="zh-CN" sz="2200" i="1">
                            <a:solidFill>
                              <a:schemeClr val="tx1"/>
                            </a:solidFill>
                            <a:latin typeface="Cambria Math" panose="02040503050406030204" pitchFamily="18" charset="0"/>
                            <a:ea typeface="黑体" panose="02010609060101010101" pitchFamily="49" charset="-122"/>
                          </a:rPr>
                          <m:t>,0,</m:t>
                        </m:r>
                        <m:r>
                          <a:rPr lang="en-US" altLang="zh-CN" sz="2200" i="1">
                            <a:solidFill>
                              <a:schemeClr val="tx1"/>
                            </a:solidFill>
                            <a:latin typeface="Cambria Math" panose="02040503050406030204" pitchFamily="18" charset="0"/>
                            <a:ea typeface="Cambria Math" panose="02040503050406030204" pitchFamily="18" charset="0"/>
                          </a:rPr>
                          <m:t>⋯</m:t>
                        </m:r>
                        <m:r>
                          <a:rPr lang="en-US" altLang="zh-CN" sz="2200" i="1">
                            <a:solidFill>
                              <a:schemeClr val="tx1"/>
                            </a:solidFill>
                            <a:latin typeface="Cambria Math" panose="02040503050406030204" pitchFamily="18" charset="0"/>
                            <a:ea typeface="黑体" panose="02010609060101010101" pitchFamily="49" charset="-122"/>
                          </a:rPr>
                          <m:t>,0</m:t>
                        </m:r>
                      </m:e>
                    </m:d>
                    <m:r>
                      <a:rPr lang="en-US" altLang="zh-CN" sz="2200" i="1">
                        <a:solidFill>
                          <a:srgbClr val="7030A0"/>
                        </a:solidFill>
                        <a:latin typeface="Cambria Math" panose="02040503050406030204" pitchFamily="18" charset="0"/>
                        <a:ea typeface="Cambria Math" panose="02040503050406030204" pitchFamily="18" charset="0"/>
                      </a:rPr>
                      <m:t>∈</m:t>
                    </m:r>
                    <m:sSup>
                      <m:sSupPr>
                        <m:ctrlPr>
                          <a:rPr lang="en-US" altLang="zh-CN" sz="2200" i="1" dirty="0">
                            <a:solidFill>
                              <a:schemeClr val="tx1"/>
                            </a:solidFill>
                            <a:latin typeface="Cambria Math" panose="02040503050406030204" pitchFamily="18" charset="0"/>
                          </a:rPr>
                        </m:ctrlPr>
                      </m:sSupPr>
                      <m:e>
                        <m:r>
                          <a:rPr lang="en-US" altLang="zh-CN" sz="2200" i="1" dirty="0">
                            <a:solidFill>
                              <a:schemeClr val="tx1"/>
                            </a:solidFill>
                            <a:latin typeface="Cambria Math" panose="02040503050406030204" pitchFamily="18" charset="0"/>
                            <a:ea typeface="Cambria Math" panose="02040503050406030204" pitchFamily="18" charset="0"/>
                          </a:rPr>
                          <m:t>ℝ</m:t>
                        </m:r>
                      </m:e>
                      <m:sup>
                        <m:r>
                          <a:rPr lang="en-US" altLang="zh-CN" sz="2200" b="0" i="1" dirty="0" smtClean="0">
                            <a:solidFill>
                              <a:schemeClr val="tx1"/>
                            </a:solidFill>
                            <a:latin typeface="Cambria Math" panose="02040503050406030204" pitchFamily="18" charset="0"/>
                            <a:ea typeface="Cambria Math" panose="02040503050406030204" pitchFamily="18" charset="0"/>
                          </a:rPr>
                          <m:t>𝑇</m:t>
                        </m:r>
                      </m:sup>
                    </m:sSup>
                    <m:r>
                      <a:rPr lang="en-US" altLang="zh-CN" sz="2200" b="0" i="1" dirty="0" smtClean="0">
                        <a:solidFill>
                          <a:schemeClr val="tx1"/>
                        </a:solidFill>
                        <a:latin typeface="Cambria Math" panose="02040503050406030204" pitchFamily="18" charset="0"/>
                        <a:ea typeface="Cambria Math" panose="02040503050406030204" pitchFamily="18" charset="0"/>
                      </a:rPr>
                      <m:t>.</m:t>
                    </m:r>
                  </m:oMath>
                </a14:m>
                <a:endParaRPr lang="zh-CN" altLang="en-US" sz="2200" dirty="0"/>
              </a:p>
            </p:txBody>
          </p:sp>
        </mc:Choice>
        <mc:Fallback xmlns="">
          <p:sp>
            <p:nvSpPr>
              <p:cNvPr id="17" name="矩形 16">
                <a:extLst>
                  <a:ext uri="{FF2B5EF4-FFF2-40B4-BE49-F238E27FC236}">
                    <a16:creationId xmlns:a16="http://schemas.microsoft.com/office/drawing/2014/main" id="{E648F070-26E4-4C55-9A0F-91E9A2FE0786}"/>
                  </a:ext>
                </a:extLst>
              </p:cNvPr>
              <p:cNvSpPr>
                <a:spLocks noRot="1" noChangeAspect="1" noMove="1" noResize="1" noEditPoints="1" noAdjustHandles="1" noChangeArrowheads="1" noChangeShapeType="1" noTextEdit="1"/>
              </p:cNvSpPr>
              <p:nvPr/>
            </p:nvSpPr>
            <p:spPr>
              <a:xfrm>
                <a:off x="970135" y="1986918"/>
                <a:ext cx="3929348" cy="430887"/>
              </a:xfrm>
              <a:prstGeom prst="rect">
                <a:avLst/>
              </a:prstGeom>
              <a:blipFill>
                <a:blip r:embed="rId12"/>
                <a:stretch>
                  <a:fillRect l="-2016" t="-14085" b="-225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5B16F1B6-1A1C-4D08-8103-C81FB2244A1A}"/>
                  </a:ext>
                </a:extLst>
              </p:cNvPr>
              <p:cNvSpPr/>
              <p:nvPr/>
            </p:nvSpPr>
            <p:spPr>
              <a:xfrm>
                <a:off x="1088002" y="5743597"/>
                <a:ext cx="4327277" cy="461665"/>
              </a:xfrm>
              <a:prstGeom prst="rect">
                <a:avLst/>
              </a:prstGeom>
            </p:spPr>
            <p:txBody>
              <a:bodyPr wrap="square">
                <a:spAutoFit/>
              </a:bodyPr>
              <a:lstStyle/>
              <a:p>
                <a:r>
                  <a:rPr lang="zh-CN" altLang="en-US" dirty="0">
                    <a:solidFill>
                      <a:schemeClr val="tx1"/>
                    </a:solidFill>
                    <a:ea typeface="黑体" panose="02010609060101010101" pitchFamily="49" charset="-122"/>
                  </a:rPr>
                  <a:t>记</a:t>
                </a:r>
                <a14:m>
                  <m:oMath xmlns:m="http://schemas.openxmlformats.org/officeDocument/2006/math">
                    <m:sSup>
                      <m:sSupPr>
                        <m:ctrlPr>
                          <a:rPr lang="en-US" altLang="zh-CN" i="1" smtClean="0">
                            <a:solidFill>
                              <a:schemeClr val="tx1"/>
                            </a:solidFill>
                            <a:latin typeface="Cambria Math" panose="02040503050406030204" pitchFamily="18" charset="0"/>
                            <a:ea typeface="黑体" panose="02010609060101010101" pitchFamily="49" charset="-122"/>
                          </a:rPr>
                        </m:ctrlPr>
                      </m:sSupPr>
                      <m:e>
                        <m:r>
                          <a:rPr lang="zh-CN" altLang="en-US" i="1" smtClean="0">
                            <a:solidFill>
                              <a:schemeClr val="tx1"/>
                            </a:solidFill>
                            <a:latin typeface="Cambria Math" panose="02040503050406030204" pitchFamily="18" charset="0"/>
                            <a:ea typeface="黑体" panose="02010609060101010101" pitchFamily="49" charset="-122"/>
                          </a:rPr>
                          <m:t>𝛼</m:t>
                        </m:r>
                      </m:e>
                      <m:sup>
                        <m:r>
                          <a:rPr lang="en-US" altLang="zh-CN" b="0" i="1" smtClean="0">
                            <a:solidFill>
                              <a:schemeClr val="tx1"/>
                            </a:solidFill>
                            <a:latin typeface="Cambria Math" panose="02040503050406030204" pitchFamily="18" charset="0"/>
                            <a:ea typeface="黑体" panose="02010609060101010101" pitchFamily="49" charset="-122"/>
                          </a:rPr>
                          <m:t>𝑡</m:t>
                        </m:r>
                      </m:sup>
                    </m:sSup>
                    <m:r>
                      <a:rPr lang="en-US" altLang="zh-CN" b="0" i="1" smtClean="0">
                        <a:solidFill>
                          <a:schemeClr val="tx1"/>
                        </a:solidFill>
                        <a:latin typeface="Cambria Math" panose="02040503050406030204" pitchFamily="18" charset="0"/>
                        <a:ea typeface="黑体" panose="02010609060101010101" pitchFamily="49" charset="-122"/>
                      </a:rPr>
                      <m:t>=</m:t>
                    </m:r>
                    <m:d>
                      <m:dPr>
                        <m:ctrlPr>
                          <a:rPr lang="en-US" altLang="zh-CN" b="0" i="1" smtClean="0">
                            <a:solidFill>
                              <a:schemeClr val="tx1"/>
                            </a:solidFill>
                            <a:latin typeface="Cambria Math" panose="02040503050406030204" pitchFamily="18" charset="0"/>
                            <a:ea typeface="黑体" panose="02010609060101010101" pitchFamily="49" charset="-122"/>
                          </a:rPr>
                        </m:ctrlPr>
                      </m:dPr>
                      <m:e>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i="1">
                                <a:solidFill>
                                  <a:schemeClr val="tx1"/>
                                </a:solidFill>
                                <a:latin typeface="Cambria Math" panose="02040503050406030204" pitchFamily="18" charset="0"/>
                                <a:ea typeface="黑体" panose="02010609060101010101" pitchFamily="49" charset="-122"/>
                              </a:rPr>
                              <m:t>1</m:t>
                            </m:r>
                          </m:sub>
                        </m:sSub>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i="1">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sub>
                        </m:sSub>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𝛼</m:t>
                            </m:r>
                          </m:e>
                          <m:sub>
                            <m:r>
                              <a:rPr lang="en-US" altLang="zh-CN" i="1">
                                <a:solidFill>
                                  <a:schemeClr val="tx1"/>
                                </a:solidFill>
                                <a:latin typeface="Cambria Math" panose="02040503050406030204" pitchFamily="18" charset="0"/>
                                <a:ea typeface="黑体" panose="02010609060101010101" pitchFamily="49" charset="-122"/>
                              </a:rPr>
                              <m:t>𝑡</m:t>
                            </m:r>
                          </m:sub>
                        </m:sSub>
                        <m:r>
                          <a:rPr lang="en-US" altLang="zh-CN" i="1">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0</m:t>
                        </m:r>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黑体" panose="02010609060101010101" pitchFamily="49" charset="-122"/>
                          </a:rPr>
                          <m:t>,0</m:t>
                        </m:r>
                      </m:e>
                    </m:d>
                    <m:r>
                      <a:rPr lang="en-US" altLang="zh-CN" b="0" i="1" dirty="0" smtClean="0">
                        <a:solidFill>
                          <a:schemeClr val="tx1"/>
                        </a:solidFill>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18" name="矩形 17">
                <a:extLst>
                  <a:ext uri="{FF2B5EF4-FFF2-40B4-BE49-F238E27FC236}">
                    <a16:creationId xmlns:a16="http://schemas.microsoft.com/office/drawing/2014/main" id="{5B16F1B6-1A1C-4D08-8103-C81FB2244A1A}"/>
                  </a:ext>
                </a:extLst>
              </p:cNvPr>
              <p:cNvSpPr>
                <a:spLocks noRot="1" noChangeAspect="1" noMove="1" noResize="1" noEditPoints="1" noAdjustHandles="1" noChangeArrowheads="1" noChangeShapeType="1" noTextEdit="1"/>
              </p:cNvSpPr>
              <p:nvPr/>
            </p:nvSpPr>
            <p:spPr>
              <a:xfrm>
                <a:off x="1088002" y="5743597"/>
                <a:ext cx="4327277" cy="461665"/>
              </a:xfrm>
              <a:prstGeom prst="rect">
                <a:avLst/>
              </a:prstGeom>
              <a:blipFill>
                <a:blip r:embed="rId13"/>
                <a:stretch>
                  <a:fillRect l="-2113" t="-14474"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418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6660" y="336764"/>
            <a:ext cx="8783779" cy="769441"/>
          </a:xfrm>
          <a:prstGeom prst="rect">
            <a:avLst/>
          </a:prstGeom>
          <a:noFill/>
        </p:spPr>
        <p:txBody>
          <a:bodyPr wrap="square" rtlCol="0">
            <a:spAutoFit/>
          </a:bodyPr>
          <a:lstStyle/>
          <a:p>
            <a:pPr algn="ctr"/>
            <a:r>
              <a:rPr lang="en-US" altLang="zh-CN" sz="4400" dirty="0" err="1">
                <a:solidFill>
                  <a:srgbClr val="0070C0"/>
                </a:solidFill>
                <a:ea typeface="黑体" panose="02010609060101010101" pitchFamily="49" charset="-122"/>
                <a:cs typeface="Times New Roman" panose="02020603050405020304" pitchFamily="18" charset="0"/>
              </a:rPr>
              <a:t>AdaBoost</a:t>
            </a:r>
            <a:r>
              <a:rPr lang="zh-CN" altLang="en-US" sz="4400" dirty="0">
                <a:solidFill>
                  <a:srgbClr val="0070C0"/>
                </a:solidFill>
                <a:ea typeface="黑体" panose="02010609060101010101" pitchFamily="49" charset="-122"/>
                <a:cs typeface="Times New Roman" panose="02020603050405020304" pitchFamily="18" charset="0"/>
              </a:rPr>
              <a:t>＝坐标下降法</a:t>
            </a:r>
            <a:endParaRPr lang="zh-CN" altLang="en-US" sz="2800" dirty="0">
              <a:solidFill>
                <a:srgbClr val="0070C0"/>
              </a:solidFill>
              <a:ea typeface="黑体" panose="02010609060101010101" pitchFamily="49" charset="-122"/>
              <a:cs typeface="Times New Roman" panose="02020603050405020304" pitchFamily="18" charset="0"/>
            </a:endParaRPr>
          </a:p>
        </p:txBody>
      </p:sp>
      <p:sp>
        <p:nvSpPr>
          <p:cNvPr id="2" name="文本框 1"/>
          <p:cNvSpPr txBox="1"/>
          <p:nvPr/>
        </p:nvSpPr>
        <p:spPr>
          <a:xfrm>
            <a:off x="886689" y="1080651"/>
            <a:ext cx="7176655" cy="400110"/>
          </a:xfrm>
          <a:prstGeom prst="rect">
            <a:avLst/>
          </a:prstGeom>
          <a:noFill/>
        </p:spPr>
        <p:txBody>
          <a:bodyPr wrap="square" rtlCol="0">
            <a:spAutoFit/>
          </a:bodyPr>
          <a:lstStyle/>
          <a:p>
            <a:r>
              <a:rPr lang="zh-CN" altLang="en-US" sz="2000" dirty="0">
                <a:solidFill>
                  <a:schemeClr val="tx1"/>
                </a:solidFill>
                <a:latin typeface="黑体" panose="02010609060101010101" pitchFamily="49" charset="-122"/>
                <a:ea typeface="黑体" panose="02010609060101010101" pitchFamily="49" charset="-122"/>
              </a:rPr>
              <a:t>目标函数：凸的、可微的</a:t>
            </a:r>
          </a:p>
        </p:txBody>
      </p:sp>
      <mc:AlternateContent xmlns:mc="http://schemas.openxmlformats.org/markup-compatibility/2006" xmlns:a14="http://schemas.microsoft.com/office/drawing/2010/main">
        <mc:Choice Requires="a14">
          <p:sp>
            <p:nvSpPr>
              <p:cNvPr id="6" name="矩形 5"/>
              <p:cNvSpPr/>
              <p:nvPr/>
            </p:nvSpPr>
            <p:spPr>
              <a:xfrm>
                <a:off x="891542" y="1439199"/>
                <a:ext cx="7947661" cy="591444"/>
              </a:xfrm>
              <a:prstGeom prst="rect">
                <a:avLst/>
              </a:prstGeom>
            </p:spPr>
            <p:txBody>
              <a:bodyPr wrap="square">
                <a:spAutoFit/>
              </a:bodyPr>
              <a:lstStyle/>
              <a:p>
                <a:pPr algn="ctr"/>
                <a14:m>
                  <m:oMath xmlns:m="http://schemas.openxmlformats.org/officeDocument/2006/math">
                    <m:func>
                      <m:funcPr>
                        <m:ctrlPr>
                          <a:rPr lang="en-US" altLang="zh-CN" sz="2000" i="1" smtClean="0">
                            <a:solidFill>
                              <a:schemeClr val="tx1"/>
                            </a:solidFill>
                            <a:latin typeface="Cambria Math" panose="02040503050406030204" pitchFamily="18" charset="0"/>
                            <a:ea typeface="黑体" panose="02010609060101010101" pitchFamily="49" charset="-122"/>
                          </a:rPr>
                        </m:ctrlPr>
                      </m:funcPr>
                      <m:fName>
                        <m:limLow>
                          <m:limLowPr>
                            <m:ctrlPr>
                              <a:rPr lang="en-US" altLang="zh-CN" sz="2000" i="1">
                                <a:solidFill>
                                  <a:schemeClr val="tx1"/>
                                </a:solidFill>
                                <a:latin typeface="Cambria Math" panose="02040503050406030204" pitchFamily="18" charset="0"/>
                                <a:ea typeface="黑体" panose="02010609060101010101" pitchFamily="49" charset="-122"/>
                              </a:rPr>
                            </m:ctrlPr>
                          </m:limLowPr>
                          <m:e>
                            <m:r>
                              <m:rPr>
                                <m:sty m:val="p"/>
                              </m:rPr>
                              <a:rPr lang="en-US" altLang="zh-CN" sz="2000">
                                <a:solidFill>
                                  <a:schemeClr val="tx1"/>
                                </a:solidFill>
                                <a:latin typeface="Cambria Math" panose="02040503050406030204" pitchFamily="18" charset="0"/>
                                <a:ea typeface="黑体" panose="02010609060101010101" pitchFamily="49" charset="-122"/>
                              </a:rPr>
                              <m:t>min</m:t>
                            </m:r>
                          </m:e>
                          <m:lim>
                            <m:r>
                              <a:rPr lang="zh-CN" altLang="en-US" sz="2000" i="1">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000" i="1">
                                <a:solidFill>
                                  <a:srgbClr val="7030A0"/>
                                </a:solidFill>
                                <a:latin typeface="Cambria Math" panose="02040503050406030204" pitchFamily="18" charset="0"/>
                                <a:ea typeface="Cambria Math" panose="02040503050406030204" pitchFamily="18" charset="0"/>
                              </a:rPr>
                              <m:t>∈</m:t>
                            </m:r>
                            <m:sSub>
                              <m:sSubPr>
                                <m:ctrlPr>
                                  <a:rPr lang="en-US" altLang="zh-CN" sz="2000" i="1">
                                    <a:solidFill>
                                      <a:srgbClr val="7030A0"/>
                                    </a:solidFill>
                                    <a:latin typeface="Cambria Math" panose="02040503050406030204" pitchFamily="18" charset="0"/>
                                    <a:ea typeface="黑体" panose="02010609060101010101" pitchFamily="49" charset="-122"/>
                                  </a:rPr>
                                </m:ctrlPr>
                              </m:sSubPr>
                              <m:e>
                                <m:r>
                                  <a:rPr lang="en-US" altLang="zh-CN" sz="2000" i="1">
                                    <a:solidFill>
                                      <a:srgbClr val="7030A0"/>
                                    </a:solidFill>
                                    <a:latin typeface="Cambria Math" panose="02040503050406030204" pitchFamily="18" charset="0"/>
                                    <a:ea typeface="Cambria Math" panose="02040503050406030204" pitchFamily="18" charset="0"/>
                                  </a:rPr>
                                  <m:t>∆</m:t>
                                </m:r>
                              </m:e>
                              <m:sub>
                                <m:r>
                                  <a:rPr lang="en-US" altLang="zh-CN" sz="2000" b="0" i="1" smtClean="0">
                                    <a:solidFill>
                                      <a:srgbClr val="7030A0"/>
                                    </a:solidFill>
                                    <a:latin typeface="Cambria Math" panose="02040503050406030204" pitchFamily="18" charset="0"/>
                                    <a:ea typeface="Cambria Math" panose="02040503050406030204" pitchFamily="18" charset="0"/>
                                  </a:rPr>
                                  <m:t>𝑇</m:t>
                                </m:r>
                              </m:sub>
                            </m:sSub>
                          </m:lim>
                        </m:limLow>
                      </m:fName>
                      <m:e>
                        <m:r>
                          <a:rPr lang="en-US" altLang="zh-CN"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𝐹</m:t>
                        </m:r>
                        <m:d>
                          <m:dPr>
                            <m:ctrlPr>
                              <a:rPr lang="en-US" altLang="zh-CN"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e>
                        </m:d>
                        <m:r>
                          <a:rPr lang="en-US" altLang="zh-CN"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limLoc m:val="subSup"/>
                            <m:ctrlPr>
                              <a:rPr lang="en-US" altLang="zh-CN"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e>
                            <m:r>
                              <m:rPr>
                                <m:sty m:val="p"/>
                              </m:rPr>
                              <a:rPr lang="en-US" altLang="zh-CN" sz="2000">
                                <a:solidFill>
                                  <a:schemeClr val="tx1"/>
                                </a:solidFill>
                                <a:latin typeface="Cambria Math" panose="02040503050406030204" pitchFamily="18" charset="0"/>
                                <a:ea typeface="黑体" panose="02010609060101010101" pitchFamily="49" charset="-122"/>
                                <a:cs typeface="Times New Roman" panose="02020603050405020304" pitchFamily="18" charset="0"/>
                              </a:rPr>
                              <m:t>exp</m:t>
                            </m:r>
                            <m:d>
                              <m:dPr>
                                <m:ctrlPr>
                                  <a:rPr lang="en-US" altLang="zh-CN" sz="2000" i="1">
                                    <a:solidFill>
                                      <a:schemeClr val="tx1"/>
                                    </a:solidFill>
                                    <a:latin typeface="Cambria Math" panose="02040503050406030204" pitchFamily="18" charset="0"/>
                                    <a:ea typeface="黑体" panose="02010609060101010101" pitchFamily="49" charset="-122"/>
                                  </a:rPr>
                                </m:ctrlPr>
                              </m:dPr>
                              <m:e>
                                <m:r>
                                  <a:rPr lang="en-US" altLang="zh-CN" sz="2000" i="1">
                                    <a:solidFill>
                                      <a:schemeClr val="tx1"/>
                                    </a:solidFill>
                                    <a:latin typeface="Cambria Math" panose="02040503050406030204" pitchFamily="18" charset="0"/>
                                    <a:ea typeface="黑体" panose="02010609060101010101" pitchFamily="49" charset="-122"/>
                                  </a:rPr>
                                  <m:t>−</m:t>
                                </m:r>
                                <m:sSub>
                                  <m:sSubPr>
                                    <m:ctrlPr>
                                      <a:rPr lang="en-US" altLang="zh-CN" sz="2000" i="1">
                                        <a:solidFill>
                                          <a:schemeClr val="tx1"/>
                                        </a:solidFill>
                                        <a:latin typeface="Cambria Math" panose="02040503050406030204" pitchFamily="18" charset="0"/>
                                        <a:ea typeface="黑体" panose="02010609060101010101" pitchFamily="49" charset="-122"/>
                                      </a:rPr>
                                    </m:ctrlPr>
                                  </m:sSubPr>
                                  <m:e>
                                    <m:r>
                                      <a:rPr lang="en-US" altLang="zh-CN" sz="2000" b="0" i="1" smtClean="0">
                                        <a:solidFill>
                                          <a:schemeClr val="tx1"/>
                                        </a:solidFill>
                                        <a:latin typeface="Cambria Math" panose="02040503050406030204" pitchFamily="18" charset="0"/>
                                        <a:ea typeface="黑体" panose="02010609060101010101" pitchFamily="49" charset="-122"/>
                                      </a:rPr>
                                      <m:t>𝑦</m:t>
                                    </m:r>
                                  </m:e>
                                  <m:sub>
                                    <m:r>
                                      <a:rPr lang="en-US" altLang="zh-CN" sz="2000" i="1">
                                        <a:solidFill>
                                          <a:schemeClr val="tx1"/>
                                        </a:solidFill>
                                        <a:latin typeface="Cambria Math" panose="02040503050406030204" pitchFamily="18" charset="0"/>
                                        <a:ea typeface="Cambria Math" panose="02040503050406030204" pitchFamily="18" charset="0"/>
                                      </a:rPr>
                                      <m:t>𝑖</m:t>
                                    </m:r>
                                  </m:sub>
                                </m:sSub>
                                <m:r>
                                  <a:rPr lang="en-US" altLang="zh-CN" sz="2000" b="0" i="1" smtClean="0">
                                    <a:solidFill>
                                      <a:schemeClr val="tx1"/>
                                    </a:solidFill>
                                    <a:latin typeface="Cambria Math" panose="02040503050406030204" pitchFamily="18" charset="0"/>
                                    <a:ea typeface="黑体" panose="02010609060101010101" pitchFamily="49" charset="-122"/>
                                  </a:rPr>
                                  <m:t>𝑓</m:t>
                                </m:r>
                                <m:d>
                                  <m:dPr>
                                    <m:ctrlPr>
                                      <a:rPr lang="en-US" altLang="zh-CN" sz="2000" i="1">
                                        <a:solidFill>
                                          <a:schemeClr val="tx1"/>
                                        </a:solidFill>
                                        <a:latin typeface="Cambria Math" panose="02040503050406030204" pitchFamily="18" charset="0"/>
                                        <a:ea typeface="黑体" panose="02010609060101010101" pitchFamily="49" charset="-122"/>
                                      </a:rPr>
                                    </m:ctrlPr>
                                  </m:dPr>
                                  <m:e>
                                    <m:sSub>
                                      <m:sSubPr>
                                        <m:ctrlPr>
                                          <a:rPr lang="en-US" altLang="zh-CN" sz="2000" i="1">
                                            <a:solidFill>
                                              <a:schemeClr val="tx1"/>
                                            </a:solidFill>
                                            <a:latin typeface="Cambria Math" panose="02040503050406030204" pitchFamily="18" charset="0"/>
                                            <a:ea typeface="黑体" panose="02010609060101010101" pitchFamily="49" charset="-122"/>
                                          </a:rPr>
                                        </m:ctrlPr>
                                      </m:sSubPr>
                                      <m:e>
                                        <m:r>
                                          <a:rPr lang="en-US" altLang="zh-CN" sz="2000" b="0" i="1" smtClean="0">
                                            <a:solidFill>
                                              <a:schemeClr val="tx1"/>
                                            </a:solidFill>
                                            <a:latin typeface="Cambria Math" panose="02040503050406030204" pitchFamily="18" charset="0"/>
                                            <a:ea typeface="黑体" panose="02010609060101010101" pitchFamily="49" charset="-122"/>
                                          </a:rPr>
                                          <m:t>𝑥</m:t>
                                        </m:r>
                                      </m:e>
                                      <m:sub>
                                        <m:r>
                                          <a:rPr lang="en-US" altLang="zh-CN" sz="2000" i="1">
                                            <a:solidFill>
                                              <a:schemeClr val="tx1"/>
                                            </a:solidFill>
                                            <a:latin typeface="Cambria Math" panose="02040503050406030204" pitchFamily="18" charset="0"/>
                                            <a:ea typeface="黑体" panose="02010609060101010101" pitchFamily="49" charset="-122"/>
                                          </a:rPr>
                                          <m:t>𝑖</m:t>
                                        </m:r>
                                      </m:sub>
                                    </m:sSub>
                                  </m:e>
                                </m:d>
                              </m:e>
                            </m:d>
                          </m:e>
                        </m:nary>
                        <m:r>
                          <a:rPr lang="en-US" altLang="zh-CN" sz="2000" b="0" i="1" smtClean="0">
                            <a:solidFill>
                              <a:schemeClr val="tx1"/>
                            </a:solidFill>
                            <a:latin typeface="Cambria Math" panose="02040503050406030204" pitchFamily="18" charset="0"/>
                            <a:ea typeface="黑体" panose="02010609060101010101" pitchFamily="49" charset="-122"/>
                          </a:rPr>
                          <m:t>=</m:t>
                        </m:r>
                        <m:f>
                          <m:f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limLoc m:val="subSup"/>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e>
                            <m:r>
                              <m:rPr>
                                <m:sty m:val="p"/>
                              </m:rPr>
                              <a:rPr lang="en-US" altLang="zh-CN" sz="2000">
                                <a:solidFill>
                                  <a:schemeClr val="tx1"/>
                                </a:solidFill>
                                <a:latin typeface="Cambria Math" panose="02040503050406030204" pitchFamily="18" charset="0"/>
                                <a:ea typeface="黑体" panose="02010609060101010101" pitchFamily="49" charset="-122"/>
                                <a:cs typeface="Times New Roman" panose="02020603050405020304" pitchFamily="18" charset="0"/>
                              </a:rPr>
                              <m:t>exp</m:t>
                            </m:r>
                            <m:d>
                              <m:dPr>
                                <m:ctrlPr>
                                  <a:rPr lang="en-US" altLang="zh-CN" sz="2000" i="1">
                                    <a:solidFill>
                                      <a:schemeClr val="tx1"/>
                                    </a:solidFill>
                                    <a:latin typeface="Cambria Math" panose="02040503050406030204" pitchFamily="18" charset="0"/>
                                    <a:ea typeface="黑体" panose="02010609060101010101" pitchFamily="49" charset="-122"/>
                                  </a:rPr>
                                </m:ctrlPr>
                              </m:dPr>
                              <m:e>
                                <m:r>
                                  <a:rPr lang="en-US" altLang="zh-CN" sz="2000" i="1">
                                    <a:solidFill>
                                      <a:schemeClr val="tx1"/>
                                    </a:solidFill>
                                    <a:latin typeface="Cambria Math" panose="02040503050406030204" pitchFamily="18" charset="0"/>
                                    <a:ea typeface="黑体" panose="02010609060101010101" pitchFamily="49" charset="-122"/>
                                  </a:rPr>
                                  <m:t>−</m:t>
                                </m:r>
                                <m:sSub>
                                  <m:sSubPr>
                                    <m:ctrlPr>
                                      <a:rPr lang="en-US" altLang="zh-CN" sz="2000" i="1">
                                        <a:solidFill>
                                          <a:schemeClr val="tx1"/>
                                        </a:solidFill>
                                        <a:latin typeface="Cambria Math" panose="02040503050406030204" pitchFamily="18" charset="0"/>
                                        <a:ea typeface="黑体" panose="02010609060101010101" pitchFamily="49" charset="-122"/>
                                      </a:rPr>
                                    </m:ctrlPr>
                                  </m:sSubPr>
                                  <m:e>
                                    <m:r>
                                      <a:rPr lang="en-US" altLang="zh-CN" sz="2000" b="0" i="1" smtClean="0">
                                        <a:solidFill>
                                          <a:schemeClr val="tx1"/>
                                        </a:solidFill>
                                        <a:latin typeface="Cambria Math" panose="02040503050406030204" pitchFamily="18" charset="0"/>
                                        <a:ea typeface="黑体" panose="02010609060101010101" pitchFamily="49" charset="-122"/>
                                      </a:rPr>
                                      <m:t>𝑦</m:t>
                                    </m:r>
                                  </m:e>
                                  <m:sub>
                                    <m:r>
                                      <a:rPr lang="en-US" altLang="zh-CN" sz="2000" i="1">
                                        <a:solidFill>
                                          <a:schemeClr val="tx1"/>
                                        </a:solidFill>
                                        <a:latin typeface="Cambria Math" panose="02040503050406030204" pitchFamily="18" charset="0"/>
                                        <a:ea typeface="Cambria Math" panose="02040503050406030204" pitchFamily="18" charset="0"/>
                                      </a:rPr>
                                      <m:t>𝑖</m:t>
                                    </m:r>
                                  </m:sub>
                                </m:sSub>
                                <m:nary>
                                  <m:naryPr>
                                    <m:chr m:val="∑"/>
                                    <m:limLoc m:val="subSup"/>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𝑇</m:t>
                                    </m:r>
                                  </m:sup>
                                  <m:e>
                                    <m:sSub>
                                      <m:sSubPr>
                                        <m:ctrlPr>
                                          <a:rPr lang="en-US" altLang="zh-CN" sz="2000" i="1">
                                            <a:solidFill>
                                              <a:schemeClr val="tx1"/>
                                            </a:solidFill>
                                            <a:latin typeface="Cambria Math" panose="02040503050406030204" pitchFamily="18" charset="0"/>
                                            <a:ea typeface="黑体" panose="02010609060101010101" pitchFamily="49" charset="-122"/>
                                          </a:rPr>
                                        </m:ctrlPr>
                                      </m:sSubPr>
                                      <m:e>
                                        <m:r>
                                          <a:rPr lang="zh-CN" altLang="en-US" sz="2000" i="1">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2000" i="1">
                                            <a:solidFill>
                                              <a:schemeClr val="tx1"/>
                                            </a:solidFill>
                                            <a:latin typeface="Cambria Math" panose="02040503050406030204" pitchFamily="18" charset="0"/>
                                            <a:ea typeface="Cambria Math" panose="02040503050406030204" pitchFamily="18" charset="0"/>
                                          </a:rPr>
                                          <m:t>𝑗</m:t>
                                        </m:r>
                                      </m:sub>
                                    </m:sSub>
                                    <m:sSub>
                                      <m:sSubPr>
                                        <m:ctrlPr>
                                          <a:rPr lang="en-US" altLang="zh-CN" sz="2000" i="1">
                                            <a:solidFill>
                                              <a:schemeClr val="tx1"/>
                                            </a:solidFill>
                                            <a:latin typeface="Cambria Math" panose="02040503050406030204" pitchFamily="18" charset="0"/>
                                            <a:ea typeface="黑体" panose="02010609060101010101" pitchFamily="49" charset="-122"/>
                                          </a:rPr>
                                        </m:ctrlPr>
                                      </m:sSubPr>
                                      <m:e>
                                        <m:r>
                                          <a:rPr lang="en-US" altLang="zh-CN" sz="2000" i="1">
                                            <a:solidFill>
                                              <a:schemeClr val="tx1"/>
                                            </a:solidFill>
                                            <a:latin typeface="Cambria Math" panose="02040503050406030204" pitchFamily="18" charset="0"/>
                                            <a:ea typeface="黑体" panose="02010609060101010101" pitchFamily="49" charset="-122"/>
                                          </a:rPr>
                                          <m:t>h</m:t>
                                        </m:r>
                                      </m:e>
                                      <m:sub>
                                        <m:r>
                                          <a:rPr lang="en-US" altLang="zh-CN" sz="2000" i="1">
                                            <a:solidFill>
                                              <a:schemeClr val="tx1"/>
                                            </a:solidFill>
                                            <a:latin typeface="Cambria Math" panose="02040503050406030204" pitchFamily="18" charset="0"/>
                                            <a:ea typeface="黑体" panose="02010609060101010101" pitchFamily="49" charset="-122"/>
                                          </a:rPr>
                                          <m:t>𝑗</m:t>
                                        </m:r>
                                      </m:sub>
                                    </m:sSub>
                                    <m:d>
                                      <m:dPr>
                                        <m:ctrlPr>
                                          <a:rPr lang="en-US" altLang="zh-CN" sz="2000" i="1">
                                            <a:solidFill>
                                              <a:schemeClr val="tx1"/>
                                            </a:solidFill>
                                            <a:latin typeface="Cambria Math" panose="02040503050406030204" pitchFamily="18" charset="0"/>
                                            <a:ea typeface="黑体" panose="02010609060101010101" pitchFamily="49" charset="-122"/>
                                          </a:rPr>
                                        </m:ctrlPr>
                                      </m:dPr>
                                      <m:e>
                                        <m:sSub>
                                          <m:sSubPr>
                                            <m:ctrlPr>
                                              <a:rPr lang="en-US" altLang="zh-CN" sz="2000" i="1">
                                                <a:solidFill>
                                                  <a:schemeClr val="tx1"/>
                                                </a:solidFill>
                                                <a:latin typeface="Cambria Math" panose="02040503050406030204" pitchFamily="18" charset="0"/>
                                                <a:ea typeface="黑体" panose="02010609060101010101" pitchFamily="49" charset="-122"/>
                                              </a:rPr>
                                            </m:ctrlPr>
                                          </m:sSubPr>
                                          <m:e>
                                            <m:r>
                                              <a:rPr lang="en-US" altLang="zh-CN" sz="2000" i="1">
                                                <a:solidFill>
                                                  <a:schemeClr val="tx1"/>
                                                </a:solidFill>
                                                <a:latin typeface="Cambria Math" panose="02040503050406030204" pitchFamily="18" charset="0"/>
                                                <a:ea typeface="黑体" panose="02010609060101010101" pitchFamily="49" charset="-122"/>
                                              </a:rPr>
                                              <m:t>𝑥</m:t>
                                            </m:r>
                                          </m:e>
                                          <m:sub>
                                            <m:r>
                                              <a:rPr lang="en-US" altLang="zh-CN" sz="2000" i="1">
                                                <a:solidFill>
                                                  <a:schemeClr val="tx1"/>
                                                </a:solidFill>
                                                <a:latin typeface="Cambria Math" panose="02040503050406030204" pitchFamily="18" charset="0"/>
                                                <a:ea typeface="黑体" panose="02010609060101010101" pitchFamily="49" charset="-122"/>
                                              </a:rPr>
                                              <m:t>𝑖</m:t>
                                            </m:r>
                                          </m:sub>
                                        </m:sSub>
                                      </m:e>
                                    </m:d>
                                  </m:e>
                                </m:nary>
                              </m:e>
                            </m:d>
                          </m:e>
                        </m:nary>
                      </m:e>
                    </m:func>
                  </m:oMath>
                </a14:m>
                <a:r>
                  <a:rPr lang="zh-CN" altLang="en-US" sz="2000" dirty="0"/>
                  <a:t>   </a:t>
                </a:r>
              </a:p>
            </p:txBody>
          </p:sp>
        </mc:Choice>
        <mc:Fallback xmlns="">
          <p:sp>
            <p:nvSpPr>
              <p:cNvPr id="6" name="矩形 5"/>
              <p:cNvSpPr>
                <a:spLocks noRot="1" noChangeAspect="1" noMove="1" noResize="1" noEditPoints="1" noAdjustHandles="1" noChangeArrowheads="1" noChangeShapeType="1" noTextEdit="1"/>
              </p:cNvSpPr>
              <p:nvPr/>
            </p:nvSpPr>
            <p:spPr>
              <a:xfrm>
                <a:off x="891542" y="1439199"/>
                <a:ext cx="7947661" cy="591444"/>
              </a:xfrm>
              <a:prstGeom prst="rect">
                <a:avLst/>
              </a:prstGeom>
              <a:blipFill>
                <a:blip r:embed="rId2"/>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780702" y="2030643"/>
            <a:ext cx="6465225" cy="4438912"/>
          </a:xfrm>
          <a:prstGeom prst="rect">
            <a:avLst/>
          </a:prstGeom>
        </p:spPr>
      </p:pic>
    </p:spTree>
    <p:extLst>
      <p:ext uri="{BB962C8B-B14F-4D97-AF65-F5344CB8AC3E}">
        <p14:creationId xmlns:p14="http://schemas.microsoft.com/office/powerpoint/2010/main" val="290149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C2C2FAF-D680-4889-8817-AFCA0C489BA0}"/>
              </a:ext>
            </a:extLst>
          </p:cNvPr>
          <p:cNvSpPr txBox="1"/>
          <p:nvPr/>
        </p:nvSpPr>
        <p:spPr>
          <a:xfrm>
            <a:off x="1229360" y="240148"/>
            <a:ext cx="6929120" cy="769441"/>
          </a:xfrm>
          <a:prstGeom prst="rect">
            <a:avLst/>
          </a:prstGeom>
          <a:noFill/>
        </p:spPr>
        <p:txBody>
          <a:bodyPr wrap="square" rtlCol="0">
            <a:spAutoFit/>
          </a:bodyPr>
          <a:lstStyle/>
          <a:p>
            <a:pPr algn="ctr"/>
            <a:r>
              <a:rPr lang="zh-CN" altLang="en-US" sz="4400" dirty="0">
                <a:solidFill>
                  <a:srgbClr val="0070C0"/>
                </a:solidFill>
                <a:latin typeface="黑体" panose="02010609060101010101" pitchFamily="49" charset="-122"/>
                <a:ea typeface="黑体" panose="02010609060101010101" pitchFamily="49" charset="-122"/>
              </a:rPr>
              <a:t>坐标下降法可能失败</a:t>
            </a:r>
          </a:p>
        </p:txBody>
      </p:sp>
      <p:sp>
        <p:nvSpPr>
          <p:cNvPr id="8" name="文本框 7">
            <a:extLst>
              <a:ext uri="{FF2B5EF4-FFF2-40B4-BE49-F238E27FC236}">
                <a16:creationId xmlns:a16="http://schemas.microsoft.com/office/drawing/2014/main" id="{E4F0D660-AABE-4378-803A-3AF80C5BADAC}"/>
              </a:ext>
            </a:extLst>
          </p:cNvPr>
          <p:cNvSpPr txBox="1"/>
          <p:nvPr/>
        </p:nvSpPr>
        <p:spPr>
          <a:xfrm>
            <a:off x="850669" y="1102840"/>
            <a:ext cx="6725920" cy="461665"/>
          </a:xfrm>
          <a:prstGeom prst="rect">
            <a:avLst/>
          </a:prstGeom>
          <a:noFill/>
        </p:spPr>
        <p:txBody>
          <a:bodyPr wrap="square" rtlCol="0">
            <a:spAutoFit/>
          </a:bodyPr>
          <a:lstStyle/>
          <a:p>
            <a:pPr>
              <a:spcBef>
                <a:spcPts val="600"/>
              </a:spcBef>
              <a:spcAft>
                <a:spcPts val="1200"/>
              </a:spcAft>
            </a:pPr>
            <a:r>
              <a:rPr lang="zh-CN" altLang="en-US" dirty="0">
                <a:solidFill>
                  <a:srgbClr val="0070C0"/>
                </a:solidFill>
                <a:latin typeface="黑体" panose="02010609060101010101" pitchFamily="49" charset="-122"/>
                <a:ea typeface="黑体" panose="02010609060101010101" pitchFamily="49" charset="-122"/>
              </a:rPr>
              <a:t>例</a:t>
            </a:r>
            <a:r>
              <a:rPr lang="en-US" altLang="zh-CN" dirty="0">
                <a:solidFill>
                  <a:srgbClr val="0070C0"/>
                </a:solidFill>
                <a:ea typeface="黑体" panose="02010609060101010101" pitchFamily="49" charset="-122"/>
                <a:cs typeface="Times New Roman" panose="02020603050405020304" pitchFamily="18" charset="0"/>
              </a:rPr>
              <a:t>(Powell, 1973, CD</a:t>
            </a:r>
            <a:r>
              <a:rPr lang="zh-CN" altLang="en-US" dirty="0">
                <a:solidFill>
                  <a:srgbClr val="0070C0"/>
                </a:solidFill>
                <a:ea typeface="黑体" panose="02010609060101010101" pitchFamily="49" charset="-122"/>
                <a:cs typeface="Times New Roman" panose="02020603050405020304" pitchFamily="18" charset="0"/>
              </a:rPr>
              <a:t>失效</a:t>
            </a:r>
            <a:r>
              <a:rPr lang="en-US" altLang="zh-CN" dirty="0">
                <a:solidFill>
                  <a:srgbClr val="0070C0"/>
                </a:solidFill>
                <a:ea typeface="黑体" panose="02010609060101010101" pitchFamily="49" charset="-122"/>
                <a:cs typeface="Times New Roman" panose="02020603050405020304" pitchFamily="18" charset="0"/>
              </a:rPr>
              <a:t>)</a:t>
            </a:r>
            <a:endParaRPr lang="en-US" altLang="zh-CN" dirty="0">
              <a:solidFill>
                <a:srgbClr val="0070C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C4BD257-9420-4304-B848-31F7B79E66D4}"/>
                  </a:ext>
                </a:extLst>
              </p:cNvPr>
              <p:cNvSpPr txBox="1"/>
              <p:nvPr/>
            </p:nvSpPr>
            <p:spPr>
              <a:xfrm>
                <a:off x="775392" y="1587733"/>
                <a:ext cx="7837055" cy="753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100" i="1" smtClean="0">
                              <a:solidFill>
                                <a:schemeClr val="tx1"/>
                              </a:solidFill>
                              <a:latin typeface="Cambria Math" panose="02040503050406030204" pitchFamily="18" charset="0"/>
                            </a:rPr>
                          </m:ctrlPr>
                        </m:funcPr>
                        <m:fName>
                          <m:limLow>
                            <m:limLowPr>
                              <m:ctrlPr>
                                <a:rPr lang="en-US" altLang="zh-CN" sz="2100" i="1" smtClean="0">
                                  <a:solidFill>
                                    <a:schemeClr val="tx1"/>
                                  </a:solidFill>
                                  <a:latin typeface="Cambria Math" panose="02040503050406030204" pitchFamily="18" charset="0"/>
                                </a:rPr>
                              </m:ctrlPr>
                            </m:limLowPr>
                            <m:e>
                              <m:r>
                                <m:rPr>
                                  <m:sty m:val="p"/>
                                </m:rPr>
                                <a:rPr lang="en-US" altLang="zh-CN" sz="2100" i="0" smtClean="0">
                                  <a:solidFill>
                                    <a:schemeClr val="tx1"/>
                                  </a:solidFill>
                                  <a:latin typeface="Cambria Math" panose="02040503050406030204" pitchFamily="18" charset="0"/>
                                </a:rPr>
                                <m:t>min</m:t>
                              </m:r>
                            </m:e>
                            <m:lim>
                              <m:r>
                                <a:rPr lang="en-US" altLang="zh-CN" sz="2100" b="0" i="1" smtClean="0">
                                  <a:solidFill>
                                    <a:schemeClr val="tx1"/>
                                  </a:solidFill>
                                  <a:latin typeface="Cambria Math" panose="02040503050406030204" pitchFamily="18" charset="0"/>
                                </a:rPr>
                                <m:t>𝑥</m:t>
                              </m:r>
                              <m:r>
                                <a:rPr lang="en-US" altLang="zh-CN" sz="2100" b="0" i="1" smtClean="0">
                                  <a:solidFill>
                                    <a:schemeClr val="tx1"/>
                                  </a:solidFill>
                                  <a:latin typeface="Cambria Math" panose="02040503050406030204" pitchFamily="18" charset="0"/>
                                  <a:ea typeface="Cambria Math" panose="02040503050406030204" pitchFamily="18" charset="0"/>
                                </a:rPr>
                                <m:t>∈</m:t>
                              </m:r>
                              <m:sSup>
                                <m:sSupPr>
                                  <m:ctrlPr>
                                    <a:rPr lang="en-US" altLang="zh-CN" sz="2100" b="0" i="1" smtClean="0">
                                      <a:solidFill>
                                        <a:schemeClr val="tx1"/>
                                      </a:solidFill>
                                      <a:latin typeface="Cambria Math" panose="02040503050406030204" pitchFamily="18" charset="0"/>
                                      <a:ea typeface="Cambria Math" panose="02040503050406030204" pitchFamily="18" charset="0"/>
                                    </a:rPr>
                                  </m:ctrlPr>
                                </m:sSupPr>
                                <m:e>
                                  <m:r>
                                    <a:rPr lang="en-US" altLang="zh-CN" sz="2100" i="1">
                                      <a:solidFill>
                                        <a:schemeClr val="tx1"/>
                                      </a:solidFill>
                                      <a:latin typeface="Cambria Math" panose="02040503050406030204" pitchFamily="18" charset="0"/>
                                      <a:ea typeface="Cambria Math" panose="02040503050406030204" pitchFamily="18" charset="0"/>
                                    </a:rPr>
                                    <m:t>ℝ</m:t>
                                  </m:r>
                                </m:e>
                                <m:sup>
                                  <m:r>
                                    <a:rPr lang="en-US" altLang="zh-CN" sz="2100" b="0" i="1" smtClean="0">
                                      <a:solidFill>
                                        <a:schemeClr val="tx1"/>
                                      </a:solidFill>
                                      <a:latin typeface="Cambria Math" panose="02040503050406030204" pitchFamily="18" charset="0"/>
                                      <a:ea typeface="Cambria Math" panose="02040503050406030204" pitchFamily="18" charset="0"/>
                                    </a:rPr>
                                    <m:t>3</m:t>
                                  </m:r>
                                </m:sup>
                              </m:sSup>
                            </m:lim>
                          </m:limLow>
                        </m:fName>
                        <m:e>
                          <m:r>
                            <a:rPr lang="en-US" altLang="zh-CN" sz="2100" b="0" i="1" smtClean="0">
                              <a:solidFill>
                                <a:schemeClr val="tx1"/>
                              </a:solidFill>
                              <a:latin typeface="Cambria Math" panose="02040503050406030204" pitchFamily="18" charset="0"/>
                            </a:rPr>
                            <m:t>𝑓</m:t>
                          </m:r>
                          <m:d>
                            <m:dPr>
                              <m:ctrlPr>
                                <a:rPr lang="en-US" altLang="zh-CN" sz="2100" b="0" i="1" smtClean="0">
                                  <a:solidFill>
                                    <a:schemeClr val="tx1"/>
                                  </a:solidFill>
                                  <a:latin typeface="Cambria Math" panose="02040503050406030204" pitchFamily="18" charset="0"/>
                                </a:rPr>
                              </m:ctrlPr>
                            </m:dPr>
                            <m:e>
                              <m:r>
                                <a:rPr lang="en-US" altLang="zh-CN" sz="2100" b="0" i="1" smtClean="0">
                                  <a:solidFill>
                                    <a:schemeClr val="tx1"/>
                                  </a:solidFill>
                                  <a:latin typeface="Cambria Math" panose="02040503050406030204" pitchFamily="18" charset="0"/>
                                </a:rPr>
                                <m:t>𝑥</m:t>
                              </m:r>
                            </m:e>
                          </m:d>
                          <m:r>
                            <a:rPr lang="en-US" altLang="zh-CN" sz="2100" b="0" i="1" smtClean="0">
                              <a:solidFill>
                                <a:schemeClr val="tx1"/>
                              </a:solidFill>
                              <a:latin typeface="Cambria Math" panose="02040503050406030204" pitchFamily="18" charset="0"/>
                            </a:rPr>
                            <m:t>=−</m:t>
                          </m:r>
                          <m:sSub>
                            <m:sSubPr>
                              <m:ctrlPr>
                                <a:rPr lang="en-US" altLang="zh-CN" sz="2100" b="0" i="1" smtClean="0">
                                  <a:solidFill>
                                    <a:schemeClr val="tx1"/>
                                  </a:solidFill>
                                  <a:latin typeface="Cambria Math" panose="02040503050406030204" pitchFamily="18" charset="0"/>
                                </a:rPr>
                              </m:ctrlPr>
                            </m:sSubPr>
                            <m:e>
                              <m:r>
                                <a:rPr lang="en-US" altLang="zh-CN" sz="2100" b="0" i="1" smtClean="0">
                                  <a:solidFill>
                                    <a:schemeClr val="tx1"/>
                                  </a:solidFill>
                                  <a:latin typeface="Cambria Math" panose="02040503050406030204" pitchFamily="18" charset="0"/>
                                </a:rPr>
                                <m:t>𝑥</m:t>
                              </m:r>
                            </m:e>
                            <m:sub>
                              <m:r>
                                <a:rPr lang="en-US" altLang="zh-CN" sz="2100" b="0" i="1" smtClean="0">
                                  <a:solidFill>
                                    <a:schemeClr val="tx1"/>
                                  </a:solidFill>
                                  <a:latin typeface="Cambria Math" panose="02040503050406030204" pitchFamily="18" charset="0"/>
                                </a:rPr>
                                <m:t>1</m:t>
                              </m:r>
                            </m:sub>
                          </m:sSub>
                          <m:sSub>
                            <m:sSubPr>
                              <m:ctrlPr>
                                <a:rPr lang="en-US" altLang="zh-CN" sz="2100" i="1">
                                  <a:solidFill>
                                    <a:schemeClr val="tx1"/>
                                  </a:solidFill>
                                  <a:latin typeface="Cambria Math" panose="02040503050406030204" pitchFamily="18" charset="0"/>
                                </a:rPr>
                              </m:ctrlPr>
                            </m:sSubPr>
                            <m:e>
                              <m:r>
                                <a:rPr lang="en-US" altLang="zh-CN" sz="2100" i="1">
                                  <a:solidFill>
                                    <a:schemeClr val="tx1"/>
                                  </a:solidFill>
                                  <a:latin typeface="Cambria Math" panose="02040503050406030204" pitchFamily="18" charset="0"/>
                                </a:rPr>
                                <m:t>𝑥</m:t>
                              </m:r>
                            </m:e>
                            <m:sub>
                              <m:r>
                                <a:rPr lang="en-US" altLang="zh-CN" sz="2100" b="0" i="1" smtClean="0">
                                  <a:solidFill>
                                    <a:schemeClr val="tx1"/>
                                  </a:solidFill>
                                  <a:latin typeface="Cambria Math" panose="02040503050406030204" pitchFamily="18" charset="0"/>
                                </a:rPr>
                                <m:t>2</m:t>
                              </m:r>
                            </m:sub>
                          </m:sSub>
                          <m:r>
                            <a:rPr lang="en-US" altLang="zh-CN" sz="2100" i="1">
                              <a:solidFill>
                                <a:schemeClr val="tx1"/>
                              </a:solidFill>
                              <a:latin typeface="Cambria Math" panose="02040503050406030204" pitchFamily="18" charset="0"/>
                            </a:rPr>
                            <m:t>−</m:t>
                          </m:r>
                          <m:sSub>
                            <m:sSubPr>
                              <m:ctrlPr>
                                <a:rPr lang="en-US" altLang="zh-CN" sz="2100" i="1">
                                  <a:solidFill>
                                    <a:schemeClr val="tx1"/>
                                  </a:solidFill>
                                  <a:latin typeface="Cambria Math" panose="02040503050406030204" pitchFamily="18" charset="0"/>
                                </a:rPr>
                              </m:ctrlPr>
                            </m:sSubPr>
                            <m:e>
                              <m:r>
                                <a:rPr lang="en-US" altLang="zh-CN" sz="2100" i="1">
                                  <a:solidFill>
                                    <a:schemeClr val="tx1"/>
                                  </a:solidFill>
                                  <a:latin typeface="Cambria Math" panose="02040503050406030204" pitchFamily="18" charset="0"/>
                                </a:rPr>
                                <m:t>𝑥</m:t>
                              </m:r>
                            </m:e>
                            <m:sub>
                              <m:r>
                                <a:rPr lang="en-US" altLang="zh-CN" sz="2100" b="0" i="1" smtClean="0">
                                  <a:solidFill>
                                    <a:schemeClr val="tx1"/>
                                  </a:solidFill>
                                  <a:latin typeface="Cambria Math" panose="02040503050406030204" pitchFamily="18" charset="0"/>
                                </a:rPr>
                                <m:t>2</m:t>
                              </m:r>
                            </m:sub>
                          </m:sSub>
                          <m:sSub>
                            <m:sSubPr>
                              <m:ctrlPr>
                                <a:rPr lang="en-US" altLang="zh-CN" sz="2100" i="1">
                                  <a:solidFill>
                                    <a:schemeClr val="tx1"/>
                                  </a:solidFill>
                                  <a:latin typeface="Cambria Math" panose="02040503050406030204" pitchFamily="18" charset="0"/>
                                </a:rPr>
                              </m:ctrlPr>
                            </m:sSubPr>
                            <m:e>
                              <m:r>
                                <a:rPr lang="en-US" altLang="zh-CN" sz="2100" i="1">
                                  <a:solidFill>
                                    <a:schemeClr val="tx1"/>
                                  </a:solidFill>
                                  <a:latin typeface="Cambria Math" panose="02040503050406030204" pitchFamily="18" charset="0"/>
                                </a:rPr>
                                <m:t>𝑥</m:t>
                              </m:r>
                            </m:e>
                            <m:sub>
                              <m:r>
                                <a:rPr lang="en-US" altLang="zh-CN" sz="2100" b="0" i="1" smtClean="0">
                                  <a:solidFill>
                                    <a:schemeClr val="tx1"/>
                                  </a:solidFill>
                                  <a:latin typeface="Cambria Math" panose="02040503050406030204" pitchFamily="18" charset="0"/>
                                </a:rPr>
                                <m:t>3</m:t>
                              </m:r>
                            </m:sub>
                          </m:sSub>
                          <m:r>
                            <a:rPr lang="en-US" altLang="zh-CN" sz="2100" b="0" i="1" smtClean="0">
                              <a:solidFill>
                                <a:schemeClr val="tx1"/>
                              </a:solidFill>
                              <a:latin typeface="Cambria Math" panose="02040503050406030204" pitchFamily="18" charset="0"/>
                            </a:rPr>
                            <m:t>−</m:t>
                          </m:r>
                          <m:sSub>
                            <m:sSubPr>
                              <m:ctrlPr>
                                <a:rPr lang="en-US" altLang="zh-CN" sz="2100" i="1">
                                  <a:solidFill>
                                    <a:schemeClr val="tx1"/>
                                  </a:solidFill>
                                  <a:latin typeface="Cambria Math" panose="02040503050406030204" pitchFamily="18" charset="0"/>
                                </a:rPr>
                              </m:ctrlPr>
                            </m:sSubPr>
                            <m:e>
                              <m:r>
                                <a:rPr lang="en-US" altLang="zh-CN" sz="2100" i="1">
                                  <a:solidFill>
                                    <a:schemeClr val="tx1"/>
                                  </a:solidFill>
                                  <a:latin typeface="Cambria Math" panose="02040503050406030204" pitchFamily="18" charset="0"/>
                                </a:rPr>
                                <m:t>𝑥</m:t>
                              </m:r>
                            </m:e>
                            <m:sub>
                              <m:r>
                                <a:rPr lang="en-US" altLang="zh-CN" sz="2100" b="0" i="1" smtClean="0">
                                  <a:solidFill>
                                    <a:schemeClr val="tx1"/>
                                  </a:solidFill>
                                  <a:latin typeface="Cambria Math" panose="02040503050406030204" pitchFamily="18" charset="0"/>
                                </a:rPr>
                                <m:t>3</m:t>
                              </m:r>
                            </m:sub>
                          </m:sSub>
                          <m:sSub>
                            <m:sSubPr>
                              <m:ctrlPr>
                                <a:rPr lang="en-US" altLang="zh-CN" sz="2100" i="1">
                                  <a:solidFill>
                                    <a:schemeClr val="tx1"/>
                                  </a:solidFill>
                                  <a:latin typeface="Cambria Math" panose="02040503050406030204" pitchFamily="18" charset="0"/>
                                </a:rPr>
                              </m:ctrlPr>
                            </m:sSubPr>
                            <m:e>
                              <m:r>
                                <a:rPr lang="en-US" altLang="zh-CN" sz="2100" i="1">
                                  <a:solidFill>
                                    <a:schemeClr val="tx1"/>
                                  </a:solidFill>
                                  <a:latin typeface="Cambria Math" panose="02040503050406030204" pitchFamily="18" charset="0"/>
                                </a:rPr>
                                <m:t>𝑥</m:t>
                              </m:r>
                            </m:e>
                            <m:sub>
                              <m:r>
                                <a:rPr lang="en-US" altLang="zh-CN" sz="2100" b="0" i="1" smtClean="0">
                                  <a:solidFill>
                                    <a:schemeClr val="tx1"/>
                                  </a:solidFill>
                                  <a:latin typeface="Cambria Math" panose="02040503050406030204" pitchFamily="18" charset="0"/>
                                </a:rPr>
                                <m:t>1</m:t>
                              </m:r>
                            </m:sub>
                          </m:sSub>
                          <m:r>
                            <a:rPr lang="en-US" altLang="zh-CN" sz="2100" b="0" i="1" smtClean="0">
                              <a:solidFill>
                                <a:schemeClr val="tx1"/>
                              </a:solidFill>
                              <a:latin typeface="Cambria Math" panose="02040503050406030204" pitchFamily="18" charset="0"/>
                            </a:rPr>
                            <m:t>+</m:t>
                          </m:r>
                          <m:nary>
                            <m:naryPr>
                              <m:chr m:val="∑"/>
                              <m:limLoc m:val="subSup"/>
                              <m:ctrlPr>
                                <a:rPr lang="en-US" altLang="zh-CN" sz="2100" b="0" i="1" smtClean="0">
                                  <a:solidFill>
                                    <a:schemeClr val="tx1"/>
                                  </a:solidFill>
                                  <a:latin typeface="Cambria Math" panose="02040503050406030204" pitchFamily="18" charset="0"/>
                                </a:rPr>
                              </m:ctrlPr>
                            </m:naryPr>
                            <m:sub>
                              <m:r>
                                <m:rPr>
                                  <m:brk m:alnAt="25"/>
                                </m:rPr>
                                <a:rPr lang="en-US" altLang="zh-CN" sz="2100" b="0" i="1" smtClean="0">
                                  <a:solidFill>
                                    <a:schemeClr val="tx1"/>
                                  </a:solidFill>
                                  <a:latin typeface="Cambria Math" panose="02040503050406030204" pitchFamily="18" charset="0"/>
                                </a:rPr>
                                <m:t>𝑖</m:t>
                              </m:r>
                              <m:r>
                                <a:rPr lang="en-US" altLang="zh-CN" sz="2100" b="0" i="1" smtClean="0">
                                  <a:solidFill>
                                    <a:schemeClr val="tx1"/>
                                  </a:solidFill>
                                  <a:latin typeface="Cambria Math" panose="02040503050406030204" pitchFamily="18" charset="0"/>
                                </a:rPr>
                                <m:t>=1</m:t>
                              </m:r>
                            </m:sub>
                            <m:sup>
                              <m:r>
                                <a:rPr lang="en-US" altLang="zh-CN" sz="2100" b="0" i="1" smtClean="0">
                                  <a:solidFill>
                                    <a:schemeClr val="tx1"/>
                                  </a:solidFill>
                                  <a:latin typeface="Cambria Math" panose="02040503050406030204" pitchFamily="18" charset="0"/>
                                </a:rPr>
                                <m:t>3</m:t>
                              </m:r>
                            </m:sup>
                            <m:e>
                              <m:r>
                                <a:rPr lang="en-US" altLang="zh-CN" sz="2100" b="0" i="1" smtClean="0">
                                  <a:solidFill>
                                    <a:schemeClr val="tx1"/>
                                  </a:solidFill>
                                  <a:latin typeface="Cambria Math" panose="02040503050406030204" pitchFamily="18" charset="0"/>
                                </a:rPr>
                                <m:t>[</m:t>
                              </m:r>
                              <m:sSubSup>
                                <m:sSubSupPr>
                                  <m:ctrlPr>
                                    <a:rPr lang="en-US" altLang="zh-CN" sz="2100" b="0" i="1" smtClean="0">
                                      <a:solidFill>
                                        <a:schemeClr val="tx1"/>
                                      </a:solidFill>
                                      <a:latin typeface="Cambria Math" panose="02040503050406030204" pitchFamily="18" charset="0"/>
                                    </a:rPr>
                                  </m:ctrlPr>
                                </m:sSubSupPr>
                                <m:e>
                                  <m:d>
                                    <m:dPr>
                                      <m:ctrlPr>
                                        <a:rPr lang="en-US" altLang="zh-CN" sz="2100" b="0" i="1" smtClean="0">
                                          <a:solidFill>
                                            <a:schemeClr val="tx1"/>
                                          </a:solidFill>
                                          <a:latin typeface="Cambria Math" panose="02040503050406030204" pitchFamily="18" charset="0"/>
                                        </a:rPr>
                                      </m:ctrlPr>
                                    </m:dPr>
                                    <m:e>
                                      <m:sSub>
                                        <m:sSubPr>
                                          <m:ctrlPr>
                                            <a:rPr lang="en-US" altLang="zh-CN" sz="2100" b="0" i="1" smtClean="0">
                                              <a:solidFill>
                                                <a:schemeClr val="tx1"/>
                                              </a:solidFill>
                                              <a:latin typeface="Cambria Math" panose="02040503050406030204" pitchFamily="18" charset="0"/>
                                            </a:rPr>
                                          </m:ctrlPr>
                                        </m:sSubPr>
                                        <m:e>
                                          <m:r>
                                            <a:rPr lang="en-US" altLang="zh-CN" sz="2100" b="0" i="1" smtClean="0">
                                              <a:solidFill>
                                                <a:schemeClr val="tx1"/>
                                              </a:solidFill>
                                              <a:latin typeface="Cambria Math" panose="02040503050406030204" pitchFamily="18" charset="0"/>
                                            </a:rPr>
                                            <m:t>𝑥</m:t>
                                          </m:r>
                                        </m:e>
                                        <m:sub>
                                          <m:r>
                                            <a:rPr lang="en-US" altLang="zh-CN" sz="2100" b="0" i="1" smtClean="0">
                                              <a:solidFill>
                                                <a:schemeClr val="tx1"/>
                                              </a:solidFill>
                                              <a:latin typeface="Cambria Math" panose="02040503050406030204" pitchFamily="18" charset="0"/>
                                            </a:rPr>
                                            <m:t>𝑖</m:t>
                                          </m:r>
                                        </m:sub>
                                      </m:sSub>
                                      <m:r>
                                        <a:rPr lang="en-US" altLang="zh-CN" sz="2100" b="0" i="1" smtClean="0">
                                          <a:solidFill>
                                            <a:schemeClr val="tx1"/>
                                          </a:solidFill>
                                          <a:latin typeface="Cambria Math" panose="02040503050406030204" pitchFamily="18" charset="0"/>
                                        </a:rPr>
                                        <m:t>−1</m:t>
                                      </m:r>
                                    </m:e>
                                  </m:d>
                                </m:e>
                                <m:sub>
                                  <m:r>
                                    <a:rPr lang="en-US" altLang="zh-CN" sz="2100" b="0" i="1" smtClean="0">
                                      <a:solidFill>
                                        <a:schemeClr val="tx1"/>
                                      </a:solidFill>
                                      <a:latin typeface="Cambria Math" panose="02040503050406030204" pitchFamily="18" charset="0"/>
                                    </a:rPr>
                                    <m:t>+</m:t>
                                  </m:r>
                                </m:sub>
                                <m:sup>
                                  <m:r>
                                    <a:rPr lang="en-US" altLang="zh-CN" sz="2100" b="0" i="1" smtClean="0">
                                      <a:solidFill>
                                        <a:schemeClr val="tx1"/>
                                      </a:solidFill>
                                      <a:latin typeface="Cambria Math" panose="02040503050406030204" pitchFamily="18" charset="0"/>
                                    </a:rPr>
                                    <m:t>2</m:t>
                                  </m:r>
                                </m:sup>
                              </m:sSubSup>
                              <m:r>
                                <a:rPr lang="en-US" altLang="zh-CN" sz="2100" b="0" i="1" smtClean="0">
                                  <a:solidFill>
                                    <a:schemeClr val="tx1"/>
                                  </a:solidFill>
                                  <a:latin typeface="Cambria Math" panose="02040503050406030204" pitchFamily="18" charset="0"/>
                                </a:rPr>
                                <m:t>+</m:t>
                              </m:r>
                              <m:sSubSup>
                                <m:sSubSupPr>
                                  <m:ctrlPr>
                                    <a:rPr lang="en-US" altLang="zh-CN" sz="2100" i="1">
                                      <a:solidFill>
                                        <a:schemeClr val="tx1"/>
                                      </a:solidFill>
                                      <a:latin typeface="Cambria Math" panose="02040503050406030204" pitchFamily="18" charset="0"/>
                                    </a:rPr>
                                  </m:ctrlPr>
                                </m:sSubSupPr>
                                <m:e>
                                  <m:r>
                                    <a:rPr lang="en-US" altLang="zh-CN" sz="2100" i="1">
                                      <a:solidFill>
                                        <a:schemeClr val="tx1"/>
                                      </a:solidFill>
                                      <a:latin typeface="Cambria Math" panose="02040503050406030204" pitchFamily="18" charset="0"/>
                                    </a:rPr>
                                    <m:t>(</m:t>
                                  </m:r>
                                  <m:r>
                                    <a:rPr lang="en-US" altLang="zh-CN" sz="2100" b="0" i="1" smtClean="0">
                                      <a:solidFill>
                                        <a:schemeClr val="tx1"/>
                                      </a:solidFill>
                                      <a:latin typeface="Cambria Math" panose="02040503050406030204" pitchFamily="18" charset="0"/>
                                    </a:rPr>
                                    <m:t>−</m:t>
                                  </m:r>
                                  <m:sSub>
                                    <m:sSubPr>
                                      <m:ctrlPr>
                                        <a:rPr lang="en-US" altLang="zh-CN" sz="2100" i="1">
                                          <a:solidFill>
                                            <a:schemeClr val="tx1"/>
                                          </a:solidFill>
                                          <a:latin typeface="Cambria Math" panose="02040503050406030204" pitchFamily="18" charset="0"/>
                                        </a:rPr>
                                      </m:ctrlPr>
                                    </m:sSubPr>
                                    <m:e>
                                      <m:r>
                                        <a:rPr lang="en-US" altLang="zh-CN" sz="2100" i="1">
                                          <a:solidFill>
                                            <a:schemeClr val="tx1"/>
                                          </a:solidFill>
                                          <a:latin typeface="Cambria Math" panose="02040503050406030204" pitchFamily="18" charset="0"/>
                                        </a:rPr>
                                        <m:t>𝑥</m:t>
                                      </m:r>
                                    </m:e>
                                    <m:sub>
                                      <m:r>
                                        <a:rPr lang="en-US" altLang="zh-CN" sz="2100" i="1">
                                          <a:solidFill>
                                            <a:schemeClr val="tx1"/>
                                          </a:solidFill>
                                          <a:latin typeface="Cambria Math" panose="02040503050406030204" pitchFamily="18" charset="0"/>
                                        </a:rPr>
                                        <m:t>𝑖</m:t>
                                      </m:r>
                                    </m:sub>
                                  </m:sSub>
                                  <m:r>
                                    <a:rPr lang="en-US" altLang="zh-CN" sz="2100" i="1">
                                      <a:solidFill>
                                        <a:schemeClr val="tx1"/>
                                      </a:solidFill>
                                      <a:latin typeface="Cambria Math" panose="02040503050406030204" pitchFamily="18" charset="0"/>
                                    </a:rPr>
                                    <m:t>−1)</m:t>
                                  </m:r>
                                </m:e>
                                <m:sub>
                                  <m:r>
                                    <a:rPr lang="en-US" altLang="zh-CN" sz="2100" i="1">
                                      <a:solidFill>
                                        <a:schemeClr val="tx1"/>
                                      </a:solidFill>
                                      <a:latin typeface="Cambria Math" panose="02040503050406030204" pitchFamily="18" charset="0"/>
                                    </a:rPr>
                                    <m:t>+</m:t>
                                  </m:r>
                                </m:sub>
                                <m:sup>
                                  <m:r>
                                    <a:rPr lang="en-US" altLang="zh-CN" sz="2100" i="1">
                                      <a:solidFill>
                                        <a:schemeClr val="tx1"/>
                                      </a:solidFill>
                                      <a:latin typeface="Cambria Math" panose="02040503050406030204" pitchFamily="18" charset="0"/>
                                    </a:rPr>
                                    <m:t>2</m:t>
                                  </m:r>
                                </m:sup>
                              </m:sSubSup>
                              <m:r>
                                <a:rPr lang="en-US" altLang="zh-CN" sz="2100" b="0" i="1" smtClean="0">
                                  <a:solidFill>
                                    <a:schemeClr val="tx1"/>
                                  </a:solidFill>
                                  <a:latin typeface="Cambria Math" panose="02040503050406030204" pitchFamily="18" charset="0"/>
                                </a:rPr>
                                <m:t>]</m:t>
                              </m:r>
                            </m:e>
                          </m:nary>
                        </m:e>
                      </m:func>
                    </m:oMath>
                  </m:oMathPara>
                </a14:m>
                <a:endParaRPr lang="zh-CN" altLang="en-US" sz="2100" dirty="0">
                  <a:solidFill>
                    <a:schemeClr val="tx1"/>
                  </a:solidFill>
                </a:endParaRPr>
              </a:p>
            </p:txBody>
          </p:sp>
        </mc:Choice>
        <mc:Fallback xmlns="">
          <p:sp>
            <p:nvSpPr>
              <p:cNvPr id="9" name="文本框 8">
                <a:extLst>
                  <a:ext uri="{FF2B5EF4-FFF2-40B4-BE49-F238E27FC236}">
                    <a16:creationId xmlns:a16="http://schemas.microsoft.com/office/drawing/2014/main" id="{BC4BD257-9420-4304-B848-31F7B79E66D4}"/>
                  </a:ext>
                </a:extLst>
              </p:cNvPr>
              <p:cNvSpPr txBox="1">
                <a:spLocks noRot="1" noChangeAspect="1" noMove="1" noResize="1" noEditPoints="1" noAdjustHandles="1" noChangeArrowheads="1" noChangeShapeType="1" noTextEdit="1"/>
              </p:cNvSpPr>
              <p:nvPr/>
            </p:nvSpPr>
            <p:spPr>
              <a:xfrm>
                <a:off x="775392" y="1587733"/>
                <a:ext cx="7837055" cy="75360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2E7B60D-846F-486D-9EB4-B06D43C05696}"/>
                  </a:ext>
                </a:extLst>
              </p:cNvPr>
              <p:cNvSpPr txBox="1"/>
              <p:nvPr/>
            </p:nvSpPr>
            <p:spPr>
              <a:xfrm>
                <a:off x="970280" y="2371625"/>
                <a:ext cx="6725920" cy="461665"/>
              </a:xfrm>
              <a:prstGeom prst="rect">
                <a:avLst/>
              </a:prstGeom>
              <a:noFill/>
            </p:spPr>
            <p:txBody>
              <a:bodyPr wrap="square" rtlCol="0">
                <a:spAutoFit/>
              </a:bodyPr>
              <a:lstStyle/>
              <a:p>
                <a:pPr>
                  <a:spcBef>
                    <a:spcPts val="600"/>
                  </a:spcBef>
                  <a:spcAft>
                    <a:spcPts val="1200"/>
                  </a:spcAft>
                </a:pPr>
                <a:r>
                  <a:rPr lang="zh-CN" altLang="en-US" dirty="0">
                    <a:solidFill>
                      <a:schemeClr val="tx1"/>
                    </a:solidFill>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𝑎</m:t>
                        </m:r>
                        <m:r>
                          <a:rPr lang="en-US" altLang="zh-CN" b="0" i="1" smtClean="0">
                            <a:solidFill>
                              <a:schemeClr val="tx1"/>
                            </a:solidFill>
                            <a:latin typeface="Cambria Math" panose="02040503050406030204" pitchFamily="18" charset="0"/>
                            <a:ea typeface="黑体" panose="02010609060101010101" pitchFamily="49" charset="-122"/>
                          </a:rPr>
                          <m:t>)</m:t>
                        </m:r>
                      </m:e>
                      <m:sub>
                        <m:r>
                          <a:rPr lang="en-US" altLang="zh-CN" b="0" i="1" smtClean="0">
                            <a:solidFill>
                              <a:schemeClr val="tx1"/>
                            </a:solidFill>
                            <a:latin typeface="Cambria Math" panose="02040503050406030204" pitchFamily="18" charset="0"/>
                            <a:ea typeface="黑体" panose="02010609060101010101" pitchFamily="49" charset="-122"/>
                          </a:rPr>
                          <m:t>+</m:t>
                        </m:r>
                      </m:sub>
                    </m:sSub>
                    <m:r>
                      <a:rPr lang="en-US" altLang="zh-CN" b="0" i="1" smtClean="0">
                        <a:solidFill>
                          <a:schemeClr val="tx1"/>
                        </a:solidFill>
                        <a:latin typeface="Cambria Math" panose="02040503050406030204" pitchFamily="18" charset="0"/>
                        <a:ea typeface="黑体" panose="02010609060101010101" pitchFamily="49" charset="-122"/>
                      </a:rPr>
                      <m:t>=</m:t>
                    </m:r>
                    <m:r>
                      <m:rPr>
                        <m:sty m:val="p"/>
                      </m:rPr>
                      <a:rPr lang="en-US" altLang="zh-CN" b="0" i="0" smtClean="0">
                        <a:solidFill>
                          <a:schemeClr val="tx1"/>
                        </a:solidFill>
                        <a:latin typeface="Cambria Math" panose="02040503050406030204" pitchFamily="18" charset="0"/>
                        <a:ea typeface="黑体" panose="02010609060101010101" pitchFamily="49" charset="-122"/>
                      </a:rPr>
                      <m:t>max</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𝑎</m:t>
                    </m:r>
                    <m:r>
                      <a:rPr lang="en-US" altLang="zh-CN" b="0" i="1" smtClean="0">
                        <a:solidFill>
                          <a:schemeClr val="tx1"/>
                        </a:solidFill>
                        <a:latin typeface="Cambria Math" panose="02040503050406030204" pitchFamily="18" charset="0"/>
                        <a:ea typeface="黑体" panose="02010609060101010101" pitchFamily="49" charset="-122"/>
                      </a:rPr>
                      <m:t>,0}</m:t>
                    </m:r>
                  </m:oMath>
                </a14:m>
                <a:r>
                  <a:rPr lang="en-US" altLang="zh-CN" dirty="0">
                    <a:solidFill>
                      <a:schemeClr val="tx1"/>
                    </a:solidFill>
                    <a:latin typeface="黑体" panose="02010609060101010101" pitchFamily="49" charset="-122"/>
                    <a:ea typeface="黑体" panose="02010609060101010101" pitchFamily="49" charset="-122"/>
                  </a:rPr>
                  <a:t>. </a:t>
                </a:r>
              </a:p>
            </p:txBody>
          </p:sp>
        </mc:Choice>
        <mc:Fallback xmlns="">
          <p:sp>
            <p:nvSpPr>
              <p:cNvPr id="10" name="文本框 9">
                <a:extLst>
                  <a:ext uri="{FF2B5EF4-FFF2-40B4-BE49-F238E27FC236}">
                    <a16:creationId xmlns:a16="http://schemas.microsoft.com/office/drawing/2014/main" id="{C2E7B60D-846F-486D-9EB4-B06D43C05696}"/>
                  </a:ext>
                </a:extLst>
              </p:cNvPr>
              <p:cNvSpPr txBox="1">
                <a:spLocks noRot="1" noChangeAspect="1" noMove="1" noResize="1" noEditPoints="1" noAdjustHandles="1" noChangeArrowheads="1" noChangeShapeType="1" noTextEdit="1"/>
              </p:cNvSpPr>
              <p:nvPr/>
            </p:nvSpPr>
            <p:spPr>
              <a:xfrm>
                <a:off x="970280" y="2371625"/>
                <a:ext cx="6725920" cy="461665"/>
              </a:xfrm>
              <a:prstGeom prst="rect">
                <a:avLst/>
              </a:prstGeom>
              <a:blipFill>
                <a:blip r:embed="rId3"/>
                <a:stretch>
                  <a:fillRect l="-1359"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6E08EBB-EAE4-4F82-8741-77C31608BC94}"/>
                  </a:ext>
                </a:extLst>
              </p:cNvPr>
              <p:cNvSpPr txBox="1"/>
              <p:nvPr/>
            </p:nvSpPr>
            <p:spPr>
              <a:xfrm>
                <a:off x="970280" y="3002505"/>
                <a:ext cx="6725920" cy="524054"/>
              </a:xfrm>
              <a:prstGeom prst="rect">
                <a:avLst/>
              </a:prstGeom>
              <a:noFill/>
            </p:spPr>
            <p:txBody>
              <a:bodyPr wrap="square" rtlCol="0">
                <a:spAutoFit/>
              </a:bodyPr>
              <a:lstStyle/>
              <a:p>
                <a:pPr marL="342900" indent="-342900">
                  <a:spcBef>
                    <a:spcPts val="600"/>
                  </a:spcBef>
                  <a:spcAft>
                    <a:spcPts val="1200"/>
                  </a:spcAft>
                  <a:buFont typeface="Wingdings" panose="05000000000000000000" pitchFamily="2" charset="2"/>
                  <a:buChar char="l"/>
                </a:pPr>
                <a:r>
                  <a:rPr lang="zh-CN" altLang="en-US" dirty="0">
                    <a:solidFill>
                      <a:schemeClr val="tx1"/>
                    </a:solidFill>
                    <a:latin typeface="黑体" panose="02010609060101010101" pitchFamily="49" charset="-122"/>
                    <a:ea typeface="黑体" panose="02010609060101010101" pitchFamily="49" charset="-122"/>
                  </a:rPr>
                  <a:t>取</a:t>
                </a:r>
                <a14:m>
                  <m:oMath xmlns:m="http://schemas.openxmlformats.org/officeDocument/2006/math">
                    <m:sSup>
                      <m:sSupPr>
                        <m:ctrlPr>
                          <a:rPr lang="en-US" altLang="zh-CN" b="0" i="1" smtClean="0">
                            <a:solidFill>
                              <a:schemeClr val="tx1"/>
                            </a:solidFill>
                            <a:latin typeface="Cambria Math" panose="02040503050406030204" pitchFamily="18" charset="0"/>
                            <a:ea typeface="黑体" panose="02010609060101010101" pitchFamily="49" charset="-122"/>
                          </a:rPr>
                        </m:ctrlPr>
                      </m:sSupPr>
                      <m:e>
                        <m:r>
                          <a:rPr lang="en-US" altLang="zh-CN" b="0" i="1" smtClean="0">
                            <a:solidFill>
                              <a:schemeClr val="tx1"/>
                            </a:solidFill>
                            <a:latin typeface="Cambria Math" panose="02040503050406030204" pitchFamily="18" charset="0"/>
                            <a:ea typeface="黑体" panose="02010609060101010101" pitchFamily="49" charset="-122"/>
                          </a:rPr>
                          <m:t>𝑥</m:t>
                        </m:r>
                      </m:e>
                      <m:sup>
                        <m:r>
                          <a:rPr lang="en-US" altLang="zh-CN" b="0" i="1" smtClean="0">
                            <a:solidFill>
                              <a:schemeClr val="tx1"/>
                            </a:solidFill>
                            <a:latin typeface="Cambria Math" panose="02040503050406030204" pitchFamily="18" charset="0"/>
                            <a:ea typeface="黑体" panose="02010609060101010101" pitchFamily="49" charset="-122"/>
                          </a:rPr>
                          <m:t>0</m:t>
                        </m:r>
                      </m:sup>
                    </m:sSup>
                    <m:r>
                      <a:rPr lang="en-US" altLang="zh-CN" b="0" i="1" smtClean="0">
                        <a:solidFill>
                          <a:schemeClr val="tx1"/>
                        </a:solidFill>
                        <a:latin typeface="Cambria Math" panose="02040503050406030204" pitchFamily="18" charset="0"/>
                        <a:ea typeface="黑体" panose="02010609060101010101" pitchFamily="49" charset="-122"/>
                      </a:rPr>
                      <m:t>=</m:t>
                    </m:r>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−1−</m:t>
                        </m:r>
                        <m:r>
                          <a:rPr lang="zh-CN" altLang="en-US" b="0" i="1" smtClean="0">
                            <a:solidFill>
                              <a:schemeClr val="tx1"/>
                            </a:solidFill>
                            <a:latin typeface="Cambria Math" panose="02040503050406030204" pitchFamily="18" charset="0"/>
                            <a:ea typeface="黑体" panose="02010609060101010101" pitchFamily="49" charset="-122"/>
                          </a:rPr>
                          <m:t>𝜀</m:t>
                        </m:r>
                        <m:r>
                          <a:rPr lang="en-US" altLang="zh-CN" b="0" i="1" smtClean="0">
                            <a:solidFill>
                              <a:schemeClr val="tx1"/>
                            </a:solidFill>
                            <a:latin typeface="Cambria Math" panose="02040503050406030204" pitchFamily="18" charset="0"/>
                            <a:ea typeface="黑体" panose="02010609060101010101" pitchFamily="49" charset="-122"/>
                          </a:rPr>
                          <m:t>,1+</m:t>
                        </m:r>
                        <m:box>
                          <m:boxPr>
                            <m:ctrlPr>
                              <a:rPr lang="en-US" altLang="zh-CN" b="0" i="1" smtClean="0">
                                <a:solidFill>
                                  <a:schemeClr val="tx1"/>
                                </a:solidFill>
                                <a:latin typeface="Cambria Math" panose="02040503050406030204" pitchFamily="18" charset="0"/>
                                <a:ea typeface="黑体" panose="02010609060101010101" pitchFamily="49" charset="-122"/>
                              </a:rPr>
                            </m:ctrlPr>
                          </m:boxPr>
                          <m:e>
                            <m:argPr>
                              <m:argSz m:val="-1"/>
                            </m:argP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zh-CN" altLang="en-US" b="0" i="1" smtClean="0">
                                    <a:solidFill>
                                      <a:schemeClr val="tx1"/>
                                    </a:solidFill>
                                    <a:latin typeface="Cambria Math" panose="02040503050406030204" pitchFamily="18" charset="0"/>
                                    <a:ea typeface="黑体" panose="02010609060101010101" pitchFamily="49" charset="-122"/>
                                  </a:rPr>
                                  <m:t>𝜀</m:t>
                                </m:r>
                              </m:num>
                              <m:den>
                                <m:r>
                                  <a:rPr lang="en-US" altLang="zh-CN" b="0" i="1" smtClean="0">
                                    <a:solidFill>
                                      <a:schemeClr val="tx1"/>
                                    </a:solidFill>
                                    <a:latin typeface="Cambria Math" panose="02040503050406030204" pitchFamily="18" charset="0"/>
                                    <a:ea typeface="黑体" panose="02010609060101010101" pitchFamily="49" charset="-122"/>
                                  </a:rPr>
                                  <m:t>2</m:t>
                                </m:r>
                              </m:den>
                            </m:f>
                          </m:e>
                        </m:box>
                        <m:r>
                          <a:rPr lang="en-US" altLang="zh-CN" b="0" i="1" smtClean="0">
                            <a:solidFill>
                              <a:schemeClr val="tx1"/>
                            </a:solidFill>
                            <a:latin typeface="Cambria Math" panose="02040503050406030204" pitchFamily="18" charset="0"/>
                            <a:ea typeface="黑体" panose="02010609060101010101" pitchFamily="49" charset="-122"/>
                          </a:rPr>
                          <m:t>,−1−</m:t>
                        </m:r>
                        <m:box>
                          <m:boxPr>
                            <m:ctrlPr>
                              <a:rPr lang="en-US" altLang="zh-CN" b="0" i="1" smtClean="0">
                                <a:solidFill>
                                  <a:schemeClr val="tx1"/>
                                </a:solidFill>
                                <a:latin typeface="Cambria Math" panose="02040503050406030204" pitchFamily="18" charset="0"/>
                                <a:ea typeface="黑体" panose="02010609060101010101" pitchFamily="49" charset="-122"/>
                              </a:rPr>
                            </m:ctrlPr>
                          </m:boxPr>
                          <m:e>
                            <m:argPr>
                              <m:argSz m:val="-1"/>
                            </m:argP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zh-CN" altLang="en-US" b="0" i="1" smtClean="0">
                                    <a:solidFill>
                                      <a:schemeClr val="tx1"/>
                                    </a:solidFill>
                                    <a:latin typeface="Cambria Math" panose="02040503050406030204" pitchFamily="18" charset="0"/>
                                    <a:ea typeface="黑体" panose="02010609060101010101" pitchFamily="49" charset="-122"/>
                                  </a:rPr>
                                  <m:t>𝜀</m:t>
                                </m:r>
                              </m:num>
                              <m:den>
                                <m:r>
                                  <a:rPr lang="en-US" altLang="zh-CN" b="0" i="1" smtClean="0">
                                    <a:solidFill>
                                      <a:schemeClr val="tx1"/>
                                    </a:solidFill>
                                    <a:latin typeface="Cambria Math" panose="02040503050406030204" pitchFamily="18" charset="0"/>
                                    <a:ea typeface="黑体" panose="02010609060101010101" pitchFamily="49" charset="-122"/>
                                  </a:rPr>
                                  <m:t>4</m:t>
                                </m:r>
                              </m:den>
                            </m:f>
                          </m:e>
                        </m:box>
                      </m:e>
                    </m:d>
                  </m:oMath>
                </a14:m>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其中</a:t>
                </a:r>
                <a14:m>
                  <m:oMath xmlns:m="http://schemas.openxmlformats.org/officeDocument/2006/math">
                    <m:r>
                      <a:rPr lang="zh-CN" altLang="en-US" i="1">
                        <a:solidFill>
                          <a:schemeClr val="tx1"/>
                        </a:solidFill>
                        <a:latin typeface="Cambria Math" panose="02040503050406030204" pitchFamily="18" charset="0"/>
                        <a:ea typeface="黑体" panose="02010609060101010101" pitchFamily="49" charset="-122"/>
                      </a:rPr>
                      <m:t>𝜀</m:t>
                    </m:r>
                    <m:r>
                      <a:rPr lang="en-US" altLang="zh-CN" b="0" i="1" smtClean="0">
                        <a:solidFill>
                          <a:schemeClr val="tx1"/>
                        </a:solidFill>
                        <a:latin typeface="Cambria Math" panose="02040503050406030204" pitchFamily="18" charset="0"/>
                        <a:ea typeface="黑体" panose="02010609060101010101" pitchFamily="49" charset="-122"/>
                      </a:rPr>
                      <m:t>&gt;0</m:t>
                    </m:r>
                  </m:oMath>
                </a14:m>
                <a:r>
                  <a:rPr lang="en-US" altLang="zh-CN" dirty="0">
                    <a:solidFill>
                      <a:schemeClr val="tx1"/>
                    </a:solidFill>
                    <a:latin typeface="黑体" panose="02010609060101010101" pitchFamily="49" charset="-122"/>
                    <a:ea typeface="黑体" panose="02010609060101010101" pitchFamily="49" charset="-122"/>
                  </a:rPr>
                  <a:t>. </a:t>
                </a:r>
              </a:p>
            </p:txBody>
          </p:sp>
        </mc:Choice>
        <mc:Fallback xmlns="">
          <p:sp>
            <p:nvSpPr>
              <p:cNvPr id="11" name="文本框 10">
                <a:extLst>
                  <a:ext uri="{FF2B5EF4-FFF2-40B4-BE49-F238E27FC236}">
                    <a16:creationId xmlns:a16="http://schemas.microsoft.com/office/drawing/2014/main" id="{96E08EBB-EAE4-4F82-8741-77C31608BC94}"/>
                  </a:ext>
                </a:extLst>
              </p:cNvPr>
              <p:cNvSpPr txBox="1">
                <a:spLocks noRot="1" noChangeAspect="1" noMove="1" noResize="1" noEditPoints="1" noAdjustHandles="1" noChangeArrowheads="1" noChangeShapeType="1" noTextEdit="1"/>
              </p:cNvSpPr>
              <p:nvPr/>
            </p:nvSpPr>
            <p:spPr>
              <a:xfrm>
                <a:off x="970280" y="3002505"/>
                <a:ext cx="6725920" cy="524054"/>
              </a:xfrm>
              <a:prstGeom prst="rect">
                <a:avLst/>
              </a:prstGeom>
              <a:blipFill>
                <a:blip r:embed="rId4"/>
                <a:stretch>
                  <a:fillRect l="-1178" t="-9302" b="-151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1579DF6-FAA2-49B7-8BF7-8B44D438B602}"/>
                  </a:ext>
                </a:extLst>
              </p:cNvPr>
              <p:cNvSpPr txBox="1"/>
              <p:nvPr/>
            </p:nvSpPr>
            <p:spPr>
              <a:xfrm>
                <a:off x="978460" y="4924163"/>
                <a:ext cx="7030136" cy="830997"/>
              </a:xfrm>
              <a:prstGeom prst="rect">
                <a:avLst/>
              </a:prstGeom>
              <a:noFill/>
            </p:spPr>
            <p:txBody>
              <a:bodyPr wrap="square" rtlCol="0">
                <a:spAutoFit/>
              </a:bodyPr>
              <a:lstStyle/>
              <a:p>
                <a:pPr marL="342900" indent="-342900">
                  <a:spcBef>
                    <a:spcPts val="600"/>
                  </a:spcBef>
                  <a:spcAft>
                    <a:spcPts val="1200"/>
                  </a:spcAft>
                  <a:buFont typeface="Wingdings" panose="05000000000000000000" pitchFamily="2" charset="2"/>
                  <a:buChar char="l"/>
                </a:pPr>
                <a:r>
                  <a:rPr lang="zh-CN" altLang="en-US" dirty="0">
                    <a:solidFill>
                      <a:schemeClr val="tx1"/>
                    </a:solidFill>
                    <a:latin typeface="黑体" panose="02010609060101010101" pitchFamily="49" charset="-122"/>
                    <a:ea typeface="黑体" panose="02010609060101010101" pitchFamily="49" charset="-122"/>
                  </a:rPr>
                  <a:t>易见迭代序列有两个聚点</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(−1,1,−1)</m:t>
                    </m:r>
                  </m:oMath>
                </a14:m>
                <a:r>
                  <a:rPr lang="zh-CN" altLang="en-US" dirty="0">
                    <a:solidFill>
                      <a:schemeClr val="tx1"/>
                    </a:solidFill>
                    <a:latin typeface="黑体" panose="02010609060101010101" pitchFamily="49" charset="-122"/>
                    <a:ea typeface="黑体" panose="02010609060101010101" pitchFamily="49" charset="-122"/>
                  </a:rPr>
                  <a:t>和</a:t>
                </a:r>
                <a14:m>
                  <m:oMath xmlns:m="http://schemas.openxmlformats.org/officeDocument/2006/math">
                    <m:r>
                      <a:rPr lang="en-US" altLang="zh-CN" i="1">
                        <a:solidFill>
                          <a:schemeClr val="tx1"/>
                        </a:solidFill>
                        <a:latin typeface="Cambria Math" panose="02040503050406030204" pitchFamily="18" charset="0"/>
                        <a:ea typeface="黑体" panose="02010609060101010101" pitchFamily="49" charset="-122"/>
                      </a:rPr>
                      <m:t>(1,</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rPr>
                      <m:t>1,1)</m:t>
                    </m:r>
                  </m:oMath>
                </a14:m>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这两个点都不是</a:t>
                </a:r>
                <a14:m>
                  <m:oMath xmlns:m="http://schemas.openxmlformats.org/officeDocument/2006/math">
                    <m:r>
                      <a:rPr lang="en-US" altLang="zh-CN" i="1">
                        <a:solidFill>
                          <a:schemeClr val="tx1"/>
                        </a:solidFill>
                        <a:latin typeface="Cambria Math" panose="02040503050406030204" pitchFamily="18" charset="0"/>
                      </a:rPr>
                      <m:t>𝑓</m:t>
                    </m:r>
                  </m:oMath>
                </a14:m>
                <a:r>
                  <a:rPr lang="zh-CN" altLang="en-US" dirty="0">
                    <a:solidFill>
                      <a:schemeClr val="tx1"/>
                    </a:solidFill>
                    <a:latin typeface="黑体" panose="02010609060101010101" pitchFamily="49" charset="-122"/>
                    <a:ea typeface="黑体" panose="02010609060101010101" pitchFamily="49" charset="-122"/>
                  </a:rPr>
                  <a:t>的驻点！</a:t>
                </a:r>
                <a:endParaRPr lang="en-US" altLang="zh-CN" dirty="0">
                  <a:solidFill>
                    <a:schemeClr val="tx1"/>
                  </a:solidFill>
                  <a:latin typeface="黑体" panose="02010609060101010101" pitchFamily="49" charset="-122"/>
                  <a:ea typeface="黑体" panose="02010609060101010101" pitchFamily="49" charset="-122"/>
                </a:endParaRPr>
              </a:p>
            </p:txBody>
          </p:sp>
        </mc:Choice>
        <mc:Fallback>
          <p:sp>
            <p:nvSpPr>
              <p:cNvPr id="12" name="文本框 11">
                <a:extLst>
                  <a:ext uri="{FF2B5EF4-FFF2-40B4-BE49-F238E27FC236}">
                    <a16:creationId xmlns:a16="http://schemas.microsoft.com/office/drawing/2014/main" id="{81579DF6-FAA2-49B7-8BF7-8B44D438B602}"/>
                  </a:ext>
                </a:extLst>
              </p:cNvPr>
              <p:cNvSpPr txBox="1">
                <a:spLocks noRot="1" noChangeAspect="1" noMove="1" noResize="1" noEditPoints="1" noAdjustHandles="1" noChangeArrowheads="1" noChangeShapeType="1" noTextEdit="1"/>
              </p:cNvSpPr>
              <p:nvPr/>
            </p:nvSpPr>
            <p:spPr>
              <a:xfrm>
                <a:off x="978460" y="4924163"/>
                <a:ext cx="7030136" cy="830997"/>
              </a:xfrm>
              <a:prstGeom prst="rect">
                <a:avLst/>
              </a:prstGeom>
              <a:blipFill>
                <a:blip r:embed="rId5"/>
                <a:stretch>
                  <a:fillRect l="-1214" t="-8088" r="-1388" b="-13971"/>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1F0A1AFC-66A0-4F03-A8A7-71B225A0571E}"/>
              </a:ext>
            </a:extLst>
          </p:cNvPr>
          <p:cNvGrpSpPr/>
          <p:nvPr/>
        </p:nvGrpSpPr>
        <p:grpSpPr>
          <a:xfrm>
            <a:off x="978460" y="3810613"/>
            <a:ext cx="7176787" cy="1452345"/>
            <a:chOff x="978461" y="3810613"/>
            <a:chExt cx="6725920" cy="1452345"/>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A94AEB3-C020-480D-B458-288305C99869}"/>
                    </a:ext>
                  </a:extLst>
                </p:cNvPr>
                <p:cNvSpPr txBox="1"/>
                <p:nvPr/>
              </p:nvSpPr>
              <p:spPr>
                <a:xfrm>
                  <a:off x="1767378" y="4126044"/>
                  <a:ext cx="5809211" cy="1136914"/>
                </a:xfrm>
                <a:prstGeom prst="rect">
                  <a:avLst/>
                </a:prstGeom>
                <a:noFill/>
              </p:spPr>
              <p:txBody>
                <a:bodyPr wrap="square" rtlCol="0">
                  <a:spAutoFit/>
                </a:bodyPr>
                <a:lstStyle/>
                <a:p>
                  <a:pPr>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en-US" altLang="zh-CN" i="1" smtClean="0">
                                <a:solidFill>
                                  <a:schemeClr val="tx1"/>
                                </a:solidFill>
                                <a:latin typeface="Cambria Math" panose="02040503050406030204" pitchFamily="18" charset="0"/>
                                <a:ea typeface="黑体" panose="02010609060101010101" pitchFamily="49" charset="-122"/>
                              </a:rPr>
                            </m:ctrlPr>
                          </m:sSupPr>
                          <m:e>
                            <m:r>
                              <a:rPr lang="en-US" altLang="zh-CN" b="0" i="1" smtClean="0">
                                <a:solidFill>
                                  <a:schemeClr val="tx1"/>
                                </a:solidFill>
                                <a:latin typeface="Cambria Math" panose="02040503050406030204" pitchFamily="18" charset="0"/>
                                <a:ea typeface="黑体" panose="02010609060101010101" pitchFamily="49" charset="-122"/>
                              </a:rPr>
                              <m:t>𝑥</m:t>
                            </m:r>
                          </m:e>
                          <m:sup>
                            <m:r>
                              <a:rPr lang="en-US" altLang="zh-CN" b="0" i="1" smtClean="0">
                                <a:solidFill>
                                  <a:schemeClr val="tx1"/>
                                </a:solidFill>
                                <a:latin typeface="Cambria Math" panose="02040503050406030204" pitchFamily="18" charset="0"/>
                                <a:ea typeface="黑体" panose="02010609060101010101" pitchFamily="49" charset="-122"/>
                              </a:rPr>
                              <m:t>𝑘</m:t>
                            </m:r>
                          </m:sup>
                        </m:sSup>
                        <m:r>
                          <a:rPr lang="en-US" altLang="zh-CN" b="0" i="1" smtClean="0">
                            <a:solidFill>
                              <a:schemeClr val="tx1"/>
                            </a:solidFill>
                            <a:latin typeface="Cambria Math" panose="02040503050406030204" pitchFamily="18" charset="0"/>
                            <a:ea typeface="黑体" panose="02010609060101010101" pitchFamily="49" charset="-122"/>
                          </a:rPr>
                          <m:t>=</m:t>
                        </m:r>
                        <m:sSup>
                          <m:sSupPr>
                            <m:ctrlPr>
                              <a:rPr lang="en-US" altLang="zh-CN" b="0" i="1" smtClean="0">
                                <a:solidFill>
                                  <a:schemeClr val="tx1"/>
                                </a:solidFill>
                                <a:latin typeface="Cambria Math" panose="02040503050406030204" pitchFamily="18" charset="0"/>
                                <a:ea typeface="黑体" panose="02010609060101010101" pitchFamily="49" charset="-122"/>
                              </a:rPr>
                            </m:ctrlPr>
                          </m:sSupPr>
                          <m:e>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−1</m:t>
                                </m:r>
                              </m:e>
                            </m:d>
                          </m:e>
                          <m:sup>
                            <m:r>
                              <a:rPr lang="en-US" altLang="zh-CN" b="0" i="1" smtClean="0">
                                <a:solidFill>
                                  <a:schemeClr val="tx1"/>
                                </a:solidFill>
                                <a:latin typeface="Cambria Math" panose="02040503050406030204" pitchFamily="18" charset="0"/>
                                <a:ea typeface="黑体" panose="02010609060101010101" pitchFamily="49" charset="-122"/>
                              </a:rPr>
                              <m:t>𝑘</m:t>
                            </m:r>
                          </m:sup>
                        </m:sSup>
                        <m:r>
                          <a:rPr lang="en-US" altLang="zh-CN" b="0" i="1" smtClean="0">
                            <a:solidFill>
                              <a:schemeClr val="tx1"/>
                            </a:solidFill>
                            <a:latin typeface="Cambria Math" panose="02040503050406030204" pitchFamily="18" charset="0"/>
                            <a:ea typeface="Cambria Math" panose="02040503050406030204" pitchFamily="18" charset="0"/>
                          </a:rPr>
                          <m:t>∙</m:t>
                        </m:r>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−1,1,−1</m:t>
                            </m:r>
                          </m:e>
                        </m:d>
                        <m:r>
                          <a:rPr lang="en-US" altLang="zh-CN" b="0" i="1" smtClean="0">
                            <a:solidFill>
                              <a:schemeClr val="tx1"/>
                            </a:solidFill>
                            <a:latin typeface="Cambria Math" panose="02040503050406030204" pitchFamily="18" charset="0"/>
                            <a:ea typeface="黑体" panose="02010609060101010101" pitchFamily="49" charset="-122"/>
                          </a:rPr>
                          <m:t>+</m:t>
                        </m:r>
                        <m:sSup>
                          <m:sSupPr>
                            <m:ctrlPr>
                              <a:rPr lang="en-US" altLang="zh-CN" b="0" i="1" smtClean="0">
                                <a:solidFill>
                                  <a:schemeClr val="tx1"/>
                                </a:solidFill>
                                <a:latin typeface="Cambria Math" panose="02040503050406030204" pitchFamily="18" charset="0"/>
                                <a:ea typeface="黑体" panose="02010609060101010101" pitchFamily="49" charset="-122"/>
                              </a:rPr>
                            </m:ctrlPr>
                          </m:sSupPr>
                          <m:e>
                            <m:d>
                              <m:dPr>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 </m:t>
                                </m:r>
                                <m:box>
                                  <m:boxPr>
                                    <m:ctrlPr>
                                      <a:rPr lang="en-US" altLang="zh-CN" b="0" i="1" smtClean="0">
                                        <a:solidFill>
                                          <a:schemeClr val="tx1"/>
                                        </a:solidFill>
                                        <a:latin typeface="Cambria Math" panose="02040503050406030204" pitchFamily="18" charset="0"/>
                                        <a:ea typeface="黑体" panose="02010609060101010101" pitchFamily="49" charset="-122"/>
                                      </a:rPr>
                                    </m:ctrlPr>
                                  </m:boxPr>
                                  <m:e>
                                    <m:argPr>
                                      <m:argSz m:val="-1"/>
                                    </m:argP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r>
                                          <a:rPr lang="en-US" altLang="zh-CN" b="0" i="1" smtClean="0">
                                            <a:solidFill>
                                              <a:schemeClr val="tx1"/>
                                            </a:solidFill>
                                            <a:latin typeface="Cambria Math" panose="02040503050406030204" pitchFamily="18" charset="0"/>
                                            <a:ea typeface="黑体" panose="02010609060101010101" pitchFamily="49" charset="-122"/>
                                          </a:rPr>
                                          <m:t>8</m:t>
                                        </m:r>
                                      </m:den>
                                    </m:f>
                                  </m:e>
                                </m:box>
                              </m:e>
                            </m:d>
                          </m:e>
                          <m:sup>
                            <m:r>
                              <a:rPr lang="en-US" altLang="zh-CN" b="0" i="1" smtClean="0">
                                <a:solidFill>
                                  <a:schemeClr val="tx1"/>
                                </a:solidFill>
                                <a:latin typeface="Cambria Math" panose="02040503050406030204" pitchFamily="18" charset="0"/>
                                <a:ea typeface="黑体" panose="02010609060101010101" pitchFamily="49" charset="-122"/>
                              </a:rPr>
                              <m:t>𝑘</m:t>
                            </m:r>
                          </m:sup>
                        </m:sSup>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m:t>
                            </m:r>
                            <m:r>
                              <a:rPr lang="zh-CN" altLang="en-US" i="1">
                                <a:solidFill>
                                  <a:schemeClr val="tx1"/>
                                </a:solidFill>
                                <a:latin typeface="Cambria Math" panose="02040503050406030204" pitchFamily="18" charset="0"/>
                                <a:ea typeface="黑体" panose="02010609060101010101" pitchFamily="49" charset="-122"/>
                              </a:rPr>
                              <m:t>𝜀</m:t>
                            </m:r>
                            <m:r>
                              <a:rPr lang="en-US" altLang="zh-CN" i="1">
                                <a:solidFill>
                                  <a:schemeClr val="tx1"/>
                                </a:solidFill>
                                <a:latin typeface="Cambria Math" panose="02040503050406030204" pitchFamily="18" charset="0"/>
                                <a:ea typeface="黑体" panose="02010609060101010101" pitchFamily="49" charset="-122"/>
                              </a:rPr>
                              <m:t>,</m:t>
                            </m:r>
                            <m:r>
                              <m:rPr>
                                <m:brk m:alnAt="63"/>
                              </m:rPr>
                              <a:rPr lang="en-US" altLang="zh-CN" i="1" smtClean="0">
                                <a:solidFill>
                                  <a:schemeClr val="tx1"/>
                                </a:solidFill>
                                <a:latin typeface="Cambria Math" panose="02040503050406030204" pitchFamily="18" charset="0"/>
                                <a:ea typeface="黑体" panose="02010609060101010101" pitchFamily="49" charset="-122"/>
                              </a:rPr>
                              <m:t> </m:t>
                            </m:r>
                            <m:box>
                              <m:boxPr>
                                <m:ctrlPr>
                                  <a:rPr lang="en-US" altLang="zh-CN" i="1">
                                    <a:solidFill>
                                      <a:schemeClr val="tx1"/>
                                    </a:solidFill>
                                    <a:latin typeface="Cambria Math" panose="02040503050406030204" pitchFamily="18" charset="0"/>
                                    <a:ea typeface="黑体" panose="02010609060101010101" pitchFamily="49" charset="-122"/>
                                  </a:rPr>
                                </m:ctrlPr>
                              </m:boxPr>
                              <m:e>
                                <m:argPr>
                                  <m:argSz m:val="-1"/>
                                </m:argPr>
                                <m:f>
                                  <m:fPr>
                                    <m:ctrlPr>
                                      <a:rPr lang="en-US" altLang="zh-CN" i="1">
                                        <a:solidFill>
                                          <a:schemeClr val="tx1"/>
                                        </a:solidFill>
                                        <a:latin typeface="Cambria Math" panose="02040503050406030204" pitchFamily="18" charset="0"/>
                                        <a:ea typeface="黑体" panose="02010609060101010101" pitchFamily="49" charset="-122"/>
                                      </a:rPr>
                                    </m:ctrlPr>
                                  </m:fPr>
                                  <m:num>
                                    <m:r>
                                      <a:rPr lang="zh-CN" altLang="en-US" i="1">
                                        <a:solidFill>
                                          <a:schemeClr val="tx1"/>
                                        </a:solidFill>
                                        <a:latin typeface="Cambria Math" panose="02040503050406030204" pitchFamily="18" charset="0"/>
                                        <a:ea typeface="黑体" panose="02010609060101010101" pitchFamily="49" charset="-122"/>
                                      </a:rPr>
                                      <m:t>𝜀</m:t>
                                    </m:r>
                                  </m:num>
                                  <m:den>
                                    <m:r>
                                      <a:rPr lang="en-US" altLang="zh-CN" i="1">
                                        <a:solidFill>
                                          <a:schemeClr val="tx1"/>
                                        </a:solidFill>
                                        <a:latin typeface="Cambria Math" panose="02040503050406030204" pitchFamily="18" charset="0"/>
                                        <a:ea typeface="黑体" panose="02010609060101010101" pitchFamily="49" charset="-122"/>
                                      </a:rPr>
                                      <m:t>2</m:t>
                                    </m:r>
                                  </m:den>
                                </m:f>
                              </m:e>
                            </m:box>
                            <m:r>
                              <a:rPr lang="en-US" altLang="zh-CN" i="1">
                                <a:solidFill>
                                  <a:schemeClr val="tx1"/>
                                </a:solidFill>
                                <a:latin typeface="Cambria Math" panose="02040503050406030204" pitchFamily="18" charset="0"/>
                                <a:ea typeface="黑体" panose="02010609060101010101" pitchFamily="49" charset="-122"/>
                              </a:rPr>
                              <m:t>,</m:t>
                            </m:r>
                            <m:r>
                              <a:rPr lang="en-US" altLang="zh-CN" i="1" smtClean="0">
                                <a:solidFill>
                                  <a:schemeClr val="tx1"/>
                                </a:solidFill>
                                <a:latin typeface="Cambria Math" panose="02040503050406030204" pitchFamily="18" charset="0"/>
                                <a:ea typeface="黑体" panose="02010609060101010101" pitchFamily="49" charset="-122"/>
                              </a:rPr>
                              <m:t> </m:t>
                            </m:r>
                            <m:r>
                              <a:rPr lang="en-US" altLang="zh-CN" i="1">
                                <a:solidFill>
                                  <a:schemeClr val="tx1"/>
                                </a:solidFill>
                                <a:latin typeface="Cambria Math" panose="02040503050406030204" pitchFamily="18" charset="0"/>
                                <a:ea typeface="黑体" panose="02010609060101010101" pitchFamily="49" charset="-122"/>
                              </a:rPr>
                              <m:t>−</m:t>
                            </m:r>
                            <m:box>
                              <m:boxPr>
                                <m:ctrlPr>
                                  <a:rPr lang="en-US" altLang="zh-CN" i="1">
                                    <a:solidFill>
                                      <a:schemeClr val="tx1"/>
                                    </a:solidFill>
                                    <a:latin typeface="Cambria Math" panose="02040503050406030204" pitchFamily="18" charset="0"/>
                                    <a:ea typeface="黑体" panose="02010609060101010101" pitchFamily="49" charset="-122"/>
                                  </a:rPr>
                                </m:ctrlPr>
                              </m:boxPr>
                              <m:e>
                                <m:argPr>
                                  <m:argSz m:val="-1"/>
                                </m:argPr>
                                <m:f>
                                  <m:fPr>
                                    <m:ctrlPr>
                                      <a:rPr lang="en-US" altLang="zh-CN" i="1">
                                        <a:solidFill>
                                          <a:schemeClr val="tx1"/>
                                        </a:solidFill>
                                        <a:latin typeface="Cambria Math" panose="02040503050406030204" pitchFamily="18" charset="0"/>
                                        <a:ea typeface="黑体" panose="02010609060101010101" pitchFamily="49" charset="-122"/>
                                      </a:rPr>
                                    </m:ctrlPr>
                                  </m:fPr>
                                  <m:num>
                                    <m:r>
                                      <a:rPr lang="zh-CN" altLang="en-US" i="1">
                                        <a:solidFill>
                                          <a:schemeClr val="tx1"/>
                                        </a:solidFill>
                                        <a:latin typeface="Cambria Math" panose="02040503050406030204" pitchFamily="18" charset="0"/>
                                        <a:ea typeface="黑体" panose="02010609060101010101" pitchFamily="49" charset="-122"/>
                                      </a:rPr>
                                      <m:t>𝜀</m:t>
                                    </m:r>
                                  </m:num>
                                  <m:den>
                                    <m:r>
                                      <a:rPr lang="en-US" altLang="zh-CN" i="1">
                                        <a:solidFill>
                                          <a:schemeClr val="tx1"/>
                                        </a:solidFill>
                                        <a:latin typeface="Cambria Math" panose="02040503050406030204" pitchFamily="18" charset="0"/>
                                        <a:ea typeface="黑体" panose="02010609060101010101" pitchFamily="49" charset="-122"/>
                                      </a:rPr>
                                      <m:t>4</m:t>
                                    </m:r>
                                  </m:den>
                                </m:f>
                              </m:e>
                            </m:box>
                          </m:e>
                        </m:d>
                      </m:oMath>
                    </m:oMathPara>
                  </a14:m>
                  <a:endParaRPr lang="en-US" altLang="zh-CN" dirty="0">
                    <a:solidFill>
                      <a:schemeClr val="tx1"/>
                    </a:solidFill>
                    <a:latin typeface="黑体" panose="02010609060101010101" pitchFamily="49" charset="-122"/>
                    <a:ea typeface="黑体" panose="02010609060101010101" pitchFamily="49" charset="-122"/>
                  </a:endParaRPr>
                </a:p>
              </p:txBody>
            </p:sp>
          </mc:Choice>
          <mc:Fallback xmlns="">
            <p:sp>
              <p:nvSpPr>
                <p:cNvPr id="13" name="文本框 12">
                  <a:extLst>
                    <a:ext uri="{FF2B5EF4-FFF2-40B4-BE49-F238E27FC236}">
                      <a16:creationId xmlns:a16="http://schemas.microsoft.com/office/drawing/2014/main" id="{5A94AEB3-C020-480D-B458-288305C99869}"/>
                    </a:ext>
                  </a:extLst>
                </p:cNvPr>
                <p:cNvSpPr txBox="1">
                  <a:spLocks noRot="1" noChangeAspect="1" noMove="1" noResize="1" noEditPoints="1" noAdjustHandles="1" noChangeArrowheads="1" noChangeShapeType="1" noTextEdit="1"/>
                </p:cNvSpPr>
                <p:nvPr/>
              </p:nvSpPr>
              <p:spPr>
                <a:xfrm>
                  <a:off x="1767378" y="4126044"/>
                  <a:ext cx="5809211" cy="1136914"/>
                </a:xfrm>
                <a:prstGeom prst="rect">
                  <a:avLst/>
                </a:prstGeom>
                <a:blipFill>
                  <a:blip r:embed="rId6"/>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6FBA3285-5FD9-487A-9A40-5ED5AF143BC5}"/>
                </a:ext>
              </a:extLst>
            </p:cNvPr>
            <p:cNvSpPr txBox="1"/>
            <p:nvPr/>
          </p:nvSpPr>
          <p:spPr>
            <a:xfrm>
              <a:off x="978461" y="3810613"/>
              <a:ext cx="6725920" cy="461665"/>
            </a:xfrm>
            <a:prstGeom prst="rect">
              <a:avLst/>
            </a:prstGeom>
            <a:noFill/>
          </p:spPr>
          <p:txBody>
            <a:bodyPr wrap="square" rtlCol="0">
              <a:spAutoFit/>
            </a:bodyPr>
            <a:lstStyle/>
            <a:p>
              <a:pPr marL="342900" indent="-342900">
                <a:spcBef>
                  <a:spcPts val="600"/>
                </a:spcBef>
                <a:spcAft>
                  <a:spcPts val="1200"/>
                </a:spcAft>
                <a:buFont typeface="Wingdings" panose="05000000000000000000" pitchFamily="2" charset="2"/>
                <a:buChar char="l"/>
              </a:pPr>
              <a:r>
                <a:rPr lang="zh-CN" altLang="en-US" dirty="0">
                  <a:solidFill>
                    <a:schemeClr val="tx1"/>
                  </a:solidFill>
                  <a:latin typeface="黑体" panose="02010609060101010101" pitchFamily="49" charset="-122"/>
                  <a:ea typeface="黑体" panose="02010609060101010101" pitchFamily="49" charset="-122"/>
                </a:rPr>
                <a:t>可验证</a:t>
              </a:r>
              <a:r>
                <a:rPr lang="en-US" altLang="zh-CN" dirty="0">
                  <a:solidFill>
                    <a:schemeClr val="tx1"/>
                  </a:solidFill>
                  <a:ea typeface="黑体" panose="02010609060101010101" pitchFamily="49" charset="-122"/>
                  <a:cs typeface="Times New Roman" panose="02020603050405020304" pitchFamily="18" charset="0"/>
                </a:rPr>
                <a:t>CD</a:t>
              </a:r>
              <a:r>
                <a:rPr lang="zh-CN" altLang="en-US" dirty="0">
                  <a:solidFill>
                    <a:schemeClr val="tx1"/>
                  </a:solidFill>
                  <a:latin typeface="黑体" panose="02010609060101010101" pitchFamily="49" charset="-122"/>
                  <a:ea typeface="黑体" panose="02010609060101010101" pitchFamily="49" charset="-122"/>
                </a:rPr>
                <a:t>迭代序列满足</a:t>
              </a:r>
              <a:endParaRPr lang="en-US" altLang="zh-CN" dirty="0">
                <a:solidFill>
                  <a:schemeClr val="tx1"/>
                </a:solidFill>
                <a:latin typeface="黑体" panose="02010609060101010101" pitchFamily="49" charset="-122"/>
                <a:ea typeface="黑体" panose="02010609060101010101" pitchFamily="49" charset="-122"/>
              </a:endParaRPr>
            </a:p>
          </p:txBody>
        </p:sp>
      </p:grpSp>
      <p:sp>
        <p:nvSpPr>
          <p:cNvPr id="15" name="文本框 14">
            <a:extLst>
              <a:ext uri="{FF2B5EF4-FFF2-40B4-BE49-F238E27FC236}">
                <a16:creationId xmlns:a16="http://schemas.microsoft.com/office/drawing/2014/main" id="{FBF9E86A-5DF6-4C53-9B0F-14B2AAB380CC}"/>
              </a:ext>
            </a:extLst>
          </p:cNvPr>
          <p:cNvSpPr txBox="1"/>
          <p:nvPr/>
        </p:nvSpPr>
        <p:spPr>
          <a:xfrm>
            <a:off x="6584410" y="2309854"/>
            <a:ext cx="1784198" cy="461665"/>
          </a:xfrm>
          <a:prstGeom prst="rect">
            <a:avLst/>
          </a:prstGeom>
          <a:noFill/>
        </p:spPr>
        <p:txBody>
          <a:bodyPr wrap="square" rtlCol="0">
            <a:spAutoFit/>
          </a:bodyPr>
          <a:lstStyle/>
          <a:p>
            <a:pPr>
              <a:spcBef>
                <a:spcPts val="600"/>
              </a:spcBef>
              <a:spcAft>
                <a:spcPts val="1200"/>
              </a:spcAft>
            </a:pPr>
            <a:r>
              <a:rPr lang="zh-CN" altLang="en-US" dirty="0">
                <a:solidFill>
                  <a:srgbClr val="C00000"/>
                </a:solidFill>
                <a:latin typeface="黑体" panose="02010609060101010101" pitchFamily="49" charset="-122"/>
                <a:ea typeface="黑体" panose="02010609060101010101" pitchFamily="49" charset="-122"/>
              </a:rPr>
              <a:t>非凸函数！</a:t>
            </a:r>
            <a:endParaRPr lang="en-US" altLang="zh-CN"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774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0F83293-9F01-4EED-8AEB-BDC4E7D34158}"/>
              </a:ext>
            </a:extLst>
          </p:cNvPr>
          <p:cNvPicPr>
            <a:picLocks noChangeAspect="1"/>
          </p:cNvPicPr>
          <p:nvPr/>
        </p:nvPicPr>
        <p:blipFill>
          <a:blip r:embed="rId4"/>
          <a:stretch>
            <a:fillRect/>
          </a:stretch>
        </p:blipFill>
        <p:spPr>
          <a:xfrm>
            <a:off x="713466" y="3180200"/>
            <a:ext cx="7845218" cy="2640914"/>
          </a:xfrm>
          <a:prstGeom prst="rect">
            <a:avLst/>
          </a:prstGeom>
        </p:spPr>
      </p:pic>
      <p:sp>
        <p:nvSpPr>
          <p:cNvPr id="5" name="文本框 4"/>
          <p:cNvSpPr txBox="1"/>
          <p:nvPr/>
        </p:nvSpPr>
        <p:spPr>
          <a:xfrm>
            <a:off x="486926" y="331563"/>
            <a:ext cx="8420348" cy="769441"/>
          </a:xfrm>
          <a:prstGeom prst="rect">
            <a:avLst/>
          </a:prstGeom>
          <a:noFill/>
        </p:spPr>
        <p:txBody>
          <a:bodyPr wrap="square" rtlCol="0">
            <a:spAutoFit/>
          </a:bodyPr>
          <a:lstStyle/>
          <a:p>
            <a:pPr algn="ctr"/>
            <a:r>
              <a:rPr lang="zh-CN" altLang="en-US" sz="4400" dirty="0">
                <a:solidFill>
                  <a:srgbClr val="0070C0"/>
                </a:solidFill>
                <a:ea typeface="黑体" panose="02010609060101010101" pitchFamily="49" charset="-122"/>
                <a:cs typeface="Times New Roman" panose="02020603050405020304" pitchFamily="18" charset="0"/>
              </a:rPr>
              <a:t>随机坐标下降法</a:t>
            </a:r>
            <a:endParaRPr lang="zh-CN" altLang="en-US" sz="2800" dirty="0">
              <a:solidFill>
                <a:srgbClr val="0070C0"/>
              </a:solidFill>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F4C3BC-BDE0-C32C-A112-E63193C96B1D}"/>
                  </a:ext>
                </a:extLst>
              </p:cNvPr>
              <p:cNvSpPr txBox="1"/>
              <p:nvPr/>
            </p:nvSpPr>
            <p:spPr>
              <a:xfrm>
                <a:off x="856687" y="2509446"/>
                <a:ext cx="7419098" cy="683457"/>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记 </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在方向 </a:t>
                </a:r>
                <a14:m>
                  <m:oMath xmlns:m="http://schemas.openxmlformats.org/officeDocument/2006/math">
                    <m:sSub>
                      <m:sSubPr>
                        <m:ctrlP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𝑒</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上的偏导数为 </a:t>
                </a:r>
                <a14:m>
                  <m:oMath xmlns:m="http://schemas.openxmlformats.org/officeDocument/2006/math">
                    <m:sSub>
                      <m:sSubPr>
                        <m:ctrlP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，即</a:t>
                </a:r>
                <a14:m>
                  <m:oMath xmlns:m="http://schemas.openxmlformats.org/officeDocument/2006/math">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zh-CN"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fPr>
                      <m:num>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num>
                      <m:den>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𝑖</m:t>
                            </m:r>
                          </m:sub>
                        </m:sSub>
                      </m:den>
                    </m:f>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𝑓</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p>
            </p:txBody>
          </p:sp>
        </mc:Choice>
        <mc:Fallback xmlns="">
          <p:sp>
            <p:nvSpPr>
              <p:cNvPr id="2" name="文本框 1">
                <a:extLst>
                  <a:ext uri="{FF2B5EF4-FFF2-40B4-BE49-F238E27FC236}">
                    <a16:creationId xmlns:a16="http://schemas.microsoft.com/office/drawing/2014/main" id="{ACF4C3BC-BDE0-C32C-A112-E63193C96B1D}"/>
                  </a:ext>
                </a:extLst>
              </p:cNvPr>
              <p:cNvSpPr txBox="1">
                <a:spLocks noRot="1" noChangeAspect="1" noMove="1" noResize="1" noEditPoints="1" noAdjustHandles="1" noChangeArrowheads="1" noChangeShapeType="1" noTextEdit="1"/>
              </p:cNvSpPr>
              <p:nvPr/>
            </p:nvSpPr>
            <p:spPr>
              <a:xfrm>
                <a:off x="856687" y="2509446"/>
                <a:ext cx="7419098" cy="683457"/>
              </a:xfrm>
              <a:prstGeom prst="rect">
                <a:avLst/>
              </a:prstGeom>
              <a:blipFill>
                <a:blip r:embed="rId5"/>
                <a:stretch>
                  <a:fillRect l="-1315" b="-8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28CC06A-084A-4B86-9107-EF80C795C844}"/>
                  </a:ext>
                </a:extLst>
              </p:cNvPr>
              <p:cNvSpPr txBox="1"/>
              <p:nvPr/>
            </p:nvSpPr>
            <p:spPr>
              <a:xfrm>
                <a:off x="2050522" y="1159448"/>
                <a:ext cx="6979917" cy="573106"/>
              </a:xfrm>
              <a:prstGeom prst="rect">
                <a:avLst/>
              </a:prstGeom>
              <a:noFill/>
            </p:spPr>
            <p:txBody>
              <a:bodyPr wrap="square" rtlCol="0">
                <a:spAutoFit/>
              </a:bodyPr>
              <a:lstStyle/>
              <a:p>
                <a14:m>
                  <m:oMath xmlns:m="http://schemas.openxmlformats.org/officeDocument/2006/math">
                    <m:func>
                      <m:funcPr>
                        <m:ctrlPr>
                          <a:rPr lang="en-US" altLang="zh-CN" i="1" smtClean="0">
                            <a:solidFill>
                              <a:schemeClr val="tx1"/>
                            </a:solidFill>
                            <a:latin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rPr>
                            </m:ctrlPr>
                          </m:limLowPr>
                          <m:e>
                            <m:r>
                              <m:rPr>
                                <m:sty m:val="p"/>
                              </m:rPr>
                              <a:rPr lang="en-US" altLang="zh-CN" i="0" smtClean="0">
                                <a:solidFill>
                                  <a:schemeClr val="tx1"/>
                                </a:solidFill>
                                <a:latin typeface="Cambria Math" panose="02040503050406030204" pitchFamily="18" charset="0"/>
                              </a:rPr>
                              <m:t>min</m:t>
                            </m:r>
                          </m:e>
                          <m:lim>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r>
                              <m:rPr>
                                <m:sty m:val="p"/>
                              </m:rPr>
                              <a:rPr lang="el-GR" altLang="zh-CN" b="0" i="1" smtClean="0">
                                <a:solidFill>
                                  <a:schemeClr val="tx1"/>
                                </a:solidFill>
                                <a:latin typeface="Cambria Math" panose="02040503050406030204" pitchFamily="18" charset="0"/>
                                <a:ea typeface="Cambria Math" panose="02040503050406030204" pitchFamily="18" charset="0"/>
                              </a:rPr>
                              <m:t>Ω</m:t>
                            </m:r>
                          </m:lim>
                        </m:limLow>
                      </m:fName>
                      <m:e>
                        <m:r>
                          <a:rPr lang="en-US" altLang="zh-CN" b="0" i="1" smtClean="0">
                            <a:solidFill>
                              <a:schemeClr val="tx1"/>
                            </a:solidFill>
                            <a:latin typeface="Cambria Math" panose="02040503050406030204" pitchFamily="18" charset="0"/>
                            <a:ea typeface="Cambria Math" panose="02040503050406030204" pitchFamily="18" charset="0"/>
                          </a:rPr>
                          <m:t>𝑓</m:t>
                        </m:r>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e>
                        </m:d>
                      </m:e>
                    </m:func>
                  </m:oMath>
                </a14:m>
                <a:r>
                  <a:rPr lang="en-US" altLang="zh-CN" dirty="0">
                    <a:solidFill>
                      <a:schemeClr val="tx1"/>
                    </a:solidFill>
                  </a:rPr>
                  <a:t>, </a:t>
                </a:r>
                <a:r>
                  <a:rPr lang="zh-CN" altLang="en-US" dirty="0">
                    <a:solidFill>
                      <a:schemeClr val="tx1"/>
                    </a:solidFill>
                    <a:latin typeface="黑体" panose="02010609060101010101" pitchFamily="49" charset="-122"/>
                    <a:ea typeface="黑体" panose="02010609060101010101" pitchFamily="49" charset="-122"/>
                  </a:rPr>
                  <a:t>其中</a:t>
                </a:r>
              </a:p>
            </p:txBody>
          </p:sp>
        </mc:Choice>
        <mc:Fallback xmlns="">
          <p:sp>
            <p:nvSpPr>
              <p:cNvPr id="14" name="文本框 13">
                <a:extLst>
                  <a:ext uri="{FF2B5EF4-FFF2-40B4-BE49-F238E27FC236}">
                    <a16:creationId xmlns:a16="http://schemas.microsoft.com/office/drawing/2014/main" id="{128CC06A-084A-4B86-9107-EF80C795C844}"/>
                  </a:ext>
                </a:extLst>
              </p:cNvPr>
              <p:cNvSpPr txBox="1">
                <a:spLocks noRot="1" noChangeAspect="1" noMove="1" noResize="1" noEditPoints="1" noAdjustHandles="1" noChangeArrowheads="1" noChangeShapeType="1" noTextEdit="1"/>
              </p:cNvSpPr>
              <p:nvPr/>
            </p:nvSpPr>
            <p:spPr>
              <a:xfrm>
                <a:off x="2050522" y="1159448"/>
                <a:ext cx="6979917" cy="573106"/>
              </a:xfrm>
              <a:prstGeom prst="rect">
                <a:avLst/>
              </a:prstGeom>
              <a:blipFill>
                <a:blip r:embed="rId6"/>
                <a:stretch>
                  <a:fillRect l="-175" t="-11702" b="-6383"/>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B377621F-1114-4622-A043-222207E1C869}"/>
              </a:ext>
            </a:extLst>
          </p:cNvPr>
          <p:cNvSpPr/>
          <p:nvPr/>
        </p:nvSpPr>
        <p:spPr>
          <a:xfrm>
            <a:off x="856688" y="1187246"/>
            <a:ext cx="1107996" cy="461665"/>
          </a:xfrm>
          <a:prstGeom prst="rect">
            <a:avLst/>
          </a:prstGeom>
        </p:spPr>
        <p:txBody>
          <a:bodyPr wrap="none">
            <a:spAutoFit/>
          </a:bodyPr>
          <a:lstStyle/>
          <a:p>
            <a:r>
              <a:rPr lang="zh-CN" altLang="en-US" dirty="0">
                <a:solidFill>
                  <a:srgbClr val="7030A0"/>
                </a:solidFill>
                <a:latin typeface="黑体" panose="02010609060101010101" pitchFamily="49" charset="-122"/>
                <a:ea typeface="黑体" panose="02010609060101010101" pitchFamily="49" charset="-122"/>
              </a:rPr>
              <a:t>凸优化</a:t>
            </a:r>
            <a:endParaRPr lang="en-US" altLang="zh-CN" dirty="0">
              <a:solidFill>
                <a:srgbClr val="7030A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5EA685E-120B-44DF-A942-E0AD966EB4DA}"/>
                  </a:ext>
                </a:extLst>
              </p:cNvPr>
              <p:cNvSpPr txBox="1"/>
              <p:nvPr/>
            </p:nvSpPr>
            <p:spPr>
              <a:xfrm>
                <a:off x="877008" y="1709616"/>
                <a:ext cx="7629938" cy="830997"/>
              </a:xfrm>
              <a:prstGeom prst="rect">
                <a:avLst/>
              </a:prstGeom>
              <a:noFill/>
            </p:spPr>
            <p:txBody>
              <a:bodyPr wrap="square" rtlCol="0">
                <a:spAutoFit/>
              </a:bodyPr>
              <a:lstStyle/>
              <a:p>
                <a:pPr marL="342900" indent="-342900">
                  <a:buFont typeface="Wingdings" panose="05000000000000000000" pitchFamily="2" charset="2"/>
                  <a:buChar char="ü"/>
                </a:pPr>
                <a14:m>
                  <m:oMath xmlns:m="http://schemas.openxmlformats.org/officeDocument/2006/math">
                    <m:r>
                      <m:rPr>
                        <m:sty m:val="p"/>
                      </m:rPr>
                      <a:rPr lang="el-GR" altLang="zh-CN" i="1">
                        <a:solidFill>
                          <a:schemeClr val="tx1"/>
                        </a:solidFill>
                        <a:latin typeface="Cambria Math" panose="02040503050406030204" pitchFamily="18" charset="0"/>
                        <a:ea typeface="Cambria Math" panose="02040503050406030204" pitchFamily="18" charset="0"/>
                      </a:rPr>
                      <m:t>Ω</m:t>
                    </m:r>
                    <m:r>
                      <a:rPr lang="el-GR" altLang="zh-CN" i="1">
                        <a:solidFill>
                          <a:schemeClr val="tx1"/>
                        </a:solidFill>
                        <a:latin typeface="Cambria Math" panose="02040503050406030204" pitchFamily="18" charset="0"/>
                        <a:ea typeface="Cambria Math" panose="02040503050406030204" pitchFamily="18" charset="0"/>
                      </a:rPr>
                      <m:t> ⊆</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ℝ</m:t>
                        </m:r>
                      </m:e>
                      <m:sup>
                        <m:r>
                          <a:rPr lang="en-US" altLang="zh-CN" i="1">
                            <a:solidFill>
                              <a:schemeClr val="tx1"/>
                            </a:solidFill>
                            <a:latin typeface="Cambria Math" panose="02040503050406030204" pitchFamily="18" charset="0"/>
                          </a:rPr>
                          <m:t>𝑛</m:t>
                        </m:r>
                      </m:sup>
                    </m:sSup>
                  </m:oMath>
                </a14:m>
                <a:r>
                  <a:rPr lang="zh-CN" altLang="en-US" dirty="0">
                    <a:solidFill>
                      <a:schemeClr val="tx1"/>
                    </a:solidFill>
                    <a:latin typeface="黑体" panose="02010609060101010101" pitchFamily="49" charset="-122"/>
                    <a:ea typeface="黑体" panose="02010609060101010101" pitchFamily="49" charset="-122"/>
                  </a:rPr>
                  <a:t>是</a:t>
                </a:r>
                <a:r>
                  <a:rPr lang="zh-CN" altLang="en-US" dirty="0">
                    <a:solidFill>
                      <a:srgbClr val="C00000"/>
                    </a:solidFill>
                    <a:latin typeface="黑体" panose="02010609060101010101" pitchFamily="49" charset="-122"/>
                    <a:ea typeface="黑体" panose="02010609060101010101" pitchFamily="49" charset="-122"/>
                  </a:rPr>
                  <a:t>凸</a:t>
                </a:r>
                <a:r>
                  <a:rPr lang="zh-CN" altLang="en-US" dirty="0">
                    <a:solidFill>
                      <a:schemeClr val="tx1"/>
                    </a:solidFill>
                    <a:latin typeface="黑体" panose="02010609060101010101" pitchFamily="49" charset="-122"/>
                    <a:ea typeface="黑体" panose="02010609060101010101" pitchFamily="49" charset="-122"/>
                  </a:rPr>
                  <a:t>集</a:t>
                </a:r>
                <a:r>
                  <a:rPr lang="en-US" altLang="zh-CN" dirty="0">
                    <a:solidFill>
                      <a:schemeClr val="tx1"/>
                    </a:solidFill>
                  </a:rPr>
                  <a:t>, </a:t>
                </a:r>
              </a:p>
              <a:p>
                <a:pPr marL="342900" indent="-342900">
                  <a:buFont typeface="Wingdings" panose="05000000000000000000" pitchFamily="2" charset="2"/>
                  <a:buChar char="ü"/>
                </a:pPr>
                <a14:m>
                  <m:oMath xmlns:m="http://schemas.openxmlformats.org/officeDocument/2006/math">
                    <m:r>
                      <a:rPr lang="en-US" altLang="zh-CN" i="1">
                        <a:solidFill>
                          <a:schemeClr val="tx1"/>
                        </a:solidFill>
                        <a:latin typeface="Cambria Math" panose="02040503050406030204" pitchFamily="18" charset="0"/>
                      </a:rPr>
                      <m:t>𝑓</m:t>
                    </m:r>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ℝ</m:t>
                        </m:r>
                      </m:e>
                      <m:sup>
                        <m:r>
                          <a:rPr lang="en-US" altLang="zh-CN" i="1">
                            <a:solidFill>
                              <a:schemeClr val="tx1"/>
                            </a:solidFill>
                            <a:latin typeface="Cambria Math" panose="02040503050406030204" pitchFamily="18" charset="0"/>
                          </a:rPr>
                          <m:t>𝑛</m:t>
                        </m:r>
                      </m:sup>
                    </m:sSup>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ℝ</m:t>
                    </m:r>
                    <m:r>
                      <a:rPr lang="en-US" altLang="zh-CN" b="0" i="1" smtClean="0">
                        <a:solidFill>
                          <a:schemeClr val="tx1"/>
                        </a:solidFill>
                        <a:latin typeface="Cambria Math" panose="02040503050406030204" pitchFamily="18" charset="0"/>
                        <a:ea typeface="Cambria Math" panose="02040503050406030204" pitchFamily="18" charset="0"/>
                      </a:rPr>
                      <m:t> </m:t>
                    </m:r>
                  </m:oMath>
                </a14:m>
                <a:r>
                  <a:rPr lang="zh-CN" altLang="en-US" dirty="0">
                    <a:solidFill>
                      <a:srgbClr val="C00000"/>
                    </a:solidFill>
                    <a:latin typeface="黑体" panose="02010609060101010101" pitchFamily="49" charset="-122"/>
                    <a:ea typeface="黑体" panose="02010609060101010101" pitchFamily="49" charset="-122"/>
                  </a:rPr>
                  <a:t>可微</a:t>
                </a:r>
                <a:r>
                  <a:rPr lang="en-US" altLang="zh-CN"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并且是</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𝐿</m:t>
                    </m:r>
                  </m:oMath>
                </a14:m>
                <a:r>
                  <a:rPr lang="en-US" altLang="zh-CN" i="1"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Lipschitz</a:t>
                </a:r>
                <a:r>
                  <a:rPr lang="zh-CN" altLang="en-US" dirty="0">
                    <a:solidFill>
                      <a:srgbClr val="C00000"/>
                    </a:solidFill>
                    <a:latin typeface="黑体" panose="02010609060101010101" pitchFamily="49" charset="-122"/>
                    <a:ea typeface="黑体" panose="02010609060101010101" pitchFamily="49" charset="-122"/>
                  </a:rPr>
                  <a:t>连续的</a:t>
                </a:r>
                <a:r>
                  <a:rPr lang="zh-CN" altLang="en-US" dirty="0">
                    <a:solidFill>
                      <a:srgbClr val="7030A0"/>
                    </a:solidFill>
                    <a:latin typeface="黑体" panose="02010609060101010101" pitchFamily="49" charset="-122"/>
                    <a:ea typeface="黑体" panose="02010609060101010101" pitchFamily="49" charset="-122"/>
                  </a:rPr>
                  <a:t>凸</a:t>
                </a:r>
                <a:r>
                  <a:rPr lang="zh-CN" altLang="en-US" dirty="0">
                    <a:solidFill>
                      <a:schemeClr val="tx1"/>
                    </a:solidFill>
                    <a:latin typeface="黑体" panose="02010609060101010101" pitchFamily="49" charset="-122"/>
                    <a:ea typeface="黑体" panose="02010609060101010101" pitchFamily="49" charset="-122"/>
                  </a:rPr>
                  <a:t>函数</a:t>
                </a:r>
                <a:r>
                  <a:rPr lang="en-US" altLang="zh-CN" dirty="0">
                    <a:solidFill>
                      <a:schemeClr val="tx1"/>
                    </a:solidFill>
                    <a:latin typeface="黑体" panose="02010609060101010101" pitchFamily="49" charset="-122"/>
                    <a:ea typeface="黑体" panose="02010609060101010101" pitchFamily="49" charset="-122"/>
                  </a:rPr>
                  <a:t> </a:t>
                </a:r>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6" name="文本框 15">
                <a:extLst>
                  <a:ext uri="{FF2B5EF4-FFF2-40B4-BE49-F238E27FC236}">
                    <a16:creationId xmlns:a16="http://schemas.microsoft.com/office/drawing/2014/main" id="{95EA685E-120B-44DF-A942-E0AD966EB4DA}"/>
                  </a:ext>
                </a:extLst>
              </p:cNvPr>
              <p:cNvSpPr txBox="1">
                <a:spLocks noRot="1" noChangeAspect="1" noMove="1" noResize="1" noEditPoints="1" noAdjustHandles="1" noChangeArrowheads="1" noChangeShapeType="1" noTextEdit="1"/>
              </p:cNvSpPr>
              <p:nvPr/>
            </p:nvSpPr>
            <p:spPr>
              <a:xfrm>
                <a:off x="877008" y="1709616"/>
                <a:ext cx="7629938" cy="830997"/>
              </a:xfrm>
              <a:prstGeom prst="rect">
                <a:avLst/>
              </a:prstGeom>
              <a:blipFill>
                <a:blip r:embed="rId7"/>
                <a:stretch>
                  <a:fillRect l="-1119" t="-8029" b="-16058"/>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0DD5A45-6B76-418C-B6DB-C740920DFF5C}"/>
              </a:ext>
            </a:extLst>
          </p:cNvPr>
          <p:cNvSpPr txBox="1"/>
          <p:nvPr/>
        </p:nvSpPr>
        <p:spPr>
          <a:xfrm>
            <a:off x="3791833" y="4556789"/>
            <a:ext cx="4779289"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这里作了一个折衷，从而更新过程易于执行，但需要迭代更多步以达到与梯度下降算法同样的精度！</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4" name="文本框 3">
            <a:extLst>
              <a:ext uri="{FF2B5EF4-FFF2-40B4-BE49-F238E27FC236}">
                <a16:creationId xmlns:a16="http://schemas.microsoft.com/office/drawing/2014/main" id="{5EB8F9C1-1F21-42B5-BB91-766D608ED38E}"/>
              </a:ext>
            </a:extLst>
          </p:cNvPr>
          <p:cNvSpPr txBox="1"/>
          <p:nvPr/>
        </p:nvSpPr>
        <p:spPr>
          <a:xfrm>
            <a:off x="934720" y="5736555"/>
            <a:ext cx="7935783" cy="830997"/>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与梯度下降法相比，一个</a:t>
            </a:r>
            <a:r>
              <a:rPr lang="zh-CN" altLang="en-US" dirty="0">
                <a:solidFill>
                  <a:srgbClr val="C00000"/>
                </a:solidFill>
                <a:latin typeface="黑体" panose="02010609060101010101" pitchFamily="49" charset="-122"/>
                <a:ea typeface="黑体" panose="02010609060101010101" pitchFamily="49" charset="-122"/>
              </a:rPr>
              <a:t>潜在的好处</a:t>
            </a:r>
            <a:r>
              <a:rPr lang="zh-CN" altLang="en-US" dirty="0">
                <a:solidFill>
                  <a:schemeClr val="tx1"/>
                </a:solidFill>
                <a:latin typeface="黑体" panose="02010609060101010101" pitchFamily="49" charset="-122"/>
                <a:ea typeface="黑体" panose="02010609060101010101" pitchFamily="49" charset="-122"/>
              </a:rPr>
              <a:t>是子问题可能有显式解，从而省掉选择步长的困扰！</a:t>
            </a:r>
          </a:p>
        </p:txBody>
      </p:sp>
    </p:spTree>
    <p:custDataLst>
      <p:tags r:id="rId1"/>
    </p:custDataLst>
    <p:extLst>
      <p:ext uri="{BB962C8B-B14F-4D97-AF65-F5344CB8AC3E}">
        <p14:creationId xmlns:p14="http://schemas.microsoft.com/office/powerpoint/2010/main" val="17412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6926" y="331563"/>
            <a:ext cx="8420348" cy="769441"/>
          </a:xfrm>
          <a:prstGeom prst="rect">
            <a:avLst/>
          </a:prstGeom>
          <a:noFill/>
        </p:spPr>
        <p:txBody>
          <a:bodyPr wrap="square" rtlCol="0">
            <a:spAutoFit/>
          </a:bodyPr>
          <a:lstStyle/>
          <a:p>
            <a:pPr algn="ctr"/>
            <a:r>
              <a:rPr lang="zh-CN" altLang="en-US" sz="4400" dirty="0">
                <a:solidFill>
                  <a:srgbClr val="0070C0"/>
                </a:solidFill>
                <a:ea typeface="黑体" panose="02010609060101010101" pitchFamily="49" charset="-122"/>
                <a:cs typeface="Times New Roman" panose="02020603050405020304" pitchFamily="18" charset="0"/>
              </a:rPr>
              <a:t>随机坐标下降法</a:t>
            </a:r>
            <a:r>
              <a:rPr lang="en-US" altLang="zh-CN" sz="4400" dirty="0">
                <a:solidFill>
                  <a:srgbClr val="0070C0"/>
                </a:solidFill>
                <a:ea typeface="黑体" panose="02010609060101010101" pitchFamily="49" charset="-122"/>
                <a:cs typeface="Times New Roman" panose="02020603050405020304" pitchFamily="18" charset="0"/>
              </a:rPr>
              <a:t>(</a:t>
            </a:r>
            <a:r>
              <a:rPr lang="zh-CN" altLang="en-US" sz="4400" dirty="0">
                <a:solidFill>
                  <a:srgbClr val="0070C0"/>
                </a:solidFill>
                <a:ea typeface="黑体" panose="02010609060101010101" pitchFamily="49" charset="-122"/>
                <a:cs typeface="Times New Roman" panose="02020603050405020304" pitchFamily="18" charset="0"/>
              </a:rPr>
              <a:t>续</a:t>
            </a:r>
            <a:r>
              <a:rPr lang="en-US" altLang="zh-CN" sz="4400" dirty="0">
                <a:solidFill>
                  <a:srgbClr val="0070C0"/>
                </a:solidFill>
                <a:ea typeface="黑体" panose="02010609060101010101" pitchFamily="49" charset="-122"/>
                <a:cs typeface="Times New Roman" panose="02020603050405020304" pitchFamily="18" charset="0"/>
              </a:rPr>
              <a:t>)</a:t>
            </a:r>
            <a:endParaRPr lang="zh-CN" altLang="en-US" sz="2800" dirty="0">
              <a:solidFill>
                <a:srgbClr val="0070C0"/>
              </a:solidFill>
              <a:ea typeface="黑体" panose="02010609060101010101" pitchFamily="49" charset="-122"/>
              <a:cs typeface="Times New Roman" panose="02020603050405020304" pitchFamily="18" charset="0"/>
            </a:endParaRPr>
          </a:p>
        </p:txBody>
      </p:sp>
      <p:grpSp>
        <p:nvGrpSpPr>
          <p:cNvPr id="4" name="组合 3">
            <a:extLst>
              <a:ext uri="{FF2B5EF4-FFF2-40B4-BE49-F238E27FC236}">
                <a16:creationId xmlns:a16="http://schemas.microsoft.com/office/drawing/2014/main" id="{59FF1B29-8926-4E05-9556-ADF8EEA3DA5B}"/>
              </a:ext>
            </a:extLst>
          </p:cNvPr>
          <p:cNvGrpSpPr/>
          <p:nvPr/>
        </p:nvGrpSpPr>
        <p:grpSpPr>
          <a:xfrm>
            <a:off x="518720" y="2530090"/>
            <a:ext cx="6034480" cy="1534443"/>
            <a:chOff x="518720" y="2530090"/>
            <a:chExt cx="6034480" cy="1534443"/>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F4C3BC-BDE0-C32C-A112-E63193C96B1D}"/>
                    </a:ext>
                  </a:extLst>
                </p:cNvPr>
                <p:cNvSpPr txBox="1"/>
                <p:nvPr/>
              </p:nvSpPr>
              <p:spPr>
                <a:xfrm>
                  <a:off x="518720" y="2530090"/>
                  <a:ext cx="5636260" cy="46166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如果 </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𝐼</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是 </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上的</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均匀分布</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，那么</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2" name="文本框 1">
                  <a:extLst>
                    <a:ext uri="{FF2B5EF4-FFF2-40B4-BE49-F238E27FC236}">
                      <a16:creationId xmlns:a16="http://schemas.microsoft.com/office/drawing/2014/main" id="{ACF4C3BC-BDE0-C32C-A112-E63193C96B1D}"/>
                    </a:ext>
                  </a:extLst>
                </p:cNvPr>
                <p:cNvSpPr txBox="1">
                  <a:spLocks noRot="1" noChangeAspect="1" noMove="1" noResize="1" noEditPoints="1" noAdjustHandles="1" noChangeArrowheads="1" noChangeShapeType="1" noTextEdit="1"/>
                </p:cNvSpPr>
                <p:nvPr/>
              </p:nvSpPr>
              <p:spPr>
                <a:xfrm>
                  <a:off x="518720" y="2530090"/>
                  <a:ext cx="5636260" cy="461665"/>
                </a:xfrm>
                <a:prstGeom prst="rect">
                  <a:avLst/>
                </a:prstGeom>
                <a:blipFill>
                  <a:blip r:embed="rId4"/>
                  <a:stretch>
                    <a:fillRect l="-1405" t="-14474"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06DF643-EAEE-6C37-6480-A90B39AB61F2}"/>
                    </a:ext>
                  </a:extLst>
                </p:cNvPr>
                <p:cNvSpPr txBox="1"/>
                <p:nvPr/>
              </p:nvSpPr>
              <p:spPr>
                <a:xfrm>
                  <a:off x="696920" y="3032121"/>
                  <a:ext cx="519909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𝑛</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m:rPr>
                                    <m:sty m:val="p"/>
                                  </m:rPr>
                                  <a:rPr lang="en-US" altLang="zh-CN" i="1">
                                    <a:solidFill>
                                      <a:schemeClr val="tx1"/>
                                    </a:solidFill>
                                    <a:latin typeface="Cambria Math" panose="02040503050406030204" pitchFamily="18" charset="0"/>
                                    <a:ea typeface="Cambria Math" panose="02040503050406030204" pitchFamily="18" charset="0"/>
                                  </a:rPr>
                                  <m:t>∇</m:t>
                                </m:r>
                              </m:e>
                              <m:sub>
                                <m:r>
                                  <a:rPr lang="en-US" altLang="zh-CN" b="0" i="1" smtClean="0">
                                    <a:solidFill>
                                      <a:schemeClr val="tx1"/>
                                    </a:solidFill>
                                    <a:latin typeface="Cambria Math" panose="02040503050406030204" pitchFamily="18" charset="0"/>
                                    <a:ea typeface="Cambria Math" panose="02040503050406030204" pitchFamily="18" charset="0"/>
                                  </a:rPr>
                                  <m:t>𝐼</m:t>
                                </m:r>
                              </m:sub>
                            </m:sSub>
                            <m:r>
                              <a:rPr lang="en-US" altLang="zh-CN" b="0" i="1" smtClean="0">
                                <a:solidFill>
                                  <a:schemeClr val="tx1"/>
                                </a:solidFill>
                                <a:latin typeface="Cambria Math" panose="02040503050406030204" pitchFamily="18" charset="0"/>
                                <a:ea typeface="Cambria Math" panose="02040503050406030204" pitchFamily="18" charset="0"/>
                              </a:rPr>
                              <m:t>𝑓</m:t>
                            </m:r>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𝑥</m:t>
                                </m:r>
                              </m:e>
                            </m:d>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𝑒</m:t>
                                </m:r>
                              </m:e>
                              <m:sub>
                                <m:r>
                                  <a:rPr lang="en-US" altLang="zh-CN" b="0" i="1" smtClean="0">
                                    <a:solidFill>
                                      <a:schemeClr val="tx1"/>
                                    </a:solidFill>
                                    <a:latin typeface="Cambria Math" panose="02040503050406030204" pitchFamily="18" charset="0"/>
                                    <a:ea typeface="Cambria Math" panose="02040503050406030204" pitchFamily="18" charset="0"/>
                                  </a:rPr>
                                  <m:t>𝐼</m:t>
                                </m:r>
                              </m:sub>
                            </m:sSub>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e>
                        </m:d>
                        <m:r>
                          <a:rPr lang="en-US" altLang="zh-CN" b="0" i="1" smtClean="0">
                            <a:solidFill>
                              <a:schemeClr val="tx1"/>
                            </a:solidFill>
                            <a:latin typeface="Cambria Math" panose="02040503050406030204" pitchFamily="18" charset="0"/>
                            <a:ea typeface="黑体" panose="02010609060101010101" pitchFamily="49" charset="-122"/>
                          </a:rPr>
                          <m:t>=</m:t>
                        </m:r>
                        <m:r>
                          <m:rPr>
                            <m:sty m:val="p"/>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3" name="文本框 2">
                  <a:extLst>
                    <a:ext uri="{FF2B5EF4-FFF2-40B4-BE49-F238E27FC236}">
                      <a16:creationId xmlns:a16="http://schemas.microsoft.com/office/drawing/2014/main" id="{106DF643-EAEE-6C37-6480-A90B39AB61F2}"/>
                    </a:ext>
                  </a:extLst>
                </p:cNvPr>
                <p:cNvSpPr txBox="1">
                  <a:spLocks noRot="1" noChangeAspect="1" noMove="1" noResize="1" noEditPoints="1" noAdjustHandles="1" noChangeArrowheads="1" noChangeShapeType="1" noTextEdit="1"/>
                </p:cNvSpPr>
                <p:nvPr/>
              </p:nvSpPr>
              <p:spPr>
                <a:xfrm>
                  <a:off x="696920" y="3032121"/>
                  <a:ext cx="5199094" cy="461665"/>
                </a:xfrm>
                <a:prstGeom prst="rect">
                  <a:avLst/>
                </a:prstGeom>
                <a:blipFill>
                  <a:blip r:embed="rId5"/>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FCAE3BA-9E05-0FD1-EA71-27C5E45AD9BA}"/>
                    </a:ext>
                  </a:extLst>
                </p:cNvPr>
                <p:cNvSpPr txBox="1"/>
                <p:nvPr/>
              </p:nvSpPr>
              <p:spPr>
                <a:xfrm>
                  <a:off x="1130586" y="3602868"/>
                  <a:ext cx="5422614" cy="461665"/>
                </a:xfrm>
                <a:prstGeom prst="rect">
                  <a:avLst/>
                </a:prstGeom>
                <a:noFill/>
              </p:spPr>
              <p:txBody>
                <a:bodyPr wrap="square" rtlCol="0">
                  <a:spAutoFit/>
                </a:bodyPr>
                <a:lstStyle/>
                <a:p>
                  <a:pPr algn="just"/>
                  <a14:m>
                    <m:oMath xmlns:m="http://schemas.openxmlformats.org/officeDocument/2006/math">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所以</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RCD</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是一阶随机</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oracle</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方法</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xmlns="">
            <p:sp>
              <p:nvSpPr>
                <p:cNvPr id="7" name="文本框 6">
                  <a:extLst>
                    <a:ext uri="{FF2B5EF4-FFF2-40B4-BE49-F238E27FC236}">
                      <a16:creationId xmlns:a16="http://schemas.microsoft.com/office/drawing/2014/main" id="{FFCAE3BA-9E05-0FD1-EA71-27C5E45AD9BA}"/>
                    </a:ext>
                  </a:extLst>
                </p:cNvPr>
                <p:cNvSpPr txBox="1">
                  <a:spLocks noRot="1" noChangeAspect="1" noMove="1" noResize="1" noEditPoints="1" noAdjustHandles="1" noChangeArrowheads="1" noChangeShapeType="1" noTextEdit="1"/>
                </p:cNvSpPr>
                <p:nvPr/>
              </p:nvSpPr>
              <p:spPr>
                <a:xfrm>
                  <a:off x="1130586" y="3602868"/>
                  <a:ext cx="5422614" cy="461665"/>
                </a:xfrm>
                <a:prstGeom prst="rect">
                  <a:avLst/>
                </a:prstGeom>
                <a:blipFill>
                  <a:blip r:embed="rId6"/>
                  <a:stretch>
                    <a:fillRect t="-14474" b="-30263"/>
                  </a:stretch>
                </a:blipFill>
              </p:spPr>
              <p:txBody>
                <a:bodyPr/>
                <a:lstStyle/>
                <a:p>
                  <a:r>
                    <a:rPr lang="zh-CN" altLang="en-US">
                      <a:noFill/>
                    </a:rPr>
                    <a:t> </a:t>
                  </a:r>
                </a:p>
              </p:txBody>
            </p:sp>
          </mc:Fallback>
        </mc:AlternateContent>
      </p:grpSp>
      <p:sp>
        <p:nvSpPr>
          <p:cNvPr id="12" name="文本框 11">
            <a:extLst>
              <a:ext uri="{FF2B5EF4-FFF2-40B4-BE49-F238E27FC236}">
                <a16:creationId xmlns:a16="http://schemas.microsoft.com/office/drawing/2014/main" id="{4C0A1C50-3953-422F-9993-0D4741AD92D7}"/>
              </a:ext>
            </a:extLst>
          </p:cNvPr>
          <p:cNvSpPr txBox="1"/>
          <p:nvPr/>
        </p:nvSpPr>
        <p:spPr>
          <a:xfrm>
            <a:off x="566880" y="4262377"/>
            <a:ext cx="4487474" cy="46166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随机坐标下降法的</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复杂性</a:t>
            </a:r>
            <a:endParaRPr lang="en-US" altLang="zh-CN"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grpSp>
        <p:nvGrpSpPr>
          <p:cNvPr id="6" name="组合 5">
            <a:extLst>
              <a:ext uri="{FF2B5EF4-FFF2-40B4-BE49-F238E27FC236}">
                <a16:creationId xmlns:a16="http://schemas.microsoft.com/office/drawing/2014/main" id="{453E5144-BE63-47A7-BEC5-3D50862D83EA}"/>
              </a:ext>
            </a:extLst>
          </p:cNvPr>
          <p:cNvGrpSpPr/>
          <p:nvPr/>
        </p:nvGrpSpPr>
        <p:grpSpPr>
          <a:xfrm>
            <a:off x="1052562" y="5354457"/>
            <a:ext cx="5084077" cy="877708"/>
            <a:chOff x="1052563" y="4053977"/>
            <a:chExt cx="4396892" cy="877708"/>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950D68-4366-F818-D738-C13B1969ABF0}"/>
                    </a:ext>
                  </a:extLst>
                </p:cNvPr>
                <p:cNvSpPr txBox="1"/>
                <p:nvPr/>
              </p:nvSpPr>
              <p:spPr>
                <a:xfrm>
                  <a:off x="1052563" y="4432318"/>
                  <a:ext cx="4396892" cy="499367"/>
                </a:xfrm>
                <a:prstGeom prst="rect">
                  <a:avLst/>
                </a:prstGeom>
                <a:noFill/>
              </p:spPr>
              <p:txBody>
                <a:bodyPr wrap="square">
                  <a:spAutoFit/>
                </a:bodyPr>
                <a:lstStyle/>
                <a:p>
                  <a:pPr marL="342900" indent="-342900">
                    <a:buFont typeface="Wingdings" panose="05000000000000000000" pitchFamily="2" charset="2"/>
                    <a:buChar char="ü"/>
                  </a:pPr>
                  <a14:m>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黑体" panose="02010609060101010101" pitchFamily="49" charset="-122"/>
                                    </a:rPr>
                                    <m:t>𝑛</m:t>
                                  </m:r>
                                  <m:sSub>
                                    <m:sSubPr>
                                      <m:ctrlPr>
                                        <a:rPr lang="en-US" altLang="zh-CN" i="1">
                                          <a:solidFill>
                                            <a:schemeClr val="tx1"/>
                                          </a:solidFill>
                                          <a:latin typeface="Cambria Math" panose="02040503050406030204" pitchFamily="18" charset="0"/>
                                          <a:ea typeface="Cambria Math" panose="02040503050406030204" pitchFamily="18" charset="0"/>
                                        </a:rPr>
                                      </m:ctrlPr>
                                    </m:sSubPr>
                                    <m:e>
                                      <m:r>
                                        <m:rPr>
                                          <m:sty m:val="p"/>
                                        </m:rP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Cambria Math" panose="02040503050406030204" pitchFamily="18" charset="0"/>
                                        </a:rPr>
                                        <m:t>𝐼</m:t>
                                      </m:r>
                                    </m:sub>
                                  </m:sSub>
                                  <m:r>
                                    <a:rPr lang="en-US" altLang="zh-CN" i="1">
                                      <a:solidFill>
                                        <a:schemeClr val="tx1"/>
                                      </a:solidFill>
                                      <a:latin typeface="Cambria Math" panose="02040503050406030204" pitchFamily="18" charset="0"/>
                                      <a:ea typeface="Cambria Math" panose="02040503050406030204" pitchFamily="18" charset="0"/>
                                    </a:rPr>
                                    <m:t>𝑓</m:t>
                                  </m:r>
                                  <m:d>
                                    <m:dPr>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𝑥</m:t>
                                      </m:r>
                                    </m:e>
                                  </m:d>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𝑒</m:t>
                                      </m:r>
                                    </m:e>
                                    <m:sub>
                                      <m:r>
                                        <a:rPr lang="en-US" altLang="zh-CN" i="1">
                                          <a:solidFill>
                                            <a:schemeClr val="tx1"/>
                                          </a:solidFill>
                                          <a:latin typeface="Cambria Math" panose="02040503050406030204" pitchFamily="18" charset="0"/>
                                          <a:ea typeface="Cambria Math" panose="02040503050406030204" pitchFamily="18" charset="0"/>
                                        </a:rPr>
                                        <m:t>𝐼</m:t>
                                      </m:r>
                                    </m:sub>
                                  </m:sSub>
                                </m:e>
                              </m:d>
                            </m:e>
                            <m:sub>
                              <m:r>
                                <a:rPr lang="en-US" altLang="zh-CN" b="0" i="1" smtClean="0">
                                  <a:solidFill>
                                    <a:schemeClr val="tx1"/>
                                  </a:solidFill>
                                  <a:latin typeface="Cambria Math" panose="02040503050406030204" pitchFamily="18" charset="0"/>
                                  <a:ea typeface="Cambria Math" panose="02040503050406030204" pitchFamily="18" charset="0"/>
                                </a:rPr>
                                <m:t>2</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e>
                      </m:d>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黑体" panose="02010609060101010101" pitchFamily="49" charset="-122"/>
                        </a:rPr>
                        <m:t>𝑛</m:t>
                      </m:r>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en-US" altLang="zh-CN" b="0" i="1" smtClean="0">
                              <a:solidFill>
                                <a:schemeClr val="tx1"/>
                              </a:solidFill>
                              <a:latin typeface="Cambria Math" panose="02040503050406030204" pitchFamily="18" charset="0"/>
                              <a:ea typeface="Cambria Math" panose="02040503050406030204" pitchFamily="18" charset="0"/>
                            </a:rPr>
                            <m:t>𝐿</m:t>
                          </m:r>
                        </m:e>
                        <m:sub/>
                        <m:sup>
                          <m:r>
                            <a:rPr lang="en-US" altLang="zh-CN" i="1">
                              <a:solidFill>
                                <a:schemeClr val="tx1"/>
                              </a:solidFill>
                              <a:latin typeface="Cambria Math" panose="02040503050406030204" pitchFamily="18" charset="0"/>
                              <a:ea typeface="Cambria Math" panose="02040503050406030204" pitchFamily="18" charset="0"/>
                            </a:rPr>
                            <m:t>2</m:t>
                          </m:r>
                        </m:sup>
                      </m:sSubSup>
                      <m:r>
                        <a:rPr lang="en-US" altLang="zh-CN" b="0" i="1" smtClean="0">
                          <a:solidFill>
                            <a:schemeClr val="tx1"/>
                          </a:solidFill>
                          <a:latin typeface="Cambria Math" panose="02040503050406030204" pitchFamily="18" charset="0"/>
                          <a:ea typeface="Cambria Math" panose="02040503050406030204" pitchFamily="18" charset="0"/>
                        </a:rPr>
                        <m:t>,</m:t>
                      </m:r>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4A950D68-4366-F818-D738-C13B1969ABF0}"/>
                    </a:ext>
                  </a:extLst>
                </p:cNvPr>
                <p:cNvSpPr txBox="1">
                  <a:spLocks noRot="1" noChangeAspect="1" noMove="1" noResize="1" noEditPoints="1" noAdjustHandles="1" noChangeArrowheads="1" noChangeShapeType="1" noTextEdit="1"/>
                </p:cNvSpPr>
                <p:nvPr/>
              </p:nvSpPr>
              <p:spPr>
                <a:xfrm>
                  <a:off x="1052563" y="4432318"/>
                  <a:ext cx="4396892" cy="49936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72C3D1D-179A-4707-94A8-300F27F7E716}"/>
                    </a:ext>
                  </a:extLst>
                </p:cNvPr>
                <p:cNvSpPr txBox="1"/>
                <p:nvPr/>
              </p:nvSpPr>
              <p:spPr>
                <a:xfrm>
                  <a:off x="1386563" y="4053977"/>
                  <a:ext cx="3904732" cy="461665"/>
                </a:xfrm>
                <a:prstGeom prst="rect">
                  <a:avLst/>
                </a:prstGeom>
                <a:noFill/>
              </p:spPr>
              <p:txBody>
                <a:bodyPr wrap="square" rtlCol="0">
                  <a:spAutoFit/>
                </a:bodyPr>
                <a:lstStyle/>
                <a:p>
                  <a:pPr algn="just"/>
                  <a:r>
                    <a:rPr lang="zh-CN" altLang="en-US" dirty="0">
                      <a:solidFill>
                        <a:schemeClr val="tx1"/>
                      </a:solidFill>
                      <a:ea typeface="黑体" panose="02010609060101010101" pitchFamily="49" charset="-122"/>
                      <a:cs typeface="Arial" panose="020B0604020202020204" pitchFamily="34" charset="0"/>
                    </a:rPr>
                    <a:t>再由</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𝑓</m:t>
                      </m:r>
                    </m:oMath>
                  </a14:m>
                  <a:r>
                    <a:rPr lang="zh-CN" altLang="en-US" dirty="0">
                      <a:solidFill>
                        <a:schemeClr val="tx1"/>
                      </a:solidFill>
                      <a:ea typeface="黑体" panose="02010609060101010101" pitchFamily="49" charset="-122"/>
                      <a:cs typeface="Arial" panose="020B0604020202020204" pitchFamily="34" charset="0"/>
                    </a:rPr>
                    <a:t>是</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𝐿</m:t>
                      </m:r>
                    </m:oMath>
                  </a14:m>
                  <a:r>
                    <a:rPr lang="en-US" altLang="zh-CN" i="1"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Lipschitz</a:t>
                  </a:r>
                  <a:r>
                    <a:rPr lang="zh-CN" altLang="en-US" dirty="0">
                      <a:solidFill>
                        <a:schemeClr val="tx1"/>
                      </a:solidFill>
                      <a:latin typeface="黑体" panose="02010609060101010101" pitchFamily="49" charset="-122"/>
                      <a:ea typeface="黑体" panose="02010609060101010101" pitchFamily="49" charset="-122"/>
                    </a:rPr>
                    <a:t>连续的</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有</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172C3D1D-179A-4707-94A8-300F27F7E716}"/>
                    </a:ext>
                  </a:extLst>
                </p:cNvPr>
                <p:cNvSpPr txBox="1">
                  <a:spLocks noRot="1" noChangeAspect="1" noMove="1" noResize="1" noEditPoints="1" noAdjustHandles="1" noChangeArrowheads="1" noChangeShapeType="1" noTextEdit="1"/>
                </p:cNvSpPr>
                <p:nvPr/>
              </p:nvSpPr>
              <p:spPr>
                <a:xfrm>
                  <a:off x="1386563" y="4053977"/>
                  <a:ext cx="3904732" cy="461665"/>
                </a:xfrm>
                <a:prstGeom prst="rect">
                  <a:avLst/>
                </a:prstGeom>
                <a:blipFill>
                  <a:blip r:embed="rId8"/>
                  <a:stretch>
                    <a:fillRect l="-2024" t="-14474" b="-3026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D90B1C0-F67E-49FF-9434-B386CCA7C577}"/>
                  </a:ext>
                </a:extLst>
              </p:cNvPr>
              <p:cNvSpPr txBox="1"/>
              <p:nvPr/>
            </p:nvSpPr>
            <p:spPr>
              <a:xfrm>
                <a:off x="1048304" y="4784728"/>
                <a:ext cx="5332176" cy="466666"/>
              </a:xfrm>
              <a:prstGeom prst="rect">
                <a:avLst/>
              </a:prstGeom>
              <a:noFill/>
            </p:spPr>
            <p:txBody>
              <a:bodyPr wrap="square">
                <a:spAutoFit/>
              </a:bodyPr>
              <a:lstStyle/>
              <a:p>
                <a:pPr marL="342900" indent="-342900">
                  <a:buFont typeface="Wingdings" panose="05000000000000000000" pitchFamily="2" charset="2"/>
                  <a:buChar char="ü"/>
                </a:pPr>
                <a14:m>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黑体" panose="02010609060101010101" pitchFamily="49" charset="-122"/>
                                  </a:rPr>
                                  <m:t>𝑛</m:t>
                                </m:r>
                                <m:sSub>
                                  <m:sSubPr>
                                    <m:ctrlPr>
                                      <a:rPr lang="en-US" altLang="zh-CN" i="1">
                                        <a:solidFill>
                                          <a:schemeClr val="tx1"/>
                                        </a:solidFill>
                                        <a:latin typeface="Cambria Math" panose="02040503050406030204" pitchFamily="18" charset="0"/>
                                        <a:ea typeface="Cambria Math" panose="02040503050406030204" pitchFamily="18" charset="0"/>
                                      </a:rPr>
                                    </m:ctrlPr>
                                  </m:sSubPr>
                                  <m:e>
                                    <m:r>
                                      <m:rPr>
                                        <m:sty m:val="p"/>
                                      </m:rP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Cambria Math" panose="02040503050406030204" pitchFamily="18" charset="0"/>
                                      </a:rPr>
                                      <m:t>𝐼</m:t>
                                    </m:r>
                                  </m:sub>
                                </m:sSub>
                                <m:r>
                                  <a:rPr lang="en-US" altLang="zh-CN" i="1">
                                    <a:solidFill>
                                      <a:schemeClr val="tx1"/>
                                    </a:solidFill>
                                    <a:latin typeface="Cambria Math" panose="02040503050406030204" pitchFamily="18" charset="0"/>
                                    <a:ea typeface="Cambria Math" panose="02040503050406030204" pitchFamily="18" charset="0"/>
                                  </a:rPr>
                                  <m:t>𝑓</m:t>
                                </m:r>
                                <m:d>
                                  <m:dPr>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𝑥</m:t>
                                    </m:r>
                                  </m:e>
                                </m:d>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𝑒</m:t>
                                    </m:r>
                                  </m:e>
                                  <m:sub>
                                    <m:r>
                                      <a:rPr lang="en-US" altLang="zh-CN" i="1">
                                        <a:solidFill>
                                          <a:schemeClr val="tx1"/>
                                        </a:solidFill>
                                        <a:latin typeface="Cambria Math" panose="02040503050406030204" pitchFamily="18" charset="0"/>
                                        <a:ea typeface="Cambria Math" panose="02040503050406030204" pitchFamily="18" charset="0"/>
                                      </a:rPr>
                                      <m:t>𝐼</m:t>
                                    </m:r>
                                  </m:sub>
                                </m:sSub>
                              </m:e>
                            </m:d>
                          </m:e>
                          <m:sub>
                            <m:r>
                              <a:rPr lang="en-US" altLang="zh-CN" b="0" i="1" smtClean="0">
                                <a:solidFill>
                                  <a:schemeClr val="tx1"/>
                                </a:solidFill>
                                <a:latin typeface="Cambria Math" panose="02040503050406030204" pitchFamily="18" charset="0"/>
                                <a:ea typeface="Cambria Math" panose="02040503050406030204" pitchFamily="18" charset="0"/>
                              </a:rPr>
                              <m:t>2</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e>
                    </m:d>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𝑛</m:t>
                    </m:r>
                    <m:sSubSup>
                      <m:sSubSupPr>
                        <m:ctrlPr>
                          <a:rPr lang="en-US" altLang="zh-CN"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𝑥</m:t>
                            </m:r>
                            <m:r>
                              <a:rPr lang="en-US" altLang="zh-CN" i="1">
                                <a:solidFill>
                                  <a:schemeClr val="tx1"/>
                                </a:solidFill>
                                <a:latin typeface="Cambria Math" panose="02040503050406030204" pitchFamily="18" charset="0"/>
                                <a:ea typeface="Cambria Math" panose="02040503050406030204" pitchFamily="18" charset="0"/>
                              </a:rPr>
                              <m:t>)</m:t>
                            </m:r>
                          </m:e>
                        </m:d>
                      </m:e>
                      <m:sub>
                        <m:r>
                          <a:rPr lang="en-US" altLang="zh-CN" i="1">
                            <a:solidFill>
                              <a:schemeClr val="tx1"/>
                            </a:solidFill>
                            <a:latin typeface="Cambria Math" panose="02040503050406030204" pitchFamily="18" charset="0"/>
                            <a:ea typeface="Cambria Math" panose="02040503050406030204" pitchFamily="18" charset="0"/>
                          </a:rPr>
                          <m:t>2</m:t>
                        </m:r>
                      </m:sub>
                      <m:sup>
                        <m:r>
                          <a:rPr lang="en-US" altLang="zh-CN" i="1">
                            <a:solidFill>
                              <a:schemeClr val="tx1"/>
                            </a:solidFill>
                            <a:latin typeface="Cambria Math" panose="02040503050406030204" pitchFamily="18" charset="0"/>
                            <a:ea typeface="Cambria Math" panose="02040503050406030204" pitchFamily="18" charset="0"/>
                          </a:rPr>
                          <m:t>2</m:t>
                        </m:r>
                      </m:sup>
                    </m:sSubSup>
                    <m:r>
                      <a:rPr lang="en-US" altLang="zh-CN" b="0" i="1" smtClean="0">
                        <a:solidFill>
                          <a:schemeClr val="tx1"/>
                        </a:solidFill>
                        <a:latin typeface="Cambria Math" panose="02040503050406030204" pitchFamily="18" charset="0"/>
                        <a:ea typeface="Cambria Math" panose="02040503050406030204" pitchFamily="18" charset="0"/>
                      </a:rPr>
                      <m:t>,</m:t>
                    </m:r>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4" name="文本框 13">
                <a:extLst>
                  <a:ext uri="{FF2B5EF4-FFF2-40B4-BE49-F238E27FC236}">
                    <a16:creationId xmlns:a16="http://schemas.microsoft.com/office/drawing/2014/main" id="{5D90B1C0-F67E-49FF-9434-B386CCA7C577}"/>
                  </a:ext>
                </a:extLst>
              </p:cNvPr>
              <p:cNvSpPr txBox="1">
                <a:spLocks noRot="1" noChangeAspect="1" noMove="1" noResize="1" noEditPoints="1" noAdjustHandles="1" noChangeArrowheads="1" noChangeShapeType="1" noTextEdit="1"/>
              </p:cNvSpPr>
              <p:nvPr/>
            </p:nvSpPr>
            <p:spPr>
              <a:xfrm>
                <a:off x="1048304" y="4784728"/>
                <a:ext cx="5332176" cy="466666"/>
              </a:xfrm>
              <a:prstGeom prst="rect">
                <a:avLst/>
              </a:prstGeom>
              <a:blipFill>
                <a:blip r:embed="rId9"/>
                <a:stretch>
                  <a:fillRect l="-1600" t="-2632" b="-27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E207A35-2E7F-4384-822F-5038C3881C77}"/>
                  </a:ext>
                </a:extLst>
              </p:cNvPr>
              <p:cNvSpPr txBox="1"/>
              <p:nvPr/>
            </p:nvSpPr>
            <p:spPr>
              <a:xfrm>
                <a:off x="668480" y="1284809"/>
                <a:ext cx="7784640" cy="864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514350" indent="-514350">
                  <a:buAutoNum type="romanLcParenBoth"/>
                </a:pPr>
                <a:r>
                  <a:rPr lang="zh-CN" altLang="en-US" dirty="0">
                    <a:solidFill>
                      <a:schemeClr val="tx1"/>
                    </a:solidFill>
                    <a:latin typeface="黑体" panose="02010609060101010101" pitchFamily="49" charset="-122"/>
                    <a:ea typeface="黑体" panose="02010609060101010101" pitchFamily="49" charset="-122"/>
                  </a:rPr>
                  <a:t>梯度步</a:t>
                </a:r>
                <a14:m>
                  <m:oMath xmlns:m="http://schemas.openxmlformats.org/officeDocument/2006/math">
                    <m:r>
                      <a:rPr lang="zh-CN" altLang="en-US" i="1">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𝑦</m:t>
                        </m:r>
                      </m:e>
                      <m:sub>
                        <m:r>
                          <a:rPr lang="en-US" altLang="zh-CN" i="1">
                            <a:solidFill>
                              <a:schemeClr val="tx1"/>
                            </a:solidFill>
                            <a:latin typeface="Cambria Math" panose="02040503050406030204" pitchFamily="18" charset="0"/>
                          </a:rPr>
                          <m:t>𝑠</m:t>
                        </m:r>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𝑠</m:t>
                        </m:r>
                      </m:sub>
                    </m:sSub>
                    <m:r>
                      <a:rPr lang="en-US" altLang="zh-CN"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zh-CN" altLang="en-US" i="1">
                            <a:solidFill>
                              <a:schemeClr val="tx1"/>
                            </a:solidFill>
                            <a:latin typeface="Cambria Math" panose="02040503050406030204" pitchFamily="18" charset="0"/>
                            <a:ea typeface="黑体" panose="02010609060101010101" pitchFamily="49" charset="-122"/>
                          </a:rPr>
                          <m:t>𝜂</m:t>
                        </m:r>
                      </m:e>
                      <m:sub>
                        <m:r>
                          <a:rPr lang="en-US" altLang="zh-CN" i="1">
                            <a:solidFill>
                              <a:schemeClr val="tx1"/>
                            </a:solidFill>
                            <a:latin typeface="Cambria Math" panose="02040503050406030204" pitchFamily="18" charset="0"/>
                            <a:ea typeface="黑体" panose="02010609060101010101" pitchFamily="49" charset="-122"/>
                          </a:rPr>
                          <m:t>𝑠</m:t>
                        </m:r>
                      </m:sub>
                    </m:sSub>
                    <m:r>
                      <a:rPr lang="en-US" altLang="zh-CN" b="0" i="1" smtClean="0">
                        <a:solidFill>
                          <a:srgbClr val="C00000"/>
                        </a:solidFill>
                        <a:latin typeface="Cambria Math" panose="02040503050406030204" pitchFamily="18" charset="0"/>
                        <a:ea typeface="黑体" panose="02010609060101010101" pitchFamily="49" charset="-122"/>
                      </a:rPr>
                      <m:t>𝑛</m:t>
                    </m:r>
                    <m:sSub>
                      <m:sSubPr>
                        <m:ctrlPr>
                          <a:rPr lang="en-US" altLang="zh-CN" i="1" smtClean="0">
                            <a:solidFill>
                              <a:srgbClr val="C00000"/>
                            </a:solidFill>
                            <a:latin typeface="Cambria Math" panose="02040503050406030204" pitchFamily="18" charset="0"/>
                            <a:ea typeface="黑体" panose="02010609060101010101" pitchFamily="49" charset="-122"/>
                          </a:rPr>
                        </m:ctrlPr>
                      </m:sSubPr>
                      <m:e>
                        <m:r>
                          <m:rPr>
                            <m:sty m:val="p"/>
                          </m:rPr>
                          <a:rPr lang="en-US" altLang="zh-CN" i="1" smtClean="0">
                            <a:solidFill>
                              <a:srgbClr val="C00000"/>
                            </a:solidFill>
                            <a:latin typeface="Cambria Math" panose="02040503050406030204" pitchFamily="18" charset="0"/>
                            <a:ea typeface="Cambria Math" panose="02040503050406030204" pitchFamily="18" charset="0"/>
                          </a:rPr>
                          <m:t>∇</m:t>
                        </m:r>
                      </m:e>
                      <m:sub>
                        <m:sSub>
                          <m:sSubPr>
                            <m:ctrlPr>
                              <a:rPr lang="en-US" altLang="zh-CN" i="1" smtClean="0">
                                <a:solidFill>
                                  <a:srgbClr val="C00000"/>
                                </a:solidFill>
                                <a:latin typeface="Cambria Math" panose="02040503050406030204" pitchFamily="18" charset="0"/>
                                <a:ea typeface="黑体" panose="02010609060101010101" pitchFamily="49" charset="-122"/>
                              </a:rPr>
                            </m:ctrlPr>
                          </m:sSubPr>
                          <m:e>
                            <m:r>
                              <a:rPr lang="en-US" altLang="zh-CN" b="0" i="1" smtClean="0">
                                <a:solidFill>
                                  <a:srgbClr val="C00000"/>
                                </a:solidFill>
                                <a:latin typeface="Cambria Math" panose="02040503050406030204" pitchFamily="18" charset="0"/>
                                <a:ea typeface="黑体" panose="02010609060101010101" pitchFamily="49" charset="-122"/>
                              </a:rPr>
                              <m:t>𝐼</m:t>
                            </m:r>
                          </m:e>
                          <m:sub>
                            <m:r>
                              <a:rPr lang="en-US" altLang="zh-CN" b="0" i="1" smtClean="0">
                                <a:solidFill>
                                  <a:srgbClr val="C00000"/>
                                </a:solidFill>
                                <a:latin typeface="Cambria Math" panose="02040503050406030204" pitchFamily="18" charset="0"/>
                                <a:ea typeface="黑体" panose="02010609060101010101" pitchFamily="49" charset="-122"/>
                              </a:rPr>
                              <m:t>𝑠</m:t>
                            </m:r>
                          </m:sub>
                        </m:sSub>
                      </m:sub>
                    </m:sSub>
                    <m:r>
                      <a:rPr lang="en-US" altLang="zh-CN" b="0" i="1" smtClean="0">
                        <a:solidFill>
                          <a:srgbClr val="C00000"/>
                        </a:solidFill>
                        <a:latin typeface="Cambria Math" panose="02040503050406030204" pitchFamily="18" charset="0"/>
                        <a:ea typeface="黑体" panose="02010609060101010101" pitchFamily="49" charset="-122"/>
                      </a:rPr>
                      <m:t>𝑓</m:t>
                    </m:r>
                    <m:d>
                      <m:dPr>
                        <m:ctrlPr>
                          <a:rPr lang="en-US" altLang="zh-CN" i="1" smtClean="0">
                            <a:solidFill>
                              <a:srgbClr val="C00000"/>
                            </a:solidFill>
                            <a:latin typeface="Cambria Math" panose="02040503050406030204" pitchFamily="18" charset="0"/>
                            <a:ea typeface="黑体" panose="02010609060101010101" pitchFamily="49" charset="-122"/>
                          </a:rPr>
                        </m:ctrlPr>
                      </m:dPr>
                      <m:e>
                        <m:sSub>
                          <m:sSubPr>
                            <m:ctrlPr>
                              <a:rPr lang="en-US" altLang="zh-CN" i="1">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𝑠</m:t>
                            </m:r>
                          </m:sub>
                        </m:sSub>
                      </m:e>
                    </m:d>
                    <m:sSub>
                      <m:sSubPr>
                        <m:ctrlPr>
                          <a:rPr lang="en-US" altLang="zh-CN"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𝑒</m:t>
                        </m:r>
                      </m:e>
                      <m:sub>
                        <m:sSub>
                          <m:sSubPr>
                            <m:ctrlPr>
                              <a:rPr lang="en-US" altLang="zh-CN" i="1">
                                <a:solidFill>
                                  <a:srgbClr val="C00000"/>
                                </a:solidFill>
                                <a:latin typeface="Cambria Math" panose="02040503050406030204" pitchFamily="18" charset="0"/>
                                <a:ea typeface="黑体" panose="02010609060101010101" pitchFamily="49" charset="-122"/>
                              </a:rPr>
                            </m:ctrlPr>
                          </m:sSubPr>
                          <m:e>
                            <m:r>
                              <a:rPr lang="en-US" altLang="zh-CN" b="0" i="1" smtClean="0">
                                <a:solidFill>
                                  <a:srgbClr val="C00000"/>
                                </a:solidFill>
                                <a:latin typeface="Cambria Math" panose="02040503050406030204" pitchFamily="18" charset="0"/>
                                <a:ea typeface="黑体" panose="02010609060101010101" pitchFamily="49" charset="-122"/>
                              </a:rPr>
                              <m:t>𝐼</m:t>
                            </m:r>
                          </m:e>
                          <m:sub>
                            <m:r>
                              <a:rPr lang="en-US" altLang="zh-CN" i="1">
                                <a:solidFill>
                                  <a:srgbClr val="C00000"/>
                                </a:solidFill>
                                <a:latin typeface="Cambria Math" panose="02040503050406030204" pitchFamily="18" charset="0"/>
                                <a:ea typeface="黑体" panose="02010609060101010101" pitchFamily="49" charset="-122"/>
                              </a:rPr>
                              <m:t>𝑠</m:t>
                            </m:r>
                          </m:sub>
                        </m:sSub>
                      </m:sub>
                    </m:sSub>
                  </m:oMath>
                </a14:m>
                <a:r>
                  <a:rPr lang="en-US" altLang="zh-CN" dirty="0">
                    <a:solidFill>
                      <a:schemeClr val="tx1"/>
                    </a:solidFill>
                  </a:rPr>
                  <a:t>,   </a:t>
                </a:r>
              </a:p>
              <a:p>
                <a:pPr marL="514350" indent="-514350">
                  <a:buAutoNum type="romanLcParenBoth"/>
                </a:pPr>
                <a:r>
                  <a:rPr lang="zh-CN" altLang="en-US" dirty="0">
                    <a:solidFill>
                      <a:schemeClr val="tx1"/>
                    </a:solidFill>
                    <a:latin typeface="黑体" panose="02010609060101010101" pitchFamily="49" charset="-122"/>
                    <a:ea typeface="黑体" panose="02010609060101010101" pitchFamily="49" charset="-122"/>
                  </a:rPr>
                  <a:t>投影步</a:t>
                </a:r>
                <a14:m>
                  <m:oMath xmlns:m="http://schemas.openxmlformats.org/officeDocument/2006/math">
                    <m:r>
                      <a:rPr lang="zh-CN" altLang="en-US" i="1" dirty="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𝑠</m:t>
                        </m:r>
                        <m:r>
                          <a:rPr lang="en-US" altLang="zh-CN" i="1">
                            <a:solidFill>
                              <a:schemeClr val="tx1"/>
                            </a:solidFill>
                            <a:latin typeface="Cambria Math" panose="02040503050406030204" pitchFamily="18" charset="0"/>
                          </a:rPr>
                          <m:t>+1</m:t>
                        </m:r>
                      </m:sub>
                    </m:sSub>
                  </m:oMath>
                </a14:m>
                <a:r>
                  <a:rPr lang="en-US" altLang="zh-CN" dirty="0">
                    <a:solidFill>
                      <a:schemeClr val="tx1"/>
                    </a:solidFill>
                  </a:rPr>
                  <a:t> =</a:t>
                </a:r>
                <a14:m>
                  <m:oMath xmlns:m="http://schemas.openxmlformats.org/officeDocument/2006/math">
                    <m:sSub>
                      <m:sSubPr>
                        <m:ctrlPr>
                          <a:rPr lang="en-US" altLang="zh-CN" i="1" dirty="0" smtClean="0">
                            <a:solidFill>
                              <a:schemeClr val="tx1"/>
                            </a:solidFill>
                            <a:latin typeface="Cambria Math" panose="02040503050406030204" pitchFamily="18" charset="0"/>
                          </a:rPr>
                        </m:ctrlPr>
                      </m:sSubPr>
                      <m:e>
                        <m:r>
                          <m:rPr>
                            <m:sty m:val="p"/>
                          </m:rPr>
                          <a:rPr lang="el-GR" altLang="zh-CN" i="1" dirty="0" smtClean="0">
                            <a:solidFill>
                              <a:schemeClr val="tx1"/>
                            </a:solidFill>
                            <a:latin typeface="Cambria Math" panose="02040503050406030204" pitchFamily="18" charset="0"/>
                            <a:ea typeface="Cambria Math" panose="02040503050406030204" pitchFamily="18" charset="0"/>
                          </a:rPr>
                          <m:t>Π</m:t>
                        </m:r>
                      </m:e>
                      <m:sub>
                        <m:r>
                          <m:rPr>
                            <m:sty m:val="p"/>
                          </m:rPr>
                          <a:rPr lang="el-GR" altLang="zh-CN" i="1">
                            <a:solidFill>
                              <a:schemeClr val="tx1"/>
                            </a:solidFill>
                            <a:latin typeface="Cambria Math" panose="02040503050406030204" pitchFamily="18" charset="0"/>
                            <a:ea typeface="Cambria Math" panose="02040503050406030204" pitchFamily="18" charset="0"/>
                          </a:rPr>
                          <m:t>Ω</m:t>
                        </m:r>
                      </m:sub>
                    </m:sSub>
                    <m:r>
                      <a:rPr lang="en-US" altLang="zh-CN" b="0" i="1" dirty="0"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𝑦</m:t>
                        </m:r>
                      </m:e>
                      <m:sub>
                        <m:r>
                          <a:rPr lang="en-US" altLang="zh-CN" i="1">
                            <a:solidFill>
                              <a:schemeClr val="tx1"/>
                            </a:solidFill>
                            <a:latin typeface="Cambria Math" panose="02040503050406030204" pitchFamily="18" charset="0"/>
                          </a:rPr>
                          <m:t>𝑠</m:t>
                        </m:r>
                        <m:r>
                          <a:rPr lang="en-US" altLang="zh-CN" i="1">
                            <a:solidFill>
                              <a:schemeClr val="tx1"/>
                            </a:solidFill>
                            <a:latin typeface="Cambria Math" panose="02040503050406030204" pitchFamily="18" charset="0"/>
                          </a:rPr>
                          <m:t>+1</m:t>
                        </m:r>
                      </m:sub>
                    </m:sSub>
                    <m:r>
                      <a:rPr lang="en-US" altLang="zh-CN" b="0" i="1" dirty="0" smtClean="0">
                        <a:solidFill>
                          <a:schemeClr val="tx1"/>
                        </a:solidFill>
                        <a:latin typeface="Cambria Math" panose="02040503050406030204" pitchFamily="18" charset="0"/>
                      </a:rPr>
                      <m:t>)</m:t>
                    </m:r>
                  </m:oMath>
                </a14:m>
                <a:endParaRPr lang="zh-CN" altLang="en-US" dirty="0">
                  <a:solidFill>
                    <a:schemeClr val="tx1"/>
                  </a:solidFill>
                </a:endParaRPr>
              </a:p>
            </p:txBody>
          </p:sp>
        </mc:Choice>
        <mc:Fallback xmlns="">
          <p:sp>
            <p:nvSpPr>
              <p:cNvPr id="17" name="文本框 16">
                <a:extLst>
                  <a:ext uri="{FF2B5EF4-FFF2-40B4-BE49-F238E27FC236}">
                    <a16:creationId xmlns:a16="http://schemas.microsoft.com/office/drawing/2014/main" id="{1E207A35-2E7F-4384-822F-5038C3881C77}"/>
                  </a:ext>
                </a:extLst>
              </p:cNvPr>
              <p:cNvSpPr txBox="1">
                <a:spLocks noRot="1" noChangeAspect="1" noMove="1" noResize="1" noEditPoints="1" noAdjustHandles="1" noChangeArrowheads="1" noChangeShapeType="1" noTextEdit="1"/>
              </p:cNvSpPr>
              <p:nvPr/>
            </p:nvSpPr>
            <p:spPr>
              <a:xfrm>
                <a:off x="668480" y="1284809"/>
                <a:ext cx="7784640" cy="864660"/>
              </a:xfrm>
              <a:prstGeom prst="rect">
                <a:avLst/>
              </a:prstGeom>
              <a:blipFill>
                <a:blip r:embed="rId10"/>
                <a:stretch>
                  <a:fillRect l="-861" t="-7746" b="-1549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28270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6926" y="331563"/>
            <a:ext cx="8420348" cy="769441"/>
          </a:xfrm>
          <a:prstGeom prst="rect">
            <a:avLst/>
          </a:prstGeom>
          <a:noFill/>
        </p:spPr>
        <p:txBody>
          <a:bodyPr wrap="square" rtlCol="0">
            <a:spAutoFit/>
          </a:bodyPr>
          <a:lstStyle/>
          <a:p>
            <a:pPr algn="ctr"/>
            <a:r>
              <a:rPr lang="zh-CN" altLang="en-US" sz="4400" dirty="0">
                <a:solidFill>
                  <a:srgbClr val="0070C0"/>
                </a:solidFill>
                <a:ea typeface="黑体" panose="02010609060101010101" pitchFamily="49" charset="-122"/>
                <a:cs typeface="Times New Roman" panose="02020603050405020304" pitchFamily="18" charset="0"/>
              </a:rPr>
              <a:t>随机坐标下降法的复杂性</a:t>
            </a:r>
            <a:endParaRPr lang="zh-CN" altLang="en-US" sz="2800" dirty="0">
              <a:solidFill>
                <a:srgbClr val="0070C0"/>
              </a:solidFill>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69F883A-26FE-7BDE-F660-C75432DA936C}"/>
                  </a:ext>
                </a:extLst>
              </p:cNvPr>
              <p:cNvSpPr txBox="1"/>
              <p:nvPr/>
            </p:nvSpPr>
            <p:spPr>
              <a:xfrm>
                <a:off x="847870" y="1345804"/>
                <a:ext cx="5227809" cy="64062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置 </a:t>
                </a:r>
                <a14:m>
                  <m:oMath xmlns:m="http://schemas.openxmlformats.org/officeDocument/2006/math">
                    <m:r>
                      <a:rPr lang="zh-CN" altLang="en-US"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𝜂</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𝑅</m:t>
                        </m:r>
                      </m:num>
                      <m:den>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𝐿</m:t>
                        </m:r>
                        <m:rad>
                          <m:radPr>
                            <m:degHide m:val="on"/>
                            <m:ctrl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radPr>
                          <m:deg/>
                          <m:e>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𝑛𝑡</m:t>
                            </m:r>
                          </m:e>
                        </m:rad>
                      </m:den>
                    </m:f>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，由定理</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11.6</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得到</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p>
            </p:txBody>
          </p:sp>
        </mc:Choice>
        <mc:Fallback xmlns="">
          <p:sp>
            <p:nvSpPr>
              <p:cNvPr id="9" name="文本框 8">
                <a:extLst>
                  <a:ext uri="{FF2B5EF4-FFF2-40B4-BE49-F238E27FC236}">
                    <a16:creationId xmlns:a16="http://schemas.microsoft.com/office/drawing/2014/main" id="{F69F883A-26FE-7BDE-F660-C75432DA936C}"/>
                  </a:ext>
                </a:extLst>
              </p:cNvPr>
              <p:cNvSpPr txBox="1">
                <a:spLocks noRot="1" noChangeAspect="1" noMove="1" noResize="1" noEditPoints="1" noAdjustHandles="1" noChangeArrowheads="1" noChangeShapeType="1" noTextEdit="1"/>
              </p:cNvSpPr>
              <p:nvPr/>
            </p:nvSpPr>
            <p:spPr>
              <a:xfrm>
                <a:off x="847870" y="1345804"/>
                <a:ext cx="5227809" cy="640625"/>
              </a:xfrm>
              <a:prstGeom prst="rect">
                <a:avLst/>
              </a:prstGeom>
              <a:blipFill>
                <a:blip r:embed="rId4"/>
                <a:stretch>
                  <a:fillRect l="-1515"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B429C7-DF5F-526D-7070-45A6973A2185}"/>
                  </a:ext>
                </a:extLst>
              </p:cNvPr>
              <p:cNvSpPr txBox="1"/>
              <p:nvPr/>
            </p:nvSpPr>
            <p:spPr>
              <a:xfrm>
                <a:off x="1416831" y="2069079"/>
                <a:ext cx="6010129"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solidFill>
                            <a:schemeClr val="tx1"/>
                          </a:solidFill>
                          <a:latin typeface="Cambria Math" panose="02040503050406030204" pitchFamily="18" charset="0"/>
                          <a:ea typeface="黑体" panose="02010609060101010101" pitchFamily="49" charset="-122"/>
                        </a:rPr>
                        <m:t>𝔼</m:t>
                      </m:r>
                      <m:d>
                        <m:dPr>
                          <m:begChr m:val="["/>
                          <m:endChr m:val="]"/>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𝑓</m:t>
                          </m:r>
                          <m:d>
                            <m:dPr>
                              <m:ctrlPr>
                                <a:rPr lang="en-US" altLang="zh-CN" i="1">
                                  <a:solidFill>
                                    <a:schemeClr val="tx1"/>
                                  </a:solidFill>
                                  <a:latin typeface="Cambria Math" panose="02040503050406030204" pitchFamily="18" charset="0"/>
                                  <a:ea typeface="黑体" panose="02010609060101010101" pitchFamily="49" charset="-122"/>
                                </a:rPr>
                              </m:ctrlPr>
                            </m:dPr>
                            <m:e>
                              <m:f>
                                <m:fPr>
                                  <m:ctrlPr>
                                    <a:rPr lang="en-US" altLang="zh-CN" i="1">
                                      <a:solidFill>
                                        <a:schemeClr val="tx1"/>
                                      </a:solidFill>
                                      <a:latin typeface="Cambria Math" panose="02040503050406030204" pitchFamily="18" charset="0"/>
                                      <a:ea typeface="黑体" panose="02010609060101010101" pitchFamily="49" charset="-122"/>
                                    </a:rPr>
                                  </m:ctrlPr>
                                </m:fPr>
                                <m:num>
                                  <m:r>
                                    <a:rPr lang="en-US" altLang="zh-CN" i="1">
                                      <a:solidFill>
                                        <a:schemeClr val="tx1"/>
                                      </a:solidFill>
                                      <a:latin typeface="Cambria Math" panose="02040503050406030204" pitchFamily="18" charset="0"/>
                                      <a:ea typeface="黑体" panose="02010609060101010101" pitchFamily="49" charset="-122"/>
                                    </a:rPr>
                                    <m:t>1</m:t>
                                  </m:r>
                                </m:num>
                                <m:den>
                                  <m:r>
                                    <a:rPr lang="en-US" altLang="zh-CN" i="1">
                                      <a:solidFill>
                                        <a:schemeClr val="tx1"/>
                                      </a:solidFill>
                                      <a:latin typeface="Cambria Math" panose="02040503050406030204" pitchFamily="18" charset="0"/>
                                      <a:ea typeface="黑体" panose="02010609060101010101" pitchFamily="49" charset="-122"/>
                                    </a:rPr>
                                    <m:t>𝑡</m:t>
                                  </m:r>
                                </m:den>
                              </m:f>
                              <m:nary>
                                <m:naryPr>
                                  <m:chr m:val="∑"/>
                                  <m:ctrlPr>
                                    <a:rPr lang="en-US" altLang="zh-CN" i="1">
                                      <a:solidFill>
                                        <a:schemeClr val="tx1"/>
                                      </a:solidFill>
                                      <a:latin typeface="Cambria Math" panose="02040503050406030204" pitchFamily="18" charset="0"/>
                                      <a:ea typeface="黑体" panose="02010609060101010101" pitchFamily="49" charset="-122"/>
                                    </a:rPr>
                                  </m:ctrlPr>
                                </m:naryPr>
                                <m:sub>
                                  <m:r>
                                    <m:rPr>
                                      <m:brk m:alnAt="23"/>
                                    </m:rPr>
                                    <a:rPr lang="en-US" altLang="zh-CN" i="1">
                                      <a:solidFill>
                                        <a:schemeClr val="tx1"/>
                                      </a:solidFill>
                                      <a:latin typeface="Cambria Math" panose="02040503050406030204" pitchFamily="18" charset="0"/>
                                      <a:ea typeface="黑体" panose="02010609060101010101" pitchFamily="49" charset="-122"/>
                                    </a:rPr>
                                    <m:t>𝑠</m:t>
                                  </m:r>
                                  <m:r>
                                    <a:rPr lang="en-US" altLang="zh-CN" i="1">
                                      <a:solidFill>
                                        <a:schemeClr val="tx1"/>
                                      </a:solidFill>
                                      <a:latin typeface="Cambria Math" panose="02040503050406030204" pitchFamily="18" charset="0"/>
                                      <a:ea typeface="黑体" panose="02010609060101010101" pitchFamily="49" charset="-122"/>
                                    </a:rPr>
                                    <m:t>=1</m:t>
                                  </m:r>
                                </m:sub>
                                <m:sup>
                                  <m:r>
                                    <a:rPr lang="en-US" altLang="zh-CN" i="1">
                                      <a:solidFill>
                                        <a:schemeClr val="tx1"/>
                                      </a:solidFill>
                                      <a:latin typeface="Cambria Math" panose="02040503050406030204" pitchFamily="18" charset="0"/>
                                      <a:ea typeface="黑体" panose="02010609060101010101" pitchFamily="49" charset="-122"/>
                                    </a:rPr>
                                    <m:t>𝑡</m:t>
                                  </m:r>
                                </m:sup>
                                <m:e>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i="1">
                                          <a:solidFill>
                                            <a:schemeClr val="tx1"/>
                                          </a:solidFill>
                                          <a:latin typeface="Cambria Math" panose="02040503050406030204" pitchFamily="18" charset="0"/>
                                          <a:ea typeface="黑体" panose="02010609060101010101" pitchFamily="49" charset="-122"/>
                                        </a:rPr>
                                        <m:t>𝑠</m:t>
                                      </m:r>
                                    </m:sub>
                                  </m:sSub>
                                </m:e>
                              </m:nary>
                            </m:e>
                          </m:d>
                        </m:e>
                      </m:d>
                      <m:r>
                        <a:rPr lang="en-US" altLang="zh-CN" i="1">
                          <a:solidFill>
                            <a:schemeClr val="tx1"/>
                          </a:solidFill>
                          <a:latin typeface="Cambria Math" panose="02040503050406030204" pitchFamily="18" charset="0"/>
                          <a:ea typeface="黑体" panose="02010609060101010101" pitchFamily="49" charset="-122"/>
                        </a:rPr>
                        <m:t>−</m:t>
                      </m:r>
                      <m:func>
                        <m:funcPr>
                          <m:ctrlPr>
                            <a:rPr lang="en-US" altLang="zh-CN" i="1">
                              <a:solidFill>
                                <a:schemeClr val="tx1"/>
                              </a:solidFill>
                              <a:latin typeface="Cambria Math" panose="02040503050406030204" pitchFamily="18" charset="0"/>
                              <a:ea typeface="黑体" panose="02010609060101010101" pitchFamily="49" charset="-122"/>
                            </a:rPr>
                          </m:ctrlPr>
                        </m:funcPr>
                        <m:fName>
                          <m:limLow>
                            <m:limLowPr>
                              <m:ctrlPr>
                                <a:rPr lang="en-US" altLang="zh-CN" i="1">
                                  <a:solidFill>
                                    <a:schemeClr val="tx1"/>
                                  </a:solidFill>
                                  <a:latin typeface="Cambria Math" panose="02040503050406030204" pitchFamily="18" charset="0"/>
                                  <a:ea typeface="黑体" panose="02010609060101010101" pitchFamily="49" charset="-122"/>
                                </a:rPr>
                              </m:ctrlPr>
                            </m:limLowPr>
                            <m:e>
                              <m:r>
                                <m:rPr>
                                  <m:sty m:val="p"/>
                                </m:rPr>
                                <a:rPr lang="en-US" altLang="zh-CN">
                                  <a:solidFill>
                                    <a:schemeClr val="tx1"/>
                                  </a:solidFill>
                                  <a:latin typeface="Cambria Math" panose="02040503050406030204" pitchFamily="18" charset="0"/>
                                  <a:ea typeface="黑体" panose="02010609060101010101" pitchFamily="49" charset="-122"/>
                                </a:rPr>
                                <m:t>min</m:t>
                              </m:r>
                            </m:e>
                            <m:lim>
                              <m:r>
                                <a:rPr lang="en-US" altLang="zh-CN" i="1">
                                  <a:solidFill>
                                    <a:schemeClr val="tx1"/>
                                  </a:solidFill>
                                  <a:latin typeface="Cambria Math" panose="02040503050406030204" pitchFamily="18" charset="0"/>
                                  <a:ea typeface="黑体" panose="02010609060101010101" pitchFamily="49" charset="-122"/>
                                </a:rPr>
                                <m:t>𝑥</m:t>
                              </m:r>
                              <m:r>
                                <a:rPr lang="en-US" altLang="zh-CN" i="1">
                                  <a:solidFill>
                                    <a:schemeClr val="tx1"/>
                                  </a:solidFill>
                                  <a:latin typeface="Cambria Math" panose="02040503050406030204" pitchFamily="18" charset="0"/>
                                  <a:ea typeface="Cambria Math" panose="02040503050406030204" pitchFamily="18" charset="0"/>
                                </a:rPr>
                                <m:t>∈</m:t>
                              </m:r>
                              <m:r>
                                <m:rPr>
                                  <m:sty m:val="p"/>
                                </m:rPr>
                                <a:rPr lang="el-GR" altLang="zh-CN" i="1">
                                  <a:solidFill>
                                    <a:schemeClr val="tx1"/>
                                  </a:solidFill>
                                  <a:latin typeface="Cambria Math" panose="02040503050406030204" pitchFamily="18" charset="0"/>
                                  <a:ea typeface="Cambria Math" panose="02040503050406030204" pitchFamily="18" charset="0"/>
                                </a:rPr>
                                <m:t>Ω</m:t>
                              </m:r>
                            </m:lim>
                          </m:limLow>
                        </m:fName>
                        <m:e>
                          <m:r>
                            <a:rPr lang="en-US" altLang="zh-CN" i="1">
                              <a:solidFill>
                                <a:schemeClr val="tx1"/>
                              </a:solidFill>
                              <a:latin typeface="Cambria Math" panose="02040503050406030204" pitchFamily="18" charset="0"/>
                              <a:ea typeface="黑体" panose="02010609060101010101" pitchFamily="49" charset="-122"/>
                            </a:rPr>
                            <m:t>𝑓</m:t>
                          </m:r>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rPr>
                            <m:t>𝑥</m:t>
                          </m:r>
                          <m:r>
                            <a:rPr lang="en-US" altLang="zh-CN" i="1">
                              <a:solidFill>
                                <a:schemeClr val="tx1"/>
                              </a:solidFill>
                              <a:latin typeface="Cambria Math" panose="02040503050406030204" pitchFamily="18" charset="0"/>
                              <a:ea typeface="黑体" panose="02010609060101010101" pitchFamily="49" charset="-122"/>
                            </a:rPr>
                            <m:t>)</m:t>
                          </m:r>
                        </m:e>
                      </m:func>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𝑅𝐿</m:t>
                      </m:r>
                      <m:rad>
                        <m:radPr>
                          <m:degHide m:val="on"/>
                          <m:ctrlPr>
                            <a:rPr lang="en-US" altLang="zh-CN" b="0" i="1" smtClean="0">
                              <a:solidFill>
                                <a:schemeClr val="tx1"/>
                              </a:solidFill>
                              <a:latin typeface="Cambria Math" panose="02040503050406030204" pitchFamily="18" charset="0"/>
                              <a:ea typeface="Cambria Math" panose="02040503050406030204" pitchFamily="18" charset="0"/>
                            </a:rPr>
                          </m:ctrlPr>
                        </m:radPr>
                        <m:deg/>
                        <m:e>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𝑛</m:t>
                              </m:r>
                            </m:num>
                            <m:den>
                              <m:r>
                                <a:rPr lang="en-US" altLang="zh-CN" b="0" i="1" smtClean="0">
                                  <a:solidFill>
                                    <a:schemeClr val="tx1"/>
                                  </a:solidFill>
                                  <a:latin typeface="Cambria Math" panose="02040503050406030204" pitchFamily="18" charset="0"/>
                                  <a:ea typeface="Cambria Math" panose="02040503050406030204" pitchFamily="18" charset="0"/>
                                </a:rPr>
                                <m:t>𝑡</m:t>
                              </m:r>
                            </m:den>
                          </m:f>
                        </m:e>
                      </m:rad>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6CB429C7-DF5F-526D-7070-45A6973A2185}"/>
                  </a:ext>
                </a:extLst>
              </p:cNvPr>
              <p:cNvSpPr txBox="1">
                <a:spLocks noRot="1" noChangeAspect="1" noMove="1" noResize="1" noEditPoints="1" noAdjustHandles="1" noChangeArrowheads="1" noChangeShapeType="1" noTextEdit="1"/>
              </p:cNvSpPr>
              <p:nvPr/>
            </p:nvSpPr>
            <p:spPr>
              <a:xfrm>
                <a:off x="1416831" y="2069079"/>
                <a:ext cx="6010129" cy="1281376"/>
              </a:xfrm>
              <a:prstGeom prst="rect">
                <a:avLst/>
              </a:prstGeom>
              <a:blipFill>
                <a:blip r:embed="rId5"/>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2A9EB008-E6A3-4266-9D6D-0568C0D53B46}"/>
              </a:ext>
            </a:extLst>
          </p:cNvPr>
          <p:cNvSpPr txBox="1"/>
          <p:nvPr/>
        </p:nvSpPr>
        <p:spPr>
          <a:xfrm>
            <a:off x="1348382" y="3672663"/>
            <a:ext cx="6697436"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这里使用均匀分布采样每个坐标作为搜索方向！</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187E0A1-667B-4442-949A-A0A63E506484}"/>
                  </a:ext>
                </a:extLst>
              </p:cNvPr>
              <p:cNvSpPr txBox="1"/>
              <p:nvPr/>
            </p:nvSpPr>
            <p:spPr>
              <a:xfrm>
                <a:off x="929150" y="4558088"/>
                <a:ext cx="7269970" cy="1200329"/>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假设有更细粒度的信息，特别地如果知道能够上控</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algn="ct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a:t>
                </a:r>
                <a14:m>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ctrlPr>
                      </m:sSubPr>
                      <m:e>
                        <m:r>
                          <m:rPr>
                            <m:sty m:val="p"/>
                          </m:rP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sup</m:t>
                        </m:r>
                      </m:e>
                      <m:sub>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𝑥</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l-GR"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Ω</m:t>
                        </m:r>
                      </m:sub>
                    </m:sSub>
                    <m:d>
                      <m:dPr>
                        <m:begChr m:val="|"/>
                        <m:endChr m:val="|"/>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e>
                    </m:d>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𝐿</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使用哪种采样？</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B187E0A1-667B-4442-949A-A0A63E506484}"/>
                  </a:ext>
                </a:extLst>
              </p:cNvPr>
              <p:cNvSpPr txBox="1">
                <a:spLocks noRot="1" noChangeAspect="1" noMove="1" noResize="1" noEditPoints="1" noAdjustHandles="1" noChangeArrowheads="1" noChangeShapeType="1" noTextEdit="1"/>
              </p:cNvSpPr>
              <p:nvPr/>
            </p:nvSpPr>
            <p:spPr>
              <a:xfrm>
                <a:off x="929150" y="4558088"/>
                <a:ext cx="7269970" cy="1200329"/>
              </a:xfrm>
              <a:prstGeom prst="rect">
                <a:avLst/>
              </a:prstGeom>
              <a:blipFill>
                <a:blip r:embed="rId6"/>
                <a:stretch>
                  <a:fillRect l="-1090" t="-5584" r="-754" b="-913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2809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6926" y="331563"/>
            <a:ext cx="8420348" cy="769441"/>
          </a:xfrm>
          <a:prstGeom prst="rect">
            <a:avLst/>
          </a:prstGeom>
          <a:noFill/>
        </p:spPr>
        <p:txBody>
          <a:bodyPr wrap="square" rtlCol="0">
            <a:spAutoFit/>
          </a:bodyPr>
          <a:lstStyle/>
          <a:p>
            <a:pPr algn="ctr"/>
            <a:r>
              <a:rPr lang="zh-CN" altLang="en-US" sz="4400" dirty="0">
                <a:solidFill>
                  <a:srgbClr val="0070C0"/>
                </a:solidFill>
                <a:ea typeface="黑体" panose="02010609060101010101" pitchFamily="49" charset="-122"/>
                <a:cs typeface="Times New Roman" panose="02020603050405020304" pitchFamily="18" charset="0"/>
              </a:rPr>
              <a:t>重要性采样的动机</a:t>
            </a:r>
            <a:endParaRPr lang="zh-CN" altLang="en-US" sz="2800" dirty="0">
              <a:solidFill>
                <a:srgbClr val="0070C0"/>
              </a:solidFill>
              <a:ea typeface="黑体" panose="02010609060101010101" pitchFamily="49" charset="-122"/>
              <a:cs typeface="Times New Roman" panose="02020603050405020304" pitchFamily="18" charset="0"/>
            </a:endParaRPr>
          </a:p>
        </p:txBody>
      </p:sp>
      <p:grpSp>
        <p:nvGrpSpPr>
          <p:cNvPr id="6" name="组合 5">
            <a:extLst>
              <a:ext uri="{FF2B5EF4-FFF2-40B4-BE49-F238E27FC236}">
                <a16:creationId xmlns:a16="http://schemas.microsoft.com/office/drawing/2014/main" id="{05D772C1-666A-448E-9C3E-EBAB12A10199}"/>
              </a:ext>
            </a:extLst>
          </p:cNvPr>
          <p:cNvGrpSpPr/>
          <p:nvPr/>
        </p:nvGrpSpPr>
        <p:grpSpPr>
          <a:xfrm>
            <a:off x="1310407" y="1791456"/>
            <a:ext cx="5058064" cy="1141169"/>
            <a:chOff x="1259607" y="2563616"/>
            <a:chExt cx="5058064" cy="1141169"/>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06DF643-EAEE-6C37-6480-A90B39AB61F2}"/>
                    </a:ext>
                  </a:extLst>
                </p:cNvPr>
                <p:cNvSpPr txBox="1"/>
                <p:nvPr/>
              </p:nvSpPr>
              <p:spPr>
                <a:xfrm>
                  <a:off x="2759799" y="2563616"/>
                  <a:ext cx="3557872" cy="8943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rPr>
                            </m:ctrlPr>
                          </m:sSubPr>
                          <m:e>
                            <m:acc>
                              <m:accPr>
                                <m:chr m:val="̂"/>
                                <m:ctrlPr>
                                  <a:rPr lang="en-US" altLang="zh-CN" b="0" i="1" smtClean="0">
                                    <a:solidFill>
                                      <a:schemeClr val="tx1"/>
                                    </a:solidFill>
                                    <a:latin typeface="Cambria Math" panose="02040503050406030204" pitchFamily="18" charset="0"/>
                                    <a:ea typeface="黑体" panose="02010609060101010101" pitchFamily="49" charset="-122"/>
                                  </a:rPr>
                                </m:ctrlPr>
                              </m:accPr>
                              <m:e>
                                <m:r>
                                  <a:rPr lang="en-US" altLang="zh-CN" b="0" i="1" smtClean="0">
                                    <a:solidFill>
                                      <a:schemeClr val="tx1"/>
                                    </a:solidFill>
                                    <a:latin typeface="Cambria Math" panose="02040503050406030204" pitchFamily="18" charset="0"/>
                                    <a:ea typeface="黑体" panose="02010609060101010101" pitchFamily="49" charset="-122"/>
                                  </a:rPr>
                                  <m:t>𝑔</m:t>
                                </m:r>
                              </m:e>
                            </m:acc>
                          </m:e>
                          <m:sub>
                            <m:r>
                              <a:rPr lang="en-US" altLang="zh-CN" b="0" i="1" smtClean="0">
                                <a:solidFill>
                                  <a:schemeClr val="tx1"/>
                                </a:solidFill>
                                <a:latin typeface="Cambria Math" panose="02040503050406030204" pitchFamily="18" charset="0"/>
                                <a:ea typeface="黑体" panose="02010609060101010101" pitchFamily="49" charset="-122"/>
                              </a:rPr>
                              <m:t>𝑠</m:t>
                            </m:r>
                          </m:sub>
                        </m:sSub>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sSub>
                              <m:sSubPr>
                                <m:ctrlPr>
                                  <a:rPr lang="en-US" altLang="zh-CN" b="0" i="1" smtClean="0">
                                    <a:solidFill>
                                      <a:srgbClr val="C00000"/>
                                    </a:solidFill>
                                    <a:latin typeface="Cambria Math" panose="02040503050406030204" pitchFamily="18" charset="0"/>
                                    <a:ea typeface="黑体" panose="02010609060101010101" pitchFamily="49" charset="-122"/>
                                  </a:rPr>
                                </m:ctrlPr>
                              </m:sSubPr>
                              <m:e>
                                <m:r>
                                  <a:rPr lang="en-US" altLang="zh-CN" b="0" i="1" smtClean="0">
                                    <a:solidFill>
                                      <a:srgbClr val="C00000"/>
                                    </a:solidFill>
                                    <a:latin typeface="Cambria Math" panose="02040503050406030204" pitchFamily="18" charset="0"/>
                                    <a:ea typeface="黑体" panose="02010609060101010101" pitchFamily="49" charset="-122"/>
                                  </a:rPr>
                                  <m:t>𝑝</m:t>
                                </m:r>
                              </m:e>
                              <m:sub>
                                <m:sSub>
                                  <m:sSubPr>
                                    <m:ctrlPr>
                                      <a:rPr lang="en-US" altLang="zh-CN" b="0" i="1" smtClean="0">
                                        <a:solidFill>
                                          <a:srgbClr val="C00000"/>
                                        </a:solidFill>
                                        <a:latin typeface="Cambria Math" panose="02040503050406030204" pitchFamily="18" charset="0"/>
                                        <a:ea typeface="黑体" panose="02010609060101010101" pitchFamily="49" charset="-122"/>
                                      </a:rPr>
                                    </m:ctrlPr>
                                  </m:sSubPr>
                                  <m:e>
                                    <m:r>
                                      <a:rPr lang="en-US" altLang="zh-CN" b="0" i="1" smtClean="0">
                                        <a:solidFill>
                                          <a:srgbClr val="C00000"/>
                                        </a:solidFill>
                                        <a:latin typeface="Cambria Math" panose="02040503050406030204" pitchFamily="18" charset="0"/>
                                        <a:ea typeface="黑体" panose="02010609060101010101" pitchFamily="49" charset="-122"/>
                                      </a:rPr>
                                      <m:t>𝑖</m:t>
                                    </m:r>
                                  </m:e>
                                  <m:sub>
                                    <m:r>
                                      <a:rPr lang="en-US" altLang="zh-CN" b="0" i="1" smtClean="0">
                                        <a:solidFill>
                                          <a:srgbClr val="C00000"/>
                                        </a:solidFill>
                                        <a:latin typeface="Cambria Math" panose="02040503050406030204" pitchFamily="18" charset="0"/>
                                        <a:ea typeface="黑体" panose="02010609060101010101" pitchFamily="49" charset="-122"/>
                                      </a:rPr>
                                      <m:t>𝑠</m:t>
                                    </m:r>
                                  </m:sub>
                                </m:sSub>
                              </m:sub>
                            </m:sSub>
                          </m:den>
                        </m:f>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m:rPr>
                                <m:sty m:val="p"/>
                              </m:rPr>
                              <a:rPr lang="en-US" altLang="zh-CN" i="1">
                                <a:solidFill>
                                  <a:schemeClr val="tx1"/>
                                </a:solidFill>
                                <a:latin typeface="Cambria Math" panose="02040503050406030204" pitchFamily="18" charset="0"/>
                                <a:ea typeface="Cambria Math" panose="02040503050406030204" pitchFamily="18" charset="0"/>
                              </a:rPr>
                              <m:t>∇</m:t>
                            </m:r>
                          </m:e>
                          <m:sub>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𝑖</m:t>
                                </m:r>
                              </m:e>
                              <m:sub>
                                <m:r>
                                  <a:rPr lang="en-US" altLang="zh-CN" b="0" i="1" smtClean="0">
                                    <a:solidFill>
                                      <a:schemeClr val="tx1"/>
                                    </a:solidFill>
                                    <a:latin typeface="Cambria Math" panose="02040503050406030204" pitchFamily="18" charset="0"/>
                                    <a:ea typeface="Cambria Math" panose="02040503050406030204" pitchFamily="18" charset="0"/>
                                  </a:rPr>
                                  <m:t>𝑠</m:t>
                                </m:r>
                              </m:sub>
                            </m:sSub>
                          </m:sub>
                        </m:sSub>
                        <m:r>
                          <a:rPr lang="en-US" altLang="zh-CN" b="0" i="1" smtClean="0">
                            <a:solidFill>
                              <a:schemeClr val="tx1"/>
                            </a:solidFill>
                            <a:latin typeface="Cambria Math" panose="02040503050406030204" pitchFamily="18" charset="0"/>
                            <a:ea typeface="Cambria Math" panose="02040503050406030204" pitchFamily="18" charset="0"/>
                          </a:rPr>
                          <m:t>𝑓</m:t>
                        </m:r>
                        <m:d>
                          <m:dPr>
                            <m:ctrlPr>
                              <a:rPr lang="en-US" altLang="zh-CN" b="0" i="1" smtClean="0">
                                <a:solidFill>
                                  <a:schemeClr val="tx1"/>
                                </a:solidFill>
                                <a:latin typeface="Cambria Math" panose="02040503050406030204" pitchFamily="18" charset="0"/>
                                <a:ea typeface="Cambria Math" panose="02040503050406030204" pitchFamily="18" charset="0"/>
                              </a:rPr>
                            </m:ctrlPr>
                          </m:dPr>
                          <m:e>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𝑠</m:t>
                                </m:r>
                              </m:sub>
                            </m:sSub>
                          </m:e>
                        </m:d>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𝑒</m:t>
                            </m:r>
                          </m:e>
                          <m:sub>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𝑖</m:t>
                                </m:r>
                              </m:e>
                              <m:sub>
                                <m:r>
                                  <a:rPr lang="en-US" altLang="zh-CN" i="1">
                                    <a:solidFill>
                                      <a:schemeClr val="tx1"/>
                                    </a:solidFill>
                                    <a:latin typeface="Cambria Math" panose="02040503050406030204" pitchFamily="18" charset="0"/>
                                    <a:ea typeface="Cambria Math" panose="02040503050406030204" pitchFamily="18" charset="0"/>
                                  </a:rPr>
                                  <m:t>𝑠</m:t>
                                </m:r>
                              </m:sub>
                            </m:sSub>
                          </m:sub>
                        </m:sSub>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3" name="文本框 2">
                  <a:extLst>
                    <a:ext uri="{FF2B5EF4-FFF2-40B4-BE49-F238E27FC236}">
                      <a16:creationId xmlns:a16="http://schemas.microsoft.com/office/drawing/2014/main" id="{106DF643-EAEE-6C37-6480-A90B39AB61F2}"/>
                    </a:ext>
                  </a:extLst>
                </p:cNvPr>
                <p:cNvSpPr txBox="1">
                  <a:spLocks noRot="1" noChangeAspect="1" noMove="1" noResize="1" noEditPoints="1" noAdjustHandles="1" noChangeArrowheads="1" noChangeShapeType="1" noTextEdit="1"/>
                </p:cNvSpPr>
                <p:nvPr/>
              </p:nvSpPr>
              <p:spPr>
                <a:xfrm>
                  <a:off x="2759799" y="2563616"/>
                  <a:ext cx="3557872" cy="8943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1287F86-C02A-5CB6-8F05-4FC240BA22D8}"/>
                    </a:ext>
                  </a:extLst>
                </p:cNvPr>
                <p:cNvSpPr txBox="1"/>
                <p:nvPr/>
              </p:nvSpPr>
              <p:spPr>
                <a:xfrm>
                  <a:off x="1259607" y="3243120"/>
                  <a:ext cx="4442472"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其中</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ℙ</m:t>
                      </m:r>
                      <m:d>
                        <m:d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𝑖</m:t>
                              </m:r>
                            </m:e>
                            <m:sub>
                              <m:r>
                                <a:rPr lang="en-US" altLang="zh-CN" b="0" i="1" smtClean="0">
                                  <a:solidFill>
                                    <a:schemeClr val="tx1"/>
                                  </a:solidFill>
                                  <a:latin typeface="Cambria Math" panose="02040503050406030204" pitchFamily="18" charset="0"/>
                                  <a:ea typeface="Cambria Math" panose="02040503050406030204" pitchFamily="18" charset="0"/>
                                </a:rPr>
                                <m:t>𝑠</m:t>
                              </m:r>
                            </m:sub>
                          </m:sSub>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𝑖</m:t>
                          </m:r>
                        </m:e>
                      </m:d>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smtClean="0">
                              <a:solidFill>
                                <a:srgbClr val="C00000"/>
                              </a:solidFill>
                              <a:latin typeface="Cambria Math" panose="02040503050406030204" pitchFamily="18" charset="0"/>
                              <a:ea typeface="Cambria Math" panose="02040503050406030204" pitchFamily="18" charset="0"/>
                            </a:rPr>
                          </m:ctrlPr>
                        </m:sSubPr>
                        <m:e>
                          <m:r>
                            <a:rPr lang="en-US" altLang="zh-CN" b="0" i="1" smtClean="0">
                              <a:solidFill>
                                <a:srgbClr val="C00000"/>
                              </a:solidFill>
                              <a:latin typeface="Cambria Math" panose="02040503050406030204" pitchFamily="18" charset="0"/>
                              <a:ea typeface="Cambria Math" panose="02040503050406030204" pitchFamily="18" charset="0"/>
                            </a:rPr>
                            <m:t>𝑝</m:t>
                          </m:r>
                        </m:e>
                        <m:sub>
                          <m:r>
                            <a:rPr lang="en-US" altLang="zh-CN" b="0" i="1" smtClean="0">
                              <a:solidFill>
                                <a:srgbClr val="C00000"/>
                              </a:solidFill>
                              <a:latin typeface="Cambria Math" panose="02040503050406030204" pitchFamily="18" charset="0"/>
                              <a:ea typeface="Cambria Math" panose="02040503050406030204" pitchFamily="18" charset="0"/>
                            </a:rPr>
                            <m:t>𝑖</m:t>
                          </m:r>
                        </m:sub>
                      </m:sSub>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=1,⋯,</m:t>
                      </m:r>
                      <m:r>
                        <a:rPr lang="en-US" altLang="zh-CN" b="0" i="1" smtClean="0">
                          <a:solidFill>
                            <a:schemeClr val="tx1"/>
                          </a:solidFill>
                          <a:latin typeface="Cambria Math" panose="02040503050406030204" pitchFamily="18" charset="0"/>
                          <a:ea typeface="Cambria Math" panose="02040503050406030204" pitchFamily="18" charset="0"/>
                        </a:rPr>
                        <m:t>𝑛</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p:sp>
              <p:nvSpPr>
                <p:cNvPr id="4" name="文本框 3">
                  <a:extLst>
                    <a:ext uri="{FF2B5EF4-FFF2-40B4-BE49-F238E27FC236}">
                      <a16:creationId xmlns:a16="http://schemas.microsoft.com/office/drawing/2014/main" id="{D1287F86-C02A-5CB6-8F05-4FC240BA22D8}"/>
                    </a:ext>
                  </a:extLst>
                </p:cNvPr>
                <p:cNvSpPr txBox="1">
                  <a:spLocks noRot="1" noChangeAspect="1" noMove="1" noResize="1" noEditPoints="1" noAdjustHandles="1" noChangeArrowheads="1" noChangeShapeType="1" noTextEdit="1"/>
                </p:cNvSpPr>
                <p:nvPr/>
              </p:nvSpPr>
              <p:spPr>
                <a:xfrm>
                  <a:off x="1259607" y="3243120"/>
                  <a:ext cx="4442472" cy="461665"/>
                </a:xfrm>
                <a:prstGeom prst="rect">
                  <a:avLst/>
                </a:prstGeom>
                <a:blipFill>
                  <a:blip r:embed="rId5"/>
                  <a:stretch>
                    <a:fillRect l="-2195" t="-14474" b="-3026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950D68-4366-F818-D738-C13B1969ABF0}"/>
                  </a:ext>
                </a:extLst>
              </p:cNvPr>
              <p:cNvSpPr txBox="1"/>
              <p:nvPr/>
            </p:nvSpPr>
            <p:spPr>
              <a:xfrm>
                <a:off x="1406466" y="4334968"/>
                <a:ext cx="7066973" cy="482696"/>
              </a:xfrm>
              <a:prstGeom prst="rect">
                <a:avLst/>
              </a:prstGeom>
              <a:noFill/>
            </p:spPr>
            <p:txBody>
              <a:bodyPr wrap="square">
                <a:spAutoFit/>
              </a:bodyPr>
              <a:lstStyle/>
              <a:p>
                <a:pPr marL="342900" indent="-342900">
                  <a:buFont typeface="Wingdings" panose="05000000000000000000" pitchFamily="2" charset="2"/>
                  <a:buChar char="ü"/>
                </a:pPr>
                <a14:m>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sSub>
                                  <m:sSubPr>
                                    <m:ctrlPr>
                                      <a:rPr lang="en-US" altLang="zh-CN" i="1">
                                        <a:solidFill>
                                          <a:schemeClr val="tx1"/>
                                        </a:solidFill>
                                        <a:latin typeface="Cambria Math" panose="02040503050406030204" pitchFamily="18" charset="0"/>
                                        <a:ea typeface="黑体" panose="02010609060101010101" pitchFamily="49" charset="-122"/>
                                      </a:rPr>
                                    </m:ctrlPr>
                                  </m:sSubPr>
                                  <m:e>
                                    <m:acc>
                                      <m:accPr>
                                        <m:chr m:val="̂"/>
                                        <m:ctrlPr>
                                          <a:rPr lang="en-US" altLang="zh-CN" i="1">
                                            <a:solidFill>
                                              <a:schemeClr val="tx1"/>
                                            </a:solidFill>
                                            <a:latin typeface="Cambria Math" panose="02040503050406030204" pitchFamily="18" charset="0"/>
                                            <a:ea typeface="黑体" panose="02010609060101010101" pitchFamily="49" charset="-122"/>
                                          </a:rPr>
                                        </m:ctrlPr>
                                      </m:accPr>
                                      <m:e>
                                        <m:r>
                                          <a:rPr lang="en-US" altLang="zh-CN" i="1">
                                            <a:solidFill>
                                              <a:schemeClr val="tx1"/>
                                            </a:solidFill>
                                            <a:latin typeface="Cambria Math" panose="02040503050406030204" pitchFamily="18" charset="0"/>
                                            <a:ea typeface="黑体" panose="02010609060101010101" pitchFamily="49" charset="-122"/>
                                          </a:rPr>
                                          <m:t>𝑔</m:t>
                                        </m:r>
                                      </m:e>
                                    </m:acc>
                                  </m:e>
                                  <m:sub>
                                    <m:r>
                                      <a:rPr lang="en-US" altLang="zh-CN" i="1">
                                        <a:solidFill>
                                          <a:schemeClr val="tx1"/>
                                        </a:solidFill>
                                        <a:latin typeface="Cambria Math" panose="02040503050406030204" pitchFamily="18" charset="0"/>
                                        <a:ea typeface="黑体" panose="02010609060101010101" pitchFamily="49" charset="-122"/>
                                      </a:rPr>
                                      <m:t>𝑠</m:t>
                                    </m:r>
                                  </m:sub>
                                </m:sSub>
                              </m:e>
                            </m:d>
                          </m:e>
                          <m:sub>
                            <m:r>
                              <a:rPr lang="en-US" altLang="zh-CN" b="0" i="1" smtClean="0">
                                <a:solidFill>
                                  <a:schemeClr val="tx1"/>
                                </a:solidFill>
                                <a:latin typeface="Cambria Math" panose="02040503050406030204" pitchFamily="18" charset="0"/>
                                <a:ea typeface="Cambria Math" panose="02040503050406030204" pitchFamily="18" charset="0"/>
                              </a:rPr>
                              <m:t>2</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i="1">
                                <a:solidFill>
                                  <a:schemeClr val="tx1"/>
                                </a:solidFill>
                                <a:latin typeface="Cambria Math" panose="02040503050406030204" pitchFamily="18" charset="0"/>
                                <a:ea typeface="黑体" panose="02010609060101010101" pitchFamily="49" charset="-122"/>
                              </a:rPr>
                              <m:t>𝑠</m:t>
                            </m:r>
                          </m:sub>
                        </m:sSub>
                      </m:e>
                    </m:d>
                    <m:r>
                      <a:rPr lang="en-US" altLang="zh-CN" b="0" i="1" smtClean="0">
                        <a:solidFill>
                          <a:schemeClr val="tx1"/>
                        </a:solidFill>
                        <a:latin typeface="Cambria Math" panose="02040503050406030204" pitchFamily="18" charset="0"/>
                        <a:ea typeface="黑体" panose="02010609060101010101" pitchFamily="49" charset="-122"/>
                      </a:rPr>
                      <m:t>=</m:t>
                    </m:r>
                    <m:nary>
                      <m:naryPr>
                        <m:chr m:val="∑"/>
                        <m:ctrlPr>
                          <a:rPr lang="en-US" altLang="zh-CN" b="0" i="1" smtClean="0">
                            <a:solidFill>
                              <a:schemeClr val="tx1"/>
                            </a:solidFill>
                            <a:latin typeface="Cambria Math" panose="02040503050406030204" pitchFamily="18" charset="0"/>
                            <a:ea typeface="黑体" panose="02010609060101010101" pitchFamily="49" charset="-122"/>
                          </a:rPr>
                        </m:ctrlPr>
                      </m:naryPr>
                      <m:sub>
                        <m:r>
                          <m:rPr>
                            <m:brk m:alnAt="23"/>
                          </m:rPr>
                          <a:rPr lang="en-US" altLang="zh-CN" b="0" i="1" smtClean="0">
                            <a:solidFill>
                              <a:schemeClr val="tx1"/>
                            </a:solidFill>
                            <a:latin typeface="Cambria Math" panose="02040503050406030204" pitchFamily="18" charset="0"/>
                            <a:ea typeface="黑体" panose="02010609060101010101" pitchFamily="49" charset="-122"/>
                          </a:rPr>
                          <m:t>𝑖</m:t>
                        </m:r>
                        <m:r>
                          <a:rPr lang="en-US" altLang="zh-CN" b="0" i="1" smtClean="0">
                            <a:solidFill>
                              <a:schemeClr val="tx1"/>
                            </a:solidFill>
                            <a:latin typeface="Cambria Math" panose="02040503050406030204" pitchFamily="18" charset="0"/>
                            <a:ea typeface="黑体" panose="02010609060101010101" pitchFamily="49" charset="-122"/>
                          </a:rPr>
                          <m:t>=1</m:t>
                        </m:r>
                      </m:sub>
                      <m:sup>
                        <m:r>
                          <a:rPr lang="en-US" altLang="zh-CN" b="0" i="1" smtClean="0">
                            <a:solidFill>
                              <a:schemeClr val="tx1"/>
                            </a:solidFill>
                            <a:latin typeface="Cambria Math" panose="02040503050406030204" pitchFamily="18" charset="0"/>
                            <a:ea typeface="黑体" panose="02010609060101010101" pitchFamily="49" charset="-122"/>
                          </a:rPr>
                          <m:t>𝑛</m:t>
                        </m:r>
                      </m:sup>
                      <m:e>
                        <m:sSup>
                          <m:sSupPr>
                            <m:ctrlPr>
                              <a:rPr lang="en-US" altLang="zh-CN" b="0" i="1" smtClean="0">
                                <a:solidFill>
                                  <a:schemeClr val="tx1"/>
                                </a:solidFill>
                                <a:latin typeface="Cambria Math" panose="02040503050406030204" pitchFamily="18" charset="0"/>
                                <a:ea typeface="黑体" panose="02010609060101010101" pitchFamily="49" charset="-122"/>
                              </a:rPr>
                            </m:ctrlPr>
                          </m:sSupPr>
                          <m:e>
                            <m:d>
                              <m:dPr>
                                <m:ctrlPr>
                                  <a:rPr lang="en-US" altLang="zh-CN" b="0" i="1" smtClean="0">
                                    <a:solidFill>
                                      <a:schemeClr val="tx1"/>
                                    </a:solidFill>
                                    <a:latin typeface="Cambria Math" panose="02040503050406030204" pitchFamily="18" charset="0"/>
                                    <a:ea typeface="黑体" panose="02010609060101010101" pitchFamily="49" charset="-122"/>
                                  </a:rPr>
                                </m:ctrlPr>
                              </m:dPr>
                              <m:e>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m:rPr>
                                        <m:sty m:val="p"/>
                                      </m:rPr>
                                      <a:rPr lang="en-US" altLang="zh-CN" b="0" i="1" smtClean="0">
                                        <a:solidFill>
                                          <a:schemeClr val="tx1"/>
                                        </a:solidFill>
                                        <a:latin typeface="Cambria Math" panose="02040503050406030204" pitchFamily="18" charset="0"/>
                                        <a:ea typeface="Cambria Math" panose="02040503050406030204" pitchFamily="18" charset="0"/>
                                      </a:rPr>
                                      <m:t>∇</m:t>
                                    </m:r>
                                  </m:e>
                                  <m:sub>
                                    <m:r>
                                      <a:rPr lang="en-US" altLang="zh-CN" b="0" i="1" smtClean="0">
                                        <a:solidFill>
                                          <a:schemeClr val="tx1"/>
                                        </a:solidFill>
                                        <a:latin typeface="Cambria Math" panose="02040503050406030204" pitchFamily="18" charset="0"/>
                                        <a:ea typeface="黑体" panose="02010609060101010101" pitchFamily="49" charset="-122"/>
                                      </a:rPr>
                                      <m:t>𝑖</m:t>
                                    </m:r>
                                  </m:sub>
                                </m:sSub>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𝑠</m:t>
                                    </m:r>
                                  </m:sub>
                                </m:sSub>
                                <m:r>
                                  <a:rPr lang="en-US" altLang="zh-CN" b="0" i="1" smtClean="0">
                                    <a:solidFill>
                                      <a:schemeClr val="tx1"/>
                                    </a:solidFill>
                                    <a:latin typeface="Cambria Math" panose="02040503050406030204" pitchFamily="18" charset="0"/>
                                    <a:ea typeface="黑体" panose="02010609060101010101" pitchFamily="49" charset="-122"/>
                                  </a:rPr>
                                  <m:t>)</m:t>
                                </m:r>
                              </m:e>
                            </m:d>
                          </m:e>
                          <m:sup>
                            <m:r>
                              <a:rPr lang="en-US" altLang="zh-CN" b="0" i="1" smtClean="0">
                                <a:solidFill>
                                  <a:schemeClr val="tx1"/>
                                </a:solidFill>
                                <a:latin typeface="Cambria Math" panose="02040503050406030204" pitchFamily="18" charset="0"/>
                                <a:ea typeface="黑体" panose="02010609060101010101" pitchFamily="49" charset="-122"/>
                              </a:rPr>
                              <m:t>2</m:t>
                            </m:r>
                          </m:sup>
                        </m:sSup>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𝑖</m:t>
                            </m:r>
                          </m:sub>
                        </m:sSub>
                      </m:e>
                    </m:nary>
                    <m:r>
                      <a:rPr lang="en-US" altLang="zh-CN" b="0" i="1" smtClean="0">
                        <a:solidFill>
                          <a:schemeClr val="tx1"/>
                        </a:solidFill>
                        <a:latin typeface="Cambria Math" panose="02040503050406030204" pitchFamily="18" charset="0"/>
                        <a:ea typeface="Cambria Math" panose="02040503050406030204" pitchFamily="18" charset="0"/>
                      </a:rPr>
                      <m:t>≤</m:t>
                    </m:r>
                    <m:nary>
                      <m:naryPr>
                        <m:chr m:val="∑"/>
                        <m:ctrlPr>
                          <a:rPr lang="en-US" altLang="zh-CN" i="1">
                            <a:solidFill>
                              <a:schemeClr val="tx1"/>
                            </a:solidFill>
                            <a:latin typeface="Cambria Math" panose="02040503050406030204" pitchFamily="18" charset="0"/>
                            <a:ea typeface="黑体" panose="02010609060101010101" pitchFamily="49" charset="-122"/>
                          </a:rPr>
                        </m:ctrlPr>
                      </m:naryPr>
                      <m:sub>
                        <m:r>
                          <m:rPr>
                            <m:brk m:alnAt="23"/>
                          </m:rPr>
                          <a:rPr lang="en-US" altLang="zh-CN" i="1">
                            <a:solidFill>
                              <a:schemeClr val="tx1"/>
                            </a:solidFill>
                            <a:latin typeface="Cambria Math" panose="02040503050406030204" pitchFamily="18" charset="0"/>
                            <a:ea typeface="黑体" panose="02010609060101010101" pitchFamily="49" charset="-122"/>
                          </a:rPr>
                          <m:t>𝑖</m:t>
                        </m:r>
                        <m:r>
                          <a:rPr lang="en-US" altLang="zh-CN" i="1">
                            <a:solidFill>
                              <a:schemeClr val="tx1"/>
                            </a:solidFill>
                            <a:latin typeface="Cambria Math" panose="02040503050406030204" pitchFamily="18" charset="0"/>
                            <a:ea typeface="黑体" panose="02010609060101010101" pitchFamily="49" charset="-122"/>
                          </a:rPr>
                          <m:t>=1</m:t>
                        </m:r>
                      </m:sub>
                      <m:sup>
                        <m:r>
                          <a:rPr lang="en-US" altLang="zh-CN" i="1">
                            <a:solidFill>
                              <a:schemeClr val="tx1"/>
                            </a:solidFill>
                            <a:latin typeface="Cambria Math" panose="02040503050406030204" pitchFamily="18" charset="0"/>
                            <a:ea typeface="黑体" panose="02010609060101010101" pitchFamily="49" charset="-122"/>
                          </a:rPr>
                          <m:t>𝑛</m:t>
                        </m:r>
                      </m:sup>
                      <m:e>
                        <m:sSubSup>
                          <m:sSubSupPr>
                            <m:ctrlPr>
                              <a:rPr lang="en-US" altLang="zh-CN" i="1" smtClean="0">
                                <a:solidFill>
                                  <a:schemeClr val="tx1"/>
                                </a:solidFill>
                                <a:latin typeface="Cambria Math" panose="02040503050406030204" pitchFamily="18" charset="0"/>
                                <a:ea typeface="黑体" panose="02010609060101010101" pitchFamily="49" charset="-122"/>
                              </a:rPr>
                            </m:ctrlPr>
                          </m:sSubSupPr>
                          <m:e>
                            <m:r>
                              <a:rPr lang="en-US" altLang="zh-CN" b="0" i="1" smtClean="0">
                                <a:solidFill>
                                  <a:schemeClr val="tx1"/>
                                </a:solidFill>
                                <a:latin typeface="Cambria Math" panose="02040503050406030204" pitchFamily="18" charset="0"/>
                                <a:ea typeface="黑体" panose="02010609060101010101" pitchFamily="49" charset="-122"/>
                              </a:rPr>
                              <m:t>𝐿</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en-US" altLang="zh-CN" b="0" i="1" smtClean="0">
                                <a:solidFill>
                                  <a:schemeClr val="tx1"/>
                                </a:solidFill>
                                <a:latin typeface="Cambria Math" panose="02040503050406030204" pitchFamily="18" charset="0"/>
                                <a:ea typeface="黑体" panose="02010609060101010101" pitchFamily="49" charset="-122"/>
                              </a:rPr>
                              <m:t>2</m:t>
                            </m:r>
                          </m:sup>
                        </m:sSubSup>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𝑖</m:t>
                            </m:r>
                          </m:sub>
                        </m:sSub>
                      </m:e>
                    </m:nary>
                    <m:r>
                      <a:rPr lang="en-US" altLang="zh-CN" b="0" i="1" smtClean="0">
                        <a:solidFill>
                          <a:schemeClr val="tx1"/>
                        </a:solidFill>
                        <a:latin typeface="Cambria Math" panose="02040503050406030204" pitchFamily="18" charset="0"/>
                        <a:ea typeface="黑体" panose="02010609060101010101" pitchFamily="49" charset="-122"/>
                      </a:rPr>
                      <m:t>.</m:t>
                    </m:r>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4A950D68-4366-F818-D738-C13B1969ABF0}"/>
                  </a:ext>
                </a:extLst>
              </p:cNvPr>
              <p:cNvSpPr txBox="1">
                <a:spLocks noRot="1" noChangeAspect="1" noMove="1" noResize="1" noEditPoints="1" noAdjustHandles="1" noChangeArrowheads="1" noChangeShapeType="1" noTextEdit="1"/>
              </p:cNvSpPr>
              <p:nvPr/>
            </p:nvSpPr>
            <p:spPr>
              <a:xfrm>
                <a:off x="1406466" y="4334968"/>
                <a:ext cx="7066973" cy="48269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B429C7-DF5F-526D-7070-45A6973A2185}"/>
                  </a:ext>
                </a:extLst>
              </p:cNvPr>
              <p:cNvSpPr txBox="1"/>
              <p:nvPr/>
            </p:nvSpPr>
            <p:spPr>
              <a:xfrm>
                <a:off x="2602575" y="4857772"/>
                <a:ext cx="5907810" cy="1529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𝑓</m:t>
                          </m:r>
                          <m:d>
                            <m:dPr>
                              <m:ctrlPr>
                                <a:rPr lang="en-US" altLang="zh-CN" b="0" i="1" smtClean="0">
                                  <a:solidFill>
                                    <a:schemeClr val="tx1"/>
                                  </a:solidFill>
                                  <a:latin typeface="Cambria Math" panose="02040503050406030204" pitchFamily="18" charset="0"/>
                                  <a:ea typeface="黑体" panose="02010609060101010101" pitchFamily="49" charset="-122"/>
                                </a:rPr>
                              </m:ctrlPr>
                            </m:dPr>
                            <m:e>
                              <m:f>
                                <m:fPr>
                                  <m:ctrlPr>
                                    <a:rPr lang="en-US" altLang="zh-CN" i="1">
                                      <a:solidFill>
                                        <a:schemeClr val="tx1"/>
                                      </a:solidFill>
                                      <a:latin typeface="Cambria Math" panose="02040503050406030204" pitchFamily="18" charset="0"/>
                                      <a:ea typeface="黑体" panose="02010609060101010101" pitchFamily="49" charset="-122"/>
                                    </a:rPr>
                                  </m:ctrlPr>
                                </m:fPr>
                                <m:num>
                                  <m:r>
                                    <a:rPr lang="en-US" altLang="zh-CN" i="1">
                                      <a:solidFill>
                                        <a:schemeClr val="tx1"/>
                                      </a:solidFill>
                                      <a:latin typeface="Cambria Math" panose="02040503050406030204" pitchFamily="18" charset="0"/>
                                      <a:ea typeface="黑体" panose="02010609060101010101" pitchFamily="49" charset="-122"/>
                                    </a:rPr>
                                    <m:t>1</m:t>
                                  </m:r>
                                </m:num>
                                <m:den>
                                  <m:r>
                                    <a:rPr lang="en-US" altLang="zh-CN" i="1">
                                      <a:solidFill>
                                        <a:schemeClr val="tx1"/>
                                      </a:solidFill>
                                      <a:latin typeface="Cambria Math" panose="02040503050406030204" pitchFamily="18" charset="0"/>
                                      <a:ea typeface="黑体" panose="02010609060101010101" pitchFamily="49" charset="-122"/>
                                    </a:rPr>
                                    <m:t>𝑡</m:t>
                                  </m:r>
                                </m:den>
                              </m:f>
                              <m:nary>
                                <m:naryPr>
                                  <m:chr m:val="∑"/>
                                  <m:ctrlPr>
                                    <a:rPr lang="en-US" altLang="zh-CN" i="1">
                                      <a:solidFill>
                                        <a:schemeClr val="tx1"/>
                                      </a:solidFill>
                                      <a:latin typeface="Cambria Math" panose="02040503050406030204" pitchFamily="18" charset="0"/>
                                      <a:ea typeface="黑体" panose="02010609060101010101" pitchFamily="49" charset="-122"/>
                                    </a:rPr>
                                  </m:ctrlPr>
                                </m:naryPr>
                                <m:sub>
                                  <m:r>
                                    <m:rPr>
                                      <m:brk m:alnAt="23"/>
                                    </m:rPr>
                                    <a:rPr lang="en-US" altLang="zh-CN" i="1">
                                      <a:solidFill>
                                        <a:schemeClr val="tx1"/>
                                      </a:solidFill>
                                      <a:latin typeface="Cambria Math" panose="02040503050406030204" pitchFamily="18" charset="0"/>
                                      <a:ea typeface="黑体" panose="02010609060101010101" pitchFamily="49" charset="-122"/>
                                    </a:rPr>
                                    <m:t>𝑠</m:t>
                                  </m:r>
                                  <m:r>
                                    <a:rPr lang="en-US" altLang="zh-CN" i="1">
                                      <a:solidFill>
                                        <a:schemeClr val="tx1"/>
                                      </a:solidFill>
                                      <a:latin typeface="Cambria Math" panose="02040503050406030204" pitchFamily="18" charset="0"/>
                                      <a:ea typeface="黑体" panose="02010609060101010101" pitchFamily="49" charset="-122"/>
                                    </a:rPr>
                                    <m:t>=1</m:t>
                                  </m:r>
                                </m:sub>
                                <m:sup>
                                  <m:r>
                                    <a:rPr lang="en-US" altLang="zh-CN" i="1">
                                      <a:solidFill>
                                        <a:schemeClr val="tx1"/>
                                      </a:solidFill>
                                      <a:latin typeface="Cambria Math" panose="02040503050406030204" pitchFamily="18" charset="0"/>
                                      <a:ea typeface="黑体" panose="02010609060101010101" pitchFamily="49" charset="-122"/>
                                    </a:rPr>
                                    <m:t>𝑡</m:t>
                                  </m:r>
                                </m:sup>
                                <m:e>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i="1">
                                          <a:solidFill>
                                            <a:schemeClr val="tx1"/>
                                          </a:solidFill>
                                          <a:latin typeface="Cambria Math" panose="02040503050406030204" pitchFamily="18" charset="0"/>
                                          <a:ea typeface="黑体" panose="02010609060101010101" pitchFamily="49" charset="-122"/>
                                        </a:rPr>
                                        <m:t>𝑠</m:t>
                                      </m:r>
                                    </m:sub>
                                  </m:sSub>
                                </m:e>
                              </m:nary>
                            </m:e>
                          </m:d>
                        </m:e>
                      </m:d>
                      <m:r>
                        <a:rPr lang="en-US" altLang="zh-CN" b="0" i="1" smtClean="0">
                          <a:solidFill>
                            <a:schemeClr val="tx1"/>
                          </a:solidFill>
                          <a:latin typeface="Cambria Math" panose="02040503050406030204" pitchFamily="18" charset="0"/>
                          <a:ea typeface="黑体" panose="02010609060101010101" pitchFamily="49" charset="-122"/>
                        </a:rPr>
                        <m:t>−</m:t>
                      </m:r>
                      <m:func>
                        <m:funcPr>
                          <m:ctrlPr>
                            <a:rPr lang="en-US" altLang="zh-CN" b="0" i="1" smtClean="0">
                              <a:solidFill>
                                <a:schemeClr val="tx1"/>
                              </a:solidFill>
                              <a:latin typeface="Cambria Math" panose="02040503050406030204" pitchFamily="18" charset="0"/>
                              <a:ea typeface="黑体" panose="02010609060101010101" pitchFamily="49" charset="-122"/>
                            </a:rPr>
                          </m:ctrlPr>
                        </m:funcPr>
                        <m:fName>
                          <m:limLow>
                            <m:limLowPr>
                              <m:ctrlPr>
                                <a:rPr lang="en-US" altLang="zh-CN" b="0" i="1" smtClean="0">
                                  <a:solidFill>
                                    <a:schemeClr val="tx1"/>
                                  </a:solidFill>
                                  <a:latin typeface="Cambria Math" panose="02040503050406030204" pitchFamily="18" charset="0"/>
                                  <a:ea typeface="黑体" panose="02010609060101010101" pitchFamily="49" charset="-122"/>
                                </a:rPr>
                              </m:ctrlPr>
                            </m:limLowPr>
                            <m:e>
                              <m:r>
                                <m:rPr>
                                  <m:sty m:val="p"/>
                                </m:rPr>
                                <a:rPr lang="en-US" altLang="zh-CN" b="0" i="0" smtClean="0">
                                  <a:solidFill>
                                    <a:schemeClr val="tx1"/>
                                  </a:solidFill>
                                  <a:latin typeface="Cambria Math" panose="02040503050406030204" pitchFamily="18" charset="0"/>
                                  <a:ea typeface="黑体" panose="02010609060101010101" pitchFamily="49" charset="-122"/>
                                </a:rPr>
                                <m:t>min</m:t>
                              </m:r>
                            </m:e>
                            <m:lim>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Cambria Math" panose="02040503050406030204" pitchFamily="18" charset="0"/>
                                </a:rPr>
                                <m:t>∈</m:t>
                              </m:r>
                              <m:r>
                                <m:rPr>
                                  <m:sty m:val="p"/>
                                </m:rPr>
                                <a:rPr lang="el-GR" altLang="zh-CN" b="0" i="1" smtClean="0">
                                  <a:solidFill>
                                    <a:schemeClr val="tx1"/>
                                  </a:solidFill>
                                  <a:latin typeface="Cambria Math" panose="02040503050406030204" pitchFamily="18" charset="0"/>
                                  <a:ea typeface="Cambria Math" panose="02040503050406030204" pitchFamily="18" charset="0"/>
                                </a:rPr>
                                <m:t>Ω</m:t>
                              </m:r>
                            </m:lim>
                          </m:limLow>
                        </m:fName>
                        <m:e>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e>
                      </m:func>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𝑅</m:t>
                          </m:r>
                        </m:num>
                        <m:den>
                          <m:rad>
                            <m:radPr>
                              <m:degHide m:val="on"/>
                              <m:ctrlPr>
                                <a:rPr lang="en-US" altLang="zh-CN" b="0" i="1" smtClean="0">
                                  <a:solidFill>
                                    <a:schemeClr val="tx1"/>
                                  </a:solidFill>
                                  <a:latin typeface="Cambria Math" panose="02040503050406030204" pitchFamily="18" charset="0"/>
                                  <a:ea typeface="Cambria Math" panose="02040503050406030204" pitchFamily="18" charset="0"/>
                                </a:rPr>
                              </m:ctrlPr>
                            </m:radPr>
                            <m:deg/>
                            <m:e>
                              <m:r>
                                <a:rPr lang="en-US" altLang="zh-CN" b="0" i="1" smtClean="0">
                                  <a:solidFill>
                                    <a:schemeClr val="tx1"/>
                                  </a:solidFill>
                                  <a:latin typeface="Cambria Math" panose="02040503050406030204" pitchFamily="18" charset="0"/>
                                  <a:ea typeface="Cambria Math" panose="02040503050406030204" pitchFamily="18" charset="0"/>
                                </a:rPr>
                                <m:t>𝑡</m:t>
                              </m:r>
                            </m:e>
                          </m:rad>
                        </m:den>
                      </m:f>
                      <m:r>
                        <a:rPr lang="en-US" altLang="zh-CN" b="0" i="1" smtClean="0">
                          <a:solidFill>
                            <a:schemeClr val="tx1"/>
                          </a:solidFill>
                          <a:latin typeface="Cambria Math" panose="02040503050406030204" pitchFamily="18" charset="0"/>
                          <a:ea typeface="Cambria Math" panose="02040503050406030204" pitchFamily="18" charset="0"/>
                        </a:rPr>
                        <m:t>∙</m:t>
                      </m:r>
                      <m:rad>
                        <m:radPr>
                          <m:degHide m:val="on"/>
                          <m:ctrlPr>
                            <a:rPr lang="en-US" altLang="zh-CN" b="0" i="1" smtClean="0">
                              <a:solidFill>
                                <a:schemeClr val="tx1"/>
                              </a:solidFill>
                              <a:latin typeface="Cambria Math" panose="02040503050406030204" pitchFamily="18" charset="0"/>
                              <a:ea typeface="Cambria Math" panose="02040503050406030204" pitchFamily="18" charset="0"/>
                            </a:rPr>
                          </m:ctrlPr>
                        </m:radPr>
                        <m:deg/>
                        <m:e>
                          <m:nary>
                            <m:naryPr>
                              <m:chr m:val="∑"/>
                              <m:ctrlPr>
                                <a:rPr lang="en-US" altLang="zh-CN" b="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zh-CN" b="0" i="1" smtClean="0">
                                  <a:solidFill>
                                    <a:schemeClr val="tx1"/>
                                  </a:solidFill>
                                  <a:latin typeface="Cambria Math" panose="02040503050406030204" pitchFamily="18" charset="0"/>
                                  <a:ea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rPr>
                                <m:t>𝑛</m:t>
                              </m:r>
                            </m:sup>
                            <m:e>
                              <m:f>
                                <m:fPr>
                                  <m:ctrlPr>
                                    <a:rPr lang="en-US" altLang="zh-CN" b="0" i="1" smtClean="0">
                                      <a:solidFill>
                                        <a:schemeClr val="tx1"/>
                                      </a:solidFill>
                                      <a:latin typeface="Cambria Math" panose="02040503050406030204" pitchFamily="18" charset="0"/>
                                      <a:ea typeface="Cambria Math" panose="02040503050406030204" pitchFamily="18" charset="0"/>
                                    </a:rPr>
                                  </m:ctrlPr>
                                </m:fPr>
                                <m:num>
                                  <m:sSubSup>
                                    <m:sSubSupPr>
                                      <m:ctrlPr>
                                        <a:rPr lang="en-US" altLang="zh-CN" b="0" i="1" smtClean="0">
                                          <a:solidFill>
                                            <a:schemeClr val="tx1"/>
                                          </a:solidFill>
                                          <a:latin typeface="Cambria Math" panose="02040503050406030204" pitchFamily="18" charset="0"/>
                                          <a:ea typeface="Cambria Math" panose="02040503050406030204" pitchFamily="18" charset="0"/>
                                        </a:rPr>
                                      </m:ctrlPr>
                                    </m:sSubSupPr>
                                    <m:e>
                                      <m:r>
                                        <a:rPr lang="en-US" altLang="zh-CN" b="0" i="1" smtClean="0">
                                          <a:solidFill>
                                            <a:schemeClr val="tx1"/>
                                          </a:solidFill>
                                          <a:latin typeface="Cambria Math" panose="02040503050406030204" pitchFamily="18" charset="0"/>
                                          <a:ea typeface="Cambria Math" panose="02040503050406030204" pitchFamily="18" charset="0"/>
                                        </a:rPr>
                                        <m:t>𝐿</m:t>
                                      </m:r>
                                    </m:e>
                                    <m:sub>
                                      <m:r>
                                        <a:rPr lang="en-US" altLang="zh-CN" b="0" i="1" smtClean="0">
                                          <a:solidFill>
                                            <a:schemeClr val="tx1"/>
                                          </a:solidFill>
                                          <a:latin typeface="Cambria Math" panose="02040503050406030204" pitchFamily="18" charset="0"/>
                                          <a:ea typeface="Cambria Math" panose="02040503050406030204" pitchFamily="18" charset="0"/>
                                        </a:rPr>
                                        <m:t>𝑖</m:t>
                                      </m:r>
                                    </m:sub>
                                    <m:sup>
                                      <m:r>
                                        <a:rPr lang="en-US" altLang="zh-CN" b="0" i="1" smtClean="0">
                                          <a:solidFill>
                                            <a:schemeClr val="tx1"/>
                                          </a:solidFill>
                                          <a:latin typeface="Cambria Math" panose="02040503050406030204" pitchFamily="18" charset="0"/>
                                          <a:ea typeface="Cambria Math" panose="02040503050406030204" pitchFamily="18" charset="0"/>
                                        </a:rPr>
                                        <m:t>2</m:t>
                                      </m:r>
                                    </m:sup>
                                  </m:sSubSup>
                                </m:num>
                                <m:den>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𝑝</m:t>
                                      </m:r>
                                    </m:e>
                                    <m:sub>
                                      <m:r>
                                        <a:rPr lang="en-US" altLang="zh-CN" b="0" i="1" smtClean="0">
                                          <a:solidFill>
                                            <a:schemeClr val="tx1"/>
                                          </a:solidFill>
                                          <a:latin typeface="Cambria Math" panose="02040503050406030204" pitchFamily="18" charset="0"/>
                                          <a:ea typeface="Cambria Math" panose="02040503050406030204" pitchFamily="18" charset="0"/>
                                        </a:rPr>
                                        <m:t>𝑖</m:t>
                                      </m:r>
                                    </m:sub>
                                  </m:sSub>
                                </m:den>
                              </m:f>
                            </m:e>
                          </m:nary>
                        </m:e>
                      </m:rad>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6CB429C7-DF5F-526D-7070-45A6973A2185}"/>
                  </a:ext>
                </a:extLst>
              </p:cNvPr>
              <p:cNvSpPr txBox="1">
                <a:spLocks noRot="1" noChangeAspect="1" noMove="1" noResize="1" noEditPoints="1" noAdjustHandles="1" noChangeArrowheads="1" noChangeShapeType="1" noTextEdit="1"/>
              </p:cNvSpPr>
              <p:nvPr/>
            </p:nvSpPr>
            <p:spPr>
              <a:xfrm>
                <a:off x="2602575" y="4857772"/>
                <a:ext cx="5907810" cy="152920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5A40B8C5-1EB4-4502-BC57-5D4E36CA1D6C}"/>
                  </a:ext>
                </a:extLst>
              </p:cNvPr>
              <p:cNvSpPr/>
              <p:nvPr/>
            </p:nvSpPr>
            <p:spPr>
              <a:xfrm>
                <a:off x="1407388" y="3802887"/>
                <a:ext cx="3395288" cy="461665"/>
              </a:xfrm>
              <a:prstGeom prst="rect">
                <a:avLst/>
              </a:prstGeom>
            </p:spPr>
            <p:txBody>
              <a:bodyPr wrap="none">
                <a:spAutoFit/>
              </a:bodyPr>
              <a:lstStyle/>
              <a:p>
                <a:pPr marL="342900" indent="-342900">
                  <a:buFont typeface="Wingdings" panose="05000000000000000000" pitchFamily="2" charset="2"/>
                  <a:buChar char="ü"/>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a:t>
                </a:r>
                <a14:m>
                  <m:oMath xmlns:m="http://schemas.openxmlformats.org/officeDocument/2006/math">
                    <m:r>
                      <a:rPr lang="zh-CN" altLang="en-US" i="1">
                        <a:solidFill>
                          <a:schemeClr val="tx1"/>
                        </a:solidFill>
                        <a:latin typeface="Cambria Math" panose="02040503050406030204" pitchFamily="18" charset="0"/>
                        <a:ea typeface="黑体" panose="02010609060101010101" pitchFamily="49" charset="-122"/>
                      </a:rPr>
                      <m:t>𝔼</m:t>
                    </m:r>
                    <m:d>
                      <m:dPr>
                        <m:begChr m:val="["/>
                        <m:endChr m:val="]"/>
                        <m:ctrlPr>
                          <a:rPr lang="en-US" altLang="zh-CN" i="1">
                            <a:solidFill>
                              <a:schemeClr val="tx1"/>
                            </a:solidFill>
                            <a:latin typeface="Cambria Math" panose="02040503050406030204" pitchFamily="18" charset="0"/>
                            <a:ea typeface="黑体" panose="02010609060101010101" pitchFamily="49" charset="-122"/>
                          </a:rPr>
                        </m:ctrlPr>
                      </m:dPr>
                      <m:e>
                        <m:sSub>
                          <m:sSubPr>
                            <m:ctrlPr>
                              <a:rPr lang="en-US" altLang="zh-CN" i="1">
                                <a:solidFill>
                                  <a:schemeClr val="tx1"/>
                                </a:solidFill>
                                <a:latin typeface="Cambria Math" panose="02040503050406030204" pitchFamily="18" charset="0"/>
                                <a:ea typeface="黑体" panose="02010609060101010101" pitchFamily="49" charset="-122"/>
                              </a:rPr>
                            </m:ctrlPr>
                          </m:sSubPr>
                          <m:e>
                            <m:acc>
                              <m:accPr>
                                <m:chr m:val="̂"/>
                                <m:ctrlPr>
                                  <a:rPr lang="en-US" altLang="zh-CN" i="1">
                                    <a:solidFill>
                                      <a:schemeClr val="tx1"/>
                                    </a:solidFill>
                                    <a:latin typeface="Cambria Math" panose="02040503050406030204" pitchFamily="18" charset="0"/>
                                    <a:ea typeface="黑体" panose="02010609060101010101" pitchFamily="49" charset="-122"/>
                                  </a:rPr>
                                </m:ctrlPr>
                              </m:accPr>
                              <m:e>
                                <m:r>
                                  <a:rPr lang="en-US" altLang="zh-CN" i="1">
                                    <a:solidFill>
                                      <a:schemeClr val="tx1"/>
                                    </a:solidFill>
                                    <a:latin typeface="Cambria Math" panose="02040503050406030204" pitchFamily="18" charset="0"/>
                                    <a:ea typeface="黑体" panose="02010609060101010101" pitchFamily="49" charset="-122"/>
                                  </a:rPr>
                                  <m:t>𝑔</m:t>
                                </m:r>
                              </m:e>
                            </m:acc>
                          </m:e>
                          <m:sub>
                            <m:r>
                              <a:rPr lang="en-US" altLang="zh-CN" i="1">
                                <a:solidFill>
                                  <a:schemeClr val="tx1"/>
                                </a:solidFill>
                                <a:latin typeface="Cambria Math" panose="02040503050406030204" pitchFamily="18" charset="0"/>
                                <a:ea typeface="黑体" panose="02010609060101010101" pitchFamily="49" charset="-122"/>
                              </a:rPr>
                              <m:t>𝑠</m:t>
                            </m:r>
                          </m:sub>
                        </m:sSub>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i="1">
                                <a:solidFill>
                                  <a:schemeClr val="tx1"/>
                                </a:solidFill>
                                <a:latin typeface="Cambria Math" panose="02040503050406030204" pitchFamily="18" charset="0"/>
                                <a:ea typeface="黑体" panose="02010609060101010101" pitchFamily="49" charset="-122"/>
                              </a:rPr>
                              <m:t>𝑠</m:t>
                            </m:r>
                          </m:sub>
                        </m:sSub>
                      </m:e>
                    </m:d>
                    <m:r>
                      <a:rPr lang="en-US" altLang="zh-CN" i="1">
                        <a:solidFill>
                          <a:schemeClr val="tx1"/>
                        </a:solidFill>
                        <a:latin typeface="Cambria Math" panose="02040503050406030204" pitchFamily="18" charset="0"/>
                        <a:ea typeface="黑体" panose="02010609060101010101" pitchFamily="49" charset="-122"/>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r>
                      <a:rPr lang="en-US" altLang="zh-CN" i="1">
                        <a:solidFill>
                          <a:schemeClr val="tx1"/>
                        </a:solidFill>
                        <a:latin typeface="Cambria Math" panose="02040503050406030204" pitchFamily="18" charset="0"/>
                        <a:ea typeface="Cambria Math" panose="02040503050406030204" pitchFamily="18" charset="0"/>
                      </a:rPr>
                      <m:t>(</m:t>
                    </m:r>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𝑥</m:t>
                        </m:r>
                      </m:e>
                      <m:sub>
                        <m:r>
                          <a:rPr lang="en-US" altLang="zh-CN" i="1">
                            <a:solidFill>
                              <a:schemeClr val="tx1"/>
                            </a:solidFill>
                            <a:latin typeface="Cambria Math" panose="02040503050406030204" pitchFamily="18" charset="0"/>
                            <a:ea typeface="Cambria Math" panose="02040503050406030204" pitchFamily="18" charset="0"/>
                          </a:rPr>
                          <m:t>𝑠</m:t>
                        </m:r>
                      </m:sub>
                    </m:sSub>
                    <m:r>
                      <a:rPr lang="en-US" altLang="zh-CN" i="1">
                        <a:solidFill>
                          <a:schemeClr val="tx1"/>
                        </a:solidFill>
                        <a:latin typeface="Cambria Math" panose="02040503050406030204" pitchFamily="18" charset="0"/>
                        <a:ea typeface="Cambria Math" panose="02040503050406030204" pitchFamily="18" charset="0"/>
                      </a:rPr>
                      <m:t>) </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a:t>
                </a:r>
                <a:endParaRPr lang="zh-CN" altLang="en-US" dirty="0"/>
              </a:p>
            </p:txBody>
          </p:sp>
        </mc:Choice>
        <mc:Fallback xmlns="">
          <p:sp>
            <p:nvSpPr>
              <p:cNvPr id="7" name="矩形 6">
                <a:extLst>
                  <a:ext uri="{FF2B5EF4-FFF2-40B4-BE49-F238E27FC236}">
                    <a16:creationId xmlns:a16="http://schemas.microsoft.com/office/drawing/2014/main" id="{5A40B8C5-1EB4-4502-BC57-5D4E36CA1D6C}"/>
                  </a:ext>
                </a:extLst>
              </p:cNvPr>
              <p:cNvSpPr>
                <a:spLocks noRot="1" noChangeAspect="1" noMove="1" noResize="1" noEditPoints="1" noAdjustHandles="1" noChangeArrowheads="1" noChangeShapeType="1" noTextEdit="1"/>
              </p:cNvSpPr>
              <p:nvPr/>
            </p:nvSpPr>
            <p:spPr>
              <a:xfrm>
                <a:off x="1407388" y="3802887"/>
                <a:ext cx="3395288" cy="461665"/>
              </a:xfrm>
              <a:prstGeom prst="rect">
                <a:avLst/>
              </a:prstGeom>
              <a:blipFill>
                <a:blip r:embed="rId8"/>
                <a:stretch>
                  <a:fillRect l="-2513" t="-14474" r="-1795"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95C6862-53F7-4D27-83ED-B22B41956F86}"/>
                  </a:ext>
                </a:extLst>
              </p:cNvPr>
              <p:cNvSpPr/>
              <p:nvPr/>
            </p:nvSpPr>
            <p:spPr>
              <a:xfrm>
                <a:off x="954807" y="1176911"/>
                <a:ext cx="7616538" cy="830997"/>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将 </a:t>
                </a:r>
                <a14:m>
                  <m:oMath xmlns:m="http://schemas.openxmlformats.org/officeDocument/2006/math">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𝐿</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纳入采样考量，采用 </a:t>
                </a:r>
                <a14:m>
                  <m:oMath xmlns:m="http://schemas.openxmlformats.org/officeDocument/2006/math">
                    <m:r>
                      <m:rPr>
                        <m:sty m:val="p"/>
                      </m:r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的“重要性采样”估计量</a:t>
                </a:r>
                <a:endParaRPr lang="zh-CN" altLang="en-US" dirty="0"/>
              </a:p>
            </p:txBody>
          </p:sp>
        </mc:Choice>
        <mc:Fallback xmlns="">
          <p:sp>
            <p:nvSpPr>
              <p:cNvPr id="10" name="矩形 9">
                <a:extLst>
                  <a:ext uri="{FF2B5EF4-FFF2-40B4-BE49-F238E27FC236}">
                    <a16:creationId xmlns:a16="http://schemas.microsoft.com/office/drawing/2014/main" id="{C95C6862-53F7-4D27-83ED-B22B41956F86}"/>
                  </a:ext>
                </a:extLst>
              </p:cNvPr>
              <p:cNvSpPr>
                <a:spLocks noRot="1" noChangeAspect="1" noMove="1" noResize="1" noEditPoints="1" noAdjustHandles="1" noChangeArrowheads="1" noChangeShapeType="1" noTextEdit="1"/>
              </p:cNvSpPr>
              <p:nvPr/>
            </p:nvSpPr>
            <p:spPr>
              <a:xfrm>
                <a:off x="954807" y="1176911"/>
                <a:ext cx="7616538" cy="830997"/>
              </a:xfrm>
              <a:prstGeom prst="rect">
                <a:avLst/>
              </a:prstGeom>
              <a:blipFill>
                <a:blip r:embed="rId9"/>
                <a:stretch>
                  <a:fillRect l="-1121" t="-8088" b="-1397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5B046974-FA95-4886-96EE-C9DAED07AB2C}"/>
              </a:ext>
            </a:extLst>
          </p:cNvPr>
          <p:cNvSpPr txBox="1"/>
          <p:nvPr/>
        </p:nvSpPr>
        <p:spPr>
          <a:xfrm>
            <a:off x="964042" y="3195212"/>
            <a:ext cx="6772569" cy="46166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基于</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重要性采样的</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随机坐标下降法的</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复杂性</a:t>
            </a:r>
            <a:endParaRPr lang="en-US" altLang="zh-CN"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BD6FBE5E-3DCB-4714-9F89-56CD197EE6FC}"/>
                  </a:ext>
                </a:extLst>
              </p:cNvPr>
              <p:cNvSpPr/>
              <p:nvPr/>
            </p:nvSpPr>
            <p:spPr>
              <a:xfrm>
                <a:off x="944647" y="5424595"/>
                <a:ext cx="1739194" cy="461665"/>
              </a:xfrm>
              <a:prstGeom prst="rect">
                <a:avLst/>
              </a:prstGeom>
            </p:spPr>
            <p:txBody>
              <a:bodyPr wrap="none">
                <a:spAutoFit/>
              </a:bodyPr>
              <a:lstStyle/>
              <a:p>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定理</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11.6</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endParaRPr lang="zh-CN" altLang="en-US" dirty="0"/>
              </a:p>
            </p:txBody>
          </p:sp>
        </mc:Choice>
        <mc:Fallback xmlns="">
          <p:sp>
            <p:nvSpPr>
              <p:cNvPr id="13" name="矩形 12">
                <a:extLst>
                  <a:ext uri="{FF2B5EF4-FFF2-40B4-BE49-F238E27FC236}">
                    <a16:creationId xmlns:a16="http://schemas.microsoft.com/office/drawing/2014/main" id="{BD6FBE5E-3DCB-4714-9F89-56CD197EE6FC}"/>
                  </a:ext>
                </a:extLst>
              </p:cNvPr>
              <p:cNvSpPr>
                <a:spLocks noRot="1" noChangeAspect="1" noMove="1" noResize="1" noEditPoints="1" noAdjustHandles="1" noChangeArrowheads="1" noChangeShapeType="1" noTextEdit="1"/>
              </p:cNvSpPr>
              <p:nvPr/>
            </p:nvSpPr>
            <p:spPr>
              <a:xfrm>
                <a:off x="944647" y="5424595"/>
                <a:ext cx="1739194" cy="461665"/>
              </a:xfrm>
              <a:prstGeom prst="rect">
                <a:avLst/>
              </a:prstGeom>
              <a:blipFill>
                <a:blip r:embed="rId10"/>
                <a:stretch>
                  <a:fillRect l="-5614" t="-14474" b="-3026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91014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7" grpId="0"/>
      <p:bldP spid="10"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3464" y="331563"/>
            <a:ext cx="8673810" cy="769441"/>
          </a:xfrm>
          <a:prstGeom prst="rect">
            <a:avLst/>
          </a:prstGeom>
          <a:noFill/>
        </p:spPr>
        <p:txBody>
          <a:bodyPr wrap="square" rtlCol="0">
            <a:spAutoFit/>
          </a:bodyPr>
          <a:lstStyle/>
          <a:p>
            <a:pPr algn="ctr"/>
            <a:r>
              <a:rPr lang="zh-CN" altLang="en-US" sz="4400" dirty="0">
                <a:solidFill>
                  <a:srgbClr val="0070C0"/>
                </a:solidFill>
                <a:ea typeface="黑体" panose="02010609060101010101" pitchFamily="49" charset="-122"/>
                <a:cs typeface="Times New Roman" panose="02020603050405020304" pitchFamily="18" charset="0"/>
              </a:rPr>
              <a:t>针对光滑函数的重要性采样</a:t>
            </a:r>
            <a:endParaRPr lang="zh-CN" altLang="en-US" sz="2800" dirty="0">
              <a:solidFill>
                <a:srgbClr val="0070C0"/>
              </a:solidFill>
              <a:ea typeface="黑体" panose="02010609060101010101" pitchFamily="49" charset="-122"/>
              <a:cs typeface="Times New Roman" panose="02020603050405020304" pitchFamily="18" charset="0"/>
            </a:endParaRPr>
          </a:p>
        </p:txBody>
      </p:sp>
      <p:grpSp>
        <p:nvGrpSpPr>
          <p:cNvPr id="7" name="组合 6">
            <a:extLst>
              <a:ext uri="{FF2B5EF4-FFF2-40B4-BE49-F238E27FC236}">
                <a16:creationId xmlns:a16="http://schemas.microsoft.com/office/drawing/2014/main" id="{BBC60E8A-56D0-4D4D-8958-AB4D98B6C2A0}"/>
              </a:ext>
            </a:extLst>
          </p:cNvPr>
          <p:cNvGrpSpPr/>
          <p:nvPr/>
        </p:nvGrpSpPr>
        <p:grpSpPr>
          <a:xfrm>
            <a:off x="686953" y="1159944"/>
            <a:ext cx="7298807" cy="1390712"/>
            <a:chOff x="686953" y="1159944"/>
            <a:chExt cx="6873781" cy="1390712"/>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F4C3BC-BDE0-C32C-A112-E63193C96B1D}"/>
                    </a:ext>
                  </a:extLst>
                </p:cNvPr>
                <p:cNvSpPr txBox="1"/>
                <p:nvPr/>
              </p:nvSpPr>
              <p:spPr>
                <a:xfrm>
                  <a:off x="686953" y="1159944"/>
                  <a:ext cx="6859154" cy="830997"/>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假设对于 </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𝑥</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e>
                        <m:sup>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sup>
                      </m:sSup>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和 </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𝑢</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m:t>
                      </m:r>
                      <m:r>
                        <a:rPr lang="en-US" altLang="zh-CN" b="0" i="1" smtClean="0">
                          <a:solidFill>
                            <a:schemeClr val="tx1"/>
                          </a:solidFill>
                          <a:latin typeface="Cambria Math" panose="02040503050406030204" pitchFamily="18" charset="0"/>
                          <a:ea typeface="黑体" panose="02010609060101010101" pitchFamily="49" charset="-122"/>
                          <a:cs typeface="Arial" panose="020B0604020202020204" pitchFamily="34" charset="0"/>
                        </a:rPr>
                        <m:t>𝑣</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ℝ</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 </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，存在 </a:t>
                  </a:r>
                  <a14:m>
                    <m:oMath xmlns:m="http://schemas.openxmlformats.org/officeDocument/2006/math">
                      <m:sSub>
                        <m:sSubPr>
                          <m:ctrlP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&gt;0</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满足</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2" name="文本框 1">
                  <a:extLst>
                    <a:ext uri="{FF2B5EF4-FFF2-40B4-BE49-F238E27FC236}">
                      <a16:creationId xmlns:a16="http://schemas.microsoft.com/office/drawing/2014/main" id="{ACF4C3BC-BDE0-C32C-A112-E63193C96B1D}"/>
                    </a:ext>
                  </a:extLst>
                </p:cNvPr>
                <p:cNvSpPr txBox="1">
                  <a:spLocks noRot="1" noChangeAspect="1" noMove="1" noResize="1" noEditPoints="1" noAdjustHandles="1" noChangeArrowheads="1" noChangeShapeType="1" noTextEdit="1"/>
                </p:cNvSpPr>
                <p:nvPr/>
              </p:nvSpPr>
              <p:spPr>
                <a:xfrm>
                  <a:off x="686953" y="1159944"/>
                  <a:ext cx="6859154" cy="830997"/>
                </a:xfrm>
                <a:prstGeom prst="rect">
                  <a:avLst/>
                </a:prstGeom>
                <a:blipFill>
                  <a:blip r:embed="rId4"/>
                  <a:stretch>
                    <a:fillRect l="-1173" t="-8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06DF643-EAEE-6C37-6480-A90B39AB61F2}"/>
                    </a:ext>
                  </a:extLst>
                </p:cNvPr>
                <p:cNvSpPr txBox="1"/>
                <p:nvPr/>
              </p:nvSpPr>
              <p:spPr>
                <a:xfrm>
                  <a:off x="1371600" y="1611061"/>
                  <a:ext cx="618913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sSub>
                              <m:sSubPr>
                                <m:ctrlPr>
                                  <a:rPr lang="en-US" altLang="zh-CN" i="1">
                                    <a:solidFill>
                                      <a:schemeClr val="tx1"/>
                                    </a:solidFill>
                                    <a:latin typeface="Cambria Math" panose="02040503050406030204" pitchFamily="18" charset="0"/>
                                    <a:ea typeface="黑体" panose="02010609060101010101" pitchFamily="49" charset="-122"/>
                                  </a:rPr>
                                </m:ctrlPr>
                              </m:sSubPr>
                              <m:e>
                                <m:r>
                                  <m:rPr>
                                    <m:sty m:val="p"/>
                                  </m:rP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黑体" panose="02010609060101010101" pitchFamily="49" charset="-122"/>
                                  </a:rPr>
                                  <m:t>𝑖</m:t>
                                </m:r>
                              </m:sub>
                            </m:sSub>
                            <m:r>
                              <a:rPr lang="en-US" altLang="zh-CN" i="1">
                                <a:solidFill>
                                  <a:schemeClr val="tx1"/>
                                </a:solidFill>
                                <a:latin typeface="Cambria Math" panose="02040503050406030204" pitchFamily="18" charset="0"/>
                                <a:ea typeface="黑体" panose="02010609060101010101" pitchFamily="49" charset="-122"/>
                              </a:rPr>
                              <m:t>𝑓</m:t>
                            </m:r>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𝑥</m:t>
                                </m:r>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𝑢</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𝑒</m:t>
                                    </m:r>
                                  </m:e>
                                  <m:sub>
                                    <m:r>
                                      <a:rPr lang="en-US" altLang="zh-CN" i="1">
                                        <a:solidFill>
                                          <a:schemeClr val="tx1"/>
                                        </a:solidFill>
                                        <a:latin typeface="Cambria Math" panose="02040503050406030204" pitchFamily="18" charset="0"/>
                                        <a:ea typeface="黑体" panose="02010609060101010101" pitchFamily="49" charset="-122"/>
                                      </a:rPr>
                                      <m:t>𝑖</m:t>
                                    </m:r>
                                  </m:sub>
                                </m:sSub>
                              </m:e>
                            </m:d>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m:rPr>
                                    <m:sty m:val="p"/>
                                  </m:rP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黑体" panose="02010609060101010101" pitchFamily="49" charset="-122"/>
                                  </a:rPr>
                                  <m:t>𝑖</m:t>
                                </m:r>
                              </m:sub>
                            </m:sSub>
                            <m:r>
                              <a:rPr lang="en-US" altLang="zh-CN" i="1">
                                <a:solidFill>
                                  <a:schemeClr val="tx1"/>
                                </a:solidFill>
                                <a:latin typeface="Cambria Math" panose="02040503050406030204" pitchFamily="18" charset="0"/>
                                <a:ea typeface="黑体" panose="02010609060101010101" pitchFamily="49" charset="-122"/>
                              </a:rPr>
                              <m:t>𝑓</m:t>
                            </m:r>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𝑥</m:t>
                                </m:r>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cs typeface="Arial" panose="020B0604020202020204" pitchFamily="34" charset="0"/>
                                  </a:rPr>
                                  <m:t>𝑣</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𝑒</m:t>
                                    </m:r>
                                  </m:e>
                                  <m:sub>
                                    <m:r>
                                      <a:rPr lang="en-US" altLang="zh-CN" i="1">
                                        <a:solidFill>
                                          <a:schemeClr val="tx1"/>
                                        </a:solidFill>
                                        <a:latin typeface="Cambria Math" panose="02040503050406030204" pitchFamily="18" charset="0"/>
                                        <a:ea typeface="黑体" panose="02010609060101010101" pitchFamily="49" charset="-122"/>
                                      </a:rPr>
                                      <m:t>𝑖</m:t>
                                    </m:r>
                                  </m:sub>
                                </m:sSub>
                              </m:e>
                            </m:d>
                          </m:e>
                        </m:d>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zh-CN" altLang="en-US" b="0" i="1" smtClean="0">
                                <a:solidFill>
                                  <a:schemeClr val="tx1"/>
                                </a:solidFill>
                                <a:latin typeface="Cambria Math" panose="02040503050406030204" pitchFamily="18" charset="0"/>
                                <a:ea typeface="Cambria Math" panose="02040503050406030204" pitchFamily="18" charset="0"/>
                              </a:rPr>
                              <m:t>𝛽</m:t>
                            </m:r>
                          </m:e>
                          <m:sub>
                            <m:r>
                              <a:rPr lang="en-US" altLang="zh-CN" b="0" i="1" smtClean="0">
                                <a:solidFill>
                                  <a:schemeClr val="tx1"/>
                                </a:solidFill>
                                <a:latin typeface="Cambria Math" panose="02040503050406030204" pitchFamily="18" charset="0"/>
                                <a:ea typeface="Cambria Math" panose="02040503050406030204" pitchFamily="18" charset="0"/>
                              </a:rPr>
                              <m:t>𝑖</m:t>
                            </m:r>
                          </m:sub>
                        </m:sSub>
                        <m:d>
                          <m:dPr>
                            <m:begChr m:val="|"/>
                            <m:endChr m:val="|"/>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𝑢</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𝑣</m:t>
                            </m:r>
                          </m:e>
                        </m:d>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3" name="文本框 2">
                  <a:extLst>
                    <a:ext uri="{FF2B5EF4-FFF2-40B4-BE49-F238E27FC236}">
                      <a16:creationId xmlns:a16="http://schemas.microsoft.com/office/drawing/2014/main" id="{106DF643-EAEE-6C37-6480-A90B39AB61F2}"/>
                    </a:ext>
                  </a:extLst>
                </p:cNvPr>
                <p:cNvSpPr txBox="1">
                  <a:spLocks noRot="1" noChangeAspect="1" noMove="1" noResize="1" noEditPoints="1" noAdjustHandles="1" noChangeArrowheads="1" noChangeShapeType="1" noTextEdit="1"/>
                </p:cNvSpPr>
                <p:nvPr/>
              </p:nvSpPr>
              <p:spPr>
                <a:xfrm>
                  <a:off x="1371600" y="1611061"/>
                  <a:ext cx="6189134" cy="461665"/>
                </a:xfrm>
                <a:prstGeom prst="rect">
                  <a:avLst/>
                </a:prstGeom>
                <a:blipFill>
                  <a:blip r:embed="rId5"/>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1287F86-C02A-5CB6-8F05-4FC240BA22D8}"/>
                    </a:ext>
                  </a:extLst>
                </p:cNvPr>
                <p:cNvSpPr txBox="1"/>
                <p:nvPr/>
              </p:nvSpPr>
              <p:spPr>
                <a:xfrm>
                  <a:off x="1071633" y="2088991"/>
                  <a:ext cx="4138012"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成立，其中</a:t>
                  </a:r>
                  <a:r>
                    <a:rPr lang="en-US" altLang="zh-CN" dirty="0">
                      <a:solidFill>
                        <a:schemeClr val="tx1"/>
                      </a:solidFill>
                      <a:ea typeface="Cambria Math" panose="02040503050406030204" pitchFamily="18" charset="0"/>
                      <a:cs typeface="Arial" panose="020B0604020202020204" pitchFamily="34" charset="0"/>
                    </a:rPr>
                    <a:t> </a:t>
                  </a:r>
                  <a14:m>
                    <m:oMath xmlns:m="http://schemas.openxmlformats.org/officeDocument/2006/math">
                      <m:sSub>
                        <m:sSub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i="1">
                              <a:solidFill>
                                <a:schemeClr val="tx1"/>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可能是异构的</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xmlns="">
            <p:sp>
              <p:nvSpPr>
                <p:cNvPr id="4" name="文本框 3">
                  <a:extLst>
                    <a:ext uri="{FF2B5EF4-FFF2-40B4-BE49-F238E27FC236}">
                      <a16:creationId xmlns:a16="http://schemas.microsoft.com/office/drawing/2014/main" id="{D1287F86-C02A-5CB6-8F05-4FC240BA22D8}"/>
                    </a:ext>
                  </a:extLst>
                </p:cNvPr>
                <p:cNvSpPr txBox="1">
                  <a:spLocks noRot="1" noChangeAspect="1" noMove="1" noResize="1" noEditPoints="1" noAdjustHandles="1" noChangeArrowheads="1" noChangeShapeType="1" noTextEdit="1"/>
                </p:cNvSpPr>
                <p:nvPr/>
              </p:nvSpPr>
              <p:spPr>
                <a:xfrm>
                  <a:off x="1071633" y="2088991"/>
                  <a:ext cx="4138012" cy="461665"/>
                </a:xfrm>
                <a:prstGeom prst="rect">
                  <a:avLst/>
                </a:prstGeom>
                <a:blipFill>
                  <a:blip r:embed="rId6"/>
                  <a:stretch>
                    <a:fillRect l="-2222" t="-14667" b="-32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950D68-4366-F818-D738-C13B1969ABF0}"/>
                  </a:ext>
                </a:extLst>
              </p:cNvPr>
              <p:cNvSpPr txBox="1"/>
              <p:nvPr/>
            </p:nvSpPr>
            <p:spPr>
              <a:xfrm>
                <a:off x="708477" y="2734205"/>
                <a:ext cx="4648614" cy="1395703"/>
              </a:xfrm>
              <a:prstGeom prst="rect">
                <a:avLst/>
              </a:prstGeom>
              <a:noFill/>
            </p:spPr>
            <p:txBody>
              <a:bodyPr wrap="square">
                <a:spAutoFit/>
              </a:bodyPr>
              <a:lstStyle/>
              <a:p>
                <a:pPr marL="342900" indent="-342900">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已知参数 </a:t>
                </a:r>
                <a14:m>
                  <m:oMath xmlns:m="http://schemas.openxmlformats.org/officeDocument/2006/math">
                    <m:r>
                      <a:rPr lang="zh-CN" altLang="en-US" i="1">
                        <a:solidFill>
                          <a:schemeClr val="tx1"/>
                        </a:solidFill>
                        <a:latin typeface="Cambria Math" panose="02040503050406030204" pitchFamily="18" charset="0"/>
                        <a:ea typeface="Cambria Math" panose="02040503050406030204" pitchFamily="18" charset="0"/>
                        <a:cs typeface="Arial" panose="020B0604020202020204" pitchFamily="34" charset="0"/>
                      </a:rPr>
                      <m:t>𝛾</m:t>
                    </m:r>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&gt;0</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，定义</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zh-CN" altLang="en-US" b="0" i="1" smtClean="0">
                              <a:solidFill>
                                <a:schemeClr val="tx1"/>
                              </a:solidFill>
                              <a:latin typeface="Cambria Math" panose="02040503050406030204" pitchFamily="18" charset="0"/>
                              <a:ea typeface="黑体" panose="02010609060101010101" pitchFamily="49" charset="-122"/>
                            </a:rPr>
                            <m:t>𝛾</m:t>
                          </m:r>
                        </m:sup>
                      </m:sSubSup>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zh-CN" altLang="en-US" i="1">
                                  <a:solidFill>
                                    <a:schemeClr val="tx1"/>
                                  </a:solidFill>
                                  <a:latin typeface="Cambria Math" panose="02040503050406030204" pitchFamily="18" charset="0"/>
                                  <a:ea typeface="黑体" panose="02010609060101010101" pitchFamily="49" charset="-122"/>
                                </a:rPr>
                                <m:t>𝛾</m:t>
                              </m:r>
                            </m:sup>
                          </m:sSubSup>
                        </m:num>
                        <m:den>
                          <m:nary>
                            <m:naryPr>
                              <m:chr m:val="∑"/>
                              <m:ctrlPr>
                                <a:rPr lang="en-US" altLang="zh-CN" b="0" i="1" smtClean="0">
                                  <a:solidFill>
                                    <a:schemeClr val="tx1"/>
                                  </a:solidFill>
                                  <a:latin typeface="Cambria Math" panose="02040503050406030204" pitchFamily="18" charset="0"/>
                                  <a:ea typeface="黑体" panose="02010609060101010101" pitchFamily="49" charset="-122"/>
                                </a:rPr>
                              </m:ctrlPr>
                            </m:naryPr>
                            <m:sub>
                              <m:r>
                                <m:rPr>
                                  <m:brk m:alnAt="23"/>
                                </m:rPr>
                                <a:rPr lang="en-US" altLang="zh-CN" b="0" i="1" smtClean="0">
                                  <a:solidFill>
                                    <a:schemeClr val="tx1"/>
                                  </a:solidFill>
                                  <a:latin typeface="Cambria Math" panose="02040503050406030204" pitchFamily="18" charset="0"/>
                                  <a:ea typeface="黑体" panose="02010609060101010101" pitchFamily="49" charset="-122"/>
                                </a:rPr>
                                <m:t>𝑗</m:t>
                              </m:r>
                              <m:r>
                                <a:rPr lang="en-US" altLang="zh-CN" b="0" i="1" smtClean="0">
                                  <a:solidFill>
                                    <a:schemeClr val="tx1"/>
                                  </a:solidFill>
                                  <a:latin typeface="Cambria Math" panose="02040503050406030204" pitchFamily="18" charset="0"/>
                                  <a:ea typeface="黑体" panose="02010609060101010101" pitchFamily="49" charset="-122"/>
                                </a:rPr>
                                <m:t>=1</m:t>
                              </m:r>
                            </m:sub>
                            <m:sup>
                              <m:r>
                                <a:rPr lang="en-US" altLang="zh-CN" b="0" i="1" smtClean="0">
                                  <a:solidFill>
                                    <a:schemeClr val="tx1"/>
                                  </a:solidFill>
                                  <a:latin typeface="Cambria Math" panose="02040503050406030204" pitchFamily="18" charset="0"/>
                                  <a:ea typeface="黑体" panose="02010609060101010101" pitchFamily="49" charset="-122"/>
                                </a:rPr>
                                <m:t>𝑛</m:t>
                              </m:r>
                            </m:sup>
                            <m:e>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zh-CN" altLang="en-US" b="0" i="1" smtClean="0">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𝑗</m:t>
                                  </m:r>
                                </m:sub>
                                <m:sup>
                                  <m:r>
                                    <a:rPr lang="zh-CN" altLang="en-US" b="0" i="1" smtClean="0">
                                      <a:solidFill>
                                        <a:schemeClr val="tx1"/>
                                      </a:solidFill>
                                      <a:latin typeface="Cambria Math" panose="02040503050406030204" pitchFamily="18" charset="0"/>
                                      <a:ea typeface="黑体" panose="02010609060101010101" pitchFamily="49" charset="-122"/>
                                    </a:rPr>
                                    <m:t>𝛾</m:t>
                                  </m:r>
                                </m:sup>
                              </m:sSubSup>
                            </m:e>
                          </m:nary>
                        </m:den>
                      </m:f>
                      <m:r>
                        <a:rPr lang="en-US" altLang="zh-CN" b="0" i="1" smtClean="0">
                          <a:solidFill>
                            <a:schemeClr val="tx1"/>
                          </a:solidFill>
                          <a:latin typeface="Cambria Math" panose="02040503050406030204" pitchFamily="18" charset="0"/>
                          <a:ea typeface="黑体" panose="02010609060101010101" pitchFamily="49" charset="-122"/>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4A950D68-4366-F818-D738-C13B1969ABF0}"/>
                  </a:ext>
                </a:extLst>
              </p:cNvPr>
              <p:cNvSpPr txBox="1">
                <a:spLocks noRot="1" noChangeAspect="1" noMove="1" noResize="1" noEditPoints="1" noAdjustHandles="1" noChangeArrowheads="1" noChangeShapeType="1" noTextEdit="1"/>
              </p:cNvSpPr>
              <p:nvPr/>
            </p:nvSpPr>
            <p:spPr>
              <a:xfrm>
                <a:off x="708477" y="2734205"/>
                <a:ext cx="4648614" cy="1395703"/>
              </a:xfrm>
              <a:prstGeom prst="rect">
                <a:avLst/>
              </a:prstGeom>
              <a:blipFill>
                <a:blip r:embed="rId7"/>
                <a:stretch>
                  <a:fillRect l="-1704" t="-4825"/>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DB67145-B621-4FC0-8CDD-40E8ACD730E5}"/>
              </a:ext>
            </a:extLst>
          </p:cNvPr>
          <p:cNvGrpSpPr/>
          <p:nvPr/>
        </p:nvGrpSpPr>
        <p:grpSpPr>
          <a:xfrm>
            <a:off x="704928" y="4178562"/>
            <a:ext cx="6815136" cy="1211152"/>
            <a:chOff x="704928" y="4178562"/>
            <a:chExt cx="6815136" cy="1211152"/>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69F883A-26FE-7BDE-F660-C75432DA936C}"/>
                    </a:ext>
                  </a:extLst>
                </p:cNvPr>
                <p:cNvSpPr txBox="1"/>
                <p:nvPr/>
              </p:nvSpPr>
              <p:spPr>
                <a:xfrm>
                  <a:off x="704928" y="4178562"/>
                  <a:ext cx="5574686" cy="46166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使用</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RCD(</a:t>
                  </a:r>
                  <a14:m>
                    <m:oMath xmlns:m="http://schemas.openxmlformats.org/officeDocument/2006/math">
                      <m:r>
                        <a:rPr lang="zh-CN" altLang="en-US"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𝛾</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规则的</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随机</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坐标下降法</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F69F883A-26FE-7BDE-F660-C75432DA936C}"/>
                    </a:ext>
                  </a:extLst>
                </p:cNvPr>
                <p:cNvSpPr txBox="1">
                  <a:spLocks noRot="1" noChangeAspect="1" noMove="1" noResize="1" noEditPoints="1" noAdjustHandles="1" noChangeArrowheads="1" noChangeShapeType="1" noTextEdit="1"/>
                </p:cNvSpPr>
                <p:nvPr/>
              </p:nvSpPr>
              <p:spPr>
                <a:xfrm>
                  <a:off x="704928" y="4178562"/>
                  <a:ext cx="5574686" cy="461665"/>
                </a:xfrm>
                <a:prstGeom prst="rect">
                  <a:avLst/>
                </a:prstGeom>
                <a:blipFill>
                  <a:blip r:embed="rId8"/>
                  <a:stretch>
                    <a:fillRect l="-1532" t="-14474" b="-302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CB429C7-DF5F-526D-7070-45A6973A2185}"/>
                    </a:ext>
                  </a:extLst>
                </p:cNvPr>
                <p:cNvSpPr txBox="1"/>
                <p:nvPr/>
              </p:nvSpPr>
              <p:spPr>
                <a:xfrm>
                  <a:off x="1671573" y="4677916"/>
                  <a:ext cx="5848491" cy="7117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14:m>
                    <m:oMath xmlns:m="http://schemas.openxmlformats.org/officeDocument/2006/math">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r>
                            <a:rPr lang="en-US" altLang="zh-CN" b="0" i="1" smtClean="0">
                              <a:solidFill>
                                <a:schemeClr val="tx1"/>
                              </a:solidFill>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sub>
                      </m:sSub>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rgbClr val="C00000"/>
                              </a:solidFill>
                              <a:latin typeface="Cambria Math" panose="02040503050406030204" pitchFamily="18" charset="0"/>
                              <a:ea typeface="黑体" panose="02010609060101010101" pitchFamily="49" charset="-122"/>
                            </a:rPr>
                          </m:ctrlPr>
                        </m:fPr>
                        <m:num>
                          <m:r>
                            <a:rPr lang="en-US" altLang="zh-CN" b="0" i="1" smtClean="0">
                              <a:solidFill>
                                <a:srgbClr val="C00000"/>
                              </a:solidFill>
                              <a:latin typeface="Cambria Math" panose="02040503050406030204" pitchFamily="18" charset="0"/>
                              <a:ea typeface="黑体" panose="02010609060101010101" pitchFamily="49" charset="-122"/>
                            </a:rPr>
                            <m:t>1</m:t>
                          </m:r>
                        </m:num>
                        <m:den>
                          <m:sSub>
                            <m:sSubPr>
                              <m:ctrlPr>
                                <a:rPr lang="en-US" altLang="zh-CN" b="0" i="1" smtClean="0">
                                  <a:solidFill>
                                    <a:srgbClr val="C00000"/>
                                  </a:solidFill>
                                  <a:latin typeface="Cambria Math" panose="02040503050406030204" pitchFamily="18" charset="0"/>
                                  <a:ea typeface="黑体" panose="02010609060101010101" pitchFamily="49" charset="-122"/>
                                </a:rPr>
                              </m:ctrlPr>
                            </m:sSubPr>
                            <m:e>
                              <m:r>
                                <a:rPr lang="en-US" altLang="zh-CN" i="1">
                                  <a:solidFill>
                                    <a:srgbClr val="C00000"/>
                                  </a:solidFill>
                                  <a:latin typeface="Cambria Math" panose="02040503050406030204" pitchFamily="18" charset="0"/>
                                  <a:ea typeface="Cambria Math" panose="02040503050406030204" pitchFamily="18" charset="0"/>
                                </a:rPr>
                                <m:t>𝛽</m:t>
                              </m:r>
                            </m:e>
                            <m:sub>
                              <m:sSub>
                                <m:sSubPr>
                                  <m:ctrlPr>
                                    <a:rPr lang="en-US" altLang="zh-CN" b="0" i="1" smtClean="0">
                                      <a:solidFill>
                                        <a:srgbClr val="C00000"/>
                                      </a:solidFill>
                                      <a:latin typeface="Cambria Math" panose="02040503050406030204" pitchFamily="18" charset="0"/>
                                      <a:ea typeface="黑体" panose="02010609060101010101" pitchFamily="49" charset="-122"/>
                                    </a:rPr>
                                  </m:ctrlPr>
                                </m:sSubPr>
                                <m:e>
                                  <m:r>
                                    <a:rPr lang="en-US" altLang="zh-CN" b="0" i="1" smtClean="0">
                                      <a:solidFill>
                                        <a:srgbClr val="C00000"/>
                                      </a:solidFill>
                                      <a:latin typeface="Cambria Math" panose="02040503050406030204" pitchFamily="18" charset="0"/>
                                      <a:ea typeface="黑体" panose="02010609060101010101" pitchFamily="49" charset="-122"/>
                                    </a:rPr>
                                    <m:t>𝑖</m:t>
                                  </m:r>
                                </m:e>
                                <m:sub>
                                  <m:r>
                                    <a:rPr lang="en-US" altLang="zh-CN" b="0" i="1" smtClean="0">
                                      <a:solidFill>
                                        <a:srgbClr val="C00000"/>
                                      </a:solidFill>
                                      <a:latin typeface="Cambria Math" panose="02040503050406030204" pitchFamily="18" charset="0"/>
                                      <a:ea typeface="黑体" panose="02010609060101010101" pitchFamily="49" charset="-122"/>
                                    </a:rPr>
                                    <m:t>𝑡</m:t>
                                  </m:r>
                                </m:sub>
                              </m:sSub>
                            </m:sub>
                          </m:sSub>
                        </m:den>
                      </m:f>
                      <m:r>
                        <a:rPr lang="en-US" altLang="zh-CN" b="0" i="1" smtClean="0">
                          <a:solidFill>
                            <a:srgbClr val="C00000"/>
                          </a:solidFill>
                          <a:latin typeface="Cambria Math" panose="02040503050406030204" pitchFamily="18" charset="0"/>
                          <a:ea typeface="Cambria Math" panose="02040503050406030204" pitchFamily="18" charset="0"/>
                        </a:rPr>
                        <m:t>∙</m:t>
                      </m:r>
                      <m:sSub>
                        <m:sSubPr>
                          <m:ctrlPr>
                            <a:rPr lang="en-US" altLang="zh-CN" b="0" i="1" smtClean="0">
                              <a:solidFill>
                                <a:srgbClr val="C00000"/>
                              </a:solidFill>
                              <a:latin typeface="Cambria Math" panose="02040503050406030204" pitchFamily="18" charset="0"/>
                              <a:ea typeface="Cambria Math" panose="02040503050406030204" pitchFamily="18" charset="0"/>
                            </a:rPr>
                          </m:ctrlPr>
                        </m:sSubPr>
                        <m:e>
                          <m:r>
                            <m:rPr>
                              <m:sty m:val="p"/>
                            </m:rPr>
                            <a:rPr lang="en-US" altLang="zh-CN" b="0" i="1" smtClean="0">
                              <a:solidFill>
                                <a:srgbClr val="C00000"/>
                              </a:solidFill>
                              <a:latin typeface="Cambria Math" panose="02040503050406030204" pitchFamily="18" charset="0"/>
                              <a:ea typeface="Cambria Math" panose="02040503050406030204" pitchFamily="18" charset="0"/>
                            </a:rPr>
                            <m:t>∇</m:t>
                          </m:r>
                        </m:e>
                        <m:sub>
                          <m:sSub>
                            <m:sSubPr>
                              <m:ctrlPr>
                                <a:rPr lang="en-US" altLang="zh-CN" b="0" i="1" smtClean="0">
                                  <a:solidFill>
                                    <a:srgbClr val="C00000"/>
                                  </a:solidFill>
                                  <a:latin typeface="Cambria Math" panose="02040503050406030204" pitchFamily="18" charset="0"/>
                                  <a:ea typeface="Cambria Math" panose="02040503050406030204" pitchFamily="18" charset="0"/>
                                </a:rPr>
                              </m:ctrlPr>
                            </m:sSubPr>
                            <m:e>
                              <m:r>
                                <a:rPr lang="en-US" altLang="zh-CN" b="0" i="1" smtClean="0">
                                  <a:solidFill>
                                    <a:srgbClr val="C00000"/>
                                  </a:solidFill>
                                  <a:latin typeface="Cambria Math" panose="02040503050406030204" pitchFamily="18" charset="0"/>
                                  <a:ea typeface="Cambria Math" panose="02040503050406030204" pitchFamily="18" charset="0"/>
                                </a:rPr>
                                <m:t>𝑖</m:t>
                              </m:r>
                            </m:e>
                            <m:sub>
                              <m:r>
                                <a:rPr lang="en-US" altLang="zh-CN" b="0" i="1" smtClean="0">
                                  <a:solidFill>
                                    <a:srgbClr val="C00000"/>
                                  </a:solidFill>
                                  <a:latin typeface="Cambria Math" panose="02040503050406030204" pitchFamily="18" charset="0"/>
                                  <a:ea typeface="Cambria Math" panose="02040503050406030204" pitchFamily="18" charset="0"/>
                                </a:rPr>
                                <m:t>𝑡</m:t>
                              </m:r>
                            </m:sub>
                          </m:sSub>
                        </m:sub>
                      </m:sSub>
                      <m:r>
                        <a:rPr lang="en-US" altLang="zh-CN" b="0" i="1" smtClean="0">
                          <a:solidFill>
                            <a:srgbClr val="C00000"/>
                          </a:solidFill>
                          <a:latin typeface="Cambria Math" panose="02040503050406030204" pitchFamily="18" charset="0"/>
                          <a:ea typeface="Cambria Math" panose="02040503050406030204" pitchFamily="18" charset="0"/>
                        </a:rPr>
                        <m:t>𝑓</m:t>
                      </m:r>
                      <m:d>
                        <m:dPr>
                          <m:ctrlPr>
                            <a:rPr lang="en-US" altLang="zh-CN" b="0" i="1" smtClean="0">
                              <a:solidFill>
                                <a:srgbClr val="C00000"/>
                              </a:solidFill>
                              <a:latin typeface="Cambria Math" panose="02040503050406030204" pitchFamily="18" charset="0"/>
                              <a:ea typeface="Cambria Math" panose="02040503050406030204" pitchFamily="18" charset="0"/>
                            </a:rPr>
                          </m:ctrlPr>
                        </m:dPr>
                        <m:e>
                          <m:sSub>
                            <m:sSubPr>
                              <m:ctrlPr>
                                <a:rPr lang="en-US" altLang="zh-CN" b="0" i="1" smtClean="0">
                                  <a:solidFill>
                                    <a:srgbClr val="C00000"/>
                                  </a:solidFill>
                                  <a:latin typeface="Cambria Math" panose="02040503050406030204" pitchFamily="18" charset="0"/>
                                  <a:ea typeface="Cambria Math" panose="02040503050406030204" pitchFamily="18" charset="0"/>
                                </a:rPr>
                              </m:ctrlPr>
                            </m:sSubPr>
                            <m:e>
                              <m:r>
                                <a:rPr lang="en-US" altLang="zh-CN" b="0" i="1" smtClean="0">
                                  <a:solidFill>
                                    <a:srgbClr val="C00000"/>
                                  </a:solidFill>
                                  <a:latin typeface="Cambria Math" panose="02040503050406030204" pitchFamily="18" charset="0"/>
                                  <a:ea typeface="Cambria Math" panose="02040503050406030204" pitchFamily="18" charset="0"/>
                                </a:rPr>
                                <m:t>𝑥</m:t>
                              </m:r>
                            </m:e>
                            <m:sub>
                              <m:r>
                                <a:rPr lang="en-US" altLang="zh-CN" b="0" i="1" smtClean="0">
                                  <a:solidFill>
                                    <a:srgbClr val="C00000"/>
                                  </a:solidFill>
                                  <a:latin typeface="Cambria Math" panose="02040503050406030204" pitchFamily="18" charset="0"/>
                                  <a:ea typeface="Cambria Math" panose="02040503050406030204" pitchFamily="18" charset="0"/>
                                </a:rPr>
                                <m:t>𝑡</m:t>
                              </m:r>
                            </m:sub>
                          </m:sSub>
                        </m:e>
                      </m:d>
                      <m:r>
                        <a:rPr lang="en-US" altLang="zh-CN" b="0" i="1" smtClean="0">
                          <a:solidFill>
                            <a:srgbClr val="C00000"/>
                          </a:solidFill>
                          <a:latin typeface="Cambria Math" panose="02040503050406030204" pitchFamily="18" charset="0"/>
                          <a:ea typeface="Cambria Math" panose="02040503050406030204" pitchFamily="18" charset="0"/>
                        </a:rPr>
                        <m:t>∙</m:t>
                      </m:r>
                      <m:sSub>
                        <m:sSubPr>
                          <m:ctrlPr>
                            <a:rPr lang="en-US" altLang="zh-CN" b="0" i="1" smtClean="0">
                              <a:solidFill>
                                <a:srgbClr val="C00000"/>
                              </a:solidFill>
                              <a:latin typeface="Cambria Math" panose="02040503050406030204" pitchFamily="18" charset="0"/>
                              <a:ea typeface="Cambria Math" panose="02040503050406030204" pitchFamily="18" charset="0"/>
                            </a:rPr>
                          </m:ctrlPr>
                        </m:sSubPr>
                        <m:e>
                          <m:r>
                            <a:rPr lang="en-US" altLang="zh-CN" b="0" i="1" smtClean="0">
                              <a:solidFill>
                                <a:srgbClr val="C00000"/>
                              </a:solidFill>
                              <a:latin typeface="Cambria Math" panose="02040503050406030204" pitchFamily="18" charset="0"/>
                              <a:ea typeface="Cambria Math" panose="02040503050406030204" pitchFamily="18" charset="0"/>
                            </a:rPr>
                            <m:t>𝑒</m:t>
                          </m:r>
                        </m:e>
                        <m:sub>
                          <m:sSub>
                            <m:sSubPr>
                              <m:ctrlPr>
                                <a:rPr lang="en-US" altLang="zh-CN" b="0" i="1" smtClean="0">
                                  <a:solidFill>
                                    <a:srgbClr val="C00000"/>
                                  </a:solidFill>
                                  <a:latin typeface="Cambria Math" panose="02040503050406030204" pitchFamily="18" charset="0"/>
                                  <a:ea typeface="Cambria Math" panose="02040503050406030204" pitchFamily="18" charset="0"/>
                                </a:rPr>
                              </m:ctrlPr>
                            </m:sSubPr>
                            <m:e>
                              <m:r>
                                <a:rPr lang="en-US" altLang="zh-CN" b="0" i="1" smtClean="0">
                                  <a:solidFill>
                                    <a:srgbClr val="C00000"/>
                                  </a:solidFill>
                                  <a:latin typeface="Cambria Math" panose="02040503050406030204" pitchFamily="18" charset="0"/>
                                  <a:ea typeface="Cambria Math" panose="02040503050406030204" pitchFamily="18" charset="0"/>
                                </a:rPr>
                                <m:t>𝑖</m:t>
                              </m:r>
                            </m:e>
                            <m:sub>
                              <m:r>
                                <a:rPr lang="en-US" altLang="zh-CN" b="0" i="1" smtClean="0">
                                  <a:solidFill>
                                    <a:srgbClr val="C00000"/>
                                  </a:solidFill>
                                  <a:latin typeface="Cambria Math" panose="02040503050406030204" pitchFamily="18" charset="0"/>
                                  <a:ea typeface="Cambria Math" panose="02040503050406030204" pitchFamily="18" charset="0"/>
                                </a:rPr>
                                <m:t>𝑡</m:t>
                              </m:r>
                            </m:sub>
                          </m:sSub>
                        </m:sub>
                      </m:sSub>
                      <m:r>
                        <a:rPr lang="en-US" altLang="zh-CN" b="0" i="1" smtClean="0">
                          <a:solidFill>
                            <a:schemeClr val="tx1"/>
                          </a:solidFill>
                          <a:latin typeface="Cambria Math" panose="02040503050406030204" pitchFamily="18" charset="0"/>
                          <a:ea typeface="Cambria Math" panose="02040503050406030204" pitchFamily="18" charset="0"/>
                        </a:rPr>
                        <m:t>,</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其中 </a:t>
                  </a:r>
                  <a14:m>
                    <m:oMath xmlns:m="http://schemas.openxmlformats.org/officeDocument/2006/math">
                      <m:sSub>
                        <m:sSubPr>
                          <m:ctrlPr>
                            <a:rPr lang="en-US" altLang="zh-CN"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i="1">
                              <a:solidFill>
                                <a:srgbClr val="C00000"/>
                              </a:solidFill>
                              <a:latin typeface="Cambria Math" panose="02040503050406030204" pitchFamily="18" charset="0"/>
                              <a:ea typeface="Cambria Math" panose="02040503050406030204" pitchFamily="18" charset="0"/>
                              <a:cs typeface="Arial" panose="020B0604020202020204" pitchFamily="34" charset="0"/>
                            </a:rPr>
                            <m:t>𝑖</m:t>
                          </m:r>
                        </m:e>
                        <m:sub>
                          <m:r>
                            <a:rPr lang="en-US" altLang="zh-CN" i="1">
                              <a:solidFill>
                                <a:srgbClr val="C00000"/>
                              </a:solidFill>
                              <a:latin typeface="Cambria Math" panose="02040503050406030204" pitchFamily="18" charset="0"/>
                              <a:ea typeface="Cambria Math" panose="02040503050406030204" pitchFamily="18" charset="0"/>
                              <a:cs typeface="Arial" panose="020B0604020202020204" pitchFamily="34" charset="0"/>
                            </a:rPr>
                            <m:t>𝑡</m:t>
                          </m:r>
                        </m:sub>
                      </m:sSub>
                      <m:r>
                        <a:rPr lang="en-US" altLang="zh-CN"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i="1">
                              <a:solidFill>
                                <a:srgbClr val="C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i="1">
                              <a:solidFill>
                                <a:srgbClr val="C00000"/>
                              </a:solidFill>
                              <a:latin typeface="Cambria Math" panose="02040503050406030204" pitchFamily="18" charset="0"/>
                              <a:ea typeface="Cambria Math" panose="02040503050406030204" pitchFamily="18" charset="0"/>
                              <a:cs typeface="Arial" panose="020B0604020202020204" pitchFamily="34" charset="0"/>
                            </a:rPr>
                            <m:t>𝑝</m:t>
                          </m:r>
                        </m:e>
                        <m:sup>
                          <m:r>
                            <a:rPr lang="zh-CN" alt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𝛾</m:t>
                          </m:r>
                        </m:sup>
                      </m:sSup>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11" name="文本框 10">
                  <a:extLst>
                    <a:ext uri="{FF2B5EF4-FFF2-40B4-BE49-F238E27FC236}">
                      <a16:creationId xmlns:a16="http://schemas.microsoft.com/office/drawing/2014/main" id="{6CB429C7-DF5F-526D-7070-45A6973A2185}"/>
                    </a:ext>
                  </a:extLst>
                </p:cNvPr>
                <p:cNvSpPr txBox="1">
                  <a:spLocks noRot="1" noChangeAspect="1" noMove="1" noResize="1" noEditPoints="1" noAdjustHandles="1" noChangeArrowheads="1" noChangeShapeType="1" noTextEdit="1"/>
                </p:cNvSpPr>
                <p:nvPr/>
              </p:nvSpPr>
              <p:spPr>
                <a:xfrm>
                  <a:off x="1671573" y="4677916"/>
                  <a:ext cx="5848491" cy="711798"/>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D76A82D-02C8-DFB6-9915-6419DF998C81}"/>
                  </a:ext>
                </a:extLst>
              </p:cNvPr>
              <p:cNvSpPr txBox="1"/>
              <p:nvPr/>
            </p:nvSpPr>
            <p:spPr>
              <a:xfrm>
                <a:off x="1085501" y="5385235"/>
                <a:ext cx="7742358"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当 </a:t>
                </a:r>
                <a14:m>
                  <m:oMath xmlns:m="http://schemas.openxmlformats.org/officeDocument/2006/math">
                    <m:r>
                      <a:rPr lang="zh-CN" altLang="en-US"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𝛾</m:t>
                    </m:r>
                    <m:r>
                      <a:rPr lang="zh-CN" altLang="en-US"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时，较大 </a:t>
                </a:r>
                <a14:m>
                  <m:oMath xmlns:m="http://schemas.openxmlformats.org/officeDocument/2006/math">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zh-CN" altLang="en-US" i="1">
                            <a:solidFill>
                              <a:schemeClr val="tx1"/>
                            </a:solidFill>
                            <a:latin typeface="Cambria Math" panose="02040503050406030204" pitchFamily="18" charset="0"/>
                            <a:ea typeface="Cambria Math" panose="02040503050406030204" pitchFamily="18" charset="0"/>
                          </a:rPr>
                          <m:t>𝛽</m:t>
                        </m:r>
                      </m:e>
                      <m:sub>
                        <m:r>
                          <a:rPr lang="en-US" altLang="zh-CN" i="1">
                            <a:solidFill>
                              <a:schemeClr val="tx1"/>
                            </a:solidFill>
                            <a:latin typeface="Cambria Math" panose="02040503050406030204" pitchFamily="18" charset="0"/>
                            <a:ea typeface="Cambria Math" panose="02040503050406030204" pitchFamily="18" charset="0"/>
                          </a:rPr>
                          <m:t>𝑖</m:t>
                        </m:r>
                      </m:sub>
                    </m:sSub>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值对应的坐标被选中得更频繁些</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xmlns="">
          <p:sp>
            <p:nvSpPr>
              <p:cNvPr id="6" name="文本框 5">
                <a:extLst>
                  <a:ext uri="{FF2B5EF4-FFF2-40B4-BE49-F238E27FC236}">
                    <a16:creationId xmlns:a16="http://schemas.microsoft.com/office/drawing/2014/main" id="{0D76A82D-02C8-DFB6-9915-6419DF998C81}"/>
                  </a:ext>
                </a:extLst>
              </p:cNvPr>
              <p:cNvSpPr txBox="1">
                <a:spLocks noRot="1" noChangeAspect="1" noMove="1" noResize="1" noEditPoints="1" noAdjustHandles="1" noChangeArrowheads="1" noChangeShapeType="1" noTextEdit="1"/>
              </p:cNvSpPr>
              <p:nvPr/>
            </p:nvSpPr>
            <p:spPr>
              <a:xfrm>
                <a:off x="1085501" y="5385235"/>
                <a:ext cx="7742358" cy="461665"/>
              </a:xfrm>
              <a:prstGeom prst="rect">
                <a:avLst/>
              </a:prstGeom>
              <a:blipFill>
                <a:blip r:embed="rId10"/>
                <a:stretch>
                  <a:fillRect l="-1181" t="-144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D9AA921-82A1-4369-9236-33EC95F4CFE0}"/>
                  </a:ext>
                </a:extLst>
              </p:cNvPr>
              <p:cNvSpPr txBox="1"/>
              <p:nvPr/>
            </p:nvSpPr>
            <p:spPr>
              <a:xfrm>
                <a:off x="5071876" y="2585800"/>
                <a:ext cx="1826764" cy="760721"/>
              </a:xfrm>
              <a:prstGeom prst="rect">
                <a:avLst/>
              </a:prstGeom>
              <a:noFill/>
            </p:spPr>
            <p:txBody>
              <a:bodyPr wrap="square" rtlCol="0">
                <a:spAutoFit/>
              </a:bodyPr>
              <a:lstStyle/>
              <a:p>
                <a:pPr algn="just"/>
                <a14:m>
                  <m:oMath xmlns:m="http://schemas.openxmlformats.org/officeDocument/2006/math">
                    <m:sSub>
                      <m:sSubPr>
                        <m:ctrlPr>
                          <a:rPr lang="en-US" altLang="zh-CN"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d>
                          <m:dPr>
                            <m:begChr m:val="|"/>
                            <m:endChr m:val="|"/>
                            <m:ctrlP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f>
                              <m:f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fPr>
                              <m:num>
                                <m:sSup>
                                  <m:sSup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zh-CN" altLang="en-US" i="1">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2</m:t>
                                    </m:r>
                                  </m:sup>
                                </m:s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num>
                              <m:den>
                                <m:r>
                                  <a:rPr lang="zh-CN" altLang="en-US"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up>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2</m:t>
                                    </m:r>
                                  </m:sup>
                                </m:sSubSup>
                              </m:den>
                            </m:f>
                          </m:e>
                        </m:d>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zh-CN" altLang="en-US" i="1">
                            <a:solidFill>
                              <a:schemeClr val="tx1"/>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oMath>
                </a14:m>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xmlns="">
          <p:sp>
            <p:nvSpPr>
              <p:cNvPr id="10" name="文本框 9">
                <a:extLst>
                  <a:ext uri="{FF2B5EF4-FFF2-40B4-BE49-F238E27FC236}">
                    <a16:creationId xmlns:a16="http://schemas.microsoft.com/office/drawing/2014/main" id="{DD9AA921-82A1-4369-9236-33EC95F4CFE0}"/>
                  </a:ext>
                </a:extLst>
              </p:cNvPr>
              <p:cNvSpPr txBox="1">
                <a:spLocks noRot="1" noChangeAspect="1" noMove="1" noResize="1" noEditPoints="1" noAdjustHandles="1" noChangeArrowheads="1" noChangeShapeType="1" noTextEdit="1"/>
              </p:cNvSpPr>
              <p:nvPr/>
            </p:nvSpPr>
            <p:spPr>
              <a:xfrm>
                <a:off x="5071876" y="2585800"/>
                <a:ext cx="1826764" cy="760721"/>
              </a:xfrm>
              <a:prstGeom prst="rect">
                <a:avLst/>
              </a:prstGeom>
              <a:blipFill>
                <a:blip r:embed="rId11"/>
                <a:stretch>
                  <a:fillRect/>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358AD5E1-1DFE-4A22-95F7-12787F6177EB}"/>
              </a:ext>
            </a:extLst>
          </p:cNvPr>
          <p:cNvGrpSpPr/>
          <p:nvPr/>
        </p:nvGrpSpPr>
        <p:grpSpPr>
          <a:xfrm>
            <a:off x="5286370" y="2026372"/>
            <a:ext cx="3466610" cy="568901"/>
            <a:chOff x="5286370" y="2026372"/>
            <a:chExt cx="3466610" cy="568901"/>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CD4D042-CA4E-4033-A72C-234AEB6F00B3}"/>
                    </a:ext>
                  </a:extLst>
                </p:cNvPr>
                <p:cNvSpPr txBox="1"/>
                <p:nvPr/>
              </p:nvSpPr>
              <p:spPr>
                <a:xfrm>
                  <a:off x="5683261" y="2133608"/>
                  <a:ext cx="3069719" cy="461665"/>
                </a:xfrm>
                <a:prstGeom prst="rect">
                  <a:avLst/>
                </a:prstGeom>
                <a:noFill/>
              </p:spPr>
              <p:txBody>
                <a:bodyPr wrap="square" rtlCol="0">
                  <a:spAutoFit/>
                </a:bodyPr>
                <a:lstStyle/>
                <a:p>
                  <a:pPr algn="just"/>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如果 </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𝑓</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二次连续可微</a:t>
                  </a:r>
                  <a:endPar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3CD4D042-CA4E-4033-A72C-234AEB6F00B3}"/>
                    </a:ext>
                  </a:extLst>
                </p:cNvPr>
                <p:cNvSpPr txBox="1">
                  <a:spLocks noRot="1" noChangeAspect="1" noMove="1" noResize="1" noEditPoints="1" noAdjustHandles="1" noChangeArrowheads="1" noChangeShapeType="1" noTextEdit="1"/>
                </p:cNvSpPr>
                <p:nvPr/>
              </p:nvSpPr>
              <p:spPr>
                <a:xfrm>
                  <a:off x="5683261" y="2133608"/>
                  <a:ext cx="3069719" cy="461665"/>
                </a:xfrm>
                <a:prstGeom prst="rect">
                  <a:avLst/>
                </a:prstGeom>
                <a:blipFill>
                  <a:blip r:embed="rId12"/>
                  <a:stretch>
                    <a:fillRect l="-2976" t="-14474" b="-25000"/>
                  </a:stretch>
                </a:blipFill>
              </p:spPr>
              <p:txBody>
                <a:bodyPr/>
                <a:lstStyle/>
                <a:p>
                  <a:r>
                    <a:rPr lang="zh-CN" altLang="en-US">
                      <a:noFill/>
                    </a:rPr>
                    <a:t> </a:t>
                  </a:r>
                </a:p>
              </p:txBody>
            </p:sp>
          </mc:Fallback>
        </mc:AlternateContent>
        <p:sp>
          <p:nvSpPr>
            <p:cNvPr id="14" name="箭头: 上下 13">
              <a:extLst>
                <a:ext uri="{FF2B5EF4-FFF2-40B4-BE49-F238E27FC236}">
                  <a16:creationId xmlns:a16="http://schemas.microsoft.com/office/drawing/2014/main" id="{9E1E0219-5A5F-49D0-AF3A-BB96FFD63F0B}"/>
                </a:ext>
              </a:extLst>
            </p:cNvPr>
            <p:cNvSpPr/>
            <p:nvPr/>
          </p:nvSpPr>
          <p:spPr bwMode="auto">
            <a:xfrm>
              <a:off x="5286370" y="2026372"/>
              <a:ext cx="264686" cy="538123"/>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rgbClr val="000066"/>
                </a:solidFill>
                <a:effectLst/>
                <a:latin typeface="Times New Roman" pitchFamily="18" charset="0"/>
                <a:ea typeface="宋体" pitchFamily="2" charset="-122"/>
              </a:endParaRPr>
            </a:p>
          </p:txBody>
        </p:sp>
      </p:grpSp>
    </p:spTree>
    <p:custDataLst>
      <p:tags r:id="rId1"/>
    </p:custDataLst>
    <p:extLst>
      <p:ext uri="{BB962C8B-B14F-4D97-AF65-F5344CB8AC3E}">
        <p14:creationId xmlns:p14="http://schemas.microsoft.com/office/powerpoint/2010/main" val="120943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3464" y="331563"/>
            <a:ext cx="8673810" cy="707886"/>
          </a:xfrm>
          <a:prstGeom prst="rect">
            <a:avLst/>
          </a:prstGeom>
          <a:noFill/>
        </p:spPr>
        <p:txBody>
          <a:bodyPr wrap="square" rtlCol="0">
            <a:spAutoFit/>
          </a:bodyPr>
          <a:lstStyle/>
          <a:p>
            <a:pPr algn="ctr"/>
            <a:r>
              <a:rPr lang="zh-CN" altLang="en-US" sz="4000" dirty="0">
                <a:solidFill>
                  <a:srgbClr val="0070C0"/>
                </a:solidFill>
                <a:ea typeface="黑体" panose="02010609060101010101" pitchFamily="49" charset="-122"/>
                <a:cs typeface="Times New Roman" panose="02020603050405020304" pitchFamily="18" charset="0"/>
              </a:rPr>
              <a:t>针对光滑函数的重要性采样</a:t>
            </a:r>
            <a:r>
              <a:rPr lang="en-US" altLang="zh-CN" sz="4000" dirty="0">
                <a:solidFill>
                  <a:srgbClr val="0070C0"/>
                </a:solidFill>
                <a:ea typeface="黑体" panose="02010609060101010101" pitchFamily="49" charset="-122"/>
                <a:cs typeface="Times New Roman" panose="02020603050405020304" pitchFamily="18" charset="0"/>
              </a:rPr>
              <a:t>(</a:t>
            </a:r>
            <a:r>
              <a:rPr lang="zh-CN" altLang="en-US" sz="4000" dirty="0">
                <a:solidFill>
                  <a:srgbClr val="0070C0"/>
                </a:solidFill>
                <a:ea typeface="黑体" panose="02010609060101010101" pitchFamily="49" charset="-122"/>
                <a:cs typeface="Times New Roman" panose="02020603050405020304" pitchFamily="18" charset="0"/>
              </a:rPr>
              <a:t>续</a:t>
            </a:r>
            <a:r>
              <a:rPr lang="en-US" altLang="zh-CN" sz="4000" dirty="0">
                <a:solidFill>
                  <a:srgbClr val="0070C0"/>
                </a:solidFill>
                <a:ea typeface="黑体" panose="02010609060101010101" pitchFamily="49" charset="-122"/>
                <a:cs typeface="Times New Roman" panose="02020603050405020304" pitchFamily="18" charset="0"/>
              </a:rPr>
              <a:t>)</a:t>
            </a:r>
            <a:endParaRPr lang="zh-CN" altLang="en-US" sz="4000" dirty="0">
              <a:solidFill>
                <a:srgbClr val="0070C0"/>
              </a:solidFill>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A4BA99B5-4524-4569-8D4C-852D4323C2C0}"/>
              </a:ext>
            </a:extLst>
          </p:cNvPr>
          <p:cNvSpPr/>
          <p:nvPr/>
        </p:nvSpPr>
        <p:spPr>
          <a:xfrm>
            <a:off x="5842350" y="3882730"/>
            <a:ext cx="2711092"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梯度的有偏估计量</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80B41EE-3576-421E-9BE8-852C82C7CA7C}"/>
                  </a:ext>
                </a:extLst>
              </p:cNvPr>
              <p:cNvSpPr txBox="1"/>
              <p:nvPr/>
            </p:nvSpPr>
            <p:spPr>
              <a:xfrm>
                <a:off x="1041324" y="1609867"/>
                <a:ext cx="2725466" cy="930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𝛽</m:t>
                                  </m:r>
                                </m:e>
                                <m:sub>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𝑖</m:t>
                                      </m:r>
                                    </m:e>
                                    <m:sub>
                                      <m:r>
                                        <a:rPr lang="en-US" altLang="zh-CN" b="0" i="1" smtClean="0">
                                          <a:solidFill>
                                            <a:schemeClr val="tx1"/>
                                          </a:solidFill>
                                          <a:latin typeface="Cambria Math" panose="02040503050406030204" pitchFamily="18" charset="0"/>
                                          <a:ea typeface="黑体" panose="02010609060101010101" pitchFamily="49" charset="-122"/>
                                        </a:rPr>
                                        <m:t>𝑡</m:t>
                                      </m:r>
                                    </m:sub>
                                  </m:sSub>
                                </m:sub>
                              </m:sSub>
                            </m:den>
                          </m:f>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m:rPr>
                                  <m:sty m:val="p"/>
                                </m:rPr>
                                <a:rPr lang="en-US" altLang="zh-CN" b="0" i="1" smtClean="0">
                                  <a:solidFill>
                                    <a:schemeClr val="tx1"/>
                                  </a:solidFill>
                                  <a:latin typeface="Cambria Math" panose="02040503050406030204" pitchFamily="18" charset="0"/>
                                  <a:ea typeface="Cambria Math" panose="02040503050406030204" pitchFamily="18" charset="0"/>
                                </a:rPr>
                                <m:t>∇</m:t>
                              </m:r>
                            </m:e>
                            <m:sub>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𝑖</m:t>
                                  </m:r>
                                </m:e>
                                <m:sub>
                                  <m:r>
                                    <a:rPr lang="en-US" altLang="zh-CN" b="0" i="1" smtClean="0">
                                      <a:solidFill>
                                        <a:schemeClr val="tx1"/>
                                      </a:solidFill>
                                      <a:latin typeface="Cambria Math" panose="02040503050406030204" pitchFamily="18" charset="0"/>
                                      <a:ea typeface="黑体" panose="02010609060101010101" pitchFamily="49" charset="-122"/>
                                    </a:rPr>
                                    <m:t>𝑡</m:t>
                                  </m:r>
                                </m:sub>
                              </m:sSub>
                            </m:sub>
                          </m:sSub>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𝑒</m:t>
                              </m:r>
                            </m:e>
                            <m:sub>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𝑖</m:t>
                                  </m:r>
                                </m:e>
                                <m:sub>
                                  <m:r>
                                    <a:rPr lang="en-US" altLang="zh-CN" b="0" i="1" smtClean="0">
                                      <a:solidFill>
                                        <a:schemeClr val="tx1"/>
                                      </a:solidFill>
                                      <a:latin typeface="Cambria Math" panose="02040503050406030204" pitchFamily="18" charset="0"/>
                                      <a:ea typeface="黑体" panose="02010609060101010101" pitchFamily="49" charset="-122"/>
                                    </a:rPr>
                                    <m:t>𝑡</m:t>
                                  </m:r>
                                </m:sub>
                              </m:sSub>
                            </m:sub>
                          </m:sSub>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sub>
                          </m:sSub>
                        </m:e>
                      </m:d>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5" name="文本框 14">
                <a:extLst>
                  <a:ext uri="{FF2B5EF4-FFF2-40B4-BE49-F238E27FC236}">
                    <a16:creationId xmlns:a16="http://schemas.microsoft.com/office/drawing/2014/main" id="{E80B41EE-3576-421E-9BE8-852C82C7CA7C}"/>
                  </a:ext>
                </a:extLst>
              </p:cNvPr>
              <p:cNvSpPr txBox="1">
                <a:spLocks noRot="1" noChangeAspect="1" noMove="1" noResize="1" noEditPoints="1" noAdjustHandles="1" noChangeArrowheads="1" noChangeShapeType="1" noTextEdit="1"/>
              </p:cNvSpPr>
              <p:nvPr/>
            </p:nvSpPr>
            <p:spPr>
              <a:xfrm>
                <a:off x="1041324" y="1609867"/>
                <a:ext cx="2725466" cy="93012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2A26949-A138-4E56-8127-26D46FD37782}"/>
                  </a:ext>
                </a:extLst>
              </p:cNvPr>
              <p:cNvSpPr txBox="1"/>
              <p:nvPr/>
            </p:nvSpPr>
            <p:spPr>
              <a:xfrm>
                <a:off x="3766790" y="2755460"/>
                <a:ext cx="4662667" cy="9604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nary>
                            <m:naryPr>
                              <m:chr m:val="∑"/>
                              <m:ctrlPr>
                                <a:rPr lang="en-US" altLang="zh-CN" b="0" i="1" smtClean="0">
                                  <a:solidFill>
                                    <a:schemeClr val="tx1"/>
                                  </a:solidFill>
                                  <a:latin typeface="Cambria Math" panose="02040503050406030204" pitchFamily="18" charset="0"/>
                                  <a:ea typeface="黑体" panose="02010609060101010101" pitchFamily="49" charset="-122"/>
                                </a:rPr>
                              </m:ctrlPr>
                            </m:naryPr>
                            <m:sub>
                              <m:r>
                                <m:rPr>
                                  <m:brk m:alnAt="23"/>
                                </m:rPr>
                                <a:rPr lang="en-US" altLang="zh-CN" b="0" i="1" smtClean="0">
                                  <a:solidFill>
                                    <a:schemeClr val="tx1"/>
                                  </a:solidFill>
                                  <a:latin typeface="Cambria Math" panose="02040503050406030204" pitchFamily="18" charset="0"/>
                                  <a:ea typeface="黑体" panose="02010609060101010101" pitchFamily="49" charset="-122"/>
                                </a:rPr>
                                <m:t>𝑗</m:t>
                              </m:r>
                              <m:r>
                                <a:rPr lang="en-US" altLang="zh-CN" b="0" i="1" smtClean="0">
                                  <a:solidFill>
                                    <a:schemeClr val="tx1"/>
                                  </a:solidFill>
                                  <a:latin typeface="Cambria Math" panose="02040503050406030204" pitchFamily="18" charset="0"/>
                                  <a:ea typeface="黑体" panose="02010609060101010101" pitchFamily="49" charset="-122"/>
                                </a:rPr>
                                <m:t>=1</m:t>
                              </m:r>
                            </m:sub>
                            <m:sup>
                              <m:r>
                                <a:rPr lang="en-US" altLang="zh-CN" b="0" i="1" smtClean="0">
                                  <a:solidFill>
                                    <a:schemeClr val="tx1"/>
                                  </a:solidFill>
                                  <a:latin typeface="Cambria Math" panose="02040503050406030204" pitchFamily="18" charset="0"/>
                                  <a:ea typeface="黑体" panose="02010609060101010101" pitchFamily="49" charset="-122"/>
                                </a:rPr>
                                <m:t>𝑛</m:t>
                              </m:r>
                            </m:sup>
                            <m:e>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zh-CN" altLang="en-US" b="0" i="1" smtClean="0">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𝑗</m:t>
                                  </m:r>
                                </m:sub>
                                <m:sup>
                                  <m:r>
                                    <a:rPr lang="zh-CN" altLang="en-US" b="0" i="1" smtClean="0">
                                      <a:solidFill>
                                        <a:schemeClr val="tx1"/>
                                      </a:solidFill>
                                      <a:latin typeface="Cambria Math" panose="02040503050406030204" pitchFamily="18" charset="0"/>
                                      <a:ea typeface="黑体" panose="02010609060101010101" pitchFamily="49" charset="-122"/>
                                    </a:rPr>
                                    <m:t>𝛾</m:t>
                                  </m:r>
                                </m:sup>
                              </m:sSubSup>
                            </m:e>
                          </m:nary>
                        </m:den>
                      </m:f>
                      <m:r>
                        <a:rPr lang="en-US" altLang="zh-CN" b="0" i="1" smtClean="0">
                          <a:solidFill>
                            <a:schemeClr val="tx1"/>
                          </a:solidFill>
                          <a:latin typeface="Cambria Math" panose="02040503050406030204" pitchFamily="18" charset="0"/>
                          <a:ea typeface="Cambria Math" panose="02040503050406030204" pitchFamily="18" charset="0"/>
                        </a:rPr>
                        <m:t>∙</m:t>
                      </m:r>
                      <m:r>
                        <m:rPr>
                          <m:sty m:val="p"/>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d>
                            <m:dPr>
                              <m:ctrlPr>
                                <a:rPr lang="en-US" altLang="zh-CN" b="0" i="1" smtClean="0">
                                  <a:solidFill>
                                    <a:schemeClr val="tx1"/>
                                  </a:solidFill>
                                  <a:latin typeface="Cambria Math" panose="02040503050406030204" pitchFamily="18" charset="0"/>
                                  <a:ea typeface="Cambria Math" panose="02040503050406030204" pitchFamily="18" charset="0"/>
                                </a:rPr>
                              </m:ctrlPr>
                            </m:dPr>
                            <m:e>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zh-CN" altLang="en-US" i="1">
                                      <a:solidFill>
                                        <a:schemeClr val="tx1"/>
                                      </a:solidFill>
                                      <a:latin typeface="Cambria Math" panose="02040503050406030204" pitchFamily="18" charset="0"/>
                                      <a:ea typeface="黑体" panose="02010609060101010101" pitchFamily="49" charset="-122"/>
                                    </a:rPr>
                                    <m:t>𝛾</m:t>
                                  </m:r>
                                  <m:r>
                                    <a:rPr lang="en-US" altLang="zh-CN" b="0" i="1" smtClean="0">
                                      <a:solidFill>
                                        <a:schemeClr val="tx1"/>
                                      </a:solidFill>
                                      <a:latin typeface="Cambria Math" panose="02040503050406030204" pitchFamily="18" charset="0"/>
                                      <a:ea typeface="黑体" panose="02010609060101010101" pitchFamily="49" charset="-122"/>
                                    </a:rPr>
                                    <m:t>−1</m:t>
                                  </m:r>
                                </m:sup>
                              </m:sSubSup>
                            </m:e>
                          </m:d>
                        </m:e>
                        <m:sub>
                          <m:r>
                            <a:rPr lang="en-US" altLang="zh-CN" b="0" i="1" smtClean="0">
                              <a:solidFill>
                                <a:schemeClr val="tx1"/>
                              </a:solidFill>
                              <a:latin typeface="Cambria Math" panose="02040503050406030204" pitchFamily="18" charset="0"/>
                              <a:ea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𝑛</m:t>
                          </m:r>
                          <m:r>
                            <a:rPr lang="en-US" altLang="zh-CN" b="0" i="1" smtClean="0">
                              <a:solidFill>
                                <a:schemeClr val="tx1"/>
                              </a:solidFill>
                              <a:latin typeface="Cambria Math" panose="02040503050406030204" pitchFamily="18" charset="0"/>
                              <a:ea typeface="Cambria Math" panose="02040503050406030204" pitchFamily="18" charset="0"/>
                            </a:rPr>
                            <m:t>]</m:t>
                          </m:r>
                        </m:sub>
                      </m:sSub>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6" name="文本框 15">
                <a:extLst>
                  <a:ext uri="{FF2B5EF4-FFF2-40B4-BE49-F238E27FC236}">
                    <a16:creationId xmlns:a16="http://schemas.microsoft.com/office/drawing/2014/main" id="{E2A26949-A138-4E56-8127-26D46FD37782}"/>
                  </a:ext>
                </a:extLst>
              </p:cNvPr>
              <p:cNvSpPr txBox="1">
                <a:spLocks noRot="1" noChangeAspect="1" noMove="1" noResize="1" noEditPoints="1" noAdjustHandles="1" noChangeArrowheads="1" noChangeShapeType="1" noTextEdit="1"/>
              </p:cNvSpPr>
              <p:nvPr/>
            </p:nvSpPr>
            <p:spPr>
              <a:xfrm>
                <a:off x="3766790" y="2755460"/>
                <a:ext cx="4662667" cy="960456"/>
              </a:xfrm>
              <a:prstGeom prst="rect">
                <a:avLst/>
              </a:prstGeom>
              <a:blipFill>
                <a:blip r:embed="rId5"/>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12A24812-7808-40E6-A5B6-2E7566156E9F}"/>
              </a:ext>
            </a:extLst>
          </p:cNvPr>
          <p:cNvSpPr txBox="1"/>
          <p:nvPr/>
        </p:nvSpPr>
        <p:spPr>
          <a:xfrm>
            <a:off x="1041324" y="4148007"/>
            <a:ext cx="5451781" cy="46166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所以，这一般不等价于</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SGDA.</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DC7256F-2605-4118-AE26-C3D419749153}"/>
                  </a:ext>
                </a:extLst>
              </p:cNvPr>
              <p:cNvSpPr txBox="1"/>
              <p:nvPr/>
            </p:nvSpPr>
            <p:spPr>
              <a:xfrm>
                <a:off x="3617061" y="1543334"/>
                <a:ext cx="4662667" cy="1100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nary>
                            <m:naryPr>
                              <m:chr m:val="∑"/>
                              <m:ctrlPr>
                                <a:rPr lang="en-US" altLang="zh-CN" b="0" i="1" smtClean="0">
                                  <a:solidFill>
                                    <a:schemeClr val="tx1"/>
                                  </a:solidFill>
                                  <a:latin typeface="Cambria Math" panose="02040503050406030204" pitchFamily="18" charset="0"/>
                                  <a:ea typeface="黑体" panose="02010609060101010101" pitchFamily="49" charset="-122"/>
                                </a:rPr>
                              </m:ctrlPr>
                            </m:naryPr>
                            <m:sub>
                              <m:r>
                                <m:rPr>
                                  <m:brk m:alnAt="23"/>
                                </m:rPr>
                                <a:rPr lang="en-US" altLang="zh-CN" b="0" i="1" smtClean="0">
                                  <a:solidFill>
                                    <a:schemeClr val="tx1"/>
                                  </a:solidFill>
                                  <a:latin typeface="Cambria Math" panose="02040503050406030204" pitchFamily="18" charset="0"/>
                                  <a:ea typeface="黑体" panose="02010609060101010101" pitchFamily="49" charset="-122"/>
                                </a:rPr>
                                <m:t>𝑗</m:t>
                              </m:r>
                              <m:r>
                                <a:rPr lang="en-US" altLang="zh-CN" b="0" i="1" smtClean="0">
                                  <a:solidFill>
                                    <a:schemeClr val="tx1"/>
                                  </a:solidFill>
                                  <a:latin typeface="Cambria Math" panose="02040503050406030204" pitchFamily="18" charset="0"/>
                                  <a:ea typeface="黑体" panose="02010609060101010101" pitchFamily="49" charset="-122"/>
                                </a:rPr>
                                <m:t>=1</m:t>
                              </m:r>
                            </m:sub>
                            <m:sup>
                              <m:r>
                                <a:rPr lang="en-US" altLang="zh-CN" b="0" i="1" smtClean="0">
                                  <a:solidFill>
                                    <a:schemeClr val="tx1"/>
                                  </a:solidFill>
                                  <a:latin typeface="Cambria Math" panose="02040503050406030204" pitchFamily="18" charset="0"/>
                                  <a:ea typeface="黑体" panose="02010609060101010101" pitchFamily="49" charset="-122"/>
                                </a:rPr>
                                <m:t>𝑛</m:t>
                              </m:r>
                            </m:sup>
                            <m:e>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zh-CN" altLang="en-US" b="0" i="1" smtClean="0">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𝑗</m:t>
                                  </m:r>
                                </m:sub>
                                <m:sup>
                                  <m:r>
                                    <a:rPr lang="zh-CN" altLang="en-US" b="0" i="1" smtClean="0">
                                      <a:solidFill>
                                        <a:schemeClr val="tx1"/>
                                      </a:solidFill>
                                      <a:latin typeface="Cambria Math" panose="02040503050406030204" pitchFamily="18" charset="0"/>
                                      <a:ea typeface="黑体" panose="02010609060101010101" pitchFamily="49" charset="-122"/>
                                    </a:rPr>
                                    <m:t>𝛾</m:t>
                                  </m:r>
                                </m:sup>
                              </m:sSubSup>
                            </m:e>
                          </m:nary>
                        </m:den>
                      </m:f>
                      <m:r>
                        <a:rPr lang="en-US" altLang="zh-CN" b="0" i="1" smtClean="0">
                          <a:solidFill>
                            <a:schemeClr val="tx1"/>
                          </a:solidFill>
                          <a:latin typeface="Cambria Math" panose="02040503050406030204" pitchFamily="18" charset="0"/>
                          <a:ea typeface="Cambria Math" panose="02040503050406030204" pitchFamily="18" charset="0"/>
                        </a:rPr>
                        <m:t>∙</m:t>
                      </m:r>
                      <m:nary>
                        <m:naryPr>
                          <m:chr m:val="∑"/>
                          <m:ctrlPr>
                            <a:rPr lang="en-US" altLang="zh-CN" b="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zh-CN" b="0" i="1" smtClean="0">
                              <a:solidFill>
                                <a:schemeClr val="tx1"/>
                              </a:solidFill>
                              <a:latin typeface="Cambria Math" panose="02040503050406030204" pitchFamily="18" charset="0"/>
                              <a:ea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rPr>
                            <m:t>𝑛</m:t>
                          </m:r>
                        </m:sup>
                        <m:e>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zh-CN" altLang="en-US" i="1">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𝑖</m:t>
                              </m:r>
                            </m:sub>
                            <m:sup>
                              <m:r>
                                <a:rPr lang="zh-CN" altLang="en-US" i="1">
                                  <a:solidFill>
                                    <a:schemeClr val="tx1"/>
                                  </a:solidFill>
                                  <a:latin typeface="Cambria Math" panose="02040503050406030204" pitchFamily="18" charset="0"/>
                                  <a:ea typeface="黑体" panose="02010609060101010101" pitchFamily="49" charset="-122"/>
                                </a:rPr>
                                <m:t>𝛾</m:t>
                              </m:r>
                              <m:r>
                                <a:rPr lang="en-US" altLang="zh-CN" b="0" i="1" smtClean="0">
                                  <a:solidFill>
                                    <a:schemeClr val="tx1"/>
                                  </a:solidFill>
                                  <a:latin typeface="Cambria Math" panose="02040503050406030204" pitchFamily="18" charset="0"/>
                                  <a:ea typeface="黑体" panose="02010609060101010101" pitchFamily="49" charset="-122"/>
                                </a:rPr>
                                <m:t>−1</m:t>
                              </m:r>
                            </m:sup>
                          </m:sSubSup>
                          <m:sSub>
                            <m:sSubPr>
                              <m:ctrlPr>
                                <a:rPr lang="en-US" altLang="zh-CN" i="1" smtClean="0">
                                  <a:solidFill>
                                    <a:schemeClr val="tx1"/>
                                  </a:solidFill>
                                  <a:latin typeface="Cambria Math" panose="02040503050406030204" pitchFamily="18" charset="0"/>
                                  <a:ea typeface="黑体" panose="02010609060101010101" pitchFamily="49" charset="-122"/>
                                </a:rPr>
                              </m:ctrlPr>
                            </m:sSubPr>
                            <m:e>
                              <m:r>
                                <m:rPr>
                                  <m:sty m:val="p"/>
                                </m:rPr>
                                <a:rPr lang="en-US" altLang="zh-CN" i="1" smtClean="0">
                                  <a:solidFill>
                                    <a:schemeClr val="tx1"/>
                                  </a:solidFill>
                                  <a:latin typeface="Cambria Math" panose="02040503050406030204" pitchFamily="18" charset="0"/>
                                  <a:ea typeface="Cambria Math" panose="02040503050406030204" pitchFamily="18" charset="0"/>
                                </a:rPr>
                                <m:t>∇</m:t>
                              </m:r>
                            </m:e>
                            <m:sub>
                              <m:r>
                                <a:rPr lang="en-US" altLang="zh-CN" b="0" i="1" smtClean="0">
                                  <a:solidFill>
                                    <a:schemeClr val="tx1"/>
                                  </a:solidFill>
                                  <a:latin typeface="Cambria Math" panose="02040503050406030204" pitchFamily="18" charset="0"/>
                                  <a:ea typeface="黑体" panose="02010609060101010101" pitchFamily="49" charset="-122"/>
                                </a:rPr>
                                <m:t>𝑖</m:t>
                              </m:r>
                            </m:sub>
                          </m:sSub>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i="1">
                                  <a:solidFill>
                                    <a:schemeClr val="tx1"/>
                                  </a:solidFill>
                                  <a:latin typeface="Cambria Math" panose="02040503050406030204" pitchFamily="18" charset="0"/>
                                  <a:ea typeface="黑体" panose="02010609060101010101" pitchFamily="49" charset="-122"/>
                                </a:rPr>
                                <m:t>𝑡</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𝑒</m:t>
                              </m:r>
                            </m:e>
                            <m:sub>
                              <m:r>
                                <a:rPr lang="en-US" altLang="zh-CN" b="0" i="1" smtClean="0">
                                  <a:solidFill>
                                    <a:schemeClr val="tx1"/>
                                  </a:solidFill>
                                  <a:latin typeface="Cambria Math" panose="02040503050406030204" pitchFamily="18" charset="0"/>
                                  <a:ea typeface="黑体" panose="02010609060101010101" pitchFamily="49" charset="-122"/>
                                </a:rPr>
                                <m:t>𝑖</m:t>
                              </m:r>
                            </m:sub>
                          </m:sSub>
                        </m:e>
                      </m:nary>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6DC7256F-2605-4118-AE26-C3D419749153}"/>
                  </a:ext>
                </a:extLst>
              </p:cNvPr>
              <p:cNvSpPr txBox="1">
                <a:spLocks noRot="1" noChangeAspect="1" noMove="1" noResize="1" noEditPoints="1" noAdjustHandles="1" noChangeArrowheads="1" noChangeShapeType="1" noTextEdit="1"/>
              </p:cNvSpPr>
              <p:nvPr/>
            </p:nvSpPr>
            <p:spPr>
              <a:xfrm>
                <a:off x="3617061" y="1543334"/>
                <a:ext cx="4662667" cy="110055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1701F64-5991-44A0-B5D1-B51602B9B995}"/>
                  </a:ext>
                </a:extLst>
              </p:cNvPr>
              <p:cNvSpPr/>
              <p:nvPr/>
            </p:nvSpPr>
            <p:spPr>
              <a:xfrm>
                <a:off x="5073365" y="1092351"/>
                <a:ext cx="3671052" cy="461665"/>
              </a:xfrm>
              <a:prstGeom prst="rect">
                <a:avLst/>
              </a:prstGeom>
            </p:spPr>
            <p:txBody>
              <a:bodyPr wrap="square">
                <a:spAutoFit/>
              </a:bodyPr>
              <a:lstStyle/>
              <a:p>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oMath>
                </a14:m>
                <a:r>
                  <a:rPr lang="zh-CN" altLang="en-US" dirty="0">
                    <a:solidFill>
                      <a:schemeClr val="tx1"/>
                    </a:solidFill>
                    <a:ea typeface="黑体" panose="02010609060101010101" pitchFamily="49" charset="-122"/>
                    <a:cs typeface="Times New Roman" panose="02020603050405020304" pitchFamily="18" charset="0"/>
                  </a:rPr>
                  <a:t>表示矩阵的</a:t>
                </a:r>
                <a:r>
                  <a:rPr lang="en-US" altLang="zh-CN" dirty="0" err="1">
                    <a:solidFill>
                      <a:schemeClr val="tx1"/>
                    </a:solidFill>
                    <a:ea typeface="黑体" panose="02010609060101010101" pitchFamily="49" charset="-122"/>
                    <a:cs typeface="Times New Roman" panose="02020603050405020304" pitchFamily="18" charset="0"/>
                  </a:rPr>
                  <a:t>Hardmard</a:t>
                </a:r>
                <a:r>
                  <a:rPr lang="zh-CN" altLang="en-US" dirty="0">
                    <a:solidFill>
                      <a:schemeClr val="tx1"/>
                    </a:solidFill>
                    <a:ea typeface="黑体" panose="02010609060101010101" pitchFamily="49" charset="-122"/>
                    <a:cs typeface="Times New Roman" panose="02020603050405020304" pitchFamily="18" charset="0"/>
                  </a:rPr>
                  <a:t>积</a:t>
                </a:r>
              </a:p>
            </p:txBody>
          </p:sp>
        </mc:Choice>
        <mc:Fallback xmlns="">
          <p:sp>
            <p:nvSpPr>
              <p:cNvPr id="4" name="矩形 3">
                <a:extLst>
                  <a:ext uri="{FF2B5EF4-FFF2-40B4-BE49-F238E27FC236}">
                    <a16:creationId xmlns:a16="http://schemas.microsoft.com/office/drawing/2014/main" id="{B1701F64-5991-44A0-B5D1-B51602B9B995}"/>
                  </a:ext>
                </a:extLst>
              </p:cNvPr>
              <p:cNvSpPr>
                <a:spLocks noRot="1" noChangeAspect="1" noMove="1" noResize="1" noEditPoints="1" noAdjustHandles="1" noChangeArrowheads="1" noChangeShapeType="1" noTextEdit="1"/>
              </p:cNvSpPr>
              <p:nvPr/>
            </p:nvSpPr>
            <p:spPr>
              <a:xfrm>
                <a:off x="5073365" y="1092351"/>
                <a:ext cx="3671052" cy="461665"/>
              </a:xfrm>
              <a:prstGeom prst="rect">
                <a:avLst/>
              </a:prstGeom>
              <a:blipFill>
                <a:blip r:embed="rId8"/>
                <a:stretch>
                  <a:fillRect t="-14474" b="-30263"/>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54A16835-C398-400B-ABE9-BEA33F287BB8}"/>
              </a:ext>
            </a:extLst>
          </p:cNvPr>
          <p:cNvGrpSpPr/>
          <p:nvPr/>
        </p:nvGrpSpPr>
        <p:grpSpPr>
          <a:xfrm>
            <a:off x="1051916" y="4736332"/>
            <a:ext cx="6120064" cy="1371973"/>
            <a:chOff x="1051916" y="4736332"/>
            <a:chExt cx="6120064" cy="1371973"/>
          </a:xfrm>
        </p:grpSpPr>
        <p:grpSp>
          <p:nvGrpSpPr>
            <p:cNvPr id="2" name="组合 1">
              <a:extLst>
                <a:ext uri="{FF2B5EF4-FFF2-40B4-BE49-F238E27FC236}">
                  <a16:creationId xmlns:a16="http://schemas.microsoft.com/office/drawing/2014/main" id="{AE6D833E-788F-4E98-AD7D-1D098C72F652}"/>
                </a:ext>
              </a:extLst>
            </p:cNvPr>
            <p:cNvGrpSpPr/>
            <p:nvPr/>
          </p:nvGrpSpPr>
          <p:grpSpPr>
            <a:xfrm>
              <a:off x="1480164" y="5147849"/>
              <a:ext cx="5691816" cy="960456"/>
              <a:chOff x="1369994" y="5357172"/>
              <a:chExt cx="5691816" cy="960456"/>
            </a:xfrm>
          </p:grpSpPr>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DBEF427-8DC3-4AF9-B370-9C6F1E9D0E7E}"/>
                      </a:ext>
                    </a:extLst>
                  </p:cNvPr>
                  <p:cNvSpPr txBox="1"/>
                  <p:nvPr/>
                </p:nvSpPr>
                <p:spPr>
                  <a:xfrm>
                    <a:off x="1369994" y="5376485"/>
                    <a:ext cx="2725466" cy="930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ea typeface="黑体" panose="02010609060101010101" pitchFamily="49" charset="-122"/>
                            </a:rPr>
                            <m:t>𝔼</m:t>
                          </m:r>
                          <m:d>
                            <m:dPr>
                              <m:begChr m:val="["/>
                              <m:endChr m:val="]"/>
                              <m:ctrlPr>
                                <a:rPr lang="en-US" altLang="zh-CN" b="0" i="1" smtClean="0">
                                  <a:solidFill>
                                    <a:schemeClr val="tx1"/>
                                  </a:solidFill>
                                  <a:latin typeface="Cambria Math" panose="02040503050406030204" pitchFamily="18" charset="0"/>
                                  <a:ea typeface="黑体" panose="02010609060101010101" pitchFamily="49" charset="-122"/>
                                </a:rPr>
                              </m:ctrlPr>
                            </m:dPr>
                            <m:e>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zh-CN" altLang="en-US" b="0" i="1" smtClean="0">
                                          <a:solidFill>
                                            <a:schemeClr val="tx1"/>
                                          </a:solidFill>
                                          <a:latin typeface="Cambria Math" panose="02040503050406030204" pitchFamily="18" charset="0"/>
                                          <a:ea typeface="黑体" panose="02010609060101010101" pitchFamily="49" charset="-122"/>
                                        </a:rPr>
                                        <m:t>𝛽</m:t>
                                      </m:r>
                                    </m:e>
                                    <m:sub>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𝑖</m:t>
                                          </m:r>
                                        </m:e>
                                        <m:sub>
                                          <m:r>
                                            <a:rPr lang="en-US" altLang="zh-CN" b="0" i="1" smtClean="0">
                                              <a:solidFill>
                                                <a:schemeClr val="tx1"/>
                                              </a:solidFill>
                                              <a:latin typeface="Cambria Math" panose="02040503050406030204" pitchFamily="18" charset="0"/>
                                              <a:ea typeface="黑体" panose="02010609060101010101" pitchFamily="49" charset="-122"/>
                                            </a:rPr>
                                            <m:t>𝑡</m:t>
                                          </m:r>
                                        </m:sub>
                                      </m:sSub>
                                    </m:sub>
                                  </m:sSub>
                                </m:den>
                              </m:f>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m:rPr>
                                      <m:sty m:val="p"/>
                                    </m:rPr>
                                    <a:rPr lang="en-US" altLang="zh-CN" b="0" i="1" smtClean="0">
                                      <a:solidFill>
                                        <a:schemeClr val="tx1"/>
                                      </a:solidFill>
                                      <a:latin typeface="Cambria Math" panose="02040503050406030204" pitchFamily="18" charset="0"/>
                                      <a:ea typeface="Cambria Math" panose="02040503050406030204" pitchFamily="18" charset="0"/>
                                    </a:rPr>
                                    <m:t>∇</m:t>
                                  </m:r>
                                </m:e>
                                <m:sub>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𝑖</m:t>
                                      </m:r>
                                    </m:e>
                                    <m:sub>
                                      <m:r>
                                        <a:rPr lang="en-US" altLang="zh-CN" b="0" i="1" smtClean="0">
                                          <a:solidFill>
                                            <a:schemeClr val="tx1"/>
                                          </a:solidFill>
                                          <a:latin typeface="Cambria Math" panose="02040503050406030204" pitchFamily="18" charset="0"/>
                                          <a:ea typeface="黑体" panose="02010609060101010101" pitchFamily="49" charset="-122"/>
                                        </a:rPr>
                                        <m:t>𝑡</m:t>
                                      </m:r>
                                    </m:sub>
                                  </m:sSub>
                                </m:sub>
                              </m:sSub>
                              <m:r>
                                <a:rPr lang="en-US" altLang="zh-CN" b="0" i="1" smtClean="0">
                                  <a:solidFill>
                                    <a:schemeClr val="tx1"/>
                                  </a:solidFill>
                                  <a:latin typeface="Cambria Math" panose="02040503050406030204" pitchFamily="18" charset="0"/>
                                  <a:ea typeface="黑体" panose="02010609060101010101" pitchFamily="49" charset="-122"/>
                                </a:rPr>
                                <m:t>𝑓</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𝑒</m:t>
                                  </m:r>
                                </m:e>
                                <m:sub>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𝑖</m:t>
                                      </m:r>
                                    </m:e>
                                    <m:sub>
                                      <m:r>
                                        <a:rPr lang="en-US" altLang="zh-CN" b="0" i="1" smtClean="0">
                                          <a:solidFill>
                                            <a:schemeClr val="tx1"/>
                                          </a:solidFill>
                                          <a:latin typeface="Cambria Math" panose="02040503050406030204" pitchFamily="18" charset="0"/>
                                          <a:ea typeface="黑体" panose="02010609060101010101" pitchFamily="49" charset="-122"/>
                                        </a:rPr>
                                        <m:t>𝑡</m:t>
                                      </m:r>
                                    </m:sub>
                                  </m:sSub>
                                </m:sub>
                              </m:sSub>
                              <m:r>
                                <a:rPr lang="en-US" altLang="zh-CN" i="1">
                                  <a:solidFill>
                                    <a:schemeClr val="tx1"/>
                                  </a:solidFill>
                                  <a:latin typeface="Cambria Math" panose="02040503050406030204" pitchFamily="18" charset="0"/>
                                  <a:ea typeface="黑体" panose="02010609060101010101" pitchFamily="49" charset="-122"/>
                                </a:rPr>
                                <m:t>|</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𝑥</m:t>
                                  </m:r>
                                </m:e>
                                <m:sub>
                                  <m:r>
                                    <a:rPr lang="en-US" altLang="zh-CN" b="0" i="1" smtClean="0">
                                      <a:solidFill>
                                        <a:schemeClr val="tx1"/>
                                      </a:solidFill>
                                      <a:latin typeface="Cambria Math" panose="02040503050406030204" pitchFamily="18" charset="0"/>
                                      <a:ea typeface="黑体" panose="02010609060101010101" pitchFamily="49" charset="-122"/>
                                    </a:rPr>
                                    <m:t>𝑡</m:t>
                                  </m:r>
                                </m:sub>
                              </m:sSub>
                            </m:e>
                          </m:d>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9" name="文本框 8">
                    <a:extLst>
                      <a:ext uri="{FF2B5EF4-FFF2-40B4-BE49-F238E27FC236}">
                        <a16:creationId xmlns:a16="http://schemas.microsoft.com/office/drawing/2014/main" id="{9DBEF427-8DC3-4AF9-B370-9C6F1E9D0E7E}"/>
                      </a:ext>
                    </a:extLst>
                  </p:cNvPr>
                  <p:cNvSpPr txBox="1">
                    <a:spLocks noRot="1" noChangeAspect="1" noMove="1" noResize="1" noEditPoints="1" noAdjustHandles="1" noChangeArrowheads="1" noChangeShapeType="1" noTextEdit="1"/>
                  </p:cNvSpPr>
                  <p:nvPr/>
                </p:nvSpPr>
                <p:spPr>
                  <a:xfrm>
                    <a:off x="1369994" y="5376485"/>
                    <a:ext cx="2725466" cy="93012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5B29F36E-D429-4DEF-83A9-4258529F9DB6}"/>
                      </a:ext>
                    </a:extLst>
                  </p:cNvPr>
                  <p:cNvSpPr txBox="1"/>
                  <p:nvPr/>
                </p:nvSpPr>
                <p:spPr>
                  <a:xfrm>
                    <a:off x="3798003" y="5357172"/>
                    <a:ext cx="3263807" cy="9604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1</m:t>
                              </m:r>
                            </m:num>
                            <m:den>
                              <m:nary>
                                <m:naryPr>
                                  <m:chr m:val="∑"/>
                                  <m:ctrlPr>
                                    <a:rPr lang="en-US" altLang="zh-CN" b="0" i="1" smtClean="0">
                                      <a:solidFill>
                                        <a:schemeClr val="tx1"/>
                                      </a:solidFill>
                                      <a:latin typeface="Cambria Math" panose="02040503050406030204" pitchFamily="18" charset="0"/>
                                      <a:ea typeface="黑体" panose="02010609060101010101" pitchFamily="49" charset="-122"/>
                                    </a:rPr>
                                  </m:ctrlPr>
                                </m:naryPr>
                                <m:sub>
                                  <m:r>
                                    <m:rPr>
                                      <m:brk m:alnAt="23"/>
                                    </m:rPr>
                                    <a:rPr lang="en-US" altLang="zh-CN" b="0" i="1" smtClean="0">
                                      <a:solidFill>
                                        <a:schemeClr val="tx1"/>
                                      </a:solidFill>
                                      <a:latin typeface="Cambria Math" panose="02040503050406030204" pitchFamily="18" charset="0"/>
                                      <a:ea typeface="黑体" panose="02010609060101010101" pitchFamily="49" charset="-122"/>
                                    </a:rPr>
                                    <m:t>𝑗</m:t>
                                  </m:r>
                                  <m:r>
                                    <a:rPr lang="en-US" altLang="zh-CN" b="0" i="1" smtClean="0">
                                      <a:solidFill>
                                        <a:schemeClr val="tx1"/>
                                      </a:solidFill>
                                      <a:latin typeface="Cambria Math" panose="02040503050406030204" pitchFamily="18" charset="0"/>
                                      <a:ea typeface="黑体" panose="02010609060101010101" pitchFamily="49" charset="-122"/>
                                    </a:rPr>
                                    <m:t>=1</m:t>
                                  </m:r>
                                </m:sub>
                                <m:sup>
                                  <m:r>
                                    <a:rPr lang="en-US" altLang="zh-CN" b="0" i="1" smtClean="0">
                                      <a:solidFill>
                                        <a:schemeClr val="tx1"/>
                                      </a:solidFill>
                                      <a:latin typeface="Cambria Math" panose="02040503050406030204" pitchFamily="18" charset="0"/>
                                      <a:ea typeface="黑体" panose="02010609060101010101" pitchFamily="49" charset="-122"/>
                                    </a:rPr>
                                    <m:t>𝑛</m:t>
                                  </m:r>
                                </m:sup>
                                <m:e>
                                  <m:sSubSup>
                                    <m:sSubSupPr>
                                      <m:ctrlPr>
                                        <a:rPr lang="en-US" altLang="zh-CN" b="0" i="1" smtClean="0">
                                          <a:solidFill>
                                            <a:schemeClr val="tx1"/>
                                          </a:solidFill>
                                          <a:latin typeface="Cambria Math" panose="02040503050406030204" pitchFamily="18" charset="0"/>
                                          <a:ea typeface="黑体" panose="02010609060101010101" pitchFamily="49" charset="-122"/>
                                        </a:rPr>
                                      </m:ctrlPr>
                                    </m:sSubSupPr>
                                    <m:e>
                                      <m:r>
                                        <a:rPr lang="zh-CN" altLang="en-US" b="0" i="1" smtClean="0">
                                          <a:solidFill>
                                            <a:schemeClr val="tx1"/>
                                          </a:solidFill>
                                          <a:latin typeface="Cambria Math" panose="02040503050406030204" pitchFamily="18" charset="0"/>
                                          <a:ea typeface="黑体" panose="02010609060101010101" pitchFamily="49" charset="-122"/>
                                        </a:rPr>
                                        <m:t>𝛽</m:t>
                                      </m:r>
                                    </m:e>
                                    <m:sub>
                                      <m:r>
                                        <a:rPr lang="en-US" altLang="zh-CN" b="0" i="1" smtClean="0">
                                          <a:solidFill>
                                            <a:schemeClr val="tx1"/>
                                          </a:solidFill>
                                          <a:latin typeface="Cambria Math" panose="02040503050406030204" pitchFamily="18" charset="0"/>
                                          <a:ea typeface="黑体" panose="02010609060101010101" pitchFamily="49" charset="-122"/>
                                        </a:rPr>
                                        <m:t>𝑗</m:t>
                                      </m:r>
                                    </m:sub>
                                    <m:sup/>
                                  </m:sSubSup>
                                </m:e>
                              </m:nary>
                            </m:den>
                          </m:f>
                          <m:r>
                            <a:rPr lang="en-US" altLang="zh-CN" b="0" i="1" smtClean="0">
                              <a:solidFill>
                                <a:schemeClr val="tx1"/>
                              </a:solidFill>
                              <a:latin typeface="Cambria Math" panose="02040503050406030204" pitchFamily="18" charset="0"/>
                              <a:ea typeface="Cambria Math" panose="02040503050406030204" pitchFamily="18" charset="0"/>
                            </a:rPr>
                            <m:t>∙</m:t>
                          </m:r>
                          <m:r>
                            <m:rPr>
                              <m:sty m:val="p"/>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𝑓</m:t>
                          </m:r>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b="0" i="1" smtClean="0">
                                  <a:solidFill>
                                    <a:schemeClr val="tx1"/>
                                  </a:solidFill>
                                  <a:latin typeface="Cambria Math" panose="02040503050406030204" pitchFamily="18" charset="0"/>
                                  <a:ea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𝑥</m:t>
                              </m:r>
                            </m:e>
                            <m:sub>
                              <m:r>
                                <a:rPr lang="en-US" altLang="zh-CN" b="0" i="1" smtClean="0">
                                  <a:solidFill>
                                    <a:schemeClr val="tx1"/>
                                  </a:solidFill>
                                  <a:latin typeface="Cambria Math" panose="02040503050406030204" pitchFamily="18" charset="0"/>
                                  <a:ea typeface="Cambria Math" panose="02040503050406030204" pitchFamily="18" charset="0"/>
                                </a:rPr>
                                <m:t>𝑡</m:t>
                              </m:r>
                            </m:sub>
                          </m:sSub>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10" name="文本框 9">
                    <a:extLst>
                      <a:ext uri="{FF2B5EF4-FFF2-40B4-BE49-F238E27FC236}">
                        <a16:creationId xmlns:a16="http://schemas.microsoft.com/office/drawing/2014/main" id="{5B29F36E-D429-4DEF-83A9-4258529F9DB6}"/>
                      </a:ext>
                    </a:extLst>
                  </p:cNvPr>
                  <p:cNvSpPr txBox="1">
                    <a:spLocks noRot="1" noChangeAspect="1" noMove="1" noResize="1" noEditPoints="1" noAdjustHandles="1" noChangeArrowheads="1" noChangeShapeType="1" noTextEdit="1"/>
                  </p:cNvSpPr>
                  <p:nvPr/>
                </p:nvSpPr>
                <p:spPr>
                  <a:xfrm>
                    <a:off x="3798003" y="5357172"/>
                    <a:ext cx="3263807" cy="960456"/>
                  </a:xfrm>
                  <a:prstGeom prst="rect">
                    <a:avLst/>
                  </a:prstGeom>
                  <a:blipFill>
                    <a:blip r:embed="rId10"/>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C193075D-EBC9-4254-8AC4-62C50EE13160}"/>
                    </a:ext>
                  </a:extLst>
                </p:cNvPr>
                <p:cNvSpPr txBox="1"/>
                <p:nvPr/>
              </p:nvSpPr>
              <p:spPr>
                <a:xfrm>
                  <a:off x="1051916" y="4736332"/>
                  <a:ext cx="5451781" cy="46166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当 </a:t>
                  </a:r>
                  <a14:m>
                    <m:oMath xmlns:m="http://schemas.openxmlformats.org/officeDocument/2006/math">
                      <m:r>
                        <a:rPr lang="zh-CN" altLang="en-US"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𝛾</m:t>
                      </m:r>
                      <m:r>
                        <a:rPr lang="en-US" altLang="zh-CN"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 时，这仅是</a:t>
                  </a:r>
                  <a14:m>
                    <m:oMath xmlns:m="http://schemas.openxmlformats.org/officeDocument/2006/math">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𝑓</m:t>
                      </m:r>
                      <m:r>
                        <a:rPr lang="en-US" altLang="zh-CN" i="1">
                          <a:solidFill>
                            <a:schemeClr val="tx1"/>
                          </a:solidFill>
                          <a:latin typeface="Cambria Math" panose="02040503050406030204" pitchFamily="18" charset="0"/>
                          <a:ea typeface="Cambria Math" panose="02040503050406030204" pitchFamily="18" charset="0"/>
                        </a:rPr>
                        <m:t>(</m:t>
                      </m:r>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𝑥</m:t>
                          </m:r>
                        </m:e>
                        <m:sub>
                          <m:r>
                            <a:rPr lang="en-US" altLang="zh-CN" i="1">
                              <a:solidFill>
                                <a:schemeClr val="tx1"/>
                              </a:solidFill>
                              <a:latin typeface="Cambria Math" panose="02040503050406030204" pitchFamily="18" charset="0"/>
                              <a:ea typeface="Cambria Math" panose="02040503050406030204" pitchFamily="18" charset="0"/>
                            </a:rPr>
                            <m:t>𝑡</m:t>
                          </m:r>
                        </m:sub>
                      </m:sSub>
                      <m:r>
                        <a:rPr lang="en-US" altLang="zh-CN" i="1">
                          <a:solidFill>
                            <a:schemeClr val="tx1"/>
                          </a:solidFill>
                          <a:latin typeface="Cambria Math" panose="02040503050406030204" pitchFamily="18" charset="0"/>
                          <a:ea typeface="Cambria Math" panose="02040503050406030204" pitchFamily="18" charset="0"/>
                        </a:rPr>
                        <m:t>)</m:t>
                      </m:r>
                    </m:oMath>
                  </a14:m>
                  <a:r>
                    <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rPr>
                    <a:t>的伸缩</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mc:Choice>
          <mc:Fallback>
            <p:sp>
              <p:nvSpPr>
                <p:cNvPr id="13" name="文本框 12">
                  <a:extLst>
                    <a:ext uri="{FF2B5EF4-FFF2-40B4-BE49-F238E27FC236}">
                      <a16:creationId xmlns:a16="http://schemas.microsoft.com/office/drawing/2014/main" id="{C193075D-EBC9-4254-8AC4-62C50EE13160}"/>
                    </a:ext>
                  </a:extLst>
                </p:cNvPr>
                <p:cNvSpPr txBox="1">
                  <a:spLocks noRot="1" noChangeAspect="1" noMove="1" noResize="1" noEditPoints="1" noAdjustHandles="1" noChangeArrowheads="1" noChangeShapeType="1" noTextEdit="1"/>
                </p:cNvSpPr>
                <p:nvPr/>
              </p:nvSpPr>
              <p:spPr>
                <a:xfrm>
                  <a:off x="1051916" y="4736332"/>
                  <a:ext cx="5451781" cy="461665"/>
                </a:xfrm>
                <a:prstGeom prst="rect">
                  <a:avLst/>
                </a:prstGeom>
                <a:blipFill>
                  <a:blip r:embed="rId11"/>
                  <a:stretch>
                    <a:fillRect l="-1566" t="-14474" b="-30263"/>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382441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p:bldP spid="17" grpId="0"/>
      <p:bldP spid="12"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10.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11.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12.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13.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14.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15.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16.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17.xml><?xml version="1.0" encoding="utf-8"?>
<p:tagLst xmlns:a="http://schemas.openxmlformats.org/drawingml/2006/main" xmlns:r="http://schemas.openxmlformats.org/officeDocument/2006/relationships" xmlns:p="http://schemas.openxmlformats.org/presentationml/2006/main">
  <p:tag name="TIMING" val="|2.2|82.6|22.9|20|30.8|40.5"/>
</p:tagLst>
</file>

<file path=ppt/tags/tag2.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3.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4.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5.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6.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7.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8.xml><?xml version="1.0" encoding="utf-8"?>
<p:tagLst xmlns:a="http://schemas.openxmlformats.org/drawingml/2006/main" xmlns:r="http://schemas.openxmlformats.org/officeDocument/2006/relationships" xmlns:p="http://schemas.openxmlformats.org/presentationml/2006/main">
  <p:tag name="TIMING" val="|14.6|59|83.8|20.7|33.6|19.5|23.5"/>
</p:tagLst>
</file>

<file path=ppt/tags/tag9.xml><?xml version="1.0" encoding="utf-8"?>
<p:tagLst xmlns:a="http://schemas.openxmlformats.org/drawingml/2006/main" xmlns:r="http://schemas.openxmlformats.org/officeDocument/2006/relationships" xmlns:p="http://schemas.openxmlformats.org/presentationml/2006/main">
  <p:tag name="TIMING" val="|14.6|59|83.8|20.7|33.6|19.5|23.5"/>
</p:tagLst>
</file>

<file path=ppt/theme/theme1.xml><?xml version="1.0" encoding="utf-8"?>
<a:theme xmlns:a="http://schemas.openxmlformats.org/drawingml/2006/main" name="最优化理论与算法模板">
  <a:themeElements>
    <a:clrScheme name="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30477</TotalTime>
  <Words>1997</Words>
  <Application>Microsoft Office PowerPoint</Application>
  <PresentationFormat>全屏显示(4:3)</PresentationFormat>
  <Paragraphs>220</Paragraphs>
  <Slides>26</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仿宋_GB2312</vt:lpstr>
      <vt:lpstr>黑体</vt:lpstr>
      <vt:lpstr>宋体</vt:lpstr>
      <vt:lpstr>Arial</vt:lpstr>
      <vt:lpstr>Calibri</vt:lpstr>
      <vt:lpstr>Cambria Math</vt:lpstr>
      <vt:lpstr>Times New Roman</vt:lpstr>
      <vt:lpstr>Wingdings</vt:lpstr>
      <vt:lpstr>最优化理论与算法模板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北京航空航天大学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实用优化方法</dc:title>
  <dc:creator>刘红英</dc:creator>
  <cp:lastModifiedBy>BUAA</cp:lastModifiedBy>
  <cp:revision>4217</cp:revision>
  <cp:lastPrinted>2023-10-23T09:23:28Z</cp:lastPrinted>
  <dcterms:created xsi:type="dcterms:W3CDTF">1997-11-08T17:22:06Z</dcterms:created>
  <dcterms:modified xsi:type="dcterms:W3CDTF">2023-10-23T12:39:58Z</dcterms:modified>
</cp:coreProperties>
</file>