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20"/>
  </p:notesMasterIdLst>
  <p:handoutMasterIdLst>
    <p:handoutMasterId r:id="rId21"/>
  </p:handoutMasterIdLst>
  <p:sldIdLst>
    <p:sldId id="691" r:id="rId2"/>
    <p:sldId id="706" r:id="rId3"/>
    <p:sldId id="891" r:id="rId4"/>
    <p:sldId id="897" r:id="rId5"/>
    <p:sldId id="898" r:id="rId6"/>
    <p:sldId id="692" r:id="rId7"/>
    <p:sldId id="885" r:id="rId8"/>
    <p:sldId id="892" r:id="rId9"/>
    <p:sldId id="893" r:id="rId10"/>
    <p:sldId id="894" r:id="rId11"/>
    <p:sldId id="905" r:id="rId12"/>
    <p:sldId id="890" r:id="rId13"/>
    <p:sldId id="895" r:id="rId14"/>
    <p:sldId id="896" r:id="rId15"/>
    <p:sldId id="899" r:id="rId16"/>
    <p:sldId id="703" r:id="rId17"/>
    <p:sldId id="900" r:id="rId18"/>
    <p:sldId id="904" r:id="rId19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8080"/>
    <a:srgbClr val="000000"/>
    <a:srgbClr val="CC0000"/>
    <a:srgbClr val="FFCCFF"/>
    <a:srgbClr val="FFFF99"/>
    <a:srgbClr val="3399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9" autoAdjust="0"/>
    <p:restoredTop sz="94711" autoAdjust="0"/>
  </p:normalViewPr>
  <p:slideViewPr>
    <p:cSldViewPr snapToGrid="0">
      <p:cViewPr varScale="1">
        <p:scale>
          <a:sx n="58" d="100"/>
          <a:sy n="58" d="100"/>
        </p:scale>
        <p:origin x="1588" y="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1416" y="-9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7D1D5005-FA64-4B68-8718-C69E96C4B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081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397" y="4716867"/>
            <a:ext cx="4982885" cy="446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DB9E98CC-3F06-4AE5-9B38-CBF5B5B55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741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8228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493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735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647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2754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836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950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7101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8124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4743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8504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795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2774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AD7D-0C96-481A-B2FF-C2A4F0F631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6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2FBEF-62E4-4215-8DDE-F1A21BD90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4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E9AD06-A5D8-4920-A8A1-E4FE10CD1C56}" type="datetimeFigureOut">
              <a:rPr lang="zh-CN" altLang="en-US"/>
              <a:pPr>
                <a:defRPr/>
              </a:pPr>
              <a:t>2023/11/1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EE14A5-72EC-40B3-9961-5EB8EB8210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323850" y="6515100"/>
            <a:ext cx="35258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对偶方法：对偶定理</a:t>
            </a: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LHY-SMS-BUAA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4699000" y="6510338"/>
            <a:ext cx="2033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最优化方法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5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0.png"/><Relationship Id="rId12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59.png"/><Relationship Id="rId11" Type="http://schemas.openxmlformats.org/officeDocument/2006/relationships/image" Target="../media/image620.png"/><Relationship Id="rId5" Type="http://schemas.openxmlformats.org/officeDocument/2006/relationships/image" Target="../media/image560.png"/><Relationship Id="rId15" Type="http://schemas.openxmlformats.org/officeDocument/2006/relationships/image" Target="../media/image67.png"/><Relationship Id="rId10" Type="http://schemas.openxmlformats.org/officeDocument/2006/relationships/image" Target="../media/image63.png"/><Relationship Id="rId4" Type="http://schemas.openxmlformats.org/officeDocument/2006/relationships/image" Target="../media/image58.png"/><Relationship Id="rId9" Type="http://schemas.openxmlformats.org/officeDocument/2006/relationships/image" Target="../media/image62.png"/><Relationship Id="rId14" Type="http://schemas.openxmlformats.org/officeDocument/2006/relationships/image" Target="../media/image6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0.png"/><Relationship Id="rId3" Type="http://schemas.openxmlformats.org/officeDocument/2006/relationships/notesSlide" Target="../notesSlides/notesSlide7.xml"/><Relationship Id="rId12" Type="http://schemas.openxmlformats.org/officeDocument/2006/relationships/image" Target="../media/image7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690.png"/><Relationship Id="rId11" Type="http://schemas.openxmlformats.org/officeDocument/2006/relationships/image" Target="../media/image74.png"/><Relationship Id="rId5" Type="http://schemas.openxmlformats.org/officeDocument/2006/relationships/image" Target="../media/image680.png"/><Relationship Id="rId10" Type="http://schemas.openxmlformats.org/officeDocument/2006/relationships/image" Target="../media/image720.png"/><Relationship Id="rId4" Type="http://schemas.openxmlformats.org/officeDocument/2006/relationships/image" Target="../media/image670.png"/><Relationship Id="rId9" Type="http://schemas.openxmlformats.org/officeDocument/2006/relationships/image" Target="../media/image7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20.png"/><Relationship Id="rId12" Type="http://schemas.openxmlformats.org/officeDocument/2006/relationships/image" Target="../media/image8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710.png"/><Relationship Id="rId11" Type="http://schemas.openxmlformats.org/officeDocument/2006/relationships/image" Target="../media/image78.png"/><Relationship Id="rId5" Type="http://schemas.openxmlformats.org/officeDocument/2006/relationships/image" Target="../media/image760.png"/><Relationship Id="rId10" Type="http://schemas.openxmlformats.org/officeDocument/2006/relationships/image" Target="../media/image79.png"/><Relationship Id="rId4" Type="http://schemas.openxmlformats.org/officeDocument/2006/relationships/image" Target="../media/image76.png"/><Relationship Id="rId9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3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50.png"/><Relationship Id="rId12" Type="http://schemas.openxmlformats.org/officeDocument/2006/relationships/image" Target="../media/image9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840.png"/><Relationship Id="rId11" Type="http://schemas.openxmlformats.org/officeDocument/2006/relationships/image" Target="../media/image910.png"/><Relationship Id="rId5" Type="http://schemas.openxmlformats.org/officeDocument/2006/relationships/image" Target="../media/image830.png"/><Relationship Id="rId10" Type="http://schemas.openxmlformats.org/officeDocument/2006/relationships/image" Target="../media/image91.png"/><Relationship Id="rId4" Type="http://schemas.openxmlformats.org/officeDocument/2006/relationships/image" Target="../media/image89.png"/><Relationship Id="rId9" Type="http://schemas.openxmlformats.org/officeDocument/2006/relationships/image" Target="../media/image750.png"/><Relationship Id="rId14" Type="http://schemas.openxmlformats.org/officeDocument/2006/relationships/image" Target="../media/image9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6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84.png"/><Relationship Id="rId12" Type="http://schemas.openxmlformats.org/officeDocument/2006/relationships/image" Target="../media/image9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0.png"/><Relationship Id="rId9" Type="http://schemas.openxmlformats.org/officeDocument/2006/relationships/image" Target="../media/image8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0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85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841.png"/><Relationship Id="rId5" Type="http://schemas.openxmlformats.org/officeDocument/2006/relationships/image" Target="../media/image831.png"/><Relationship Id="rId10" Type="http://schemas.openxmlformats.org/officeDocument/2006/relationships/image" Target="../media/image880.png"/><Relationship Id="rId4" Type="http://schemas.openxmlformats.org/officeDocument/2006/relationships/image" Target="../media/image820.png"/><Relationship Id="rId9" Type="http://schemas.openxmlformats.org/officeDocument/2006/relationships/image" Target="../media/image87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0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99.png"/><Relationship Id="rId9" Type="http://schemas.openxmlformats.org/officeDocument/2006/relationships/image" Target="../media/image10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5.png"/><Relationship Id="rId1" Type="http://schemas.openxmlformats.org/officeDocument/2006/relationships/tags" Target="../tags/tag13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98.png"/><Relationship Id="rId15" Type="http://schemas.openxmlformats.org/officeDocument/2006/relationships/image" Target="../media/image1140.png"/><Relationship Id="rId10" Type="http://schemas.openxmlformats.org/officeDocument/2006/relationships/image" Target="../media/image112.png"/><Relationship Id="rId4" Type="http://schemas.openxmlformats.org/officeDocument/2006/relationships/image" Target="../media/image97.png"/><Relationship Id="rId9" Type="http://schemas.openxmlformats.org/officeDocument/2006/relationships/image" Target="../media/image111.png"/><Relationship Id="rId14" Type="http://schemas.openxmlformats.org/officeDocument/2006/relationships/image" Target="../media/image1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12" Type="http://schemas.openxmlformats.org/officeDocument/2006/relationships/image" Target="../media/image43.png"/><Relationship Id="rId7" Type="http://schemas.openxmlformats.org/officeDocument/2006/relationships/image" Target="../media/image42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2.png"/><Relationship Id="rId5" Type="http://schemas.openxmlformats.org/officeDocument/2006/relationships/image" Target="../media/image40.png"/><Relationship Id="rId10" Type="http://schemas.openxmlformats.org/officeDocument/2006/relationships/image" Target="../media/image41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9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81.png"/><Relationship Id="rId5" Type="http://schemas.openxmlformats.org/officeDocument/2006/relationships/image" Target="../media/image45.png"/><Relationship Id="rId4" Type="http://schemas.openxmlformats.org/officeDocument/2006/relationships/image" Target="../media/image26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11.png"/><Relationship Id="rId7" Type="http://schemas.openxmlformats.org/officeDocument/2006/relationships/image" Target="../media/image3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Relationship Id="rId9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3" Type="http://schemas.openxmlformats.org/officeDocument/2006/relationships/notesSlide" Target="../notesSlides/notesSlide4.xml"/><Relationship Id="rId12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400.png"/><Relationship Id="rId11" Type="http://schemas.openxmlformats.org/officeDocument/2006/relationships/image" Target="../media/image480.png"/><Relationship Id="rId15" Type="http://schemas.openxmlformats.org/officeDocument/2006/relationships/image" Target="../media/image52.png"/><Relationship Id="rId10" Type="http://schemas.openxmlformats.org/officeDocument/2006/relationships/image" Target="../media/image440.png"/><Relationship Id="rId4" Type="http://schemas.openxmlformats.org/officeDocument/2006/relationships/image" Target="../media/image471.png"/><Relationship Id="rId1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53.png"/><Relationship Id="rId11" Type="http://schemas.openxmlformats.org/officeDocument/2006/relationships/image" Target="../media/image56.png"/><Relationship Id="rId5" Type="http://schemas.openxmlformats.org/officeDocument/2006/relationships/image" Target="../media/image470.png"/><Relationship Id="rId10" Type="http://schemas.openxmlformats.org/officeDocument/2006/relationships/image" Target="../media/image55.png"/><Relationship Id="rId4" Type="http://schemas.openxmlformats.org/officeDocument/2006/relationships/image" Target="../media/image460.png"/><Relationship Id="rId9" Type="http://schemas.openxmlformats.org/officeDocument/2006/relationships/image" Target="../media/image5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5333" y="216065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Lagrange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对偶问题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53E5FB5-6177-46C8-9D6B-C3671D463716}"/>
              </a:ext>
            </a:extLst>
          </p:cNvPr>
          <p:cNvGrpSpPr/>
          <p:nvPr/>
        </p:nvGrpSpPr>
        <p:grpSpPr>
          <a:xfrm>
            <a:off x="797887" y="5426602"/>
            <a:ext cx="7465772" cy="1046051"/>
            <a:chOff x="-2034485" y="4192710"/>
            <a:chExt cx="7570993" cy="10460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37E12C5-609F-89CD-CAA3-A2FA516497DF}"/>
                    </a:ext>
                  </a:extLst>
                </p:cNvPr>
                <p:cNvSpPr txBox="1"/>
                <p:nvPr/>
              </p:nvSpPr>
              <p:spPr>
                <a:xfrm>
                  <a:off x="-2034485" y="4192710"/>
                  <a:ext cx="61989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 algn="just">
                    <a:buFont typeface="Wingdings" panose="05000000000000000000" pitchFamily="2" charset="2"/>
                    <a:buChar char="l"/>
                  </a:pP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MP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的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Lagrange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对偶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(dual)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问题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37E12C5-609F-89CD-CAA3-A2FA51649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034485" y="4192710"/>
                  <a:ext cx="619898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689" t="-1447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7CC71637-8056-E097-25A8-EB4C7828F129}"/>
                    </a:ext>
                  </a:extLst>
                </p:cNvPr>
                <p:cNvSpPr txBox="1"/>
                <p:nvPr/>
              </p:nvSpPr>
              <p:spPr>
                <a:xfrm>
                  <a:off x="-2019992" y="4619168"/>
                  <a:ext cx="7556500" cy="6195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CN" alt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  <m:r>
                                <a:rPr lang="en-US" altLang="zh-CN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sz="22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ℝ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</m:sub>
                                <m:sup>
                                  <m:r>
                                    <a:rPr lang="en-US" altLang="zh-CN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sup>
                              </m:sSubSup>
                              <m:r>
                                <a:rPr lang="en-US" altLang="zh-CN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zh-CN" alt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  <m:r>
                                <a:rPr lang="en-US" altLang="zh-CN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ℓ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altLang="zh-CN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∈</m:t>
                                  </m:r>
                                  <m:r>
                                    <a:rPr lang="en-US" altLang="zh-CN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𝜆</m:t>
                                  </m:r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         </a:t>
                  </a:r>
                  <a14:m>
                    <m:oMath xmlns:m="http://schemas.openxmlformats.org/officeDocument/2006/math"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MP</m:t>
                          </m:r>
                        </m:sub>
                      </m:sSub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7CC71637-8056-E097-25A8-EB4C7828F1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019992" y="4619168"/>
                  <a:ext cx="7556500" cy="619593"/>
                </a:xfrm>
                <a:prstGeom prst="rect">
                  <a:avLst/>
                </a:prstGeom>
                <a:blipFill>
                  <a:blip r:embed="rId5"/>
                  <a:stretch>
                    <a:fillRect r="-572" b="-19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564B51C-5650-446F-9028-6838DF416D6C}"/>
                  </a:ext>
                </a:extLst>
              </p:cNvPr>
              <p:cNvSpPr txBox="1"/>
              <p:nvPr/>
            </p:nvSpPr>
            <p:spPr>
              <a:xfrm>
                <a:off x="707159" y="920055"/>
                <a:ext cx="7556500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已知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𝑋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 ⊆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ℝ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考虑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564B51C-5650-446F-9028-6838DF416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59" y="920055"/>
                <a:ext cx="7556500" cy="491417"/>
              </a:xfrm>
              <a:prstGeom prst="rect">
                <a:avLst/>
              </a:prstGeom>
              <a:blipFill>
                <a:blip r:embed="rId6"/>
                <a:stretch>
                  <a:fillRect l="-1210" t="-13580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F83D6C9-DFB5-42AB-9178-56E2AAF2C0F1}"/>
                  </a:ext>
                </a:extLst>
              </p:cNvPr>
              <p:cNvSpPr txBox="1"/>
              <p:nvPr/>
            </p:nvSpPr>
            <p:spPr>
              <a:xfrm>
                <a:off x="1612505" y="1309953"/>
                <a:ext cx="6824336" cy="81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minimize</m:t>
                          </m:r>
                        </m: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  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        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subject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to</m:t>
                          </m:r>
                        </m: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mr>
                    </m:m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MP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F83D6C9-DFB5-42AB-9178-56E2AAF2C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505" y="1309953"/>
                <a:ext cx="6824336" cy="81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F87FC15-9513-0A2A-7C3A-3B9101DEB13F}"/>
                  </a:ext>
                </a:extLst>
              </p:cNvPr>
              <p:cNvSpPr txBox="1"/>
              <p:nvPr/>
            </p:nvSpPr>
            <p:spPr>
              <a:xfrm>
                <a:off x="786870" y="4690964"/>
                <a:ext cx="5001530" cy="667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MP</m:t>
                        </m:r>
                      </m:e>
                    </m:d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zh-CN" alt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𝜆</m:t>
                                </m:r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∈</m:t>
                                </m:r>
                                <m:sSubSup>
                                  <m:sSubSupPr>
                                    <m:ctrlPr>
                                      <a:rPr lang="en-US" altLang="zh-CN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sup>
                                </m:sSubSup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ℓ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𝜆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F87FC15-9513-0A2A-7C3A-3B9101DEB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70" y="4690964"/>
                <a:ext cx="5001530" cy="667555"/>
              </a:xfrm>
              <a:prstGeom prst="rect">
                <a:avLst/>
              </a:prstGeom>
              <a:blipFill>
                <a:blip r:embed="rId8"/>
                <a:stretch>
                  <a:fillRect l="-1583" t="-2752" b="-1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EFA92F8-2D4B-4AC2-B037-30E223468408}"/>
                  </a:ext>
                </a:extLst>
              </p:cNvPr>
              <p:cNvSpPr txBox="1"/>
              <p:nvPr/>
            </p:nvSpPr>
            <p:spPr>
              <a:xfrm>
                <a:off x="4869455" y="2924934"/>
                <a:ext cx="3910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原始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(primal)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问题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EFA92F8-2D4B-4AC2-B037-30E223468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455" y="2924934"/>
                <a:ext cx="3910689" cy="461665"/>
              </a:xfrm>
              <a:prstGeom prst="rect">
                <a:avLst/>
              </a:prstGeom>
              <a:blipFill>
                <a:blip r:embed="rId9"/>
                <a:stretch>
                  <a:fillRect l="-2496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903FB9E-36B0-4C9B-B9DC-C33B19A64794}"/>
                  </a:ext>
                </a:extLst>
              </p:cNvPr>
              <p:cNvSpPr/>
              <p:nvPr/>
            </p:nvSpPr>
            <p:spPr>
              <a:xfrm>
                <a:off x="3373004" y="2104346"/>
                <a:ext cx="3161443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≤0,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=1,⋯,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903FB9E-36B0-4C9B-B9DC-C33B19A647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004" y="2104346"/>
                <a:ext cx="3161443" cy="491417"/>
              </a:xfrm>
              <a:prstGeom prst="rect">
                <a:avLst/>
              </a:prstGeom>
              <a:blipFill>
                <a:blip r:embed="rId10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D837641-0EED-40C9-861E-20C17489B1FF}"/>
                  </a:ext>
                </a:extLst>
              </p:cNvPr>
              <p:cNvSpPr/>
              <p:nvPr/>
            </p:nvSpPr>
            <p:spPr>
              <a:xfrm>
                <a:off x="3409234" y="2552265"/>
                <a:ext cx="30307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=1,⋯,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D837641-0EED-40C9-861E-20C17489B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234" y="2552265"/>
                <a:ext cx="3030765" cy="461665"/>
              </a:xfrm>
              <a:prstGeom prst="rect">
                <a:avLst/>
              </a:prstGeom>
              <a:blipFill>
                <a:blip r:embed="rId11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08E0261E-F4E1-4F27-A182-846A5B4E9D01}"/>
              </a:ext>
            </a:extLst>
          </p:cNvPr>
          <p:cNvGrpSpPr/>
          <p:nvPr/>
        </p:nvGrpSpPr>
        <p:grpSpPr>
          <a:xfrm>
            <a:off x="613391" y="3361627"/>
            <a:ext cx="7208706" cy="1209097"/>
            <a:chOff x="798541" y="5354637"/>
            <a:chExt cx="7208706" cy="12090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18C0E572-F789-4B52-B336-EF2D6634AD2D}"/>
                    </a:ext>
                  </a:extLst>
                </p:cNvPr>
                <p:cNvSpPr/>
                <p:nvPr/>
              </p:nvSpPr>
              <p:spPr>
                <a:xfrm>
                  <a:off x="1136753" y="5727287"/>
                  <a:ext cx="6870494" cy="83644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zh-CN" alt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zh-CN" alt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d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)+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ℓ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18C0E572-F789-4B52-B336-EF2D6634AD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6753" y="5727287"/>
                  <a:ext cx="6870494" cy="83644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D73AC1E2-6B09-4191-825A-5D695B0E2E86}"/>
                    </a:ext>
                  </a:extLst>
                </p:cNvPr>
                <p:cNvSpPr txBox="1"/>
                <p:nvPr/>
              </p:nvSpPr>
              <p:spPr>
                <a:xfrm>
                  <a:off x="798541" y="5354637"/>
                  <a:ext cx="45128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MP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的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Lagrange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函数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D73AC1E2-6B09-4191-825A-5D695B0E2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41" y="5354637"/>
                  <a:ext cx="4512884" cy="461665"/>
                </a:xfrm>
                <a:prstGeom prst="rect">
                  <a:avLst/>
                </a:prstGeom>
                <a:blipFill>
                  <a:blip r:embed="rId13"/>
                  <a:stretch>
                    <a:fillRect t="-1447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423785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5333" y="216065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凸择一定理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70E84E2-1A9F-4FF1-9628-01C5757E8B17}"/>
                  </a:ext>
                </a:extLst>
              </p:cNvPr>
              <p:cNvSpPr txBox="1"/>
              <p:nvPr/>
            </p:nvSpPr>
            <p:spPr>
              <a:xfrm>
                <a:off x="713466" y="886353"/>
                <a:ext cx="74515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由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凸集分离定理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</a:t>
                </a:r>
                <a:r>
                  <a:rPr lang="pt-BR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pt-B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,⋯,</m:t>
                        </m:r>
                        <m:sSub>
                          <m:sSubPr>
                            <m:ctrlPr>
                              <a:rPr lang="pt-B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pt-B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使得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70E84E2-1A9F-4FF1-9628-01C5757E8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66" y="886353"/>
                <a:ext cx="7451527" cy="461665"/>
              </a:xfrm>
              <a:prstGeom prst="rect">
                <a:avLst/>
              </a:prstGeom>
              <a:blipFill>
                <a:blip r:embed="rId4"/>
                <a:stretch>
                  <a:fillRect l="-1064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0DEE88A-07C3-4348-B596-8727123219B7}"/>
                  </a:ext>
                </a:extLst>
              </p:cNvPr>
              <p:cNvSpPr txBox="1"/>
              <p:nvPr/>
            </p:nvSpPr>
            <p:spPr>
              <a:xfrm>
                <a:off x="2902718" y="1335206"/>
                <a:ext cx="2633413" cy="5530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func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0DEE88A-07C3-4348-B596-872712321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718" y="1335206"/>
                <a:ext cx="2633413" cy="553037"/>
              </a:xfrm>
              <a:prstGeom prst="rect">
                <a:avLst/>
              </a:prstGeom>
              <a:blipFill>
                <a:blip r:embed="rId5"/>
                <a:stretch>
                  <a:fillRect l="-926" r="-926" b="-13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CE4AAD22-1579-465C-A9CB-2EA81D5B3DEA}"/>
              </a:ext>
            </a:extLst>
          </p:cNvPr>
          <p:cNvGrpSpPr/>
          <p:nvPr/>
        </p:nvGrpSpPr>
        <p:grpSpPr>
          <a:xfrm>
            <a:off x="724484" y="1734005"/>
            <a:ext cx="8281260" cy="691840"/>
            <a:chOff x="724484" y="1811124"/>
            <a:chExt cx="8281260" cy="691840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D0C7C80-F1EC-402D-9C3D-96047ECEFA46}"/>
                </a:ext>
              </a:extLst>
            </p:cNvPr>
            <p:cNvSpPr txBox="1"/>
            <p:nvPr/>
          </p:nvSpPr>
          <p:spPr>
            <a:xfrm>
              <a:off x="724484" y="1811124"/>
              <a:ext cx="6513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   从而</a:t>
              </a:r>
              <a:endPara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753092A4-D03F-4317-90EC-761478F2BAFD}"/>
                    </a:ext>
                  </a:extLst>
                </p:cNvPr>
                <p:cNvSpPr txBox="1"/>
                <p:nvPr/>
              </p:nvSpPr>
              <p:spPr>
                <a:xfrm>
                  <a:off x="1554217" y="2133632"/>
                  <a:ext cx="745152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⋯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</a:rPr>
                    <a:t>      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(14.4)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753092A4-D03F-4317-90EC-761478F2BA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4217" y="2133632"/>
                  <a:ext cx="745152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900" t="-24590" b="-491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F61241C-1078-4CB3-B235-06CC06FFA2D6}"/>
                  </a:ext>
                </a:extLst>
              </p:cNvPr>
              <p:cNvSpPr txBox="1"/>
              <p:nvPr/>
            </p:nvSpPr>
            <p:spPr>
              <a:xfrm>
                <a:off x="746518" y="2644049"/>
                <a:ext cx="36712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的结构知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F61241C-1078-4CB3-B235-06CC06FFA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18" y="2644049"/>
                <a:ext cx="3671246" cy="461665"/>
              </a:xfrm>
              <a:prstGeom prst="rect">
                <a:avLst/>
              </a:prstGeom>
              <a:blipFill>
                <a:blip r:embed="rId7"/>
                <a:stretch>
                  <a:fillRect l="-2156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63AB47A-B558-49F2-B898-810DF73FDC2D}"/>
                  </a:ext>
                </a:extLst>
              </p:cNvPr>
              <p:cNvSpPr txBox="1"/>
              <p:nvPr/>
            </p:nvSpPr>
            <p:spPr>
              <a:xfrm>
                <a:off x="757534" y="3166742"/>
                <a:ext cx="37373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进一步观察到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 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63AB47A-B558-49F2-B898-810DF73FD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34" y="3166742"/>
                <a:ext cx="3737347" cy="461665"/>
              </a:xfrm>
              <a:prstGeom prst="rect">
                <a:avLst/>
              </a:prstGeom>
              <a:blipFill>
                <a:blip r:embed="rId8"/>
                <a:stretch>
                  <a:fillRect l="-2121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D4208C8C-37D7-4A0B-9F31-ADBA623BD766}"/>
              </a:ext>
            </a:extLst>
          </p:cNvPr>
          <p:cNvGrpSpPr/>
          <p:nvPr/>
        </p:nvGrpSpPr>
        <p:grpSpPr>
          <a:xfrm>
            <a:off x="2361805" y="3171643"/>
            <a:ext cx="6209320" cy="865093"/>
            <a:chOff x="2361805" y="3171643"/>
            <a:chExt cx="6209320" cy="8650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BFE0B4E-5F02-4672-974B-E3D0760D6D96}"/>
                    </a:ext>
                  </a:extLst>
                </p:cNvPr>
                <p:cNvSpPr txBox="1"/>
                <p:nvPr/>
              </p:nvSpPr>
              <p:spPr>
                <a:xfrm>
                  <a:off x="3972625" y="3171643"/>
                  <a:ext cx="45985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否则，</a:t>
                  </a:r>
                  <a14:m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pt-BR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≠</m:t>
                      </m:r>
                      <m:d>
                        <m:dPr>
                          <m:ctrlPr>
                            <a:rPr lang="pt-B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pt-B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≥0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Arial" panose="020B0604020202020204" pitchFamily="34" charset="0"/>
                    </a:rPr>
                    <a:t>,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Arial" panose="020B0604020202020204" pitchFamily="34" charset="0"/>
                    </a:rPr>
                    <a:t>并且</a:t>
                  </a:r>
                  <a:endPara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BFE0B4E-5F02-4672-974B-E3D0760D6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625" y="3171643"/>
                  <a:ext cx="4598500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2122"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C0F07DE-5969-4968-AA6C-ACAE6AD2F1EC}"/>
                    </a:ext>
                  </a:extLst>
                </p:cNvPr>
                <p:cNvSpPr txBox="1"/>
                <p:nvPr/>
              </p:nvSpPr>
              <p:spPr>
                <a:xfrm>
                  <a:off x="2361805" y="3667404"/>
                  <a:ext cx="474771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⋯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</a:rPr>
                    <a:t>.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C0F07DE-5969-4968-AA6C-ACAE6AD2F1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1805" y="3667404"/>
                  <a:ext cx="474771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412" t="-26667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F8D646E-D07B-4F60-8722-5A27D6657A89}"/>
                  </a:ext>
                </a:extLst>
              </p:cNvPr>
              <p:cNvSpPr txBox="1"/>
              <p:nvPr/>
            </p:nvSpPr>
            <p:spPr>
              <a:xfrm>
                <a:off x="783878" y="4136220"/>
                <a:ext cx="7749323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这与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Slater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条件：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&lt;0,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=1,⋯,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矛盾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F8D646E-D07B-4F60-8722-5A27D6657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78" y="4136220"/>
                <a:ext cx="7749323" cy="491417"/>
              </a:xfrm>
              <a:prstGeom prst="rect">
                <a:avLst/>
              </a:prstGeom>
              <a:blipFill>
                <a:blip r:embed="rId11"/>
                <a:stretch>
                  <a:fillRect l="-1259" t="-13750" b="-2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A591BD83-B883-4465-998B-4E058AE14D5B}"/>
              </a:ext>
            </a:extLst>
          </p:cNvPr>
          <p:cNvGrpSpPr/>
          <p:nvPr/>
        </p:nvGrpSpPr>
        <p:grpSpPr>
          <a:xfrm>
            <a:off x="794895" y="4688458"/>
            <a:ext cx="4508528" cy="1497343"/>
            <a:chOff x="805912" y="4787611"/>
            <a:chExt cx="4508528" cy="1497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0E6CEAC9-FA13-455C-B9B6-5A74F95DEE55}"/>
                    </a:ext>
                  </a:extLst>
                </p:cNvPr>
                <p:cNvSpPr txBox="1"/>
                <p:nvPr/>
              </p:nvSpPr>
              <p:spPr>
                <a:xfrm>
                  <a:off x="805912" y="4787611"/>
                  <a:ext cx="450852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b="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Arial" panose="020B0604020202020204" pitchFamily="34" charset="0"/>
                    </a:rPr>
                    <a:t>由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≥0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，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&gt;0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和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(14.4)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得到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endPara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0E6CEAC9-FA13-455C-B9B6-5A74F95DEE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12" y="4787611"/>
                  <a:ext cx="4508528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2027" t="-1447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1F373AE1-BFC8-4037-A42A-46CA1A48ECA4}"/>
                    </a:ext>
                  </a:extLst>
                </p:cNvPr>
                <p:cNvSpPr txBox="1"/>
                <p:nvPr/>
              </p:nvSpPr>
              <p:spPr>
                <a:xfrm>
                  <a:off x="973677" y="5238257"/>
                  <a:ext cx="4197752" cy="1046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limLow>
                                <m:limLow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groupChr>
                                    <m:groupChrPr>
                                      <m:chr m:val="⏟"/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groupChr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</m:groupCh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lim>
                              </m:limLow>
                            </m:e>
                          </m:nary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</a:rPr>
                    <a:t>.</a:t>
                  </a:r>
                  <a:r>
                    <a:rPr lang="zh-CN" alt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1F373AE1-BFC8-4037-A42A-46CA1A48EC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677" y="5238257"/>
                  <a:ext cx="4197752" cy="104669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72EF744-19DC-4663-9B1E-57F6EA52EEA9}"/>
                  </a:ext>
                </a:extLst>
              </p:cNvPr>
              <p:cNvSpPr/>
              <p:nvPr/>
            </p:nvSpPr>
            <p:spPr>
              <a:xfrm>
                <a:off x="4970229" y="5079468"/>
                <a:ext cx="4057549" cy="147623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>
                <a:spAutoFit/>
              </a:bodyPr>
              <a:lstStyle/>
              <a:p>
                <a:r>
                  <a:rPr lang="en-US" altLang="zh-CN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Slater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条件</a:t>
                </a:r>
                <a:r>
                  <a:rPr lang="zh-CN" altLang="en-US" sz="2200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变形</a:t>
                </a:r>
                <a:r>
                  <a:rPr lang="en-US" altLang="zh-CN" sz="2200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：存在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en-US" altLang="zh-CN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2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rint</m:t>
                    </m:r>
                    <m:r>
                      <a:rPr lang="en-US" altLang="zh-CN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≤0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且对非仿射函数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2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满足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&lt;0</m:t>
                    </m:r>
                  </m:oMath>
                </a14:m>
                <a:r>
                  <a:rPr lang="en-US" altLang="zh-CN" sz="2200" dirty="0"/>
                  <a:t>,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这里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rint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m:rPr>
                        <m:nor/>
                      </m:rPr>
                      <a:rPr lang="zh-CN" altLang="en-US" sz="2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表示集合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的相对内部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72EF744-19DC-4663-9B1E-57F6EA52EE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229" y="5079468"/>
                <a:ext cx="4057549" cy="1476238"/>
              </a:xfrm>
              <a:prstGeom prst="rect">
                <a:avLst/>
              </a:prstGeom>
              <a:blipFill>
                <a:blip r:embed="rId14"/>
                <a:stretch>
                  <a:fillRect l="-1952" t="-4132" r="-1652" b="-6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E49BDF4-E33D-479F-BE49-048DF6F7DBB6}"/>
                  </a:ext>
                </a:extLst>
              </p:cNvPr>
              <p:cNvSpPr/>
              <p:nvPr/>
            </p:nvSpPr>
            <p:spPr>
              <a:xfrm>
                <a:off x="951643" y="6137770"/>
                <a:ext cx="41695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从而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⋯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是系统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(II)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的解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E49BDF4-E33D-479F-BE49-048DF6F7D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43" y="6137770"/>
                <a:ext cx="4169539" cy="461665"/>
              </a:xfrm>
              <a:prstGeom prst="rect">
                <a:avLst/>
              </a:prstGeom>
              <a:blipFill>
                <a:blip r:embed="rId15"/>
                <a:stretch>
                  <a:fillRect l="-2193" t="-14474" r="-131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2120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2" grpId="0"/>
      <p:bldP spid="3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6F1C6B9-79C3-4C60-917B-1D4103B85F0B}"/>
                  </a:ext>
                </a:extLst>
              </p:cNvPr>
              <p:cNvSpPr/>
              <p:nvPr/>
            </p:nvSpPr>
            <p:spPr>
              <a:xfrm>
                <a:off x="742706" y="1347666"/>
                <a:ext cx="836824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Slater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条件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严格可行内点假设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存在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∈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&lt;0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6F1C6B9-79C3-4C60-917B-1D4103B85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06" y="1347666"/>
                <a:ext cx="8368243" cy="461665"/>
              </a:xfrm>
              <a:prstGeom prst="rect">
                <a:avLst/>
              </a:prstGeom>
              <a:blipFill>
                <a:blip r:embed="rId2"/>
                <a:stretch>
                  <a:fillRect l="-1020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50A3B537-98CC-47DB-8423-E79E05F4A6B1}"/>
              </a:ext>
            </a:extLst>
          </p:cNvPr>
          <p:cNvSpPr txBox="1"/>
          <p:nvPr/>
        </p:nvSpPr>
        <p:spPr>
          <a:xfrm>
            <a:off x="355333" y="216065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Slater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条件及其变形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8559EC3-F605-425E-9587-D0C9AC9482B0}"/>
                  </a:ext>
                </a:extLst>
              </p:cNvPr>
              <p:cNvSpPr/>
              <p:nvPr/>
            </p:nvSpPr>
            <p:spPr>
              <a:xfrm>
                <a:off x="775758" y="3721554"/>
                <a:ext cx="7916500" cy="1259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变形</a:t>
                </a:r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存在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∈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&lt;0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=1,⋯,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+1,⋯,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dirty="0"/>
                  <a:t>， 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且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存在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∈</m:t>
                    </m:r>
                    <m:r>
                      <m:rPr>
                        <m:sty m:val="p"/>
                      </m:rP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rint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+1,⋯,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8559EC3-F605-425E-9587-D0C9AC9482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58" y="3721554"/>
                <a:ext cx="7916500" cy="1259832"/>
              </a:xfrm>
              <a:prstGeom prst="rect">
                <a:avLst/>
              </a:prstGeom>
              <a:blipFill>
                <a:blip r:embed="rId3"/>
                <a:stretch>
                  <a:fillRect l="-1001" t="-5314" b="-77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A907272-32FF-4ECC-9B7A-A1271C35E747}"/>
                  </a:ext>
                </a:extLst>
              </p:cNvPr>
              <p:cNvSpPr/>
              <p:nvPr/>
            </p:nvSpPr>
            <p:spPr>
              <a:xfrm>
                <a:off x="775758" y="882318"/>
                <a:ext cx="6605596" cy="491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约束系统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：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，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≤0,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=1,⋯,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A907272-32FF-4ECC-9B7A-A1271C35E7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58" y="882318"/>
                <a:ext cx="6605596" cy="491417"/>
              </a:xfrm>
              <a:prstGeom prst="rect">
                <a:avLst/>
              </a:prstGeom>
              <a:blipFill>
                <a:blip r:embed="rId4"/>
                <a:stretch>
                  <a:fillRect l="-1384" t="-13750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0CF1F90-C09E-4C29-BDAD-BA0D61358FA2}"/>
                  </a:ext>
                </a:extLst>
              </p:cNvPr>
              <p:cNvSpPr/>
              <p:nvPr/>
            </p:nvSpPr>
            <p:spPr>
              <a:xfrm>
                <a:off x="1090671" y="1717160"/>
                <a:ext cx="7486893" cy="1230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假设</a:t>
                </a:r>
                <a:r>
                  <a:rPr lang="en-US" altLang="zh-CN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是仿射函数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线性函数加上常数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+1,⋯,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是非仿射函数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=1,⋯,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0CF1F90-C09E-4C29-BDAD-BA0D61358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671" y="1717160"/>
                <a:ext cx="7486893" cy="1230080"/>
              </a:xfrm>
              <a:prstGeom prst="rect">
                <a:avLst/>
              </a:prstGeom>
              <a:blipFill>
                <a:blip r:embed="rId5"/>
                <a:stretch>
                  <a:fillRect l="-1303" t="-3980" b="-9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1574A10-82AF-454B-BE28-84021E3E29B2}"/>
                  </a:ext>
                </a:extLst>
              </p:cNvPr>
              <p:cNvSpPr/>
              <p:nvPr/>
            </p:nvSpPr>
            <p:spPr>
              <a:xfrm>
                <a:off x="775808" y="2930889"/>
                <a:ext cx="8467344" cy="86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变形</a:t>
                </a:r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存在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∈</m:t>
                    </m:r>
                    <m:r>
                      <m:rPr>
                        <m:sty m:val="p"/>
                      </m:rP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rint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rint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表示集合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的相对内部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使得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&lt;0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=1,⋯,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zh-CN" altLang="en-US" dirty="0"/>
                  <a:t>， 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+1,⋯,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1574A10-82AF-454B-BE28-84021E3E29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08" y="2930889"/>
                <a:ext cx="8467344" cy="860748"/>
              </a:xfrm>
              <a:prstGeom prst="rect">
                <a:avLst/>
              </a:prstGeom>
              <a:blipFill>
                <a:blip r:embed="rId6"/>
                <a:stretch>
                  <a:fillRect l="-936" t="-7801" b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7E6610F7-16DC-42B9-849C-B9F70189D9A4}"/>
              </a:ext>
            </a:extLst>
          </p:cNvPr>
          <p:cNvSpPr/>
          <p:nvPr/>
        </p:nvSpPr>
        <p:spPr>
          <a:xfrm>
            <a:off x="885978" y="4919373"/>
            <a:ext cx="72885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注意，变形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不能恢复成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Slater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条件本身；变形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在没有线性约束时，能恢复成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Slater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条件本身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2ABF663-50F2-4272-8EB6-16E5CACF0626}"/>
                  </a:ext>
                </a:extLst>
              </p:cNvPr>
              <p:cNvSpPr/>
              <p:nvPr/>
            </p:nvSpPr>
            <p:spPr>
              <a:xfrm>
                <a:off x="881349" y="5728336"/>
                <a:ext cx="72885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(ICP)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凸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+Slater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条件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/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变形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1/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变形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凸择一定理都成立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2ABF663-50F2-4272-8EB6-16E5CACF06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49" y="5728336"/>
                <a:ext cx="7288537" cy="461665"/>
              </a:xfrm>
              <a:prstGeom prst="rect">
                <a:avLst/>
              </a:prstGeom>
              <a:blipFill>
                <a:blip r:embed="rId7"/>
                <a:stretch>
                  <a:fillRect l="-1339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8E758969-4950-4D50-9CD2-39FFD0A49317}"/>
              </a:ext>
            </a:extLst>
          </p:cNvPr>
          <p:cNvSpPr/>
          <p:nvPr/>
        </p:nvSpPr>
        <p:spPr>
          <a:xfrm>
            <a:off x="914424" y="6189016"/>
            <a:ext cx="72885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进而，对于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(ICP)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，强对偶性成立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51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5333" y="216065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强对偶性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AB5BEE3-8E72-4F4C-AC61-9C23100ED2E4}"/>
              </a:ext>
            </a:extLst>
          </p:cNvPr>
          <p:cNvGrpSpPr/>
          <p:nvPr/>
        </p:nvGrpSpPr>
        <p:grpSpPr>
          <a:xfrm>
            <a:off x="652074" y="2106428"/>
            <a:ext cx="7660414" cy="1103526"/>
            <a:chOff x="652074" y="2106428"/>
            <a:chExt cx="7660414" cy="11035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37E12C5-609F-89CD-CAA3-A2FA516497DF}"/>
                    </a:ext>
                  </a:extLst>
                </p:cNvPr>
                <p:cNvSpPr txBox="1"/>
                <p:nvPr/>
              </p:nvSpPr>
              <p:spPr>
                <a:xfrm>
                  <a:off x="652074" y="2106428"/>
                  <a:ext cx="44947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 algn="just">
                    <a:buFont typeface="Wingdings" panose="05000000000000000000" pitchFamily="2" charset="2"/>
                    <a:buChar char="l"/>
                  </a:pP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与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ICP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关联的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对偶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(dual)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问题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37E12C5-609F-89CD-CAA3-A2FA51649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074" y="2106428"/>
                  <a:ext cx="4494761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900" t="-14667" r="-1085" b="-3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7CC71637-8056-E097-25A8-EB4C7828F129}"/>
                    </a:ext>
                  </a:extLst>
                </p:cNvPr>
                <p:cNvSpPr txBox="1"/>
                <p:nvPr/>
              </p:nvSpPr>
              <p:spPr>
                <a:xfrm>
                  <a:off x="831512" y="2557724"/>
                  <a:ext cx="2493565" cy="6522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CN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             </a:t>
                  </a: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7CC71637-8056-E097-25A8-EB4C7828F1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512" y="2557724"/>
                  <a:ext cx="2493565" cy="652230"/>
                </a:xfrm>
                <a:prstGeom prst="rect">
                  <a:avLst/>
                </a:prstGeom>
                <a:blipFill>
                  <a:blip r:embed="rId5"/>
                  <a:stretch>
                    <a:fillRect b="-9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7B02A03-BB4A-4DBD-B1A0-7FDED32C4438}"/>
                    </a:ext>
                  </a:extLst>
                </p:cNvPr>
                <p:cNvSpPr txBox="1"/>
                <p:nvPr/>
              </p:nvSpPr>
              <p:spPr>
                <a:xfrm>
                  <a:off x="3272818" y="2593746"/>
                  <a:ext cx="5039670" cy="57310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其中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∈</m:t>
                                  </m:r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</m:oMath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7B02A03-BB4A-4DBD-B1A0-7FDED32C44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2818" y="2593746"/>
                  <a:ext cx="5039670" cy="573106"/>
                </a:xfrm>
                <a:prstGeom prst="rect">
                  <a:avLst/>
                </a:prstGeom>
                <a:blipFill>
                  <a:blip r:embed="rId6"/>
                  <a:stretch>
                    <a:fillRect t="-103191" b="-1404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EFADE0-26AC-43B9-8A70-76FAC0295E77}"/>
                  </a:ext>
                </a:extLst>
              </p:cNvPr>
              <p:cNvSpPr txBox="1"/>
              <p:nvPr/>
            </p:nvSpPr>
            <p:spPr>
              <a:xfrm>
                <a:off x="440677" y="902328"/>
                <a:ext cx="5365212" cy="81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minimize</m:t>
                          </m:r>
                        </m: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  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        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subject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to</m:t>
                          </m:r>
                        </m: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  </m:t>
                          </m:r>
                        </m:e>
                      </m:mr>
                    </m:m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IC</m:t>
                    </m:r>
                    <m:r>
                      <m:rPr>
                        <m:sty m:val="p"/>
                      </m:rP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EFADE0-26AC-43B9-8A70-76FAC0295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77" y="902328"/>
                <a:ext cx="5365212" cy="81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AFE52BE-D112-47A6-933D-2D6FF134C888}"/>
                  </a:ext>
                </a:extLst>
              </p:cNvPr>
              <p:cNvSpPr/>
              <p:nvPr/>
            </p:nvSpPr>
            <p:spPr>
              <a:xfrm>
                <a:off x="2382331" y="1641561"/>
                <a:ext cx="3161442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≤0,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=1,⋯,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AFE52BE-D112-47A6-933D-2D6FF134C8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331" y="1641561"/>
                <a:ext cx="3161442" cy="491417"/>
              </a:xfrm>
              <a:prstGeom prst="rect">
                <a:avLst/>
              </a:prstGeom>
              <a:blipFill>
                <a:blip r:embed="rId10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2218CF64-602C-432E-8ADD-C6603B26D91A}"/>
              </a:ext>
            </a:extLst>
          </p:cNvPr>
          <p:cNvGrpSpPr/>
          <p:nvPr/>
        </p:nvGrpSpPr>
        <p:grpSpPr>
          <a:xfrm>
            <a:off x="481855" y="3278073"/>
            <a:ext cx="8293826" cy="1780972"/>
            <a:chOff x="481855" y="3278073"/>
            <a:chExt cx="8293826" cy="17809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B28A05CC-F2F9-4A29-8E64-A30C2F90DCE5}"/>
                    </a:ext>
                  </a:extLst>
                </p:cNvPr>
                <p:cNvSpPr txBox="1"/>
                <p:nvPr/>
              </p:nvSpPr>
              <p:spPr>
                <a:xfrm>
                  <a:off x="481855" y="3278073"/>
                  <a:ext cx="8293826" cy="1321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ts val="3200"/>
                    </a:lnSpc>
                  </a:pPr>
                  <a:r>
                    <a:rPr lang="zh-CN" altLang="en-US" dirty="0">
                      <a:solidFill>
                        <a:srgbClr val="0070C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定理</a:t>
                  </a:r>
                  <a:r>
                    <a:rPr lang="en-US" altLang="zh-CN" dirty="0">
                      <a:solidFill>
                        <a:srgbClr val="0070C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14.5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假设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IC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是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凸的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是凸集</m:t>
                      </m:r>
                      <m:r>
                        <a:rPr lang="zh-CN" altLang="en-US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，</m:t>
                      </m:r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∀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zh-CN" altLang="en-US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在</m:t>
                      </m:r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zh-CN" altLang="en-US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上</m:t>
                      </m:r>
                      <m:r>
                        <a:rPr lang="zh-CN" altLang="en-US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是</m:t>
                      </m:r>
                      <m:r>
                        <a:rPr lang="zh-CN" altLang="en-US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凸</m:t>
                      </m:r>
                      <m:r>
                        <a:rPr lang="zh-CN" altLang="en-US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的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)</m:t>
                      </m:r>
                      <m:r>
                        <a:rPr lang="zh-CN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，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有下界，并且</a:t>
                  </a:r>
                  <a:r>
                    <a:rPr lang="zh-CN" altLang="en-US" dirty="0">
                      <a:solidFill>
                        <a:srgbClr val="7030A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存在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rint</m:t>
                      </m:r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</m:oMath>
                  </a14:m>
                  <a:r>
                    <a:rPr lang="zh-CN" altLang="en-US" dirty="0">
                      <a:solidFill>
                        <a:srgbClr val="7030A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使得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≤0</m:t>
                      </m:r>
                    </m:oMath>
                  </a14:m>
                  <a:r>
                    <a:rPr lang="en-US" altLang="zh-CN" dirty="0">
                      <a:solidFill>
                        <a:srgbClr val="7030A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,</a:t>
                  </a:r>
                  <a:r>
                    <a:rPr lang="zh-CN" altLang="en-US" dirty="0">
                      <a:solidFill>
                        <a:srgbClr val="7030A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且对非仿射函数的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7030A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m:t>满足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&lt;0</m:t>
                      </m:r>
                    </m:oMath>
                  </a14:m>
                  <a:r>
                    <a:rPr lang="en-US" altLang="zh-CN" dirty="0">
                      <a:solidFill>
                        <a:srgbClr val="7030A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那么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存在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𝜆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使得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B28A05CC-F2F9-4A29-8E64-A30C2F90D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855" y="3278073"/>
                  <a:ext cx="8293826" cy="1321324"/>
                </a:xfrm>
                <a:prstGeom prst="rect">
                  <a:avLst/>
                </a:prstGeom>
                <a:blipFill>
                  <a:blip r:embed="rId11"/>
                  <a:stretch>
                    <a:fillRect l="-1102" t="-4630" r="-1102" b="-60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A8917A3E-7658-40C7-8C60-1052EAF2A4BA}"/>
                    </a:ext>
                  </a:extLst>
                </p:cNvPr>
                <p:cNvSpPr txBox="1"/>
                <p:nvPr/>
              </p:nvSpPr>
              <p:spPr>
                <a:xfrm>
                  <a:off x="1932922" y="4597380"/>
                  <a:ext cx="540009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rgbClr val="7030A0"/>
                      </a:solidFill>
                      <a:ea typeface="Cambria Math" panose="02040503050406030204" pitchFamily="18" charset="0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a14:m>
                  <a:endParaRPr lang="zh-CN" altLang="en-US" i="1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A8917A3E-7658-40C7-8C60-1052EAF2A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2922" y="4597380"/>
                  <a:ext cx="5400099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B49559-9C7D-42EE-A293-C44CC45A2A2B}"/>
                  </a:ext>
                </a:extLst>
              </p:cNvPr>
              <p:cNvSpPr/>
              <p:nvPr/>
            </p:nvSpPr>
            <p:spPr>
              <a:xfrm>
                <a:off x="544312" y="5064381"/>
                <a:ext cx="8420348" cy="13236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32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进一步，设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IC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的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可行解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那么它是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IC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的最优解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当且仅当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∈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𝑋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)+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nary>
                          </m:e>
                        </m:func>
                      </m:e>
                    </m:fun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，并且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ctr">
                  <a:lnSpc>
                    <a:spcPts val="32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=1,⋯,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B49559-9C7D-42EE-A293-C44CC45A2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12" y="5064381"/>
                <a:ext cx="8420348" cy="1323696"/>
              </a:xfrm>
              <a:prstGeom prst="rect">
                <a:avLst/>
              </a:prstGeom>
              <a:blipFill>
                <a:blip r:embed="rId13"/>
                <a:stretch>
                  <a:fillRect l="-1085" t="-17972" b="-30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1577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5333" y="216065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凸规划的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KKT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条件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28A05CC-F2F9-4A29-8E64-A30C2F90DCE5}"/>
                  </a:ext>
                </a:extLst>
              </p:cNvPr>
              <p:cNvSpPr txBox="1"/>
              <p:nvPr/>
            </p:nvSpPr>
            <p:spPr>
              <a:xfrm>
                <a:off x="647110" y="2143333"/>
                <a:ext cx="8293826" cy="911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3200"/>
                  </a:lnSpc>
                </a:pP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14.10 </a:t>
                </a: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IC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中，假设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是凸集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，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在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上</m:t>
                    </m:r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是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凸</m:t>
                    </m:r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的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，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IC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的可行解，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∀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zh-CN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在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处可微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那么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28A05CC-F2F9-4A29-8E64-A30C2F90D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10" y="2143333"/>
                <a:ext cx="8293826" cy="911532"/>
              </a:xfrm>
              <a:prstGeom prst="rect">
                <a:avLst/>
              </a:prstGeom>
              <a:blipFill>
                <a:blip r:embed="rId4"/>
                <a:stretch>
                  <a:fillRect l="-1102" t="-6711" b="-12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B49559-9C7D-42EE-A293-C44CC45A2A2B}"/>
                  </a:ext>
                </a:extLst>
              </p:cNvPr>
              <p:cNvSpPr/>
              <p:nvPr/>
            </p:nvSpPr>
            <p:spPr>
              <a:xfrm>
                <a:off x="1173959" y="4436132"/>
                <a:ext cx="3598030" cy="4685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32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IC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的最优解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B49559-9C7D-42EE-A293-C44CC45A2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959" y="4436132"/>
                <a:ext cx="3598030" cy="468526"/>
              </a:xfrm>
              <a:prstGeom prst="rect">
                <a:avLst/>
              </a:prstGeom>
              <a:blipFill>
                <a:blip r:embed="rId5"/>
                <a:stretch>
                  <a:fillRect l="-2712" t="-12987" b="-29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EFADE0-26AC-43B9-8A70-76FAC0295E77}"/>
                  </a:ext>
                </a:extLst>
              </p:cNvPr>
              <p:cNvSpPr txBox="1"/>
              <p:nvPr/>
            </p:nvSpPr>
            <p:spPr>
              <a:xfrm>
                <a:off x="440677" y="902328"/>
                <a:ext cx="5365212" cy="81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minimize</m:t>
                          </m:r>
                        </m: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  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        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subject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to</m:t>
                          </m:r>
                        </m: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  </m:t>
                          </m:r>
                        </m:e>
                      </m:mr>
                    </m:m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IC</m:t>
                    </m:r>
                    <m:r>
                      <m:rPr>
                        <m:sty m:val="p"/>
                      </m:rP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EFADE0-26AC-43B9-8A70-76FAC0295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77" y="902328"/>
                <a:ext cx="5365212" cy="81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AFE52BE-D112-47A6-933D-2D6FF134C888}"/>
                  </a:ext>
                </a:extLst>
              </p:cNvPr>
              <p:cNvSpPr/>
              <p:nvPr/>
            </p:nvSpPr>
            <p:spPr>
              <a:xfrm>
                <a:off x="2382331" y="1641561"/>
                <a:ext cx="3161442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≤0,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=1,⋯,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AFE52BE-D112-47A6-933D-2D6FF134C8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331" y="1641561"/>
                <a:ext cx="3161442" cy="491417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8917A3E-7658-40C7-8C60-1052EAF2A4BA}"/>
                  </a:ext>
                </a:extLst>
              </p:cNvPr>
              <p:cNvSpPr txBox="1"/>
              <p:nvPr/>
            </p:nvSpPr>
            <p:spPr>
              <a:xfrm>
                <a:off x="1932164" y="3501305"/>
                <a:ext cx="609913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∀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zh-CN" alt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，</m:t>
                    </m:r>
                  </m:oMath>
                </a14:m>
                <a:r>
                  <a:rPr lang="zh-CN" altLang="en-US" i="1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en-US" altLang="zh-CN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(14.10)</a:t>
                </a:r>
                <a:endParaRPr lang="zh-CN" altLang="en-US" i="1" dirty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8917A3E-7658-40C7-8C60-1052EAF2A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164" y="3501305"/>
                <a:ext cx="6099132" cy="461665"/>
              </a:xfrm>
              <a:prstGeom prst="rect">
                <a:avLst/>
              </a:prstGeom>
              <a:blipFill>
                <a:blip r:embed="rId8"/>
                <a:stretch>
                  <a:fillRect t="-9211" r="-1100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94EAAC5-7B16-475C-B552-B32FD614EC38}"/>
                  </a:ext>
                </a:extLst>
              </p:cNvPr>
              <p:cNvSpPr/>
              <p:nvPr/>
            </p:nvSpPr>
            <p:spPr>
              <a:xfrm>
                <a:off x="647110" y="3065046"/>
                <a:ext cx="6880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(a)[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充分条件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] </a:t>
                </a:r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如果存在</a:t>
                </a:r>
                <a:r>
                  <a:rPr lang="en-US" altLang="zh-CN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Lagrange</a:t>
                </a:r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乘子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使得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94EAAC5-7B16-475C-B552-B32FD614EC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10" y="3065046"/>
                <a:ext cx="6880089" cy="461665"/>
              </a:xfrm>
              <a:prstGeom prst="rect">
                <a:avLst/>
              </a:prstGeom>
              <a:blipFill>
                <a:blip r:embed="rId9"/>
                <a:stretch>
                  <a:fillRect l="-1329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977BB8F-E84C-4A42-9230-0F7E32B49070}"/>
                  </a:ext>
                </a:extLst>
              </p:cNvPr>
              <p:cNvSpPr txBox="1"/>
              <p:nvPr/>
            </p:nvSpPr>
            <p:spPr>
              <a:xfrm>
                <a:off x="2698894" y="3942072"/>
                <a:ext cx="5299354" cy="5037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7030A0"/>
                        </a:solidFill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=1,⋯,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zh-CN" alt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，</m:t>
                    </m:r>
                  </m:oMath>
                </a14:m>
                <a:r>
                  <a:rPr lang="zh-CN" altLang="en-US" i="1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en-US" altLang="zh-CN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(14.11)</a:t>
                </a:r>
                <a:endParaRPr lang="zh-CN" altLang="en-US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977BB8F-E84C-4A42-9230-0F7E32B49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894" y="3942072"/>
                <a:ext cx="5299354" cy="503728"/>
              </a:xfrm>
              <a:prstGeom prst="rect">
                <a:avLst/>
              </a:prstGeom>
              <a:blipFill>
                <a:blip r:embed="rId10"/>
                <a:stretch>
                  <a:fillRect l="-115" t="-8537" r="-1496" b="-20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E8EA056-7772-486D-91BD-1A16EC7D7EAE}"/>
                  </a:ext>
                </a:extLst>
              </p:cNvPr>
              <p:cNvSpPr/>
              <p:nvPr/>
            </p:nvSpPr>
            <p:spPr>
              <a:xfrm>
                <a:off x="647110" y="4924786"/>
                <a:ext cx="8044945" cy="1602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(b)[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充要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条件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]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如果</a:t>
                </a:r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存在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rint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≤0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且对非仿射函数的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zh-CN" altLang="en-US" dirty="0">
                        <a:solidFill>
                          <a:srgbClr val="7030A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满足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IC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的最优解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当且仅当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满足</a:t>
                </a:r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KKT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条件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，即存在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使得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(14.10)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和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(14.11)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成立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E8EA056-7772-486D-91BD-1A16EC7D7E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10" y="4924786"/>
                <a:ext cx="8044945" cy="1602105"/>
              </a:xfrm>
              <a:prstGeom prst="rect">
                <a:avLst/>
              </a:prstGeom>
              <a:blipFill>
                <a:blip r:embed="rId11"/>
                <a:stretch>
                  <a:fillRect l="-1136" t="-4183" r="-455" b="-7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77A9BD8-3D3C-4A7E-AAE2-CB3CBC7BFB28}"/>
                  </a:ext>
                </a:extLst>
              </p:cNvPr>
              <p:cNvSpPr txBox="1"/>
              <p:nvPr/>
            </p:nvSpPr>
            <p:spPr>
              <a:xfrm>
                <a:off x="1307487" y="6125115"/>
                <a:ext cx="609913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的内点</a:t>
                </a:r>
                <a:r>
                  <a:rPr lang="zh-CN" altLang="en-US" dirty="0">
                    <a:solidFill>
                      <a:srgbClr val="7030A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，</a:t>
                </a:r>
                <a:r>
                  <a:rPr lang="en-US" altLang="zh-CN" dirty="0">
                    <a:solidFill>
                      <a:srgbClr val="7030A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(14.10)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⟺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i="1" dirty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77A9BD8-3D3C-4A7E-AAE2-CB3CBC7BF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87" y="6125115"/>
                <a:ext cx="6099132" cy="461665"/>
              </a:xfrm>
              <a:prstGeom prst="rect">
                <a:avLst/>
              </a:prstGeom>
              <a:blipFill>
                <a:blip r:embed="rId12"/>
                <a:stretch>
                  <a:fillRect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283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线性规划的互补松弛定理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F230C2C-41C4-4D78-BEC8-2A37AD5B7555}"/>
                  </a:ext>
                </a:extLst>
              </p:cNvPr>
              <p:cNvSpPr txBox="1"/>
              <p:nvPr/>
            </p:nvSpPr>
            <p:spPr>
              <a:xfrm>
                <a:off x="817924" y="1110092"/>
                <a:ext cx="72437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定理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的列向量为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⋯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=[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考虑线性规划标准形问题和对偶问题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F230C2C-41C4-4D78-BEC8-2A37AD5B7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24" y="1110092"/>
                <a:ext cx="7243743" cy="1200329"/>
              </a:xfrm>
              <a:prstGeom prst="rect">
                <a:avLst/>
              </a:prstGeom>
              <a:blipFill>
                <a:blip r:embed="rId4"/>
                <a:stretch>
                  <a:fillRect l="-1263" t="-5584" r="-1347" b="-9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B9480F41-57C0-4349-8AC3-2ECFFDE899AD}"/>
              </a:ext>
            </a:extLst>
          </p:cNvPr>
          <p:cNvGrpSpPr/>
          <p:nvPr/>
        </p:nvGrpSpPr>
        <p:grpSpPr>
          <a:xfrm>
            <a:off x="878602" y="2349384"/>
            <a:ext cx="3938377" cy="1547603"/>
            <a:chOff x="822587" y="1666782"/>
            <a:chExt cx="3938377" cy="1547603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3F23EAF-C062-4620-B8F3-223EE14F5462}"/>
                </a:ext>
              </a:extLst>
            </p:cNvPr>
            <p:cNvGrpSpPr/>
            <p:nvPr/>
          </p:nvGrpSpPr>
          <p:grpSpPr>
            <a:xfrm>
              <a:off x="822587" y="1666782"/>
              <a:ext cx="3141645" cy="1547603"/>
              <a:chOff x="1461568" y="4002361"/>
              <a:chExt cx="3141645" cy="1547603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917EB80C-D045-451F-A6CF-B40B7BD0C36E}"/>
                  </a:ext>
                </a:extLst>
              </p:cNvPr>
              <p:cNvGrpSpPr/>
              <p:nvPr/>
            </p:nvGrpSpPr>
            <p:grpSpPr>
              <a:xfrm>
                <a:off x="1461568" y="4002361"/>
                <a:ext cx="3141645" cy="1107972"/>
                <a:chOff x="1714958" y="1769702"/>
                <a:chExt cx="3141645" cy="110797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文本框 22">
                      <a:extLst>
                        <a:ext uri="{FF2B5EF4-FFF2-40B4-BE49-F238E27FC236}">
                          <a16:creationId xmlns:a16="http://schemas.microsoft.com/office/drawing/2014/main" id="{B2707035-DD5B-44AA-B742-802CB7C78D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14958" y="1769702"/>
                      <a:ext cx="2381479" cy="5831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unc>
                              <m:func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min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imize</m:t>
                                    </m:r>
                                  </m:e>
                                  <m:lim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ℝ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    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</m:func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文本框 22">
                      <a:extLst>
                        <a:ext uri="{FF2B5EF4-FFF2-40B4-BE49-F238E27FC236}">
                          <a16:creationId xmlns:a16="http://schemas.microsoft.com/office/drawing/2014/main" id="{B2707035-DD5B-44AA-B742-802CB7C78D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4958" y="1769702"/>
                      <a:ext cx="2381479" cy="58317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文本框 23">
                      <a:extLst>
                        <a:ext uri="{FF2B5EF4-FFF2-40B4-BE49-F238E27FC236}">
                          <a16:creationId xmlns:a16="http://schemas.microsoft.com/office/drawing/2014/main" id="{3579A924-636F-48BD-A884-E099150421B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58179" y="2416009"/>
                      <a:ext cx="299842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subject</m:t>
                          </m:r>
                          <m:r>
                            <a:rPr lang="en-US" altLang="zh-CN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to</m:t>
                          </m:r>
                        </m:oMath>
                      </a14:m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</a:t>
                      </a:r>
                      <a14:m>
                        <m:oMath xmlns:m="http://schemas.openxmlformats.org/officeDocument/2006/math"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𝐴𝑥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</m:oMath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文本框 23">
                      <a:extLst>
                        <a:ext uri="{FF2B5EF4-FFF2-40B4-BE49-F238E27FC236}">
                          <a16:creationId xmlns:a16="http://schemas.microsoft.com/office/drawing/2014/main" id="{3579A924-636F-48BD-A884-E099150421B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58179" y="2416009"/>
                      <a:ext cx="2998424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626" b="-1973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9C7F2754-953B-4252-B847-756913C84247}"/>
                      </a:ext>
                    </a:extLst>
                  </p:cNvPr>
                  <p:cNvSpPr txBox="1"/>
                  <p:nvPr/>
                </p:nvSpPr>
                <p:spPr>
                  <a:xfrm>
                    <a:off x="3244731" y="5088299"/>
                    <a:ext cx="124050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≥0.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9C7F2754-953B-4252-B847-756913C842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44731" y="5088299"/>
                    <a:ext cx="1240509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A7A1F9EE-505B-4978-973E-4C64696D670F}"/>
                    </a:ext>
                  </a:extLst>
                </p:cNvPr>
                <p:cNvSpPr txBox="1"/>
                <p:nvPr/>
              </p:nvSpPr>
              <p:spPr>
                <a:xfrm>
                  <a:off x="3846259" y="2281068"/>
                  <a:ext cx="9147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A7A1F9EE-505B-4978-973E-4C64696D6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6259" y="2281068"/>
                  <a:ext cx="914705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2667" r="-4000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3BD69B9-EF75-4D87-AAF5-C935DAC58B75}"/>
              </a:ext>
            </a:extLst>
          </p:cNvPr>
          <p:cNvGrpSpPr/>
          <p:nvPr/>
        </p:nvGrpSpPr>
        <p:grpSpPr>
          <a:xfrm>
            <a:off x="4782229" y="2298558"/>
            <a:ext cx="3858957" cy="1044838"/>
            <a:chOff x="4947482" y="1602610"/>
            <a:chExt cx="3858957" cy="1044838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3189E132-A4E4-451A-9407-E020F71EA4B3}"/>
                </a:ext>
              </a:extLst>
            </p:cNvPr>
            <p:cNvGrpSpPr/>
            <p:nvPr/>
          </p:nvGrpSpPr>
          <p:grpSpPr>
            <a:xfrm>
              <a:off x="4947482" y="1602610"/>
              <a:ext cx="3064526" cy="1044838"/>
              <a:chOff x="1867358" y="3971241"/>
              <a:chExt cx="3064526" cy="10448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666417D9-356D-4394-9131-446D9BC34044}"/>
                      </a:ext>
                    </a:extLst>
                  </p:cNvPr>
                  <p:cNvSpPr txBox="1"/>
                  <p:nvPr/>
                </p:nvSpPr>
                <p:spPr>
                  <a:xfrm>
                    <a:off x="1867358" y="3971241"/>
                    <a:ext cx="2381479" cy="6249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a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ximize</m:t>
                                  </m:r>
                                </m:e>
                                <m:lim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ℝ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    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</m:func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666417D9-356D-4394-9131-446D9BC340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7358" y="3971241"/>
                    <a:ext cx="2381479" cy="62497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48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9BC1AA0A-1055-4EB3-844B-BFB6E20B4EB3}"/>
                      </a:ext>
                    </a:extLst>
                  </p:cNvPr>
                  <p:cNvSpPr txBox="1"/>
                  <p:nvPr/>
                </p:nvSpPr>
                <p:spPr>
                  <a:xfrm>
                    <a:off x="1933460" y="4554414"/>
                    <a:ext cx="299842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subject</m:t>
                        </m:r>
                        <m: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to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p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oMath>
                    </a14:m>
                    <a: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9BC1AA0A-1055-4EB3-844B-BFB6E20B4E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3460" y="4554414"/>
                    <a:ext cx="2998424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626" b="-21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B4446839-8081-4243-B77D-AE346AB15C05}"/>
                    </a:ext>
                  </a:extLst>
                </p:cNvPr>
                <p:cNvSpPr txBox="1"/>
                <p:nvPr/>
              </p:nvSpPr>
              <p:spPr>
                <a:xfrm>
                  <a:off x="7891734" y="2185782"/>
                  <a:ext cx="9147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B4446839-8081-4243-B77D-AE346AB15C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1734" y="2185782"/>
                  <a:ext cx="914705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5298" r="-5298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BE7FFB3-2E1B-4D4F-9FA5-4D2E9C9031DB}"/>
                  </a:ext>
                </a:extLst>
              </p:cNvPr>
              <p:cNvSpPr txBox="1"/>
              <p:nvPr/>
            </p:nvSpPr>
            <p:spPr>
              <a:xfrm>
                <a:off x="863188" y="3857145"/>
                <a:ext cx="760172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假设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 分别是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的可行解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. 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 分别是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的最优解当且仅当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BE7FFB3-2E1B-4D4F-9FA5-4D2E9C903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88" y="3857145"/>
                <a:ext cx="7601721" cy="830997"/>
              </a:xfrm>
              <a:prstGeom prst="rect">
                <a:avLst/>
              </a:prstGeom>
              <a:blipFill>
                <a:blip r:embed="rId12"/>
                <a:stretch>
                  <a:fillRect l="-1283"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274A01C-70E8-4EBB-8193-6404A9FCA626}"/>
                  </a:ext>
                </a:extLst>
              </p:cNvPr>
              <p:cNvSpPr txBox="1"/>
              <p:nvPr/>
            </p:nvSpPr>
            <p:spPr>
              <a:xfrm>
                <a:off x="921740" y="4764561"/>
                <a:ext cx="3800861" cy="523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&gt;0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274A01C-70E8-4EBB-8193-6404A9FCA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40" y="4764561"/>
                <a:ext cx="3800861" cy="523670"/>
              </a:xfrm>
              <a:prstGeom prst="rect">
                <a:avLst/>
              </a:prstGeom>
              <a:blipFill>
                <a:blip r:embed="rId13"/>
                <a:stretch>
                  <a:fillRect l="-2404" t="-5882" b="-1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9E21590-545E-4B67-892E-C006F974F63C}"/>
                  </a:ext>
                </a:extLst>
              </p:cNvPr>
              <p:cNvSpPr txBox="1"/>
              <p:nvPr/>
            </p:nvSpPr>
            <p:spPr>
              <a:xfrm>
                <a:off x="896239" y="5339438"/>
                <a:ext cx="3800861" cy="523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(ii)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0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9E21590-545E-4B67-892E-C006F974F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39" y="5339438"/>
                <a:ext cx="3800861" cy="523670"/>
              </a:xfrm>
              <a:prstGeom prst="rect">
                <a:avLst/>
              </a:prstGeom>
              <a:blipFill>
                <a:blip r:embed="rId14"/>
                <a:stretch>
                  <a:fillRect l="-2404" t="-5814" b="-17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96781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线性规划的互补松弛定理的应用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5805CA5B-6537-4590-BAE5-E110C180E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829" y="1489614"/>
            <a:ext cx="514985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85DC107-B876-47CA-94DE-FCC794F95B87}"/>
              </a:ext>
            </a:extLst>
          </p:cNvPr>
          <p:cNvSpPr txBox="1"/>
          <p:nvPr/>
        </p:nvSpPr>
        <p:spPr>
          <a:xfrm>
            <a:off x="859319" y="1027822"/>
            <a:ext cx="6577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利用互补松弛定理求解线性规划问题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4D80401-CA43-4BC2-AFD8-AA9FDC618349}"/>
                  </a:ext>
                </a:extLst>
              </p:cNvPr>
              <p:cNvSpPr txBox="1"/>
              <p:nvPr/>
            </p:nvSpPr>
            <p:spPr>
              <a:xfrm>
                <a:off x="640693" y="5180662"/>
                <a:ext cx="3869530" cy="850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由图解法求解二维问题，得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)=(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4D80401-CA43-4BC2-AFD8-AA9FDC618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93" y="5180662"/>
                <a:ext cx="3869530" cy="850169"/>
              </a:xfrm>
              <a:prstGeom prst="rect">
                <a:avLst/>
              </a:prstGeom>
              <a:blipFill>
                <a:blip r:embed="rId5"/>
                <a:stretch>
                  <a:fillRect l="-2362" t="-5755" r="-1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2F02454-189A-40B8-9ED9-B5C68F14F796}"/>
                  </a:ext>
                </a:extLst>
              </p:cNvPr>
              <p:cNvSpPr txBox="1"/>
              <p:nvPr/>
            </p:nvSpPr>
            <p:spPr>
              <a:xfrm>
                <a:off x="640693" y="6142259"/>
                <a:ext cx="53506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由互补松弛定理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2F02454-189A-40B8-9ED9-B5C68F14F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93" y="6142259"/>
                <a:ext cx="5350661" cy="461665"/>
              </a:xfrm>
              <a:prstGeom prst="rect">
                <a:avLst/>
              </a:prstGeom>
              <a:blipFill>
                <a:blip r:embed="rId6"/>
                <a:stretch>
                  <a:fillRect l="-1708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3">
            <a:extLst>
              <a:ext uri="{FF2B5EF4-FFF2-40B4-BE49-F238E27FC236}">
                <a16:creationId xmlns:a16="http://schemas.microsoft.com/office/drawing/2014/main" id="{3AF59F19-6DAE-46C2-80BD-17FCC1D2B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838" y="3356027"/>
            <a:ext cx="40513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0BE8A185-44EE-4484-891F-AF933AF45469}"/>
              </a:ext>
            </a:extLst>
          </p:cNvPr>
          <p:cNvGrpSpPr/>
          <p:nvPr/>
        </p:nvGrpSpPr>
        <p:grpSpPr>
          <a:xfrm>
            <a:off x="385060" y="2545907"/>
            <a:ext cx="4626040" cy="2429434"/>
            <a:chOff x="649468" y="2975567"/>
            <a:chExt cx="4626040" cy="24294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69AD4CAA-5A27-4892-9651-27FE56940CBC}"/>
                    </a:ext>
                  </a:extLst>
                </p:cNvPr>
                <p:cNvSpPr txBox="1"/>
                <p:nvPr/>
              </p:nvSpPr>
              <p:spPr>
                <a:xfrm>
                  <a:off x="649468" y="2975567"/>
                  <a:ext cx="316236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𝐦𝐚𝐱𝐢𝐦𝐢𝐳𝐞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69AD4CAA-5A27-4892-9651-27FE56940C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468" y="2975567"/>
                  <a:ext cx="3162368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B8FC540D-BAFE-44EC-B6FE-1C12335C74BC}"/>
                    </a:ext>
                  </a:extLst>
                </p:cNvPr>
                <p:cNvSpPr txBox="1"/>
                <p:nvPr/>
              </p:nvSpPr>
              <p:spPr>
                <a:xfrm>
                  <a:off x="715570" y="3488906"/>
                  <a:ext cx="42485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𝐬𝐮𝐛𝐣𝐞𝐜𝐭</m:t>
                        </m:r>
                        <m:r>
                          <a:rPr lang="en-US" altLang="zh-C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𝐭𝐨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zh-CN" alt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B8FC540D-BAFE-44EC-B6FE-1C12335C74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570" y="3488906"/>
                  <a:ext cx="4248592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35020AB2-B509-408E-A654-E0408159B380}"/>
                    </a:ext>
                  </a:extLst>
                </p:cNvPr>
                <p:cNvSpPr txBox="1"/>
                <p:nvPr/>
              </p:nvSpPr>
              <p:spPr>
                <a:xfrm>
                  <a:off x="1803878" y="3963615"/>
                  <a:ext cx="33496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35020AB2-B509-408E-A654-E0408159B3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3878" y="3963615"/>
                  <a:ext cx="3349654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EE19E94-608A-43E7-B4C1-775AE8288E31}"/>
                    </a:ext>
                  </a:extLst>
                </p:cNvPr>
                <p:cNvSpPr txBox="1"/>
                <p:nvPr/>
              </p:nvSpPr>
              <p:spPr>
                <a:xfrm>
                  <a:off x="1925854" y="4450503"/>
                  <a:ext cx="33496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EE19E94-608A-43E7-B4C1-775AE8288E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854" y="4450503"/>
                  <a:ext cx="3349654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AD5B0D8-13BE-4555-ABA0-827B1F57E5BA}"/>
                    </a:ext>
                  </a:extLst>
                </p:cNvPr>
                <p:cNvSpPr txBox="1"/>
                <p:nvPr/>
              </p:nvSpPr>
              <p:spPr>
                <a:xfrm>
                  <a:off x="1850792" y="4943336"/>
                  <a:ext cx="33027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AD5B0D8-13BE-4555-ABA0-827B1F57E5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792" y="4943336"/>
                  <a:ext cx="3302740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7692342-6717-43E0-8CF2-3C38F6B39631}"/>
                  </a:ext>
                </a:extLst>
              </p:cNvPr>
              <p:cNvSpPr txBox="1"/>
              <p:nvPr/>
            </p:nvSpPr>
            <p:spPr>
              <a:xfrm>
                <a:off x="3793340" y="5558754"/>
                <a:ext cx="4051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altLang="zh-CN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𝟑𝟗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7692342-6717-43E0-8CF2-3C38F6B39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340" y="5558754"/>
                <a:ext cx="4051300" cy="461665"/>
              </a:xfrm>
              <a:prstGeom prst="rect">
                <a:avLst/>
              </a:prstGeom>
              <a:blipFill>
                <a:blip r:embed="rId13"/>
                <a:stretch>
                  <a:fillRect r="-752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6584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点到超平面的投影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AF90478-FA5C-42DD-8016-53F734AA31FB}"/>
                  </a:ext>
                </a:extLst>
              </p:cNvPr>
              <p:cNvSpPr txBox="1"/>
              <p:nvPr/>
            </p:nvSpPr>
            <p:spPr>
              <a:xfrm>
                <a:off x="737591" y="971498"/>
                <a:ext cx="791901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en-US" altLang="zh-CN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6</a:t>
                </a:r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求点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到超平面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的欧氏投影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AF90478-FA5C-42DD-8016-53F734AA3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91" y="971498"/>
                <a:ext cx="7919018" cy="830997"/>
              </a:xfrm>
              <a:prstGeom prst="rect">
                <a:avLst/>
              </a:prstGeom>
              <a:blipFill>
                <a:blip r:embed="rId4"/>
                <a:stretch>
                  <a:fillRect l="-1232" t="-8029" b="-13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5C885FF3-1CEE-40C9-8E4E-D32500B067F3}"/>
              </a:ext>
            </a:extLst>
          </p:cNvPr>
          <p:cNvGrpSpPr/>
          <p:nvPr/>
        </p:nvGrpSpPr>
        <p:grpSpPr>
          <a:xfrm>
            <a:off x="737591" y="1866660"/>
            <a:ext cx="6974216" cy="1642076"/>
            <a:chOff x="737591" y="1866660"/>
            <a:chExt cx="6974216" cy="16420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6A6F4970-C573-4550-BA81-594189DEEA80}"/>
                    </a:ext>
                  </a:extLst>
                </p:cNvPr>
                <p:cNvSpPr txBox="1"/>
                <p:nvPr/>
              </p:nvSpPr>
              <p:spPr>
                <a:xfrm>
                  <a:off x="2610729" y="2273333"/>
                  <a:ext cx="3227940" cy="12354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minimize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f>
                                    <m:fPr>
                                      <m:ctrlP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subject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to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       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6A6F4970-C573-4550-BA81-594189DEEA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0729" y="2273333"/>
                  <a:ext cx="3227940" cy="123540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F700446-345D-4103-8A71-7C090229500F}"/>
                </a:ext>
              </a:extLst>
            </p:cNvPr>
            <p:cNvSpPr txBox="1"/>
            <p:nvPr/>
          </p:nvSpPr>
          <p:spPr>
            <a:xfrm>
              <a:off x="737591" y="1866660"/>
              <a:ext cx="6974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解</a:t>
              </a: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根据欧氏投影的定义，问题表述约束优化问题</a:t>
              </a: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D467C8CE-07F8-4452-BF9B-B0E04D2481E9}"/>
              </a:ext>
            </a:extLst>
          </p:cNvPr>
          <p:cNvSpPr txBox="1"/>
          <p:nvPr/>
        </p:nvSpPr>
        <p:spPr>
          <a:xfrm>
            <a:off x="837281" y="3437067"/>
            <a:ext cx="7569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易见 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它是凸问题，且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(ii)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松弛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Slater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条件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当所有约束是仿射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线性的时，松弛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Slater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条件退化成有可行解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成立，所以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KKT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条件是最优解的充分必要条件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7375583-8F0D-4484-AAD5-8E031F75E8C0}"/>
                  </a:ext>
                </a:extLst>
              </p:cNvPr>
              <p:cNvSpPr txBox="1"/>
              <p:nvPr/>
            </p:nvSpPr>
            <p:spPr>
              <a:xfrm>
                <a:off x="715557" y="4642973"/>
                <a:ext cx="5246134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𝑏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7375583-8F0D-4484-AAD5-8E031F75E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57" y="4642973"/>
                <a:ext cx="5246134" cy="7838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4EF61A6F-3043-4FA2-9336-1D88DC3AFDA8}"/>
              </a:ext>
            </a:extLst>
          </p:cNvPr>
          <p:cNvGrpSpPr/>
          <p:nvPr/>
        </p:nvGrpSpPr>
        <p:grpSpPr>
          <a:xfrm>
            <a:off x="859315" y="5469026"/>
            <a:ext cx="3784564" cy="833726"/>
            <a:chOff x="837281" y="5535128"/>
            <a:chExt cx="3784564" cy="833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7B5C4097-B59F-4D9C-806D-E1CD74259BD8}"/>
                    </a:ext>
                  </a:extLst>
                </p:cNvPr>
                <p:cNvSpPr txBox="1"/>
                <p:nvPr/>
              </p:nvSpPr>
              <p:spPr>
                <a:xfrm>
                  <a:off x="2249277" y="5537857"/>
                  <a:ext cx="2372568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=0,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7B5C4097-B59F-4D9C-806D-E1CD74259B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9277" y="5537857"/>
                  <a:ext cx="2372568" cy="83099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A6E62CD-36A0-41BE-9FE0-3393917E661E}"/>
                </a:ext>
              </a:extLst>
            </p:cNvPr>
            <p:cNvSpPr txBox="1"/>
            <p:nvPr/>
          </p:nvSpPr>
          <p:spPr>
            <a:xfrm>
              <a:off x="837281" y="5535128"/>
              <a:ext cx="1933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KKT</a:t>
              </a:r>
              <a:r>
                <a: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条件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C51522F-6650-484E-AAE3-19EAF235F14E}"/>
              </a:ext>
            </a:extLst>
          </p:cNvPr>
          <p:cNvGrpSpPr/>
          <p:nvPr/>
        </p:nvGrpSpPr>
        <p:grpSpPr>
          <a:xfrm>
            <a:off x="5945706" y="4320155"/>
            <a:ext cx="2870028" cy="922368"/>
            <a:chOff x="837282" y="5304776"/>
            <a:chExt cx="2870028" cy="922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E59FF171-2ADB-45FC-8525-7EE0FB866CE3}"/>
                    </a:ext>
                  </a:extLst>
                </p:cNvPr>
                <p:cNvSpPr txBox="1"/>
                <p:nvPr/>
              </p:nvSpPr>
              <p:spPr>
                <a:xfrm>
                  <a:off x="1334742" y="5304776"/>
                  <a:ext cx="2372568" cy="9223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𝑦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E59FF171-2ADB-45FC-8525-7EE0FB866C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4742" y="5304776"/>
                  <a:ext cx="2372568" cy="92236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E845E60-EA5B-4578-B59D-3867515BCD7B}"/>
                </a:ext>
              </a:extLst>
            </p:cNvPr>
            <p:cNvSpPr txBox="1"/>
            <p:nvPr/>
          </p:nvSpPr>
          <p:spPr>
            <a:xfrm>
              <a:off x="837282" y="5535128"/>
              <a:ext cx="994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解得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959A071-F38C-4186-95AA-A1C525228389}"/>
                  </a:ext>
                </a:extLst>
              </p:cNvPr>
              <p:cNvSpPr txBox="1"/>
              <p:nvPr/>
            </p:nvSpPr>
            <p:spPr>
              <a:xfrm>
                <a:off x="6451536" y="5209472"/>
                <a:ext cx="237256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𝜇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𝑎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959A071-F38C-4186-95AA-A1C525228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536" y="5209472"/>
                <a:ext cx="2372568" cy="461665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7DD98D-27DC-4B6A-9654-ABB7C484D453}"/>
                  </a:ext>
                </a:extLst>
              </p:cNvPr>
              <p:cNvSpPr/>
              <p:nvPr/>
            </p:nvSpPr>
            <p:spPr>
              <a:xfrm>
                <a:off x="5596229" y="5607735"/>
                <a:ext cx="3279424" cy="9550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/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  <m:sup/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7DD98D-27DC-4B6A-9654-ABB7C484D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229" y="5607735"/>
                <a:ext cx="3279424" cy="9550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2694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7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4405" y="331563"/>
            <a:ext cx="86428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并行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AWGN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信道中的功率分配优化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AF90478-FA5C-42DD-8016-53F734AA31FB}"/>
                  </a:ext>
                </a:extLst>
              </p:cNvPr>
              <p:cNvSpPr txBox="1"/>
              <p:nvPr/>
            </p:nvSpPr>
            <p:spPr>
              <a:xfrm>
                <a:off x="626330" y="983113"/>
                <a:ext cx="7919018" cy="122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en-US" altLang="zh-CN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8</a:t>
                </a:r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个信道总的发射功率预算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个信道的噪声功率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和增益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&gt;0.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问如何给各信道分配功率，使得信道中的传输速率之和最大？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AF90478-FA5C-42DD-8016-53F734AA3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30" y="983113"/>
                <a:ext cx="7919018" cy="1220334"/>
              </a:xfrm>
              <a:prstGeom prst="rect">
                <a:avLst/>
              </a:prstGeom>
              <a:blipFill>
                <a:blip r:embed="rId4"/>
                <a:stretch>
                  <a:fillRect l="-1232" t="-5500" b="-10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E212A96-CB2F-46B1-8CF3-4672814ACFB0}"/>
                  </a:ext>
                </a:extLst>
              </p:cNvPr>
              <p:cNvSpPr/>
              <p:nvPr/>
            </p:nvSpPr>
            <p:spPr>
              <a:xfrm>
                <a:off x="604296" y="2261212"/>
                <a:ext cx="6876157" cy="11147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解答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当给信道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分配功率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时，信道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的传输速率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ln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E212A96-CB2F-46B1-8CF3-4672814ACF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96" y="2261212"/>
                <a:ext cx="6876157" cy="1114792"/>
              </a:xfrm>
              <a:prstGeom prst="rect">
                <a:avLst/>
              </a:prstGeom>
              <a:blipFill>
                <a:blip r:embed="rId5"/>
                <a:stretch>
                  <a:fillRect l="-1330" t="-60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E8E655F0-461E-4818-975B-3E95DF1F3AB2}"/>
              </a:ext>
            </a:extLst>
          </p:cNvPr>
          <p:cNvGrpSpPr/>
          <p:nvPr/>
        </p:nvGrpSpPr>
        <p:grpSpPr>
          <a:xfrm>
            <a:off x="-88134" y="3398261"/>
            <a:ext cx="4778191" cy="1841973"/>
            <a:chOff x="-88134" y="3607584"/>
            <a:chExt cx="4778191" cy="18419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1822BD50-F380-450D-B7B2-141F085E5E08}"/>
                    </a:ext>
                  </a:extLst>
                </p:cNvPr>
                <p:cNvSpPr/>
                <p:nvPr/>
              </p:nvSpPr>
              <p:spPr>
                <a:xfrm>
                  <a:off x="445301" y="3607584"/>
                  <a:ext cx="4244756" cy="8530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maximize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CN" sz="2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2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sz="2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nary>
                      </m:oMath>
                    </m:oMathPara>
                  </a14:m>
                  <a:endPara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1822BD50-F380-450D-B7B2-141F085E5E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" y="3607584"/>
                  <a:ext cx="4244756" cy="8530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8856F932-178D-4444-AE9B-77BE437150FA}"/>
                    </a:ext>
                  </a:extLst>
                </p:cNvPr>
                <p:cNvSpPr/>
                <p:nvPr/>
              </p:nvSpPr>
              <p:spPr>
                <a:xfrm>
                  <a:off x="-88134" y="4353488"/>
                  <a:ext cx="4348534" cy="10960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subject</m:t>
                        </m:r>
                        <m:r>
                          <a:rPr lang="en-US" altLang="zh-CN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to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altLang="zh-CN" sz="22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altLang="zh-CN" sz="2200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        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0, 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=1,⋯,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8856F932-178D-4444-AE9B-77BE437150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8134" y="4353488"/>
                  <a:ext cx="4348534" cy="1096069"/>
                </a:xfrm>
                <a:prstGeom prst="rect">
                  <a:avLst/>
                </a:prstGeom>
                <a:blipFill>
                  <a:blip r:embed="rId7"/>
                  <a:stretch>
                    <a:fillRect b="-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DB1DA82-2BE4-4735-BA39-2A0CFA94CDA2}"/>
              </a:ext>
            </a:extLst>
          </p:cNvPr>
          <p:cNvGrpSpPr/>
          <p:nvPr/>
        </p:nvGrpSpPr>
        <p:grpSpPr>
          <a:xfrm>
            <a:off x="3986610" y="3318123"/>
            <a:ext cx="4795464" cy="1861575"/>
            <a:chOff x="3986610" y="3318123"/>
            <a:chExt cx="4795464" cy="18615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7A679D1A-CD80-4FD2-B183-46A0AF9E1755}"/>
                    </a:ext>
                  </a:extLst>
                </p:cNvPr>
                <p:cNvSpPr/>
                <p:nvPr/>
              </p:nvSpPr>
              <p:spPr>
                <a:xfrm>
                  <a:off x="4690057" y="3318123"/>
                  <a:ext cx="4092017" cy="8530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minimize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CN" sz="2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2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sz="2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nary>
                      </m:oMath>
                    </m:oMathPara>
                  </a14:m>
                  <a:endPara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7A679D1A-CD80-4FD2-B183-46A0AF9E1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057" y="3318123"/>
                  <a:ext cx="4092017" cy="8530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A5B136DC-C584-4FCE-ADBA-E56C6397ABDC}"/>
                    </a:ext>
                  </a:extLst>
                </p:cNvPr>
                <p:cNvSpPr/>
                <p:nvPr/>
              </p:nvSpPr>
              <p:spPr>
                <a:xfrm>
                  <a:off x="3986610" y="4083629"/>
                  <a:ext cx="4348534" cy="10960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subject</m:t>
                        </m:r>
                        <m:r>
                          <a:rPr lang="en-US" altLang="zh-CN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to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altLang="zh-CN" sz="22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altLang="zh-CN" sz="2200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        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0, 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=1,⋯,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A5B136DC-C584-4FCE-ADBA-E56C6397AB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6610" y="4083629"/>
                  <a:ext cx="4348534" cy="1096069"/>
                </a:xfrm>
                <a:prstGeom prst="rect">
                  <a:avLst/>
                </a:prstGeom>
                <a:blipFill>
                  <a:blip r:embed="rId9"/>
                  <a:stretch>
                    <a:fillRect b="-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50D075F-728B-4894-807D-C9CDE4047AA8}"/>
              </a:ext>
            </a:extLst>
          </p:cNvPr>
          <p:cNvGrpSpPr/>
          <p:nvPr/>
        </p:nvGrpSpPr>
        <p:grpSpPr>
          <a:xfrm>
            <a:off x="975703" y="5375458"/>
            <a:ext cx="6890476" cy="1129163"/>
            <a:chOff x="975703" y="5375458"/>
            <a:chExt cx="6890476" cy="11291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84C784B-2CF8-49C5-BAA1-4C3A6490FA16}"/>
                    </a:ext>
                  </a:extLst>
                </p:cNvPr>
                <p:cNvSpPr txBox="1"/>
                <p:nvPr/>
              </p:nvSpPr>
              <p:spPr>
                <a:xfrm>
                  <a:off x="1528189" y="5375458"/>
                  <a:ext cx="331642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⋯,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⋯,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84C784B-2CF8-49C5-BAA1-4C3A6490FA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189" y="5375458"/>
                  <a:ext cx="3316421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654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D33AECD9-ACEF-453D-BA68-B79B07BDBF7E}"/>
                    </a:ext>
                  </a:extLst>
                </p:cNvPr>
                <p:cNvSpPr/>
                <p:nvPr/>
              </p:nvSpPr>
              <p:spPr>
                <a:xfrm>
                  <a:off x="975703" y="5759161"/>
                  <a:ext cx="6890476" cy="74546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a14:m>
                  <a:r>
                    <a:rPr lang="en-US" altLang="zh-CN" dirty="0"/>
                    <a:t>+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D33AECD9-ACEF-453D-BA68-B79B07BDBF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703" y="5759161"/>
                  <a:ext cx="6890476" cy="74546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4FFA19D8-96D1-4AB4-9801-A74F84B9167D}"/>
              </a:ext>
            </a:extLst>
          </p:cNvPr>
          <p:cNvSpPr txBox="1"/>
          <p:nvPr/>
        </p:nvSpPr>
        <p:spPr>
          <a:xfrm>
            <a:off x="4815258" y="2888815"/>
            <a:ext cx="4092016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凸优化、满足松弛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Slater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条件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816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4405" y="331563"/>
            <a:ext cx="86428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8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并行</a:t>
            </a:r>
            <a:r>
              <a:rPr lang="en-US" altLang="zh-CN" sz="38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AWGN</a:t>
            </a:r>
            <a:r>
              <a:rPr lang="zh-CN" altLang="en-US" sz="38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信道中的功率分配优化</a:t>
            </a:r>
            <a:r>
              <a:rPr lang="en-US" altLang="zh-CN" sz="38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38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38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3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33AECD9-ACEF-453D-BA68-B79B07BDBF7E}"/>
                  </a:ext>
                </a:extLst>
              </p:cNvPr>
              <p:cNvSpPr/>
              <p:nvPr/>
            </p:nvSpPr>
            <p:spPr>
              <a:xfrm>
                <a:off x="421685" y="2432275"/>
                <a:ext cx="5583580" cy="672364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0,  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=1,⋯,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(2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33AECD9-ACEF-453D-BA68-B79B07BDB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5" y="2432275"/>
                <a:ext cx="5583580" cy="6723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2FC9591-7428-49C5-A945-6D2EF039FF82}"/>
                  </a:ext>
                </a:extLst>
              </p:cNvPr>
              <p:cNvSpPr/>
              <p:nvPr/>
            </p:nvSpPr>
            <p:spPr>
              <a:xfrm>
                <a:off x="1864581" y="1100054"/>
                <a:ext cx="3171509" cy="46294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Cambria Math" panose="02040503050406030204" pitchFamily="18" charset="0"/>
                  </a:rPr>
                  <a:t>      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(1a)</a:t>
                </a: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2FC9591-7428-49C5-A945-6D2EF039F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581" y="1100054"/>
                <a:ext cx="3171509" cy="462947"/>
              </a:xfrm>
              <a:prstGeom prst="rect">
                <a:avLst/>
              </a:prstGeom>
              <a:blipFill>
                <a:blip r:embed="rId5"/>
                <a:stretch>
                  <a:fillRect l="-14615" t="-128947" r="-2500" b="-196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643FA77-64AD-42D1-B416-B99836D34ECA}"/>
                  </a:ext>
                </a:extLst>
              </p:cNvPr>
              <p:cNvSpPr/>
              <p:nvPr/>
            </p:nvSpPr>
            <p:spPr>
              <a:xfrm>
                <a:off x="2509431" y="1570936"/>
                <a:ext cx="3117777" cy="461665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=1,⋯,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(1b)</a:t>
                </a:r>
                <a:endParaRPr lang="zh-CN" altLang="en-US" dirty="0"/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643FA77-64AD-42D1-B416-B99836D34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431" y="1570936"/>
                <a:ext cx="3117777" cy="461665"/>
              </a:xfrm>
              <a:prstGeom prst="rect">
                <a:avLst/>
              </a:prstGeom>
              <a:blipFill>
                <a:blip r:embed="rId6"/>
                <a:stretch>
                  <a:fillRect l="-587" t="-10667" r="-195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BFA3795-BFFA-484E-B526-D22AC4C1CDC3}"/>
                  </a:ext>
                </a:extLst>
              </p:cNvPr>
              <p:cNvSpPr/>
              <p:nvPr/>
            </p:nvSpPr>
            <p:spPr>
              <a:xfrm>
                <a:off x="1532614" y="2010567"/>
                <a:ext cx="4164923" cy="46166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=1,⋯,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 </a:t>
                </a:r>
                <a:r>
                  <a:rPr lang="en-US" altLang="zh-CN" dirty="0"/>
                  <a:t>(2a)</a:t>
                </a:r>
                <a:endParaRPr lang="zh-CN" altLang="en-US" dirty="0"/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BFA3795-BFFA-484E-B526-D22AC4C1C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614" y="2010567"/>
                <a:ext cx="4164923" cy="461665"/>
              </a:xfrm>
              <a:prstGeom prst="rect">
                <a:avLst/>
              </a:prstGeom>
              <a:blipFill>
                <a:blip r:embed="rId7"/>
                <a:stretch>
                  <a:fillRect l="-439" t="-10526" r="-131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0CFE920-D7B7-4B68-81D0-42D4F5C4EC8D}"/>
                  </a:ext>
                </a:extLst>
              </p:cNvPr>
              <p:cNvSpPr/>
              <p:nvPr/>
            </p:nvSpPr>
            <p:spPr>
              <a:xfrm>
                <a:off x="794089" y="3060792"/>
                <a:ext cx="4661789" cy="46294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r>
                  <a:rPr lang="zh-CN" altLang="en-US" dirty="0"/>
                  <a:t>                  </a:t>
                </a:r>
                <a:r>
                  <a:rPr lang="en-US" altLang="zh-CN" dirty="0"/>
                  <a:t>(3a)</a:t>
                </a:r>
                <a:endParaRPr lang="zh-CN" altLang="en-US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0CFE920-D7B7-4B68-81D0-42D4F5C4EC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89" y="3060792"/>
                <a:ext cx="4661789" cy="462947"/>
              </a:xfrm>
              <a:prstGeom prst="rect">
                <a:avLst/>
              </a:prstGeom>
              <a:blipFill>
                <a:blip r:embed="rId8"/>
                <a:stretch>
                  <a:fillRect l="-915" t="-128947" r="-1176" b="-196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C656222-BB4D-4D4B-958C-8D74B04F1DEB}"/>
                  </a:ext>
                </a:extLst>
              </p:cNvPr>
              <p:cNvSpPr/>
              <p:nvPr/>
            </p:nvSpPr>
            <p:spPr>
              <a:xfrm>
                <a:off x="2291932" y="3499749"/>
                <a:ext cx="3450816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=1,⋯,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 </a:t>
                </a:r>
                <a:r>
                  <a:rPr lang="en-US" altLang="zh-CN" dirty="0"/>
                  <a:t>(3b)</a:t>
                </a:r>
                <a:endParaRPr lang="zh-CN" altLang="en-US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C656222-BB4D-4D4B-958C-8D74B04F1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932" y="3499749"/>
                <a:ext cx="3450816" cy="461665"/>
              </a:xfrm>
              <a:prstGeom prst="rect">
                <a:avLst/>
              </a:prstGeom>
              <a:blipFill>
                <a:blip r:embed="rId9"/>
                <a:stretch>
                  <a:fillRect l="-530" t="-10526" r="-1590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530CD7B4-E01E-4F50-9233-D63103F22954}"/>
              </a:ext>
            </a:extLst>
          </p:cNvPr>
          <p:cNvSpPr txBox="1"/>
          <p:nvPr/>
        </p:nvSpPr>
        <p:spPr>
          <a:xfrm>
            <a:off x="5565376" y="889252"/>
            <a:ext cx="1736950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原始可行性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3721B01-09C2-461D-A231-0D5E6858542A}"/>
              </a:ext>
            </a:extLst>
          </p:cNvPr>
          <p:cNvSpPr txBox="1"/>
          <p:nvPr/>
        </p:nvSpPr>
        <p:spPr>
          <a:xfrm>
            <a:off x="5664023" y="2032601"/>
            <a:ext cx="173695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对偶可行性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340E341-16D9-438C-B8E3-D837623119DB}"/>
              </a:ext>
            </a:extLst>
          </p:cNvPr>
          <p:cNvSpPr txBox="1"/>
          <p:nvPr/>
        </p:nvSpPr>
        <p:spPr>
          <a:xfrm>
            <a:off x="5664023" y="3048555"/>
            <a:ext cx="2060154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互补松弛条件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F8ECB6A-010C-4B08-9E0F-4B4CFC29B4B9}"/>
                  </a:ext>
                </a:extLst>
              </p:cNvPr>
              <p:cNvSpPr/>
              <p:nvPr/>
            </p:nvSpPr>
            <p:spPr>
              <a:xfrm>
                <a:off x="692171" y="5576380"/>
                <a:ext cx="3886000" cy="91614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max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,0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F8ECB6A-010C-4B08-9E0F-4B4CFC29B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71" y="5576380"/>
                <a:ext cx="3886000" cy="9161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078595D-0C1C-4F67-821B-1D38F22E4128}"/>
                  </a:ext>
                </a:extLst>
              </p:cNvPr>
              <p:cNvSpPr/>
              <p:nvPr/>
            </p:nvSpPr>
            <p:spPr>
              <a:xfrm>
                <a:off x="4754885" y="3911006"/>
                <a:ext cx="3809569" cy="69602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𝜙</m:t>
                    </m:r>
                    <m:d>
                      <m:d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zh-CN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𝜇</m:t>
                        </m:r>
                      </m:e>
                    </m:d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max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zh-CN" alt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𝜇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,0</m:t>
                            </m:r>
                          </m:e>
                        </m:d>
                      </m:e>
                    </m:nary>
                  </m:oMath>
                </a14:m>
                <a:endParaRPr lang="zh-CN" altLang="en-US" sz="2200" dirty="0"/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078595D-0C1C-4F67-821B-1D38F22E41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885" y="3911006"/>
                <a:ext cx="3809569" cy="696024"/>
              </a:xfrm>
              <a:prstGeom prst="rect">
                <a:avLst/>
              </a:prstGeom>
              <a:blipFill>
                <a:blip r:embed="rId11"/>
                <a:stretch>
                  <a:fillRect l="-2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6E998AD-2BAA-4C00-9990-9D047311B646}"/>
                  </a:ext>
                </a:extLst>
              </p:cNvPr>
              <p:cNvSpPr/>
              <p:nvPr/>
            </p:nvSpPr>
            <p:spPr>
              <a:xfrm>
                <a:off x="6236900" y="4603353"/>
                <a:ext cx="2653419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求根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𝜇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𝜇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p>
                    </m:sSup>
                  </m:oMath>
                </a14:m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6E998AD-2BAA-4C00-9990-9D047311B6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900" y="4603353"/>
                <a:ext cx="2653419" cy="461665"/>
              </a:xfrm>
              <a:prstGeom prst="rect">
                <a:avLst/>
              </a:prstGeom>
              <a:blipFill>
                <a:blip r:embed="rId12"/>
                <a:stretch>
                  <a:fillRect l="-3448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75A7B77-1732-4606-A3D0-E4BD02124408}"/>
                  </a:ext>
                </a:extLst>
              </p:cNvPr>
              <p:cNvSpPr/>
              <p:nvPr/>
            </p:nvSpPr>
            <p:spPr>
              <a:xfrm>
                <a:off x="5522253" y="5458890"/>
                <a:ext cx="3216393" cy="91614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max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,0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75A7B77-1732-4606-A3D0-E4BD021244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253" y="5458890"/>
                <a:ext cx="3216393" cy="91614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C2EF7C08-1A87-4BA9-9EBC-653C413A014D}"/>
              </a:ext>
            </a:extLst>
          </p:cNvPr>
          <p:cNvGrpSpPr/>
          <p:nvPr/>
        </p:nvGrpSpPr>
        <p:grpSpPr>
          <a:xfrm>
            <a:off x="1023633" y="3964185"/>
            <a:ext cx="4671663" cy="1210349"/>
            <a:chOff x="1023633" y="4272658"/>
            <a:chExt cx="4671663" cy="1210349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005B5DCB-C9DF-47D2-A4A5-88261F1FAA29}"/>
                </a:ext>
              </a:extLst>
            </p:cNvPr>
            <p:cNvGrpSpPr/>
            <p:nvPr/>
          </p:nvGrpSpPr>
          <p:grpSpPr>
            <a:xfrm>
              <a:off x="1023633" y="4306376"/>
              <a:ext cx="4671663" cy="1176631"/>
              <a:chOff x="1023633" y="4306376"/>
              <a:chExt cx="4671663" cy="1176631"/>
            </a:xfrm>
          </p:grpSpPr>
          <p:sp>
            <p:nvSpPr>
              <p:cNvPr id="21" name="箭头: 下 20">
                <a:extLst>
                  <a:ext uri="{FF2B5EF4-FFF2-40B4-BE49-F238E27FC236}">
                    <a16:creationId xmlns:a16="http://schemas.microsoft.com/office/drawing/2014/main" id="{815D9152-B9EC-4BE0-BBA6-C05678AD4B88}"/>
                  </a:ext>
                </a:extLst>
              </p:cNvPr>
              <p:cNvSpPr/>
              <p:nvPr/>
            </p:nvSpPr>
            <p:spPr bwMode="auto">
              <a:xfrm>
                <a:off x="1985636" y="4306376"/>
                <a:ext cx="210419" cy="484602"/>
              </a:xfrm>
              <a:prstGeom prst="down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rgbClr val="000066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8D0BC763-8FCB-4228-857F-28C39A7CD865}"/>
                      </a:ext>
                    </a:extLst>
                  </p:cNvPr>
                  <p:cNvSpPr/>
                  <p:nvPr/>
                </p:nvSpPr>
                <p:spPr>
                  <a:xfrm>
                    <a:off x="1023633" y="4566859"/>
                    <a:ext cx="4671663" cy="916148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max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,0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=1,⋯,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8D0BC763-8FCB-4228-857F-28C39A7CD8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3633" y="4566859"/>
                    <a:ext cx="4671663" cy="91614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B773F8B-262E-411D-BAA6-39ABB4D6AAEB}"/>
                </a:ext>
              </a:extLst>
            </p:cNvPr>
            <p:cNvSpPr txBox="1"/>
            <p:nvPr/>
          </p:nvSpPr>
          <p:spPr>
            <a:xfrm>
              <a:off x="2136360" y="4272658"/>
              <a:ext cx="962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(2b)</a:t>
              </a:r>
              <a:endParaRPr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16213B2-62CC-4374-B6D0-353C88225D7D}"/>
                  </a:ext>
                </a:extLst>
              </p:cNvPr>
              <p:cNvSpPr txBox="1"/>
              <p:nvPr/>
            </p:nvSpPr>
            <p:spPr>
              <a:xfrm>
                <a:off x="794088" y="5054770"/>
                <a:ext cx="57609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(2b)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(3a)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(1a)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是紧的，即</a:t>
                </a: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16213B2-62CC-4374-B6D0-353C88225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88" y="5054770"/>
                <a:ext cx="5760948" cy="461665"/>
              </a:xfrm>
              <a:prstGeom prst="rect">
                <a:avLst/>
              </a:prstGeom>
              <a:blipFill>
                <a:blip r:embed="rId16"/>
                <a:stretch>
                  <a:fillRect l="-1587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6333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3" grpId="0"/>
      <p:bldP spid="24" grpId="0"/>
      <p:bldP spid="25" grpId="0"/>
      <p:bldP spid="26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对偶函数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C1C8D1A-BB4E-D40F-FA07-C2EA68E9793A}"/>
                  </a:ext>
                </a:extLst>
              </p:cNvPr>
              <p:cNvSpPr txBox="1"/>
              <p:nvPr/>
            </p:nvSpPr>
            <p:spPr>
              <a:xfrm>
                <a:off x="679450" y="985357"/>
                <a:ext cx="5463683" cy="573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对偶函数：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≔</m:t>
                    </m:r>
                    <m:limLow>
                      <m:limLow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min</m:t>
                        </m:r>
                      </m:e>
                      <m:lim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lim>
                    </m:limLow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C1C8D1A-BB4E-D40F-FA07-C2EA68E97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985357"/>
                <a:ext cx="5463683" cy="573106"/>
              </a:xfrm>
              <a:prstGeom prst="rect">
                <a:avLst/>
              </a:prstGeom>
              <a:blipFill>
                <a:blip r:embed="rId4"/>
                <a:stretch>
                  <a:fillRect l="-1672" t="-11702" b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004B432-7B13-5E06-C795-188FFBFCF92E}"/>
                  </a:ext>
                </a:extLst>
              </p:cNvPr>
              <p:cNvSpPr txBox="1"/>
              <p:nvPr/>
            </p:nvSpPr>
            <p:spPr>
              <a:xfrm>
                <a:off x="692145" y="3285431"/>
                <a:ext cx="4812739" cy="877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3200"/>
                  </a:lnSpc>
                </a:pP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命题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对偶函数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总是凹函数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  <a:p>
                <a:pPr algn="just">
                  <a:lnSpc>
                    <a:spcPts val="3200"/>
                  </a:lnSpc>
                </a:pP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      (ii)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对偶问题是凹极大化问题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004B432-7B13-5E06-C795-188FFBFCF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45" y="3285431"/>
                <a:ext cx="4812739" cy="877228"/>
              </a:xfrm>
              <a:prstGeom prst="rect">
                <a:avLst/>
              </a:prstGeom>
              <a:blipFill>
                <a:blip r:embed="rId5"/>
                <a:stretch>
                  <a:fillRect l="-2028" t="-6944" b="-15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818DAF4-717E-4593-8A7F-801F753A86DD}"/>
                  </a:ext>
                </a:extLst>
              </p:cNvPr>
              <p:cNvSpPr txBox="1"/>
              <p:nvPr/>
            </p:nvSpPr>
            <p:spPr>
              <a:xfrm>
                <a:off x="780281" y="5554834"/>
                <a:ext cx="53993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(MP)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的最优解和最优值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818DAF4-717E-4593-8A7F-801F753A8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81" y="5554834"/>
                <a:ext cx="5399303" cy="369332"/>
              </a:xfrm>
              <a:prstGeom prst="rect">
                <a:avLst/>
              </a:prstGeom>
              <a:blipFill>
                <a:blip r:embed="rId6"/>
                <a:stretch>
                  <a:fillRect l="-3499" t="-29508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8F32E8F-8153-4CD8-A045-3EF2D307F2AA}"/>
                  </a:ext>
                </a:extLst>
              </p:cNvPr>
              <p:cNvSpPr/>
              <p:nvPr/>
            </p:nvSpPr>
            <p:spPr>
              <a:xfrm>
                <a:off x="780281" y="5990552"/>
                <a:ext cx="487029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，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(1−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8F32E8F-8153-4CD8-A045-3EF2D307F2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81" y="5990552"/>
                <a:ext cx="4870298" cy="461665"/>
              </a:xfrm>
              <a:prstGeom prst="rect">
                <a:avLst/>
              </a:prstGeom>
              <a:blipFill>
                <a:blip r:embed="rId7"/>
                <a:stretch>
                  <a:fillRect l="-375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EBE8B36C-F784-47F7-92D2-87CB06611E60}"/>
                  </a:ext>
                </a:extLst>
              </p:cNvPr>
              <p:cNvSpPr/>
              <p:nvPr/>
            </p:nvSpPr>
            <p:spPr>
              <a:xfrm>
                <a:off x="5618405" y="2832125"/>
                <a:ext cx="2772618" cy="12069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200" b="0" dirty="0">
                    <a:solidFill>
                      <a:srgbClr val="C0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limLow>
                      <m:limLow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min</m:t>
                        </m:r>
                      </m:e>
                      <m:lim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lim>
                    </m:limLow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  =</m:t>
                      </m:r>
                      <m:r>
                        <a:rPr lang="zh-CN" alt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𝜆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EBE8B36C-F784-47F7-92D2-87CB06611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405" y="2832125"/>
                <a:ext cx="2772618" cy="12069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066AE8E8-A1DE-426A-B650-9CD1F66C621B}"/>
              </a:ext>
            </a:extLst>
          </p:cNvPr>
          <p:cNvGrpSpPr/>
          <p:nvPr/>
        </p:nvGrpSpPr>
        <p:grpSpPr>
          <a:xfrm>
            <a:off x="706874" y="4260581"/>
            <a:ext cx="3244980" cy="1099770"/>
            <a:chOff x="749185" y="3470893"/>
            <a:chExt cx="2806217" cy="10997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7C41D2A2-6CFD-4FE8-85F8-79DD7E46873A}"/>
                    </a:ext>
                  </a:extLst>
                </p:cNvPr>
                <p:cNvSpPr txBox="1"/>
                <p:nvPr/>
              </p:nvSpPr>
              <p:spPr>
                <a:xfrm>
                  <a:off x="1129353" y="3843348"/>
                  <a:ext cx="2426049" cy="7273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minimize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subject</m:t>
                              </m:r>
                              <m: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to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7C41D2A2-6CFD-4FE8-85F8-79DD7E4687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353" y="3843348"/>
                  <a:ext cx="2426049" cy="72731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6085756-23C4-4FCD-AAF9-FE68BD246A2E}"/>
                </a:ext>
              </a:extLst>
            </p:cNvPr>
            <p:cNvSpPr txBox="1"/>
            <p:nvPr/>
          </p:nvSpPr>
          <p:spPr>
            <a:xfrm>
              <a:off x="749185" y="3470893"/>
              <a:ext cx="1828763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2800"/>
                </a:lnSpc>
              </a:pPr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例</a:t>
              </a:r>
              <a:r>
                <a:rPr lang="en-US" altLang="zh-CN" dirty="0">
                  <a:solidFill>
                    <a:srgbClr val="0070C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1 </a:t>
              </a: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考虑问题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C61EE3A-8DC3-41B7-8421-3A6ABBC4AD98}"/>
              </a:ext>
            </a:extLst>
          </p:cNvPr>
          <p:cNvGrpSpPr/>
          <p:nvPr/>
        </p:nvGrpSpPr>
        <p:grpSpPr>
          <a:xfrm>
            <a:off x="5783199" y="3983969"/>
            <a:ext cx="1880798" cy="1084019"/>
            <a:chOff x="5039049" y="4669681"/>
            <a:chExt cx="1880798" cy="1084019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C03C836-9BFD-4610-919B-CE939E3017ED}"/>
                </a:ext>
              </a:extLst>
            </p:cNvPr>
            <p:cNvSpPr txBox="1"/>
            <p:nvPr/>
          </p:nvSpPr>
          <p:spPr>
            <a:xfrm>
              <a:off x="5091084" y="4669681"/>
              <a:ext cx="1828763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2800"/>
                </a:lnSpc>
              </a:pPr>
              <a:r>
                <a:rPr lang="zh-CN" altLang="en-US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对偶</a:t>
              </a: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问题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1BCFD66A-14A1-4FCB-9BC6-6B7C0AD274E4}"/>
                    </a:ext>
                  </a:extLst>
                </p:cNvPr>
                <p:cNvSpPr/>
                <p:nvPr/>
              </p:nvSpPr>
              <p:spPr>
                <a:xfrm>
                  <a:off x="5039049" y="5027539"/>
                  <a:ext cx="1770998" cy="7261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zh-CN" alt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𝜆</m:t>
                                </m:r>
                                <m:r>
                                  <a:rPr lang="zh-CN" alt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≥0</m:t>
                                </m:r>
                              </m:lim>
                            </m:limLow>
                          </m:fName>
                          <m:e>
                            <m:r>
                              <a:rPr lang="zh-CN" alt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1BCFD66A-14A1-4FCB-9BC6-6B7C0AD274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9049" y="5027539"/>
                  <a:ext cx="1770998" cy="72616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20EC06F-6D54-4D06-8A78-414AAEAB942D}"/>
                  </a:ext>
                </a:extLst>
              </p:cNvPr>
              <p:cNvSpPr txBox="1"/>
              <p:nvPr/>
            </p:nvSpPr>
            <p:spPr>
              <a:xfrm>
                <a:off x="5814699" y="5096916"/>
                <a:ext cx="327968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MP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的最优解和最优值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=2,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20EC06F-6D54-4D06-8A78-414AAEAB9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699" y="5096916"/>
                <a:ext cx="3279680" cy="738664"/>
              </a:xfrm>
              <a:prstGeom prst="rect">
                <a:avLst/>
              </a:prstGeom>
              <a:blipFill>
                <a:blip r:embed="rId11"/>
                <a:stretch>
                  <a:fillRect l="-4461" t="-14876" r="-4647" b="-132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3D1A0CF-ACDB-4726-80CF-D63D1B0AE415}"/>
                  </a:ext>
                </a:extLst>
              </p:cNvPr>
              <p:cNvSpPr txBox="1"/>
              <p:nvPr/>
            </p:nvSpPr>
            <p:spPr>
              <a:xfrm>
                <a:off x="780281" y="1448026"/>
                <a:ext cx="7556500" cy="751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maximize</m:t>
                            </m:r>
                          </m:e>
                          <m:lim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         </m:t>
                            </m:r>
                            <m: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ℝ</m:t>
                                </m:r>
                              </m:e>
                              <m:sub/>
                              <m:sup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sup>
                            </m:sSubSup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ℓ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MP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3D1A0CF-ACDB-4726-80CF-D63D1B0AE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81" y="1448026"/>
                <a:ext cx="7556500" cy="75103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0E4C854-ECFB-4275-8785-107C29B77855}"/>
                  </a:ext>
                </a:extLst>
              </p:cNvPr>
              <p:cNvSpPr txBox="1"/>
              <p:nvPr/>
            </p:nvSpPr>
            <p:spPr>
              <a:xfrm>
                <a:off x="3062461" y="2099021"/>
                <a:ext cx="42917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≥0, 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dom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0E4C854-ECFB-4275-8785-107C29B77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461" y="2099021"/>
                <a:ext cx="4291752" cy="369332"/>
              </a:xfrm>
              <a:prstGeom prst="rect">
                <a:avLst/>
              </a:prstGeom>
              <a:blipFill>
                <a:blip r:embed="rId13"/>
                <a:stretch>
                  <a:fillRect l="-568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4944EB4-7A8F-4CF1-91DB-7275AAF47261}"/>
                  </a:ext>
                </a:extLst>
              </p:cNvPr>
              <p:cNvSpPr/>
              <p:nvPr/>
            </p:nvSpPr>
            <p:spPr>
              <a:xfrm>
                <a:off x="725196" y="2601608"/>
                <a:ext cx="43527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dom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&gt;−∞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4944EB4-7A8F-4CF1-91DB-7275AAF472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96" y="2601608"/>
                <a:ext cx="4352795" cy="461665"/>
              </a:xfrm>
              <a:prstGeom prst="rect">
                <a:avLst/>
              </a:prstGeom>
              <a:blipFill>
                <a:blip r:embed="rId1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5885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  <p:bldP spid="4" grpId="0"/>
      <p:bldP spid="26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1462493" y="5397389"/>
            <a:ext cx="52629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kumimoji="0"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kumimoji="0"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对偶问题的表述中包含原始变量</a:t>
            </a:r>
          </a:p>
        </p:txBody>
      </p:sp>
      <p:sp>
        <p:nvSpPr>
          <p:cNvPr id="37892" name="Rectangle 11"/>
          <p:cNvSpPr>
            <a:spLocks noChangeArrowheads="1"/>
          </p:cNvSpPr>
          <p:nvPr/>
        </p:nvSpPr>
        <p:spPr bwMode="auto">
          <a:xfrm>
            <a:off x="768350" y="279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4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对偶函数</a:t>
            </a:r>
            <a:r>
              <a:rPr lang="en-US" altLang="zh-CN" sz="4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 (</a:t>
            </a:r>
            <a:r>
              <a:rPr lang="zh-CN" altLang="en-US" sz="4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续</a:t>
            </a:r>
            <a:r>
              <a:rPr lang="en-US" altLang="zh-CN" sz="4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)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1475193" y="5882438"/>
            <a:ext cx="72635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kumimoji="0"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kumimoji="0"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对偶问题表述</a:t>
            </a:r>
            <a:r>
              <a:rPr kumimoji="0" lang="zh-CN" altLang="en-US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依赖于</a:t>
            </a:r>
            <a:r>
              <a:rPr kumimoji="0"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原始问题的特定表述形式</a:t>
            </a:r>
            <a:r>
              <a:rPr kumimoji="0"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  <a:endParaRPr kumimoji="0"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23F38D7-860E-4FC8-8262-87842570CB61}"/>
                  </a:ext>
                </a:extLst>
              </p:cNvPr>
              <p:cNvSpPr txBox="1"/>
              <p:nvPr/>
            </p:nvSpPr>
            <p:spPr>
              <a:xfrm>
                <a:off x="1356358" y="1528769"/>
                <a:ext cx="2576154" cy="697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minimize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subject</m:t>
                            </m:r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to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23F38D7-860E-4FC8-8262-87842570C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358" y="1528769"/>
                <a:ext cx="2576154" cy="6972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482C225-885D-4BE6-8C6E-A0CBB9172DBA}"/>
                  </a:ext>
                </a:extLst>
              </p:cNvPr>
              <p:cNvSpPr/>
              <p:nvPr/>
            </p:nvSpPr>
            <p:spPr>
              <a:xfrm>
                <a:off x="1398074" y="2570036"/>
                <a:ext cx="51219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，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−1)</m:t>
                    </m:r>
                  </m:oMath>
                </a14:m>
                <a:r>
                  <a:rPr lang="en-US" altLang="zh-CN" dirty="0"/>
                  <a:t>,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482C225-885D-4BE6-8C6E-A0CBB9172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074" y="2570036"/>
                <a:ext cx="5121915" cy="461665"/>
              </a:xfrm>
              <a:prstGeom prst="rect">
                <a:avLst/>
              </a:prstGeom>
              <a:blipFill>
                <a:blip r:embed="rId3"/>
                <a:stretch>
                  <a:fillRect l="-238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EA29722-5320-440D-95FF-9AC598D11B59}"/>
                  </a:ext>
                </a:extLst>
              </p:cNvPr>
              <p:cNvSpPr/>
              <p:nvPr/>
            </p:nvSpPr>
            <p:spPr>
              <a:xfrm>
                <a:off x="1400426" y="3267706"/>
                <a:ext cx="5716470" cy="5805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0"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对偶函数</a:t>
                </a:r>
                <a:r>
                  <a:rPr kumimoji="0"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min</m:t>
                        </m:r>
                      </m:e>
                      <m:lim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lim>
                    </m:limLow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−1)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EA29722-5320-440D-95FF-9AC598D11B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426" y="3267706"/>
                <a:ext cx="5716470" cy="580544"/>
              </a:xfrm>
              <a:prstGeom prst="rect">
                <a:avLst/>
              </a:prstGeom>
              <a:blipFill>
                <a:blip r:embed="rId4"/>
                <a:stretch>
                  <a:fillRect l="-1708" t="-10526" b="-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F7F903E0-5984-435D-957E-7A2EE3DA3E07}"/>
              </a:ext>
            </a:extLst>
          </p:cNvPr>
          <p:cNvSpPr txBox="1"/>
          <p:nvPr/>
        </p:nvSpPr>
        <p:spPr>
          <a:xfrm>
            <a:off x="768350" y="1105961"/>
            <a:ext cx="2492721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例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考虑问题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6334240-D382-4879-94D5-743E952EB30E}"/>
              </a:ext>
            </a:extLst>
          </p:cNvPr>
          <p:cNvGrpSpPr/>
          <p:nvPr/>
        </p:nvGrpSpPr>
        <p:grpSpPr>
          <a:xfrm>
            <a:off x="1389409" y="4057429"/>
            <a:ext cx="4274705" cy="1169736"/>
            <a:chOff x="1246188" y="3550648"/>
            <a:chExt cx="4274705" cy="1169736"/>
          </a:xfrm>
        </p:grpSpPr>
        <p:sp>
          <p:nvSpPr>
            <p:cNvPr id="37902" name="Text Box 8"/>
            <p:cNvSpPr txBox="1">
              <a:spLocks noChangeArrowheads="1"/>
            </p:cNvSpPr>
            <p:nvPr/>
          </p:nvSpPr>
          <p:spPr bwMode="auto">
            <a:xfrm>
              <a:off x="1246188" y="3550648"/>
              <a:ext cx="18716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对偶问题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D4FA4452-31AF-477C-8EF8-09BAC0172000}"/>
                    </a:ext>
                  </a:extLst>
                </p:cNvPr>
                <p:cNvSpPr txBox="1"/>
                <p:nvPr/>
              </p:nvSpPr>
              <p:spPr>
                <a:xfrm>
                  <a:off x="1254853" y="3976398"/>
                  <a:ext cx="4266040" cy="7439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ximize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  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subject</m:t>
                              </m:r>
                              <m: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to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=0, </m:t>
                              </m:r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≥0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D4FA4452-31AF-477C-8EF8-09BAC01720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4853" y="3976398"/>
                  <a:ext cx="4266040" cy="7439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3C0143C7-BA5F-4481-B336-C5FBDB10A877}"/>
              </a:ext>
            </a:extLst>
          </p:cNvPr>
          <p:cNvGrpSpPr/>
          <p:nvPr/>
        </p:nvGrpSpPr>
        <p:grpSpPr>
          <a:xfrm>
            <a:off x="3800817" y="1457519"/>
            <a:ext cx="4676112" cy="697242"/>
            <a:chOff x="3800817" y="1457519"/>
            <a:chExt cx="4676112" cy="6972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F84C469-B15E-43AB-8C83-7070FC2AFD7A}"/>
                    </a:ext>
                  </a:extLst>
                </p:cNvPr>
                <p:cNvSpPr txBox="1"/>
                <p:nvPr/>
              </p:nvSpPr>
              <p:spPr>
                <a:xfrm>
                  <a:off x="4963338" y="1457519"/>
                  <a:ext cx="3513591" cy="6972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minimize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subject</m:t>
                              </m:r>
                              <m: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to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≥−1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F84C469-B15E-43AB-8C83-7070FC2AFD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3338" y="1457519"/>
                  <a:ext cx="3513591" cy="69724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箭头: 左右 5">
              <a:extLst>
                <a:ext uri="{FF2B5EF4-FFF2-40B4-BE49-F238E27FC236}">
                  <a16:creationId xmlns:a16="http://schemas.microsoft.com/office/drawing/2014/main" id="{F299BB2F-FF78-4D48-A321-B7018845D8B6}"/>
                </a:ext>
              </a:extLst>
            </p:cNvPr>
            <p:cNvSpPr/>
            <p:nvPr/>
          </p:nvSpPr>
          <p:spPr bwMode="auto">
            <a:xfrm>
              <a:off x="3800817" y="1718631"/>
              <a:ext cx="986249" cy="253388"/>
            </a:xfrm>
            <a:prstGeom prst="left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0280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4" grpId="0"/>
      <p:bldP spid="20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AD84892C-7E8F-4C0A-9F86-D93A8F41B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468" y="268383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4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线性规划问题的对偶</a:t>
            </a:r>
            <a:endParaRPr lang="en-US" altLang="zh-CN" sz="4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大黑体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6AAF68B-D0E9-4121-BAED-287FFF6068EE}"/>
                  </a:ext>
                </a:extLst>
              </p:cNvPr>
              <p:cNvSpPr txBox="1"/>
              <p:nvPr/>
            </p:nvSpPr>
            <p:spPr>
              <a:xfrm>
                <a:off x="1002535" y="1244903"/>
                <a:ext cx="5684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 </a:t>
                </a:r>
                <a:r>
                  <a:rPr lang="en-US" altLang="zh-CN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6AAF68B-D0E9-4121-BAED-287FFF606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535" y="1244903"/>
                <a:ext cx="5684704" cy="461665"/>
              </a:xfrm>
              <a:prstGeom prst="rect">
                <a:avLst/>
              </a:prstGeom>
              <a:blipFill>
                <a:blip r:embed="rId2"/>
                <a:stretch>
                  <a:fillRect l="-1608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69C4222B-1EB9-4D22-A469-A9ECF96D4F69}"/>
              </a:ext>
            </a:extLst>
          </p:cNvPr>
          <p:cNvGrpSpPr/>
          <p:nvPr/>
        </p:nvGrpSpPr>
        <p:grpSpPr>
          <a:xfrm>
            <a:off x="1153094" y="1769702"/>
            <a:ext cx="3141645" cy="1107972"/>
            <a:chOff x="1714958" y="1769702"/>
            <a:chExt cx="3141645" cy="11079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6C077674-4DE6-42A2-958E-AF5403BCC502}"/>
                    </a:ext>
                  </a:extLst>
                </p:cNvPr>
                <p:cNvSpPr txBox="1"/>
                <p:nvPr/>
              </p:nvSpPr>
              <p:spPr>
                <a:xfrm>
                  <a:off x="1714958" y="1769702"/>
                  <a:ext cx="2381479" cy="5831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min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imize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   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6C077674-4DE6-42A2-958E-AF5403BCC5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958" y="1769702"/>
                  <a:ext cx="2381479" cy="583173"/>
                </a:xfrm>
                <a:prstGeom prst="rect">
                  <a:avLst/>
                </a:prstGeom>
                <a:blipFill>
                  <a:blip r:embed="rId3"/>
                  <a:stretch>
                    <a:fillRect b="-52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DD1A45C-7526-4E27-9B43-17FCADD9D9A6}"/>
                    </a:ext>
                  </a:extLst>
                </p:cNvPr>
                <p:cNvSpPr txBox="1"/>
                <p:nvPr/>
              </p:nvSpPr>
              <p:spPr>
                <a:xfrm>
                  <a:off x="1858179" y="2416009"/>
                  <a:ext cx="29984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subject</m:t>
                      </m:r>
                      <m: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to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 </a:t>
                  </a:r>
                  <a14:m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𝐴𝑥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DD1A45C-7526-4E27-9B43-17FCADD9D9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8179" y="2416009"/>
                  <a:ext cx="2998424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829"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BB389FC-86EC-4556-A095-16D9F0CFA103}"/>
              </a:ext>
            </a:extLst>
          </p:cNvPr>
          <p:cNvGrpSpPr/>
          <p:nvPr/>
        </p:nvGrpSpPr>
        <p:grpSpPr>
          <a:xfrm>
            <a:off x="4022531" y="1769702"/>
            <a:ext cx="4409958" cy="1428204"/>
            <a:chOff x="4022531" y="1769702"/>
            <a:chExt cx="4409958" cy="1428204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01570A7-D03E-4017-843F-5CF3E52643E7}"/>
                </a:ext>
              </a:extLst>
            </p:cNvPr>
            <p:cNvGrpSpPr/>
            <p:nvPr/>
          </p:nvGrpSpPr>
          <p:grpSpPr>
            <a:xfrm>
              <a:off x="5367963" y="1769702"/>
              <a:ext cx="3064526" cy="1428204"/>
              <a:chOff x="1867358" y="3971241"/>
              <a:chExt cx="3064526" cy="14282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C8D7E898-CCBE-4683-9F7B-CC98219703D5}"/>
                      </a:ext>
                    </a:extLst>
                  </p:cNvPr>
                  <p:cNvSpPr txBox="1"/>
                  <p:nvPr/>
                </p:nvSpPr>
                <p:spPr>
                  <a:xfrm>
                    <a:off x="1867358" y="3971241"/>
                    <a:ext cx="2381479" cy="5831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a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ximize</m:t>
                                  </m:r>
                                </m:e>
                                <m:lim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𝜆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ℝ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    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𝜆</m:t>
                              </m:r>
                            </m:e>
                          </m:func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C8D7E898-CCBE-4683-9F7B-CC98219703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7358" y="3971241"/>
                    <a:ext cx="2381479" cy="58317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520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A9C95BCD-7DE9-4C4D-A3A5-28F4A8A31631}"/>
                      </a:ext>
                    </a:extLst>
                  </p:cNvPr>
                  <p:cNvSpPr txBox="1"/>
                  <p:nvPr/>
                </p:nvSpPr>
                <p:spPr>
                  <a:xfrm>
                    <a:off x="1933460" y="4554414"/>
                    <a:ext cx="299842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subject</m:t>
                        </m:r>
                        <m: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to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p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𝜆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oMath>
                    </a14:m>
                    <a: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A9C95BCD-7DE9-4C4D-A3A5-28F4A8A316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3460" y="4554414"/>
                    <a:ext cx="2998424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626" b="-1973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FA77FD8F-DE49-40F7-A0D4-72E54E94C163}"/>
                      </a:ext>
                    </a:extLst>
                  </p:cNvPr>
                  <p:cNvSpPr txBox="1"/>
                  <p:nvPr/>
                </p:nvSpPr>
                <p:spPr>
                  <a:xfrm>
                    <a:off x="3687707" y="4937780"/>
                    <a:ext cx="124050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𝜆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≥0.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FA77FD8F-DE49-40F7-A0D4-72E54E94C1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7707" y="4937780"/>
                    <a:ext cx="1240509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4CA8AF71-1369-433C-B52E-99247D018709}"/>
                </a:ext>
              </a:extLst>
            </p:cNvPr>
            <p:cNvGrpSpPr/>
            <p:nvPr/>
          </p:nvGrpSpPr>
          <p:grpSpPr>
            <a:xfrm>
              <a:off x="4022531" y="1861851"/>
              <a:ext cx="980502" cy="554158"/>
              <a:chOff x="4474223" y="1861851"/>
              <a:chExt cx="980502" cy="554158"/>
            </a:xfrm>
          </p:grpSpPr>
          <p:sp>
            <p:nvSpPr>
              <p:cNvPr id="15" name="箭头: 右 14">
                <a:extLst>
                  <a:ext uri="{FF2B5EF4-FFF2-40B4-BE49-F238E27FC236}">
                    <a16:creationId xmlns:a16="http://schemas.microsoft.com/office/drawing/2014/main" id="{D2088C95-D456-46CD-B511-D385D54989D7}"/>
                  </a:ext>
                </a:extLst>
              </p:cNvPr>
              <p:cNvSpPr/>
              <p:nvPr/>
            </p:nvSpPr>
            <p:spPr bwMode="auto">
              <a:xfrm>
                <a:off x="4474223" y="2201954"/>
                <a:ext cx="980502" cy="214055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rgbClr val="000066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4AAC775-05E0-492E-BD98-6629DC7AD84D}"/>
                  </a:ext>
                </a:extLst>
              </p:cNvPr>
              <p:cNvSpPr txBox="1"/>
              <p:nvPr/>
            </p:nvSpPr>
            <p:spPr>
              <a:xfrm>
                <a:off x="4474223" y="1861851"/>
                <a:ext cx="8267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对偶</a:t>
                </a:r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BB84E19-B2CA-4DB9-AB2C-07564413A944}"/>
              </a:ext>
            </a:extLst>
          </p:cNvPr>
          <p:cNvGrpSpPr/>
          <p:nvPr/>
        </p:nvGrpSpPr>
        <p:grpSpPr>
          <a:xfrm>
            <a:off x="1120044" y="4002361"/>
            <a:ext cx="3141645" cy="1547603"/>
            <a:chOff x="1461568" y="4002361"/>
            <a:chExt cx="3141645" cy="1547603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93AEBC4-99BC-4130-95F6-19FB3425EED3}"/>
                </a:ext>
              </a:extLst>
            </p:cNvPr>
            <p:cNvGrpSpPr/>
            <p:nvPr/>
          </p:nvGrpSpPr>
          <p:grpSpPr>
            <a:xfrm>
              <a:off x="1461568" y="4002361"/>
              <a:ext cx="3141645" cy="1107972"/>
              <a:chOff x="1714958" y="1769702"/>
              <a:chExt cx="3141645" cy="11079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5EDE3313-39D7-45F4-B7EC-633820A72D28}"/>
                      </a:ext>
                    </a:extLst>
                  </p:cNvPr>
                  <p:cNvSpPr txBox="1"/>
                  <p:nvPr/>
                </p:nvSpPr>
                <p:spPr>
                  <a:xfrm>
                    <a:off x="1714958" y="1769702"/>
                    <a:ext cx="2381479" cy="5831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min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imize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ℝ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    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func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5EDE3313-39D7-45F4-B7EC-633820A72D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4958" y="1769702"/>
                    <a:ext cx="2381479" cy="58317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526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891669EA-4F4A-4F1F-B52A-A873374D0FE7}"/>
                      </a:ext>
                    </a:extLst>
                  </p:cNvPr>
                  <p:cNvSpPr txBox="1"/>
                  <p:nvPr/>
                </p:nvSpPr>
                <p:spPr>
                  <a:xfrm>
                    <a:off x="1858179" y="2416009"/>
                    <a:ext cx="299842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subject</m:t>
                        </m:r>
                        <m: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to</m:t>
                        </m:r>
                      </m:oMath>
                    </a14:m>
                    <a: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  </a:t>
                    </a:r>
                    <a14:m>
                      <m:oMath xmlns:m="http://schemas.openxmlformats.org/officeDocument/2006/math"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𝐴𝑥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oMath>
                    </a14:m>
                    <a:endPara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891669EA-4F4A-4F1F-B52A-A873374D0F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8179" y="2416009"/>
                    <a:ext cx="2998424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626" b="-21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2FE52407-F2B2-4E57-8884-56AD8EBCB530}"/>
                    </a:ext>
                  </a:extLst>
                </p:cNvPr>
                <p:cNvSpPr txBox="1"/>
                <p:nvPr/>
              </p:nvSpPr>
              <p:spPr>
                <a:xfrm>
                  <a:off x="3244731" y="5088299"/>
                  <a:ext cx="12405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≥0.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2FE52407-F2B2-4E57-8884-56AD8EBCB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4731" y="5088299"/>
                  <a:ext cx="1240509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FC50DD6E-AD24-4FE3-AF6F-A91C198E007D}"/>
              </a:ext>
            </a:extLst>
          </p:cNvPr>
          <p:cNvGrpSpPr/>
          <p:nvPr/>
        </p:nvGrpSpPr>
        <p:grpSpPr>
          <a:xfrm>
            <a:off x="4120762" y="4015309"/>
            <a:ext cx="4375991" cy="1044838"/>
            <a:chOff x="4120762" y="4015309"/>
            <a:chExt cx="4375991" cy="1044838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CF3CEDC-B5DA-4575-9271-CA5EDF26720A}"/>
                </a:ext>
              </a:extLst>
            </p:cNvPr>
            <p:cNvGrpSpPr/>
            <p:nvPr/>
          </p:nvGrpSpPr>
          <p:grpSpPr>
            <a:xfrm>
              <a:off x="5432227" y="4015309"/>
              <a:ext cx="3064526" cy="1044838"/>
              <a:chOff x="1867358" y="3971241"/>
              <a:chExt cx="3064526" cy="10448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4D5FC2FD-4B61-4F97-BAAA-478E1EFAC99C}"/>
                      </a:ext>
                    </a:extLst>
                  </p:cNvPr>
                  <p:cNvSpPr txBox="1"/>
                  <p:nvPr/>
                </p:nvSpPr>
                <p:spPr>
                  <a:xfrm>
                    <a:off x="1867358" y="3971241"/>
                    <a:ext cx="2381479" cy="6249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a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ximize</m:t>
                                  </m:r>
                                </m:e>
                                <m:lim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ℝ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    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</m:func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4D5FC2FD-4B61-4F97-BAAA-478E1EFAC9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7358" y="3971241"/>
                    <a:ext cx="2381479" cy="62497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490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ACF8A05A-17AE-41E7-9EC7-7903304F6D5F}"/>
                      </a:ext>
                    </a:extLst>
                  </p:cNvPr>
                  <p:cNvSpPr txBox="1"/>
                  <p:nvPr/>
                </p:nvSpPr>
                <p:spPr>
                  <a:xfrm>
                    <a:off x="1933460" y="4554414"/>
                    <a:ext cx="299842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subject</m:t>
                        </m:r>
                        <m: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to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p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oMath>
                    </a14:m>
                    <a: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ACF8A05A-17AE-41E7-9EC7-7903304F6D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3460" y="4554414"/>
                    <a:ext cx="2998424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829" b="-1973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552703A8-41C9-4E5E-89CD-9599D56BA892}"/>
                </a:ext>
              </a:extLst>
            </p:cNvPr>
            <p:cNvGrpSpPr/>
            <p:nvPr/>
          </p:nvGrpSpPr>
          <p:grpSpPr>
            <a:xfrm>
              <a:off x="4120762" y="4107458"/>
              <a:ext cx="980502" cy="617779"/>
              <a:chOff x="4418221" y="4107458"/>
              <a:chExt cx="980502" cy="617779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D33F9EE-0B16-4A15-BA7E-F923AD91DE4B}"/>
                  </a:ext>
                </a:extLst>
              </p:cNvPr>
              <p:cNvSpPr txBox="1"/>
              <p:nvPr/>
            </p:nvSpPr>
            <p:spPr>
              <a:xfrm>
                <a:off x="4450351" y="4107458"/>
                <a:ext cx="8267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对偶</a:t>
                </a:r>
              </a:p>
            </p:txBody>
          </p:sp>
          <p:sp>
            <p:nvSpPr>
              <p:cNvPr id="26" name="箭头: 右 25">
                <a:extLst>
                  <a:ext uri="{FF2B5EF4-FFF2-40B4-BE49-F238E27FC236}">
                    <a16:creationId xmlns:a16="http://schemas.microsoft.com/office/drawing/2014/main" id="{DDD566EC-F1C3-43E3-9BC5-C663FAFB95A5}"/>
                  </a:ext>
                </a:extLst>
              </p:cNvPr>
              <p:cNvSpPr/>
              <p:nvPr/>
            </p:nvSpPr>
            <p:spPr bwMode="auto">
              <a:xfrm>
                <a:off x="4418221" y="4511182"/>
                <a:ext cx="980502" cy="214055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rgbClr val="000066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852F8D9C-B0CB-48AA-9397-0C40F3BE22D7}"/>
              </a:ext>
            </a:extLst>
          </p:cNvPr>
          <p:cNvSpPr txBox="1"/>
          <p:nvPr/>
        </p:nvSpPr>
        <p:spPr>
          <a:xfrm>
            <a:off x="1263265" y="3529679"/>
            <a:ext cx="241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线性规划标准形</a:t>
            </a:r>
          </a:p>
        </p:txBody>
      </p:sp>
    </p:spTree>
    <p:extLst>
      <p:ext uri="{BB962C8B-B14F-4D97-AF65-F5344CB8AC3E}">
        <p14:creationId xmlns:p14="http://schemas.microsoft.com/office/powerpoint/2010/main" val="367791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AD84892C-7E8F-4C0A-9F86-D93A8F41B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468" y="268383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4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凸二次规划问题的对偶</a:t>
            </a:r>
            <a:endParaRPr lang="en-US" altLang="zh-CN" sz="4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大黑体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6AAF68B-D0E9-4121-BAED-287FFF6068EE}"/>
                  </a:ext>
                </a:extLst>
              </p:cNvPr>
              <p:cNvSpPr txBox="1"/>
              <p:nvPr/>
            </p:nvSpPr>
            <p:spPr>
              <a:xfrm>
                <a:off x="709478" y="981121"/>
                <a:ext cx="79872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en-US" altLang="zh-CN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4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对称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半正定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6AAF68B-D0E9-4121-BAED-287FFF606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78" y="981121"/>
                <a:ext cx="7987230" cy="461665"/>
              </a:xfrm>
              <a:prstGeom prst="rect">
                <a:avLst/>
              </a:prstGeom>
              <a:blipFill>
                <a:blip r:embed="rId2"/>
                <a:stretch>
                  <a:fillRect l="-1144" t="-14474" r="-305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C077674-4DE6-42A2-958E-AF5403BCC502}"/>
                  </a:ext>
                </a:extLst>
              </p:cNvPr>
              <p:cNvSpPr txBox="1"/>
              <p:nvPr/>
            </p:nvSpPr>
            <p:spPr>
              <a:xfrm>
                <a:off x="1153094" y="1404631"/>
                <a:ext cx="3696169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min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imize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  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𝑄𝑥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C077674-4DE6-42A2-958E-AF5403BCC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94" y="1404631"/>
                <a:ext cx="3696169" cy="78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DD1A45C-7526-4E27-9B43-17FCADD9D9A6}"/>
                  </a:ext>
                </a:extLst>
              </p:cNvPr>
              <p:cNvSpPr txBox="1"/>
              <p:nvPr/>
            </p:nvSpPr>
            <p:spPr>
              <a:xfrm>
                <a:off x="1296315" y="2118552"/>
                <a:ext cx="2998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subject</m:t>
                    </m:r>
                    <m:r>
                      <a:rPr lang="en-US" altLang="zh-CN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to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𝐴𝑥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DD1A45C-7526-4E27-9B43-17FCADD9D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315" y="2118552"/>
                <a:ext cx="2998424" cy="461665"/>
              </a:xfrm>
              <a:prstGeom prst="rect">
                <a:avLst/>
              </a:prstGeom>
              <a:blipFill>
                <a:blip r:embed="rId4"/>
                <a:stretch>
                  <a:fillRect l="-1829"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7A2C498C-1274-4FDC-BB56-800C1A052447}"/>
              </a:ext>
            </a:extLst>
          </p:cNvPr>
          <p:cNvGrpSpPr/>
          <p:nvPr/>
        </p:nvGrpSpPr>
        <p:grpSpPr>
          <a:xfrm>
            <a:off x="1164111" y="4730969"/>
            <a:ext cx="6326827" cy="1613924"/>
            <a:chOff x="1164111" y="4730969"/>
            <a:chExt cx="6326827" cy="1613924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82326E-663D-40D6-8227-4FE83FDFBEDB}"/>
                </a:ext>
              </a:extLst>
            </p:cNvPr>
            <p:cNvGrpSpPr/>
            <p:nvPr/>
          </p:nvGrpSpPr>
          <p:grpSpPr>
            <a:xfrm>
              <a:off x="1164111" y="5413820"/>
              <a:ext cx="6326827" cy="931073"/>
              <a:chOff x="1153094" y="5512971"/>
              <a:chExt cx="6326827" cy="9310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9FF92D8D-D975-41E1-B285-52AD5E31B2E1}"/>
                      </a:ext>
                    </a:extLst>
                  </p:cNvPr>
                  <p:cNvSpPr txBox="1"/>
                  <p:nvPr/>
                </p:nvSpPr>
                <p:spPr>
                  <a:xfrm>
                    <a:off x="1263263" y="5512971"/>
                    <a:ext cx="6216658" cy="613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ximize</m:t>
                                </m:r>
                              </m:e>
                              <m:lim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𝜆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   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𝜆</m:t>
                            </m:r>
                          </m:e>
                        </m:func>
                      </m:oMath>
                    </a14:m>
                    <a:r>
                      <a:rPr lang="en-US" altLang="zh-CN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-</a:t>
                    </a:r>
                    <a:r>
                      <a:rPr lang="en-US" altLang="zh-CN" dirty="0">
                        <a:solidFill>
                          <a:schemeClr val="tx1"/>
                        </a:solidFill>
                        <a:ea typeface="黑体" panose="02010609060101010101" pitchFamily="49" charset="-122"/>
                      </a:rPr>
                      <a:t>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𝜆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𝜆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oMath>
                    </a14:m>
                    <a:endPara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9FF92D8D-D975-41E1-B285-52AD5E31B2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3263" y="5512971"/>
                    <a:ext cx="6216658" cy="6138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3960" b="-9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E081F0E0-2E8A-42F9-B1E0-97574104418F}"/>
                      </a:ext>
                    </a:extLst>
                  </p:cNvPr>
                  <p:cNvSpPr txBox="1"/>
                  <p:nvPr/>
                </p:nvSpPr>
                <p:spPr>
                  <a:xfrm>
                    <a:off x="1153094" y="5982379"/>
                    <a:ext cx="256618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subject</m:t>
                          </m:r>
                          <m:r>
                            <a:rPr lang="en-US" altLang="zh-CN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to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 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𝜆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≥0.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E081F0E0-2E8A-42F9-B1E0-9757410441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3094" y="5982379"/>
                    <a:ext cx="2566185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973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箭头: 上下 11">
              <a:extLst>
                <a:ext uri="{FF2B5EF4-FFF2-40B4-BE49-F238E27FC236}">
                  <a16:creationId xmlns:a16="http://schemas.microsoft.com/office/drawing/2014/main" id="{749706D8-AFE7-4589-87D7-06CF23DABE6F}"/>
                </a:ext>
              </a:extLst>
            </p:cNvPr>
            <p:cNvSpPr/>
            <p:nvPr/>
          </p:nvSpPr>
          <p:spPr bwMode="auto">
            <a:xfrm>
              <a:off x="2491272" y="4730969"/>
              <a:ext cx="236864" cy="678772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4219F6E-9B35-46B0-B950-D02A2D0ABFC0}"/>
                    </a:ext>
                  </a:extLst>
                </p:cNvPr>
                <p:cNvSpPr txBox="1"/>
                <p:nvPr/>
              </p:nvSpPr>
              <p:spPr>
                <a:xfrm>
                  <a:off x="2806843" y="4948076"/>
                  <a:ext cx="11496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正定</a:t>
                  </a: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4219F6E-9B35-46B0-B950-D02A2D0ABF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6843" y="4948076"/>
                  <a:ext cx="1149601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3704" t="-14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5A748644-7BFD-4875-9031-EEF6942AA2C0}"/>
              </a:ext>
            </a:extLst>
          </p:cNvPr>
          <p:cNvGrpSpPr/>
          <p:nvPr/>
        </p:nvGrpSpPr>
        <p:grpSpPr>
          <a:xfrm>
            <a:off x="1252246" y="2680110"/>
            <a:ext cx="4531609" cy="2113204"/>
            <a:chOff x="1252246" y="2680110"/>
            <a:chExt cx="4531609" cy="2113204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01570A7-D03E-4017-843F-5CF3E52643E7}"/>
                </a:ext>
              </a:extLst>
            </p:cNvPr>
            <p:cNvGrpSpPr/>
            <p:nvPr/>
          </p:nvGrpSpPr>
          <p:grpSpPr>
            <a:xfrm>
              <a:off x="1252246" y="3258847"/>
              <a:ext cx="4531609" cy="1534467"/>
              <a:chOff x="1867358" y="3971241"/>
              <a:chExt cx="3020468" cy="15344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C8D7E898-CCBE-4683-9F7B-CC98219703D5}"/>
                      </a:ext>
                    </a:extLst>
                  </p:cNvPr>
                  <p:cNvSpPr txBox="1"/>
                  <p:nvPr/>
                </p:nvSpPr>
                <p:spPr>
                  <a:xfrm>
                    <a:off x="1867358" y="3971241"/>
                    <a:ext cx="3013027" cy="613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ximize</m:t>
                                </m:r>
                              </m:e>
                              <m:lim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𝜆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   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𝜆</m:t>
                            </m:r>
                          </m:e>
                        </m:func>
                      </m:oMath>
                    </a14:m>
                    <a:r>
                      <a:rPr lang="en-US" altLang="zh-CN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-</a:t>
                    </a:r>
                    <a:r>
                      <a:rPr lang="en-US" altLang="zh-CN" dirty="0">
                        <a:solidFill>
                          <a:schemeClr val="tx1"/>
                        </a:solidFill>
                        <a:ea typeface="黑体" panose="02010609060101010101" pitchFamily="49" charset="-122"/>
                      </a:rPr>
                      <a:t>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𝑄</m:t>
                        </m:r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oMath>
                    </a14:m>
                    <a:endPara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C8D7E898-CCBE-4683-9F7B-CC98219703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7358" y="3971241"/>
                    <a:ext cx="3013027" cy="61388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t="-4000" b="-2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A9C95BCD-7DE9-4C4D-A3A5-28F4A8A31631}"/>
                      </a:ext>
                    </a:extLst>
                  </p:cNvPr>
                  <p:cNvSpPr txBox="1"/>
                  <p:nvPr/>
                </p:nvSpPr>
                <p:spPr>
                  <a:xfrm>
                    <a:off x="1889402" y="4554414"/>
                    <a:ext cx="299842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subject</m:t>
                        </m:r>
                        <m: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to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 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p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𝜆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𝑄𝑥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=0,</m:t>
                        </m:r>
                      </m:oMath>
                    </a14:m>
                    <a: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A9C95BCD-7DE9-4C4D-A3A5-28F4A8A316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9402" y="4554414"/>
                    <a:ext cx="2998424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220" b="-1973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FA77FD8F-DE49-40F7-A0D4-72E54E94C163}"/>
                      </a:ext>
                    </a:extLst>
                  </p:cNvPr>
                  <p:cNvSpPr txBox="1"/>
                  <p:nvPr/>
                </p:nvSpPr>
                <p:spPr>
                  <a:xfrm>
                    <a:off x="2647428" y="5044043"/>
                    <a:ext cx="124050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𝜆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≥0.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FA77FD8F-DE49-40F7-A0D4-72E54E94C1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7428" y="5044043"/>
                    <a:ext cx="1240509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" name="箭头: 下 1">
              <a:extLst>
                <a:ext uri="{FF2B5EF4-FFF2-40B4-BE49-F238E27FC236}">
                  <a16:creationId xmlns:a16="http://schemas.microsoft.com/office/drawing/2014/main" id="{186BD86E-FAAD-4216-B64A-8F83032DCB13}"/>
                </a:ext>
              </a:extLst>
            </p:cNvPr>
            <p:cNvSpPr/>
            <p:nvPr/>
          </p:nvSpPr>
          <p:spPr bwMode="auto">
            <a:xfrm>
              <a:off x="2379643" y="2680110"/>
              <a:ext cx="363557" cy="575874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C0CA87B-E05A-49F0-9A86-4C067AA05D17}"/>
                </a:ext>
              </a:extLst>
            </p:cNvPr>
            <p:cNvSpPr txBox="1"/>
            <p:nvPr/>
          </p:nvSpPr>
          <p:spPr>
            <a:xfrm>
              <a:off x="2936399" y="2704083"/>
              <a:ext cx="10200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660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弱对偶性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/>
              <p:nvPr/>
            </p:nvSpPr>
            <p:spPr>
              <a:xfrm>
                <a:off x="622300" y="1049774"/>
                <a:ext cx="7477456" cy="891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命题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14.3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</m:acc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bSup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</m:acc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MP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的可行解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𝑞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</m:acc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</m:acc>
                        </m:e>
                      </m:d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1049774"/>
                <a:ext cx="7477456" cy="891654"/>
              </a:xfrm>
              <a:prstGeom prst="rect">
                <a:avLst/>
              </a:prstGeom>
              <a:blipFill>
                <a:blip r:embed="rId4"/>
                <a:stretch>
                  <a:fillRect l="-1222" t="-6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402B33CB-34D3-48DA-A6E0-144683105A57}"/>
              </a:ext>
            </a:extLst>
          </p:cNvPr>
          <p:cNvGrpSpPr/>
          <p:nvPr/>
        </p:nvGrpSpPr>
        <p:grpSpPr>
          <a:xfrm>
            <a:off x="578655" y="1893540"/>
            <a:ext cx="8554328" cy="2082024"/>
            <a:chOff x="578900" y="4100917"/>
            <a:chExt cx="7769955" cy="2082024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37E12C5-609F-89CD-CAA3-A2FA516497DF}"/>
                </a:ext>
              </a:extLst>
            </p:cNvPr>
            <p:cNvSpPr txBox="1"/>
            <p:nvPr/>
          </p:nvSpPr>
          <p:spPr>
            <a:xfrm>
              <a:off x="578900" y="4218767"/>
              <a:ext cx="10846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推论</a:t>
              </a:r>
              <a:r>
                <a:rPr lang="en-US" altLang="zh-CN" dirty="0">
                  <a:solidFill>
                    <a:srgbClr val="0070C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1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0753DDA-DAC1-4DBB-9648-B73696214B20}"/>
                    </a:ext>
                  </a:extLst>
                </p:cNvPr>
                <p:cNvSpPr txBox="1"/>
                <p:nvPr/>
              </p:nvSpPr>
              <p:spPr>
                <a:xfrm>
                  <a:off x="1351864" y="4100917"/>
                  <a:ext cx="5827569" cy="12148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Arial" panose="020B0604020202020204" pitchFamily="34" charset="0"/>
                    </a:rPr>
                    <a:t>如果三元对</a:t>
                  </a:r>
                  <a14:m>
                    <m:oMath xmlns:m="http://schemas.openxmlformats.org/officeDocument/2006/math">
                      <m: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∈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ℝ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sup>
                      </m:sSubSup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ℓ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Arial" panose="020B0604020202020204" pitchFamily="34" charset="0"/>
                    </a:rPr>
                    <a:t>满足</a:t>
                  </a:r>
                  <a:endPara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  <a:cs typeface="Arial" panose="020B0604020202020204" pitchFamily="34" charset="0"/>
                    </a:rPr>
                    <a:t>(</a:t>
                  </a:r>
                  <a:r>
                    <a:rPr lang="en-US" altLang="zh-CN" dirty="0" err="1">
                      <a:solidFill>
                        <a:schemeClr val="tx1"/>
                      </a:solidFill>
                      <a:ea typeface="Cambria Math" panose="02040503050406030204" pitchFamily="18" charset="0"/>
                      <a:cs typeface="Arial" panose="020B0604020202020204" pitchFamily="34" charset="0"/>
                    </a:rPr>
                    <a:t>i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  <a:cs typeface="Arial" panose="020B0604020202020204" pitchFamily="34" charset="0"/>
                    </a:rPr>
                    <a:t>)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≤0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, </a:t>
                  </a: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0753DDA-DAC1-4DBB-9648-B73696214B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1864" y="4100917"/>
                  <a:ext cx="5827569" cy="1214820"/>
                </a:xfrm>
                <a:prstGeom prst="rect">
                  <a:avLst/>
                </a:prstGeom>
                <a:blipFill>
                  <a:blip r:embed="rId5"/>
                  <a:stretch>
                    <a:fillRect l="-1521" b="-804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9779A52F-D973-4159-8B9B-250C0D663514}"/>
                    </a:ext>
                  </a:extLst>
                </p:cNvPr>
                <p:cNvSpPr txBox="1"/>
                <p:nvPr/>
              </p:nvSpPr>
              <p:spPr>
                <a:xfrm>
                  <a:off x="1348587" y="5241613"/>
                  <a:ext cx="312767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  <a:cs typeface="Arial" panose="020B0604020202020204" pitchFamily="34" charset="0"/>
                    </a:rPr>
                    <a:t>(ii) 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𝑞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zh-CN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9779A52F-D973-4159-8B9B-250C0D6635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8587" y="5241613"/>
                  <a:ext cx="3127676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832" t="-9333" b="-3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D2AF0DE-079F-49AE-83D1-83BB5AAFCC6E}"/>
                    </a:ext>
                  </a:extLst>
                </p:cNvPr>
                <p:cNvSpPr txBox="1"/>
                <p:nvPr/>
              </p:nvSpPr>
              <p:spPr>
                <a:xfrm>
                  <a:off x="623685" y="5608360"/>
                  <a:ext cx="7725170" cy="574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Arial" panose="020B0604020202020204" pitchFamily="34" charset="0"/>
                    </a:rPr>
                    <a:t>那么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和</a:t>
                  </a:r>
                  <a14:m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分别是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MP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和 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MP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)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的最优解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D2AF0DE-079F-49AE-83D1-83BB5AAFCC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685" y="5608360"/>
                  <a:ext cx="7725170" cy="574581"/>
                </a:xfrm>
                <a:prstGeom prst="rect">
                  <a:avLst/>
                </a:prstGeom>
                <a:blipFill>
                  <a:blip r:embed="rId7"/>
                  <a:stretch>
                    <a:fillRect l="-1075" b="-255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BAEA18C-B2E2-4455-86D6-4F701CC834A1}"/>
                  </a:ext>
                </a:extLst>
              </p:cNvPr>
              <p:cNvSpPr txBox="1"/>
              <p:nvPr/>
            </p:nvSpPr>
            <p:spPr>
              <a:xfrm>
                <a:off x="622300" y="4384946"/>
                <a:ext cx="23187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推论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BAEA18C-B2E2-4455-86D6-4F701CC83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4384946"/>
                <a:ext cx="2318781" cy="461665"/>
              </a:xfrm>
              <a:prstGeom prst="rect">
                <a:avLst/>
              </a:prstGeom>
              <a:blipFill>
                <a:blip r:embed="rId8"/>
                <a:stretch>
                  <a:fillRect l="-3947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3903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755650" y="2159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0" hangingPunct="0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对偶间隙</a:t>
            </a:r>
            <a:endParaRPr lang="zh-CN" altLang="en-US" sz="4400" dirty="0">
              <a:solidFill>
                <a:srgbClr val="0070C0"/>
              </a:solidFill>
              <a:latin typeface="大黑体"/>
              <a:ea typeface="大黑体"/>
              <a:cs typeface="大黑体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26" name="Rectangle 13"/>
              <p:cNvSpPr>
                <a:spLocks noChangeArrowheads="1"/>
              </p:cNvSpPr>
              <p:nvPr/>
            </p:nvSpPr>
            <p:spPr bwMode="auto">
              <a:xfrm>
                <a:off x="5124136" y="2753500"/>
                <a:ext cx="3302696" cy="83099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kumimoji="0"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对偶</a:t>
                </a:r>
                <a:r>
                  <a:rPr kumimoji="0" lang="zh-CN" altLang="en-US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间隙</a:t>
                </a:r>
                <a:r>
                  <a:rPr kumimoji="0" lang="en-US" altLang="zh-CN" dirty="0">
                    <a:solidFill>
                      <a:srgbClr val="CC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dual</a:t>
                </a:r>
                <a:r>
                  <a:rPr kumimoji="0" lang="en-US" altLang="zh-CN" dirty="0">
                    <a:solidFill>
                      <a:srgbClr val="CC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gap</a:t>
                </a:r>
                <a:r>
                  <a:rPr kumimoji="0" lang="en-US" altLang="zh-CN" dirty="0">
                    <a:solidFill>
                      <a:srgbClr val="CC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kumimoji="0" lang="zh-CN" altLang="en-US" dirty="0">
                    <a:solidFill>
                      <a:srgbClr val="CC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kumimoji="0" lang="en-US" altLang="zh-CN" dirty="0">
                  <a:solidFill>
                    <a:srgbClr val="CC00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kumimoji="0" lang="zh-CN" altLang="en-US" dirty="0">
                    <a:solidFill>
                      <a:srgbClr val="CC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                                      </a:t>
                </a:r>
              </a:p>
            </p:txBody>
          </p:sp>
        </mc:Choice>
        <mc:Fallback xmlns="">
          <p:sp>
            <p:nvSpPr>
              <p:cNvPr id="38926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4136" y="2753500"/>
                <a:ext cx="3302696" cy="830997"/>
              </a:xfrm>
              <a:prstGeom prst="rect">
                <a:avLst/>
              </a:prstGeom>
              <a:blipFill>
                <a:blip r:embed="rId2"/>
                <a:stretch>
                  <a:fillRect l="-2957" t="-8088" b="-10294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ECDBE24-54E0-4A82-A92C-1FF99B1F6EFC}"/>
                  </a:ext>
                </a:extLst>
              </p:cNvPr>
              <p:cNvSpPr txBox="1"/>
              <p:nvPr/>
            </p:nvSpPr>
            <p:spPr>
              <a:xfrm>
                <a:off x="1290258" y="1616908"/>
                <a:ext cx="3961469" cy="7273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minimize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subject</m:t>
                            </m:r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to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0,2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1    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ECDBE24-54E0-4A82-A92C-1FF99B1F6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58" y="1616908"/>
                <a:ext cx="3961469" cy="7273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026ED07-9097-4629-9FCF-01A5D8056DB4}"/>
                  </a:ext>
                </a:extLst>
              </p:cNvPr>
              <p:cNvSpPr/>
              <p:nvPr/>
            </p:nvSpPr>
            <p:spPr>
              <a:xfrm>
                <a:off x="1358929" y="2602557"/>
                <a:ext cx="3687228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0,2</m:t>
                          </m:r>
                        </m:e>
                      </m:d>
                      <m:r>
                        <a:rPr lang="zh-CN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=−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−1)</m:t>
                    </m:r>
                  </m:oMath>
                </a14:m>
                <a:r>
                  <a:rPr lang="en-US" altLang="zh-CN" dirty="0"/>
                  <a:t>,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026ED07-9097-4629-9FCF-01A5D8056D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929" y="2602557"/>
                <a:ext cx="3687228" cy="830997"/>
              </a:xfrm>
              <a:prstGeom prst="rect">
                <a:avLst/>
              </a:prstGeom>
              <a:blipFill>
                <a:blip r:embed="rId4"/>
                <a:stretch>
                  <a:fillRect l="-496" r="-1488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C004AAB-C6CD-4BBD-9E17-CC9476A5E272}"/>
                  </a:ext>
                </a:extLst>
              </p:cNvPr>
              <p:cNvSpPr/>
              <p:nvPr/>
            </p:nvSpPr>
            <p:spPr>
              <a:xfrm>
                <a:off x="1290258" y="3799320"/>
                <a:ext cx="5771554" cy="6214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0"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对偶函数</a:t>
                </a:r>
                <a:r>
                  <a:rPr kumimoji="0"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min</m:t>
                        </m:r>
                      </m:e>
                      <m:lim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0,2</m:t>
                            </m:r>
                          </m:e>
                        </m:d>
                      </m:lim>
                    </m:limLow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−1)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C004AAB-C6CD-4BBD-9E17-CC9476A5E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58" y="3799320"/>
                <a:ext cx="5771554" cy="621452"/>
              </a:xfrm>
              <a:prstGeom prst="rect">
                <a:avLst/>
              </a:prstGeom>
              <a:blipFill>
                <a:blip r:embed="rId5"/>
                <a:stretch>
                  <a:fillRect l="-1691" t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464F2A53-28E3-40D3-A4F7-583CF3A3176B}"/>
              </a:ext>
            </a:extLst>
          </p:cNvPr>
          <p:cNvSpPr txBox="1"/>
          <p:nvPr/>
        </p:nvSpPr>
        <p:spPr>
          <a:xfrm>
            <a:off x="823434" y="1017826"/>
            <a:ext cx="232739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例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5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考虑问题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8">
                <a:extLst>
                  <a:ext uri="{FF2B5EF4-FFF2-40B4-BE49-F238E27FC236}">
                    <a16:creationId xmlns:a16="http://schemas.microsoft.com/office/drawing/2014/main" id="{A132D66E-612E-43C7-9E51-B9E822111F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6827" y="5654998"/>
                <a:ext cx="3205173" cy="617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对偶问题</a:t>
                </a:r>
                <a:r>
                  <a:rPr kumimoji="0"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d>
                      </m:e>
                    </m:func>
                  </m:oMath>
                </a14:m>
                <a:endParaRPr kumimoji="0"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Text Box 8">
                <a:extLst>
                  <a:ext uri="{FF2B5EF4-FFF2-40B4-BE49-F238E27FC236}">
                    <a16:creationId xmlns:a16="http://schemas.microsoft.com/office/drawing/2014/main" id="{A132D66E-612E-43C7-9E51-B9E822111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6827" y="5654998"/>
                <a:ext cx="3205173" cy="617348"/>
              </a:xfrm>
              <a:prstGeom prst="rect">
                <a:avLst/>
              </a:prstGeom>
              <a:blipFill>
                <a:blip r:embed="rId6"/>
                <a:stretch>
                  <a:fillRect l="-2852" t="-10891" b="-49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5CD5AA6-E178-4C67-BDFE-3CBD5485D7D0}"/>
                  </a:ext>
                </a:extLst>
              </p:cNvPr>
              <p:cNvSpPr/>
              <p:nvPr/>
            </p:nvSpPr>
            <p:spPr>
              <a:xfrm>
                <a:off x="1358929" y="4439627"/>
                <a:ext cx="3385542" cy="916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4+</m:t>
                                </m:r>
                                <m:r>
                                  <a:rPr lang="zh-CN" alt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zh-CN" alt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zh-CN" alt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≤2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zh-CN" alt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&gt;2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5CD5AA6-E178-4C67-BDFE-3CBD5485D7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929" y="4439627"/>
                <a:ext cx="3385542" cy="9161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19B3536-80AE-478F-A982-0BEC5B65AFCF}"/>
                  </a:ext>
                </a:extLst>
              </p:cNvPr>
              <p:cNvSpPr txBox="1"/>
              <p:nvPr/>
            </p:nvSpPr>
            <p:spPr>
              <a:xfrm>
                <a:off x="5125214" y="1514446"/>
                <a:ext cx="369331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原始问题的最优解和最优值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19B3536-80AE-478F-A982-0BEC5B65A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14" y="1514446"/>
                <a:ext cx="3693319" cy="738664"/>
              </a:xfrm>
              <a:prstGeom prst="rect">
                <a:avLst/>
              </a:prstGeom>
              <a:blipFill>
                <a:blip r:embed="rId8"/>
                <a:stretch>
                  <a:fillRect l="-5116" t="-12295" r="-3960" b="-17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31B274C-B8EB-43F7-80D0-B35E29E7D867}"/>
                  </a:ext>
                </a:extLst>
              </p:cNvPr>
              <p:cNvSpPr txBox="1"/>
              <p:nvPr/>
            </p:nvSpPr>
            <p:spPr>
              <a:xfrm>
                <a:off x="4928824" y="5668694"/>
                <a:ext cx="369331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对偶问题的最优解和最优值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=2,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31B274C-B8EB-43F7-80D0-B35E29E7D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824" y="5668694"/>
                <a:ext cx="3693319" cy="738664"/>
              </a:xfrm>
              <a:prstGeom prst="rect">
                <a:avLst/>
              </a:prstGeom>
              <a:blipFill>
                <a:blip r:embed="rId9"/>
                <a:stretch>
                  <a:fillRect l="-5124" t="-13223" r="-4132" b="-132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2336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6" grpId="0" animBg="1"/>
      <p:bldP spid="17" grpId="0"/>
      <p:bldP spid="18" grpId="0"/>
      <p:bldP spid="21" grpId="0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5333" y="216065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如何判断一个系统无解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F83D6C9-DFB5-42AB-9178-56E2AAF2C0F1}"/>
                  </a:ext>
                </a:extLst>
              </p:cNvPr>
              <p:cNvSpPr txBox="1"/>
              <p:nvPr/>
            </p:nvSpPr>
            <p:spPr>
              <a:xfrm>
                <a:off x="484745" y="902328"/>
                <a:ext cx="5365212" cy="81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minimize</m:t>
                          </m:r>
                        </m: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  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        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subject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to</m:t>
                          </m:r>
                        </m: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   </m:t>
                          </m:r>
                        </m:e>
                      </m:mr>
                    </m:m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IC</m:t>
                    </m:r>
                    <m:r>
                      <m:rPr>
                        <m:sty m:val="p"/>
                      </m:rP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F83D6C9-DFB5-42AB-9178-56E2AAF2C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45" y="902328"/>
                <a:ext cx="5365212" cy="81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903FB9E-36B0-4C9B-B9DC-C33B19A64794}"/>
                  </a:ext>
                </a:extLst>
              </p:cNvPr>
              <p:cNvSpPr/>
              <p:nvPr/>
            </p:nvSpPr>
            <p:spPr>
              <a:xfrm>
                <a:off x="2426399" y="1641561"/>
                <a:ext cx="3161442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≤0,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=1,⋯,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903FB9E-36B0-4C9B-B9DC-C33B19A647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399" y="1641561"/>
                <a:ext cx="3161442" cy="491417"/>
              </a:xfrm>
              <a:prstGeom prst="rect">
                <a:avLst/>
              </a:prstGeom>
              <a:blipFill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7219600-E156-4ED4-915E-835DC5861712}"/>
                  </a:ext>
                </a:extLst>
              </p:cNvPr>
              <p:cNvSpPr txBox="1"/>
              <p:nvPr/>
            </p:nvSpPr>
            <p:spPr>
              <a:xfrm>
                <a:off x="782733" y="4260225"/>
                <a:ext cx="6862973" cy="1242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解答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：假设存在非负权重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⋯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使得不等式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just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𝑐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  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上无解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7219600-E156-4ED4-915E-835DC5861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33" y="4260225"/>
                <a:ext cx="6862973" cy="1242456"/>
              </a:xfrm>
              <a:prstGeom prst="rect">
                <a:avLst/>
              </a:prstGeom>
              <a:blipFill>
                <a:blip r:embed="rId10"/>
                <a:stretch>
                  <a:fillRect l="-1155" t="-18627" b="-39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A5FFDC2C-F7EC-4E3E-BF2D-B9838160423C}"/>
              </a:ext>
            </a:extLst>
          </p:cNvPr>
          <p:cNvGrpSpPr/>
          <p:nvPr/>
        </p:nvGrpSpPr>
        <p:grpSpPr>
          <a:xfrm>
            <a:off x="1804585" y="5061483"/>
            <a:ext cx="5409999" cy="1146085"/>
            <a:chOff x="1804585" y="5061483"/>
            <a:chExt cx="5409999" cy="1146085"/>
          </a:xfrm>
        </p:grpSpPr>
        <p:sp>
          <p:nvSpPr>
            <p:cNvPr id="7" name="箭头: 上下 6">
              <a:extLst>
                <a:ext uri="{FF2B5EF4-FFF2-40B4-BE49-F238E27FC236}">
                  <a16:creationId xmlns:a16="http://schemas.microsoft.com/office/drawing/2014/main" id="{032E1B34-48C3-4F90-B566-EE75D60E42EE}"/>
                </a:ext>
              </a:extLst>
            </p:cNvPr>
            <p:cNvSpPr/>
            <p:nvPr/>
          </p:nvSpPr>
          <p:spPr bwMode="auto">
            <a:xfrm>
              <a:off x="3938799" y="5061483"/>
              <a:ext cx="324730" cy="619442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1E6C422F-F5AF-4B1B-8555-987843FC75E6}"/>
                    </a:ext>
                  </a:extLst>
                </p:cNvPr>
                <p:cNvSpPr txBox="1"/>
                <p:nvPr/>
              </p:nvSpPr>
              <p:spPr>
                <a:xfrm>
                  <a:off x="1804585" y="5703776"/>
                  <a:ext cx="5409999" cy="5037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∃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: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1E6C422F-F5AF-4B1B-8555-987843FC75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4585" y="5703776"/>
                  <a:ext cx="5409999" cy="503792"/>
                </a:xfrm>
                <a:prstGeom prst="rect">
                  <a:avLst/>
                </a:prstGeom>
                <a:blipFill>
                  <a:blip r:embed="rId11"/>
                  <a:stretch>
                    <a:fillRect l="-113" t="-119512" b="-1743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6488798-6290-42E9-9780-A4B8D3DFD455}"/>
              </a:ext>
            </a:extLst>
          </p:cNvPr>
          <p:cNvGrpSpPr/>
          <p:nvPr/>
        </p:nvGrpSpPr>
        <p:grpSpPr>
          <a:xfrm>
            <a:off x="749682" y="2157094"/>
            <a:ext cx="7152481" cy="2038741"/>
            <a:chOff x="749682" y="2157094"/>
            <a:chExt cx="7152481" cy="203874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124958B-39BC-4D92-B4DE-3FBCEF0FD924}"/>
                </a:ext>
              </a:extLst>
            </p:cNvPr>
            <p:cNvGrpSpPr/>
            <p:nvPr/>
          </p:nvGrpSpPr>
          <p:grpSpPr>
            <a:xfrm>
              <a:off x="749682" y="2157094"/>
              <a:ext cx="5241949" cy="2038741"/>
              <a:chOff x="749682" y="2157094"/>
              <a:chExt cx="5241949" cy="20387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C37E12C5-609F-89CD-CAA3-A2FA516497DF}"/>
                      </a:ext>
                    </a:extLst>
                  </p:cNvPr>
                  <p:cNvSpPr txBox="1"/>
                  <p:nvPr/>
                </p:nvSpPr>
                <p:spPr>
                  <a:xfrm>
                    <a:off x="749682" y="2157094"/>
                    <a:ext cx="524194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342900" indent="-342900" algn="just">
                      <a:buFont typeface="Wingdings" panose="05000000000000000000" pitchFamily="2" charset="2"/>
                      <a:buChar char="l"/>
                    </a:pPr>
                    <a:r>
                      <a:rPr lang="zh-CN" altLang="en-US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问题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：已知常数</a:t>
                    </a:r>
                    <a14:m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𝑐</m:t>
                        </m:r>
                      </m:oMath>
                    </a14:m>
                    <a:r>
                      <a:rPr lang="en-US" altLang="zh-C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. 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如何验证系统</a:t>
                    </a:r>
                    <a:endPara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C37E12C5-609F-89CD-CAA3-A2FA516497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682" y="2157094"/>
                    <a:ext cx="5241949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628" t="-14474" b="-3026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F9371378-0476-4BBF-A823-E8A54C4B6F79}"/>
                      </a:ext>
                    </a:extLst>
                  </p:cNvPr>
                  <p:cNvSpPr/>
                  <p:nvPr/>
                </p:nvSpPr>
                <p:spPr>
                  <a:xfrm>
                    <a:off x="2067729" y="2999861"/>
                    <a:ext cx="3161442" cy="49141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≤0,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=1,⋯,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F9371378-0476-4BBF-A823-E8A54C4B6F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7729" y="2999861"/>
                    <a:ext cx="3161442" cy="49141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BD84C0FC-9175-405A-BFC5-70856A622E3E}"/>
                      </a:ext>
                    </a:extLst>
                  </p:cNvPr>
                  <p:cNvSpPr/>
                  <p:nvPr/>
                </p:nvSpPr>
                <p:spPr>
                  <a:xfrm>
                    <a:off x="2177899" y="2561954"/>
                    <a:ext cx="1421415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&lt;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BD84C0FC-9175-405A-BFC5-70856A622E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7899" y="2561954"/>
                    <a:ext cx="1421415" cy="46166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429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矩形 2">
                    <a:extLst>
                      <a:ext uri="{FF2B5EF4-FFF2-40B4-BE49-F238E27FC236}">
                        <a16:creationId xmlns:a16="http://schemas.microsoft.com/office/drawing/2014/main" id="{245B9EA1-136B-4D4D-B7FA-EFBE44E5B0C2}"/>
                      </a:ext>
                    </a:extLst>
                  </p:cNvPr>
                  <p:cNvSpPr/>
                  <p:nvPr/>
                </p:nvSpPr>
                <p:spPr>
                  <a:xfrm>
                    <a:off x="2630831" y="3415736"/>
                    <a:ext cx="100399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" name="矩形 2">
                    <a:extLst>
                      <a:ext uri="{FF2B5EF4-FFF2-40B4-BE49-F238E27FC236}">
                        <a16:creationId xmlns:a16="http://schemas.microsoft.com/office/drawing/2014/main" id="{245B9EA1-136B-4D4D-B7FA-EFBE44E5B0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0831" y="3415736"/>
                    <a:ext cx="1003993" cy="46166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E1B1542-CC67-40A0-BAD7-2E7FA62DAE57}"/>
                  </a:ext>
                </a:extLst>
              </p:cNvPr>
              <p:cNvSpPr txBox="1"/>
              <p:nvPr/>
            </p:nvSpPr>
            <p:spPr>
              <a:xfrm>
                <a:off x="1204805" y="3734170"/>
                <a:ext cx="11995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无解？</a:t>
                </a:r>
                <a:endParaRPr lang="en-US" altLang="zh-CN" dirty="0">
                  <a:solidFill>
                    <a:srgbClr val="0070C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90DCC1F-740D-4DB4-9F62-C8FDA3744CC6}"/>
                </a:ext>
              </a:extLst>
            </p:cNvPr>
            <p:cNvSpPr txBox="1"/>
            <p:nvPr/>
          </p:nvSpPr>
          <p:spPr>
            <a:xfrm>
              <a:off x="7118501" y="3130227"/>
              <a:ext cx="7836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(I)</a:t>
              </a:r>
              <a:endParaRPr lang="zh-CN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9631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5333" y="216065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凸择一定理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7219600-E156-4ED4-915E-835DC5861712}"/>
                  </a:ext>
                </a:extLst>
              </p:cNvPr>
              <p:cNvSpPr txBox="1"/>
              <p:nvPr/>
            </p:nvSpPr>
            <p:spPr>
              <a:xfrm>
                <a:off x="691711" y="941438"/>
                <a:ext cx="78904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14.4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考虑关于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的系统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(I)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和与之相伴的关于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的系统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7219600-E156-4ED4-915E-835DC5861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11" y="941438"/>
                <a:ext cx="7890429" cy="461665"/>
              </a:xfrm>
              <a:prstGeom prst="rect">
                <a:avLst/>
              </a:prstGeom>
              <a:blipFill>
                <a:blip r:embed="rId4"/>
                <a:stretch>
                  <a:fillRect l="-1158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D43B8D2-D9DF-46C0-B362-CC20B1B582A7}"/>
                  </a:ext>
                </a:extLst>
              </p:cNvPr>
              <p:cNvSpPr txBox="1"/>
              <p:nvPr/>
            </p:nvSpPr>
            <p:spPr>
              <a:xfrm>
                <a:off x="1396163" y="1298192"/>
                <a:ext cx="5409999" cy="756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  <m:r>
                                <m:rPr>
                                  <m:nor/>
                                </m:rPr>
                                <a:rPr lang="zh-CN" altLang="en-US" sz="2200" dirty="0"/>
                                <m:t> 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+</m:t>
                          </m:r>
                        </m:e>
                      </m:func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2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altLang="zh-CN" sz="2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</m:oMath>
                  </m:oMathPara>
                </a14:m>
                <a:endParaRPr lang="en-US" altLang="zh-CN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D43B8D2-D9DF-46C0-B362-CC20B1B58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163" y="1298192"/>
                <a:ext cx="5409999" cy="7564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62C30E7-C49D-4ECE-AD9F-14047F5F6C7B}"/>
                  </a:ext>
                </a:extLst>
              </p:cNvPr>
              <p:cNvSpPr/>
              <p:nvPr/>
            </p:nvSpPr>
            <p:spPr>
              <a:xfrm>
                <a:off x="3312754" y="1899399"/>
                <a:ext cx="26888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≥0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62C30E7-C49D-4ECE-AD9F-14047F5F6C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754" y="1899399"/>
                <a:ext cx="2688813" cy="461665"/>
              </a:xfrm>
              <a:prstGeom prst="rect">
                <a:avLst/>
              </a:prstGeom>
              <a:blipFill>
                <a:blip r:embed="rId6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7E1F1C9E-7E38-42CA-B1D3-51178A4E9015}"/>
              </a:ext>
            </a:extLst>
          </p:cNvPr>
          <p:cNvSpPr txBox="1"/>
          <p:nvPr/>
        </p:nvSpPr>
        <p:spPr>
          <a:xfrm>
            <a:off x="6964175" y="1734668"/>
            <a:ext cx="783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(II)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BB8B5E2-D7F4-423F-936B-DF79205E80ED}"/>
              </a:ext>
            </a:extLst>
          </p:cNvPr>
          <p:cNvSpPr txBox="1"/>
          <p:nvPr/>
        </p:nvSpPr>
        <p:spPr>
          <a:xfrm>
            <a:off x="746796" y="2339366"/>
            <a:ext cx="5885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(a) [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平凡部分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]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如果</a:t>
            </a:r>
            <a:r>
              <a:rPr lang="en-US" altLang="zh-CN" dirty="0">
                <a:solidFill>
                  <a:schemeClr val="tx1"/>
                </a:solidFill>
              </a:rPr>
              <a:t>(II)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有解，那么</a:t>
            </a:r>
            <a:r>
              <a:rPr lang="en-US" altLang="zh-CN" dirty="0">
                <a:solidFill>
                  <a:schemeClr val="tx1"/>
                </a:solidFill>
              </a:rPr>
              <a:t>(I)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无解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FE09E32-0513-4CDF-A17D-63DD13AE941C}"/>
                  </a:ext>
                </a:extLst>
              </p:cNvPr>
              <p:cNvSpPr txBox="1"/>
              <p:nvPr/>
            </p:nvSpPr>
            <p:spPr>
              <a:xfrm>
                <a:off x="724762" y="2792222"/>
                <a:ext cx="8265002" cy="1973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(b) [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非平凡部分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]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(I)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无解，</a:t>
                </a:r>
                <a:r>
                  <a:rPr lang="el-GR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是凸集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，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∀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在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上凸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</a:p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并且</a:t>
                </a:r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子系统</a:t>
                </a:r>
                <a:endParaRPr lang="en-US" altLang="zh-CN" dirty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/>
                <a:endParaRPr lang="en-US" altLang="zh-CN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/>
                <a:r>
                  <a:rPr lang="en-US" altLang="zh-CN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</a:p>
              <a:p>
                <a:pPr algn="just"/>
                <a:r>
                  <a:rPr lang="en-US" altLang="zh-CN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   </a:t>
                </a:r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有解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[</a:t>
                </a:r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Slater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条件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]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那么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(II)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有解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FE09E32-0513-4CDF-A17D-63DD13AE9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62" y="2792222"/>
                <a:ext cx="8265002" cy="1973874"/>
              </a:xfrm>
              <a:prstGeom prst="rect">
                <a:avLst/>
              </a:prstGeom>
              <a:blipFill>
                <a:blip r:embed="rId7"/>
                <a:stretch>
                  <a:fillRect l="-1180" t="-3395" b="-6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E652633E-37AC-4F61-9235-0BB6C04471A4}"/>
                  </a:ext>
                </a:extLst>
              </p:cNvPr>
              <p:cNvSpPr/>
              <p:nvPr/>
            </p:nvSpPr>
            <p:spPr>
              <a:xfrm>
                <a:off x="2882975" y="3561714"/>
                <a:ext cx="3169778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&lt;</m:t>
                      </m:r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0,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=1,⋯,</m:t>
                      </m:r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E652633E-37AC-4F61-9235-0BB6C04471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975" y="3561714"/>
                <a:ext cx="3169778" cy="491417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DA83D0B-BC84-4BF4-8D13-EB95E715EE61}"/>
                  </a:ext>
                </a:extLst>
              </p:cNvPr>
              <p:cNvSpPr/>
              <p:nvPr/>
            </p:nvSpPr>
            <p:spPr>
              <a:xfrm>
                <a:off x="3457093" y="3955559"/>
                <a:ext cx="10039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zh-CN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altLang="zh-CN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DA83D0B-BC84-4BF4-8D13-EB95E715E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093" y="3955559"/>
                <a:ext cx="100399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850E9C41-7F2B-4E1B-AB62-A1015A1492E9}"/>
              </a:ext>
            </a:extLst>
          </p:cNvPr>
          <p:cNvSpPr txBox="1"/>
          <p:nvPr/>
        </p:nvSpPr>
        <p:spPr>
          <a:xfrm>
            <a:off x="823915" y="4746816"/>
            <a:ext cx="563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证明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非平凡部分：假设</a:t>
            </a:r>
            <a:r>
              <a:rPr lang="en-US" altLang="zh-CN" dirty="0">
                <a:solidFill>
                  <a:schemeClr val="tx1"/>
                </a:solidFill>
              </a:rPr>
              <a:t>(I)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无解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考虑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9D3A7E3-DF31-4C11-9ABA-8233AF349D17}"/>
              </a:ext>
            </a:extLst>
          </p:cNvPr>
          <p:cNvGrpSpPr/>
          <p:nvPr/>
        </p:nvGrpSpPr>
        <p:grpSpPr>
          <a:xfrm>
            <a:off x="669122" y="5245171"/>
            <a:ext cx="8420349" cy="891087"/>
            <a:chOff x="669122" y="5311273"/>
            <a:chExt cx="8420349" cy="8910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C52FA01D-43A6-407E-B7C0-EEB17E0987E3}"/>
                    </a:ext>
                  </a:extLst>
                </p:cNvPr>
                <p:cNvSpPr txBox="1"/>
                <p:nvPr/>
              </p:nvSpPr>
              <p:spPr>
                <a:xfrm>
                  <a:off x="669122" y="5311273"/>
                  <a:ext cx="8420349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≔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:∃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altLang="zh-CN" sz="2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zh-CN" sz="2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CN" sz="2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 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)≤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⋯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)≤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C52FA01D-43A6-407E-B7C0-EEB17E0987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22" y="5311273"/>
                  <a:ext cx="8420349" cy="430887"/>
                </a:xfrm>
                <a:prstGeom prst="rect">
                  <a:avLst/>
                </a:prstGeom>
                <a:blipFill>
                  <a:blip r:embed="rId10"/>
                  <a:stretch>
                    <a:fillRect b="-1690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96B48EC-4B96-4E6F-A645-90F8AFB4435A}"/>
                    </a:ext>
                  </a:extLst>
                </p:cNvPr>
                <p:cNvSpPr txBox="1"/>
                <p:nvPr/>
              </p:nvSpPr>
              <p:spPr>
                <a:xfrm>
                  <a:off x="680139" y="5740695"/>
                  <a:ext cx="59630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≔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⋯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96B48EC-4B96-4E6F-A645-90F8AFB443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139" y="5740695"/>
                  <a:ext cx="5963033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785FCBF-82E9-4EE3-8B27-E8A53E7CA5EE}"/>
                  </a:ext>
                </a:extLst>
              </p:cNvPr>
              <p:cNvSpPr txBox="1"/>
              <p:nvPr/>
            </p:nvSpPr>
            <p:spPr>
              <a:xfrm>
                <a:off x="845949" y="6114168"/>
                <a:ext cx="56319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是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非空凸集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∩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=∅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785FCBF-82E9-4EE3-8B27-E8A53E7CA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49" y="6114168"/>
                <a:ext cx="5631969" cy="461665"/>
              </a:xfrm>
              <a:prstGeom prst="rect">
                <a:avLst/>
              </a:prstGeom>
              <a:blipFill>
                <a:blip r:embed="rId12"/>
                <a:stretch>
                  <a:fillRect l="-1732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1426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heme/theme1.xml><?xml version="1.0" encoding="utf-8"?>
<a:theme xmlns:a="http://schemas.openxmlformats.org/drawingml/2006/main" name="最优化理论与算法模板">
  <a:themeElements>
    <a:clrScheme name="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最优化理论与算法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33144</TotalTime>
  <Words>2281</Words>
  <Application>Microsoft Office PowerPoint</Application>
  <PresentationFormat>全屏显示(4:3)</PresentationFormat>
  <Paragraphs>245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大黑体</vt:lpstr>
      <vt:lpstr>仿宋_GB2312</vt:lpstr>
      <vt:lpstr>黑体</vt:lpstr>
      <vt:lpstr>宋体</vt:lpstr>
      <vt:lpstr>Arial</vt:lpstr>
      <vt:lpstr>Calibri</vt:lpstr>
      <vt:lpstr>Cambria Math</vt:lpstr>
      <vt:lpstr>Times New Roman</vt:lpstr>
      <vt:lpstr>Wingdings</vt:lpstr>
      <vt:lpstr>最优化理论与算法模板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北京航空航天大学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实用优化方法</dc:title>
  <dc:creator>刘红英</dc:creator>
  <cp:lastModifiedBy>BUAA</cp:lastModifiedBy>
  <cp:revision>4579</cp:revision>
  <cp:lastPrinted>2023-10-25T08:59:28Z</cp:lastPrinted>
  <dcterms:created xsi:type="dcterms:W3CDTF">1997-11-08T17:22:06Z</dcterms:created>
  <dcterms:modified xsi:type="dcterms:W3CDTF">2023-11-01T07:06:03Z</dcterms:modified>
</cp:coreProperties>
</file>