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4"/>
  </p:notesMasterIdLst>
  <p:handoutMasterIdLst>
    <p:handoutMasterId r:id="rId25"/>
  </p:handoutMasterIdLst>
  <p:sldIdLst>
    <p:sldId id="699" r:id="rId2"/>
    <p:sldId id="700" r:id="rId3"/>
    <p:sldId id="701" r:id="rId4"/>
    <p:sldId id="689" r:id="rId5"/>
    <p:sldId id="690" r:id="rId6"/>
    <p:sldId id="691" r:id="rId7"/>
    <p:sldId id="697" r:id="rId8"/>
    <p:sldId id="692" r:id="rId9"/>
    <p:sldId id="703" r:id="rId10"/>
    <p:sldId id="704" r:id="rId11"/>
    <p:sldId id="686" r:id="rId12"/>
    <p:sldId id="687" r:id="rId13"/>
    <p:sldId id="688" r:id="rId14"/>
    <p:sldId id="606" r:id="rId15"/>
    <p:sldId id="693" r:id="rId16"/>
    <p:sldId id="698" r:id="rId17"/>
    <p:sldId id="694" r:id="rId18"/>
    <p:sldId id="604" r:id="rId19"/>
    <p:sldId id="705" r:id="rId20"/>
    <p:sldId id="605" r:id="rId21"/>
    <p:sldId id="597" r:id="rId22"/>
    <p:sldId id="596" r:id="rId2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9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68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临近点算法的本质是在对</a:t>
            </a:r>
            <a:r>
              <a:rPr lang="en-US" altLang="zh-CN" dirty="0"/>
              <a:t>f</a:t>
            </a:r>
            <a:r>
              <a:rPr lang="zh-CN" altLang="en-US" dirty="0"/>
              <a:t>的光滑版本的函数</a:t>
            </a:r>
            <a:r>
              <a:rPr lang="en-US" altLang="zh-CN" dirty="0"/>
              <a:t>f_\eta(x)</a:t>
            </a:r>
            <a:r>
              <a:rPr lang="zh-CN" altLang="en-US" dirty="0"/>
              <a:t>执行梯度下降法！这个光滑函数和原来的函数有相同的极小点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29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56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73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450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32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00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64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83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85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共识优化问题是分布式计算中产生的应用，可利用对偶分解算法来求解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21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5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9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31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15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CC184-27EF-48E3-8692-935CF523CC24}" type="datetimeFigureOut">
              <a:rPr lang="zh-CN" altLang="en-US"/>
              <a:pPr>
                <a:defRPr/>
              </a:pPr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966F2-C65F-4782-94A6-1681F0C2F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831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对偶方法：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次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梯度上升法、乘子法和交替方向乘子法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70.png"/><Relationship Id="rId10" Type="http://schemas.openxmlformats.org/officeDocument/2006/relationships/image" Target="../media/image44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2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0" Type="http://schemas.openxmlformats.org/officeDocument/2006/relationships/image" Target="../media/image108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18.png"/><Relationship Id="rId12" Type="http://schemas.openxmlformats.org/officeDocument/2006/relationships/image" Target="../media/image1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4" Type="http://schemas.openxmlformats.org/officeDocument/2006/relationships/image" Target="../media/image110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8" Type="http://schemas.openxmlformats.org/officeDocument/2006/relationships/image" Target="../media/image1220.png"/><Relationship Id="rId3" Type="http://schemas.openxmlformats.org/officeDocument/2006/relationships/image" Target="../media/image123.png"/><Relationship Id="rId12" Type="http://schemas.openxmlformats.org/officeDocument/2006/relationships/image" Target="../media/image127.png"/><Relationship Id="rId7" Type="http://schemas.openxmlformats.org/officeDocument/2006/relationships/image" Target="../media/image12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11" Type="http://schemas.openxmlformats.org/officeDocument/2006/relationships/image" Target="../media/image126.png"/><Relationship Id="rId15" Type="http://schemas.openxmlformats.org/officeDocument/2006/relationships/image" Target="../media/image130.png"/><Relationship Id="rId10" Type="http://schemas.openxmlformats.org/officeDocument/2006/relationships/image" Target="../media/image124.png"/><Relationship Id="rId9" Type="http://schemas.openxmlformats.org/officeDocument/2006/relationships/image" Target="../media/image1230.png"/><Relationship Id="rId14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image" Target="../media/image133.png"/><Relationship Id="rId5" Type="http://schemas.openxmlformats.org/officeDocument/2006/relationships/image" Target="../media/image95.jpg"/><Relationship Id="rId10" Type="http://schemas.openxmlformats.org/officeDocument/2006/relationships/image" Target="../media/image137.png"/><Relationship Id="rId4" Type="http://schemas.openxmlformats.org/officeDocument/2006/relationships/image" Target="../media/image1270.png"/><Relationship Id="rId9" Type="http://schemas.openxmlformats.org/officeDocument/2006/relationships/image" Target="../media/image1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3.png"/><Relationship Id="rId11" Type="http://schemas.openxmlformats.org/officeDocument/2006/relationships/image" Target="../media/image44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8.png"/><Relationship Id="rId5" Type="http://schemas.openxmlformats.org/officeDocument/2006/relationships/image" Target="../media/image55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76016" y="3087083"/>
                <a:ext cx="7676188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强对偶性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凸集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rint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凸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函数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(15.1)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有下界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那么它的对偶问题有最优解，并且原始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对偶问题的最优值相等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6" y="3087083"/>
                <a:ext cx="7676188" cy="1733808"/>
              </a:xfrm>
              <a:prstGeom prst="rect">
                <a:avLst/>
              </a:prstGeom>
              <a:blipFill>
                <a:blip r:embed="rId4"/>
                <a:stretch>
                  <a:fillRect l="-1271" t="-3509" r="-119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B4665E-2D41-4FF9-98F8-A23E333BDC39}"/>
                  </a:ext>
                </a:extLst>
              </p:cNvPr>
              <p:cNvSpPr txBox="1"/>
              <p:nvPr/>
            </p:nvSpPr>
            <p:spPr>
              <a:xfrm>
                <a:off x="1089703" y="1070949"/>
                <a:ext cx="6291598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       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B4665E-2D41-4FF9-98F8-A23E333B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03" y="1070949"/>
                <a:ext cx="6291598" cy="81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992BF3-056D-4AC9-A489-BDBCDA8AC89B}"/>
                  </a:ext>
                </a:extLst>
              </p:cNvPr>
              <p:cNvSpPr txBox="1"/>
              <p:nvPr/>
            </p:nvSpPr>
            <p:spPr>
              <a:xfrm>
                <a:off x="773679" y="1864879"/>
                <a:ext cx="7307085" cy="58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992BF3-056D-4AC9-A489-BDBCDA8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79" y="1864879"/>
                <a:ext cx="7307085" cy="580736"/>
              </a:xfrm>
              <a:prstGeom prst="rect">
                <a:avLst/>
              </a:prstGeom>
              <a:blipFill>
                <a:blip r:embed="rId6"/>
                <a:stretch>
                  <a:fillRect l="-1168" t="-10526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D58C1E-0E40-42E2-A3A6-62902622C1F4}"/>
                  </a:ext>
                </a:extLst>
              </p:cNvPr>
              <p:cNvSpPr txBox="1"/>
              <p:nvPr/>
            </p:nvSpPr>
            <p:spPr>
              <a:xfrm>
                <a:off x="784696" y="2449154"/>
                <a:ext cx="3384794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ax</m:t>
                        </m:r>
                      </m:e>
                      <m:li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D58C1E-0E40-42E2-A3A6-62902622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96" y="2449154"/>
                <a:ext cx="3384794" cy="575542"/>
              </a:xfrm>
              <a:prstGeom prst="rect">
                <a:avLst/>
              </a:prstGeom>
              <a:blipFill>
                <a:blip r:embed="rId7"/>
                <a:stretch>
                  <a:fillRect l="-2523" t="-11702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E9385A9-7046-4B7F-8CCB-D583F7E35DD7}"/>
              </a:ext>
            </a:extLst>
          </p:cNvPr>
          <p:cNvGrpSpPr/>
          <p:nvPr/>
        </p:nvGrpSpPr>
        <p:grpSpPr>
          <a:xfrm>
            <a:off x="544627" y="4832127"/>
            <a:ext cx="7249726" cy="1421783"/>
            <a:chOff x="465014" y="4942293"/>
            <a:chExt cx="6965778" cy="1421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4B77050-0260-4470-8DC8-934C947A8029}"/>
                    </a:ext>
                  </a:extLst>
                </p:cNvPr>
                <p:cNvSpPr/>
                <p:nvPr/>
              </p:nvSpPr>
              <p:spPr>
                <a:xfrm>
                  <a:off x="732623" y="5355138"/>
                  <a:ext cx="4851098" cy="5954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lim>
                        </m:limLow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4B77050-0260-4470-8DC8-934C947A80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23" y="5355138"/>
                  <a:ext cx="4851098" cy="595419"/>
                </a:xfrm>
                <a:prstGeom prst="rect">
                  <a:avLst/>
                </a:prstGeom>
                <a:blipFill>
                  <a:blip r:embed="rId8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1CCE5F6-4ABE-4713-BDE5-06715E77BD28}"/>
                    </a:ext>
                  </a:extLst>
                </p:cNvPr>
                <p:cNvSpPr txBox="1"/>
                <p:nvPr/>
              </p:nvSpPr>
              <p:spPr>
                <a:xfrm>
                  <a:off x="465014" y="5897217"/>
                  <a:ext cx="6965778" cy="466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的任何满足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的最优解都是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(15.1)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的最优解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1CCE5F6-4ABE-4713-BDE5-06715E77B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014" y="5897217"/>
                  <a:ext cx="6965778" cy="466859"/>
                </a:xfrm>
                <a:prstGeom prst="rect">
                  <a:avLst/>
                </a:prstGeom>
                <a:blipFill>
                  <a:blip r:embed="rId9"/>
                  <a:stretch>
                    <a:fillRect l="-1261" t="-12987" b="-29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1860C04-CA8C-4611-93F0-6BD117A223F0}"/>
                    </a:ext>
                  </a:extLst>
                </p:cNvPr>
                <p:cNvSpPr/>
                <p:nvPr/>
              </p:nvSpPr>
              <p:spPr>
                <a:xfrm>
                  <a:off x="527744" y="4942293"/>
                  <a:ext cx="424090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是对偶问题的最优解，则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1860C04-CA8C-4611-93F0-6BD117A22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44" y="4942293"/>
                  <a:ext cx="4240905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072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D5319-D427-4847-863F-7C558D749455}"/>
                  </a:ext>
                </a:extLst>
              </p:cNvPr>
              <p:cNvSpPr txBox="1"/>
              <p:nvPr/>
            </p:nvSpPr>
            <p:spPr>
              <a:xfrm>
                <a:off x="5459208" y="4389205"/>
                <a:ext cx="3795795" cy="81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inimize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       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D5319-D427-4847-863F-7C558D749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08" y="4389205"/>
                <a:ext cx="3795795" cy="81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A1DC24-3EC3-4C0F-B9E0-7F24C3EBB9C5}"/>
                  </a:ext>
                </a:extLst>
              </p:cNvPr>
              <p:cNvSpPr txBox="1"/>
              <p:nvPr/>
            </p:nvSpPr>
            <p:spPr>
              <a:xfrm>
                <a:off x="5567424" y="5190804"/>
                <a:ext cx="3384794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ax</m:t>
                        </m:r>
                      </m:e>
                      <m:li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≥0</m:t>
                        </m:r>
                      </m:lim>
                    </m:limLow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A1DC24-3EC3-4C0F-B9E0-7F24C3EB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424" y="5190804"/>
                <a:ext cx="3384794" cy="575542"/>
              </a:xfrm>
              <a:prstGeom prst="rect">
                <a:avLst/>
              </a:prstGeom>
              <a:blipFill>
                <a:blip r:embed="rId12"/>
                <a:stretch>
                  <a:fillRect l="-2338" t="-11702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294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D272F9-6CA8-4FB4-BAC6-C45D35793A45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临近点算法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0BA771-013B-4277-9FA7-FBD4CF948D11}"/>
                  </a:ext>
                </a:extLst>
              </p:cNvPr>
              <p:cNvSpPr txBox="1"/>
              <p:nvPr/>
            </p:nvSpPr>
            <p:spPr>
              <a:xfrm>
                <a:off x="1068635" y="1075854"/>
                <a:ext cx="5365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∪{+∞}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是凸函数，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0BA771-013B-4277-9FA7-FBD4CF9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5" y="1075854"/>
                <a:ext cx="5365215" cy="461665"/>
              </a:xfrm>
              <a:prstGeom prst="rect">
                <a:avLst/>
              </a:prstGeom>
              <a:blipFill>
                <a:blip r:embed="rId4"/>
                <a:stretch>
                  <a:fillRect l="-17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05C555-6D49-457A-A5A5-F15FBAB2AA21}"/>
                  </a:ext>
                </a:extLst>
              </p:cNvPr>
              <p:cNvSpPr txBox="1"/>
              <p:nvPr/>
            </p:nvSpPr>
            <p:spPr>
              <a:xfrm>
                <a:off x="6349688" y="1146871"/>
                <a:ext cx="1320874" cy="48077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05C555-6D49-457A-A5A5-F15FBAB2A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88" y="1146871"/>
                <a:ext cx="1320874" cy="480773"/>
              </a:xfrm>
              <a:prstGeom prst="rect">
                <a:avLst/>
              </a:prstGeom>
              <a:blipFill>
                <a:blip r:embed="rId5"/>
                <a:stretch>
                  <a:fillRect l="-1852" r="-7870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C9194A5-58FD-4D61-A35C-3EECDFDBE927}"/>
              </a:ext>
            </a:extLst>
          </p:cNvPr>
          <p:cNvSpPr/>
          <p:nvPr/>
        </p:nvSpPr>
        <p:spPr>
          <a:xfrm>
            <a:off x="999433" y="1845295"/>
            <a:ext cx="778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临近点算法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(proximal point algorithm, PPA)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EAFF1C3-438D-4341-8422-FA34E01F6942}"/>
                  </a:ext>
                </a:extLst>
              </p:cNvPr>
              <p:cNvSpPr txBox="1"/>
              <p:nvPr/>
            </p:nvSpPr>
            <p:spPr>
              <a:xfrm>
                <a:off x="1134737" y="4850577"/>
                <a:ext cx="751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应用于计算临近算子比直接极小化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更容易的场景，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EAFF1C3-438D-4341-8422-FA34E01F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37" y="4850577"/>
                <a:ext cx="7513504" cy="461665"/>
              </a:xfrm>
              <a:prstGeom prst="rect">
                <a:avLst/>
              </a:prstGeom>
              <a:blipFill>
                <a:blip r:embed="rId7"/>
                <a:stretch>
                  <a:fillRect l="-1054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BEEFF8-0BF1-40A2-B99D-063CDDBA5FB4}"/>
                  </a:ext>
                </a:extLst>
              </p:cNvPr>
              <p:cNvSpPr txBox="1"/>
              <p:nvPr/>
            </p:nvSpPr>
            <p:spPr>
              <a:xfrm>
                <a:off x="1491237" y="3336602"/>
                <a:ext cx="2585003" cy="402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ox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BEEFF8-0BF1-40A2-B99D-063CDDBA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237" y="3336602"/>
                <a:ext cx="2585003" cy="402995"/>
              </a:xfrm>
              <a:prstGeom prst="rect">
                <a:avLst/>
              </a:prstGeom>
              <a:blipFill>
                <a:blip r:embed="rId8"/>
                <a:stretch>
                  <a:fillRect l="-3066" t="-22727" r="-6132" b="-37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832C1F1-6740-4F1F-8EFF-F8A16E8DDBA4}"/>
                  </a:ext>
                </a:extLst>
              </p:cNvPr>
              <p:cNvSpPr/>
              <p:nvPr/>
            </p:nvSpPr>
            <p:spPr>
              <a:xfrm>
                <a:off x="1344060" y="2673729"/>
                <a:ext cx="3390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已知正数序列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832C1F1-6740-4F1F-8EFF-F8A16E8DD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60" y="2673729"/>
                <a:ext cx="3390352" cy="461665"/>
              </a:xfrm>
              <a:prstGeom prst="rect">
                <a:avLst/>
              </a:prstGeom>
              <a:blipFill>
                <a:blip r:embed="rId9"/>
                <a:stretch>
                  <a:fillRect l="-2693" t="-14667" r="-1616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CE3DFA6-FD43-47D3-8FAA-99C5A6B48A07}"/>
              </a:ext>
            </a:extLst>
          </p:cNvPr>
          <p:cNvSpPr txBox="1"/>
          <p:nvPr/>
        </p:nvSpPr>
        <p:spPr>
          <a:xfrm>
            <a:off x="1144160" y="5501400"/>
            <a:ext cx="710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实践中，非精确计算临近算子一般就够用！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54FAB0-1110-4264-B7AA-CF8FBFF43FF1}"/>
              </a:ext>
            </a:extLst>
          </p:cNvPr>
          <p:cNvGrpSpPr/>
          <p:nvPr/>
        </p:nvGrpSpPr>
        <p:grpSpPr>
          <a:xfrm>
            <a:off x="1465245" y="3844887"/>
            <a:ext cx="4959243" cy="942225"/>
            <a:chOff x="1465245" y="3844887"/>
            <a:chExt cx="4959243" cy="942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58E7ACB-CAD5-4C21-A93F-7DC2770F73DD}"/>
                    </a:ext>
                  </a:extLst>
                </p:cNvPr>
                <p:cNvSpPr txBox="1"/>
                <p:nvPr/>
              </p:nvSpPr>
              <p:spPr>
                <a:xfrm>
                  <a:off x="1465245" y="4030686"/>
                  <a:ext cx="4959243" cy="756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58E7ACB-CAD5-4C21-A93F-7DC2770F7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45" y="4030686"/>
                  <a:ext cx="4959243" cy="7564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上下 1">
              <a:extLst>
                <a:ext uri="{FF2B5EF4-FFF2-40B4-BE49-F238E27FC236}">
                  <a16:creationId xmlns:a16="http://schemas.microsoft.com/office/drawing/2014/main" id="{EE7FAFA5-8984-4B44-B556-3FA745045C94}"/>
                </a:ext>
              </a:extLst>
            </p:cNvPr>
            <p:cNvSpPr/>
            <p:nvPr/>
          </p:nvSpPr>
          <p:spPr bwMode="auto">
            <a:xfrm>
              <a:off x="2291508" y="3844887"/>
              <a:ext cx="187287" cy="402995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03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乘子法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57952" y="106414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对偶临近点算法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(dual proximal point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72C2608-38B1-41DA-54DC-63323168FA00}"/>
                  </a:ext>
                </a:extLst>
              </p:cNvPr>
              <p:cNvSpPr txBox="1"/>
              <p:nvPr/>
            </p:nvSpPr>
            <p:spPr>
              <a:xfrm>
                <a:off x="922358" y="3613312"/>
                <a:ext cx="8045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请注意该表达式包含了临近项，这使得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变成强凸的！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72C2608-38B1-41DA-54DC-63323168F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58" y="3613312"/>
                <a:ext cx="8045372" cy="461665"/>
              </a:xfrm>
              <a:prstGeom prst="rect">
                <a:avLst/>
              </a:prstGeom>
              <a:blipFill>
                <a:blip r:embed="rId4"/>
                <a:stretch>
                  <a:fillRect l="-1136" t="-14667" r="-7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C83FBF-FBFD-982E-4806-91C4B3276B71}"/>
                  </a:ext>
                </a:extLst>
              </p:cNvPr>
              <p:cNvSpPr txBox="1"/>
              <p:nvPr/>
            </p:nvSpPr>
            <p:spPr>
              <a:xfrm>
                <a:off x="723569" y="1583589"/>
                <a:ext cx="2989113" cy="495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黑体" panose="02010609060101010101" pitchFamily="49" charset="-122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2C83FBF-FBFD-982E-4806-91C4B327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9" y="1583589"/>
                <a:ext cx="2989113" cy="495328"/>
              </a:xfrm>
              <a:prstGeom prst="rect">
                <a:avLst/>
              </a:prstGeom>
              <a:blipFill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9FD87-3019-0278-B683-2496E4C3D4FD}"/>
                  </a:ext>
                </a:extLst>
              </p:cNvPr>
              <p:cNvSpPr txBox="1"/>
              <p:nvPr/>
            </p:nvSpPr>
            <p:spPr>
              <a:xfrm>
                <a:off x="966426" y="4073052"/>
                <a:ext cx="7155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如何得到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的极小点？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9FD87-3019-0278-B683-2496E4C3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6" y="4073052"/>
                <a:ext cx="7155608" cy="461665"/>
              </a:xfrm>
              <a:prstGeom prst="rect">
                <a:avLst/>
              </a:prstGeom>
              <a:blipFill>
                <a:blip r:embed="rId6"/>
                <a:stretch>
                  <a:fillRect l="-136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3EF0E3-1BB8-48D3-A1FD-FE2C994E62B8}"/>
                  </a:ext>
                </a:extLst>
              </p:cNvPr>
              <p:cNvSpPr txBox="1"/>
              <p:nvPr/>
            </p:nvSpPr>
            <p:spPr>
              <a:xfrm>
                <a:off x="1022308" y="1977754"/>
                <a:ext cx="7532651" cy="1560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argsup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limUpp>
                            <m:limUp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groupChrPr>
                                <m:e>
                                  <m:limLow>
                                    <m:limLow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groupChr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inf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𝑋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𝐴𝑥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func>
                                        </m:e>
                                      </m:groupCh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lim>
                                  </m:limLow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limLow>
                                    <m:limLow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groupChr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‖"/>
                                                  <m:endChr m:val="‖"/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𝜆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proximal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term</m:t>
                                      </m:r>
                                    </m:lim>
                                  </m:limLow>
                                </m:e>
                              </m:groupCh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lim>
                          </m:limUpp>
                        </m:e>
                      </m:func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黑体" panose="02010609060101010101" pitchFamily="49" charset="-122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3EF0E3-1BB8-48D3-A1FD-FE2C994E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08" y="1977754"/>
                <a:ext cx="7532651" cy="1560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BF049F-2965-4BAF-B85A-C045A53B314D}"/>
                  </a:ext>
                </a:extLst>
              </p:cNvPr>
              <p:cNvSpPr txBox="1"/>
              <p:nvPr/>
            </p:nvSpPr>
            <p:spPr>
              <a:xfrm>
                <a:off x="861902" y="4625911"/>
                <a:ext cx="8045372" cy="158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动机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：可否由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鞍点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？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BF049F-2965-4BAF-B85A-C045A53B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02" y="4625911"/>
                <a:ext cx="8045372" cy="1587422"/>
              </a:xfrm>
              <a:prstGeom prst="rect">
                <a:avLst/>
              </a:prstGeom>
              <a:blipFill>
                <a:blip r:embed="rId8"/>
                <a:stretch>
                  <a:fillRect l="-1136" t="-3077" b="-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146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BC2A30-A6C5-4711-072C-2DD070A2BF4A}"/>
                  </a:ext>
                </a:extLst>
              </p:cNvPr>
              <p:cNvSpPr txBox="1"/>
              <p:nvPr/>
            </p:nvSpPr>
            <p:spPr>
              <a:xfrm>
                <a:off x="1392591" y="1721552"/>
                <a:ext cx="6189134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sup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lim>
                      </m:limLow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BC2A30-A6C5-4711-072C-2DD070A2B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91" y="1721552"/>
                <a:ext cx="6189134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B7B0A30-78D0-C75A-3837-0B95E7E348F9}"/>
              </a:ext>
            </a:extLst>
          </p:cNvPr>
          <p:cNvSpPr txBox="1"/>
          <p:nvPr/>
        </p:nvSpPr>
        <p:spPr>
          <a:xfrm>
            <a:off x="928094" y="4202012"/>
            <a:ext cx="531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其中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内部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sup 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的最优解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具有闭合式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556D3B-0853-B7E1-73D4-8F5EAC2096F9}"/>
                  </a:ext>
                </a:extLst>
              </p:cNvPr>
              <p:cNvSpPr txBox="1"/>
              <p:nvPr/>
            </p:nvSpPr>
            <p:spPr>
              <a:xfrm>
                <a:off x="387773" y="2433678"/>
                <a:ext cx="7691630" cy="1214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inf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lim>
                      </m:limLow>
                      <m:limLow>
                        <m:limLow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groupChrPr>
                            <m:e>
                              <m:limLow>
                                <m:limLow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lim>
                              </m:limLow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556D3B-0853-B7E1-73D4-8F5EAC209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3" y="2433678"/>
                <a:ext cx="7691630" cy="12141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C1AF9A-365C-F48C-8C81-356C3EAEE9FE}"/>
                  </a:ext>
                </a:extLst>
              </p:cNvPr>
              <p:cNvSpPr txBox="1"/>
              <p:nvPr/>
            </p:nvSpPr>
            <p:spPr>
              <a:xfrm>
                <a:off x="1205831" y="3548853"/>
                <a:ext cx="6825464" cy="618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inf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lim>
                    </m:limLow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(*)</a:t>
                </a:r>
                <a:endParaRPr lang="zh-CN" altLang="en-US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C1AF9A-365C-F48C-8C81-356C3EAE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31" y="3548853"/>
                <a:ext cx="6825464" cy="618118"/>
              </a:xfrm>
              <a:prstGeom prst="rect">
                <a:avLst/>
              </a:prstGeom>
              <a:blipFill>
                <a:blip r:embed="rId6"/>
                <a:stretch>
                  <a:fillRect t="-980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0C5952-A334-45F6-8B9E-5D781BF75420}"/>
                  </a:ext>
                </a:extLst>
              </p:cNvPr>
              <p:cNvSpPr/>
              <p:nvPr/>
            </p:nvSpPr>
            <p:spPr>
              <a:xfrm>
                <a:off x="932531" y="987728"/>
                <a:ext cx="710925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交换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inf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sup 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比如强对偶性成立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是凸集时，应用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Sion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</a:t>
                </a:r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0C5952-A334-45F6-8B9E-5D781BF75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31" y="987728"/>
                <a:ext cx="7109253" cy="830997"/>
              </a:xfrm>
              <a:prstGeom prst="rect">
                <a:avLst/>
              </a:prstGeom>
              <a:blipFill>
                <a:blip r:embed="rId7"/>
                <a:stretch>
                  <a:fillRect l="-1372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0AE9CFC-4FAC-4DEA-A2C9-D7D33810BE79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乘子法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E1FC836-5950-4423-A665-86C97A1A297F}"/>
                  </a:ext>
                </a:extLst>
              </p:cNvPr>
              <p:cNvSpPr txBox="1"/>
              <p:nvPr/>
            </p:nvSpPr>
            <p:spPr>
              <a:xfrm>
                <a:off x="4974252" y="5749670"/>
                <a:ext cx="3844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综上，设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(*)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的解，则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E1FC836-5950-4423-A665-86C97A1A2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252" y="5749670"/>
                <a:ext cx="3844886" cy="830997"/>
              </a:xfrm>
              <a:prstGeom prst="rect">
                <a:avLst/>
              </a:prstGeom>
              <a:blipFill>
                <a:blip r:embed="rId8"/>
                <a:stretch>
                  <a:fillRect l="-2536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AF4B9E-FC08-443A-9CFF-CBFBC6AD802F}"/>
                  </a:ext>
                </a:extLst>
              </p:cNvPr>
              <p:cNvSpPr/>
              <p:nvPr/>
            </p:nvSpPr>
            <p:spPr>
              <a:xfrm>
                <a:off x="592235" y="4639386"/>
                <a:ext cx="5125523" cy="785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sup</m:t>
                          </m:r>
                        </m:e>
                        <m:lim>
                          <m:r>
                            <a:rPr lang="zh-CN" alt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lim>
                      </m:limLow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7AF4B9E-FC08-443A-9CFF-CBFBC6AD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5" y="4639386"/>
                <a:ext cx="5125523" cy="785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AE1A86-9328-4A12-968C-F03B18097DED}"/>
                  </a:ext>
                </a:extLst>
              </p:cNvPr>
              <p:cNvSpPr txBox="1"/>
              <p:nvPr/>
            </p:nvSpPr>
            <p:spPr>
              <a:xfrm>
                <a:off x="5147707" y="4781973"/>
                <a:ext cx="3999123" cy="443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CAE1A86-9328-4A12-968C-F03B18097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07" y="4781973"/>
                <a:ext cx="3999123" cy="443583"/>
              </a:xfrm>
              <a:prstGeom prst="rect">
                <a:avLst/>
              </a:prstGeom>
              <a:blipFill>
                <a:blip r:embed="rId10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9B868A-86C9-42A2-B873-56FB11E7C6E0}"/>
                  </a:ext>
                </a:extLst>
              </p:cNvPr>
              <p:cNvSpPr/>
              <p:nvPr/>
            </p:nvSpPr>
            <p:spPr>
              <a:xfrm>
                <a:off x="857108" y="5232474"/>
                <a:ext cx="5928931" cy="669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 </m:t>
                      </m:r>
                      <m:acc>
                        <m:accPr>
                          <m:chr m:val="̅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9B868A-86C9-42A2-B873-56FB11E7C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08" y="5232474"/>
                <a:ext cx="5928931" cy="669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85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2" grpId="0"/>
      <p:bldP spid="12" grpId="0"/>
      <p:bldP spid="5" grpId="0"/>
      <p:bldP spid="1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增广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函数与乘子法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22300" y="1036310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15.4 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增广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Lagrange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2C2608-38B1-41DA-54DC-63323168FA00}"/>
              </a:ext>
            </a:extLst>
          </p:cNvPr>
          <p:cNvSpPr txBox="1"/>
          <p:nvPr/>
        </p:nvSpPr>
        <p:spPr>
          <a:xfrm>
            <a:off x="612563" y="1917090"/>
            <a:ext cx="789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增广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Lagrange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Augmentded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Lagrangian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Method, ALM)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也称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乘子法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(Method of Multiplier, MM)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9FD87-3019-0278-B683-2496E4C3D4FD}"/>
                  </a:ext>
                </a:extLst>
              </p:cNvPr>
              <p:cNvSpPr txBox="1"/>
              <p:nvPr/>
            </p:nvSpPr>
            <p:spPr>
              <a:xfrm>
                <a:off x="970181" y="3940806"/>
                <a:ext cx="7755178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针对非光滑的对偶函数</a:t>
                </a:r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乘子法能够</a:t>
                </a:r>
                <a:r>
                  <a:rPr lang="zh-CN" altLang="en-US" sz="23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加速收敛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，但是由于增广</a:t>
                </a:r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函数中关于约束的二次惩罚项，可能会</a:t>
                </a:r>
                <a:r>
                  <a:rPr lang="zh-CN" altLang="en-US" sz="23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3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更加困难</a:t>
                </a:r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sz="23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9FD87-3019-0278-B683-2496E4C3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81" y="3940806"/>
                <a:ext cx="7755178" cy="1154162"/>
              </a:xfrm>
              <a:prstGeom prst="rect">
                <a:avLst/>
              </a:prstGeom>
              <a:blipFill>
                <a:blip r:embed="rId4"/>
                <a:stretch>
                  <a:fillRect l="-943" t="-5263" r="-1179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D224E4-D2D3-F2EA-0122-BF11DABD2857}"/>
                  </a:ext>
                </a:extLst>
              </p:cNvPr>
              <p:cNvSpPr txBox="1"/>
              <p:nvPr/>
            </p:nvSpPr>
            <p:spPr>
              <a:xfrm>
                <a:off x="1382613" y="1325044"/>
                <a:ext cx="6189134" cy="72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D224E4-D2D3-F2EA-0122-BF11DABD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13" y="1325044"/>
                <a:ext cx="6189134" cy="722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1CA046-EF5A-820B-18AC-083A17BCF3E5}"/>
                  </a:ext>
                </a:extLst>
              </p:cNvPr>
              <p:cNvSpPr txBox="1"/>
              <p:nvPr/>
            </p:nvSpPr>
            <p:spPr>
              <a:xfrm>
                <a:off x="1363606" y="2649101"/>
                <a:ext cx="6189134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arginf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1CA046-EF5A-820B-18AC-083A17BC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06" y="2649101"/>
                <a:ext cx="6189134" cy="640303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21BD39-F1DA-0FC5-71A4-5E1C59EDA156}"/>
                  </a:ext>
                </a:extLst>
              </p:cNvPr>
              <p:cNvSpPr txBox="1"/>
              <p:nvPr/>
            </p:nvSpPr>
            <p:spPr>
              <a:xfrm>
                <a:off x="1311723" y="3191310"/>
                <a:ext cx="61891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21BD39-F1DA-0FC5-71A4-5E1C59EDA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23" y="3191310"/>
                <a:ext cx="6189134" cy="461665"/>
              </a:xfrm>
              <a:prstGeom prst="rect">
                <a:avLst/>
              </a:prstGeom>
              <a:blipFill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7272C48-061F-C596-37DE-4C0B3222315B}"/>
              </a:ext>
            </a:extLst>
          </p:cNvPr>
          <p:cNvSpPr txBox="1"/>
          <p:nvPr/>
        </p:nvSpPr>
        <p:spPr>
          <a:xfrm>
            <a:off x="670278" y="3577447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与对偶梯度上升法的不同：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5A08C6-D12B-CB6F-6987-7AB714087166}"/>
                  </a:ext>
                </a:extLst>
              </p:cNvPr>
              <p:cNvSpPr txBox="1"/>
              <p:nvPr/>
            </p:nvSpPr>
            <p:spPr>
              <a:xfrm>
                <a:off x="981198" y="4961328"/>
                <a:ext cx="8029931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关于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强凸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满秩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5A08C6-D12B-CB6F-6987-7AB714087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98" y="4961328"/>
                <a:ext cx="8029931" cy="494559"/>
              </a:xfrm>
              <a:prstGeom prst="rect">
                <a:avLst/>
              </a:prstGeom>
              <a:blipFill>
                <a:blip r:embed="rId8"/>
                <a:stretch>
                  <a:fillRect l="-1063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E544DC0C-3CC3-422C-A4B9-431CBBB69890}"/>
              </a:ext>
            </a:extLst>
          </p:cNvPr>
          <p:cNvGrpSpPr/>
          <p:nvPr/>
        </p:nvGrpSpPr>
        <p:grpSpPr>
          <a:xfrm>
            <a:off x="972993" y="5421719"/>
            <a:ext cx="8124615" cy="1268535"/>
            <a:chOff x="961976" y="5366634"/>
            <a:chExt cx="8124615" cy="1268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211D81B-34A6-CEED-CE5B-C654F8AEE88B}"/>
                    </a:ext>
                  </a:extLst>
                </p:cNvPr>
                <p:cNvSpPr txBox="1"/>
                <p:nvPr/>
              </p:nvSpPr>
              <p:spPr>
                <a:xfrm>
                  <a:off x="961976" y="5366634"/>
                  <a:ext cx="81246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ü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收敛速率是 </a:t>
                  </a:r>
                  <a14:m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精确地，常数步长 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的乘子法满足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211D81B-34A6-CEED-CE5B-C654F8AEE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76" y="5366634"/>
                  <a:ext cx="812461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051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D8C5BA0-9E7C-140C-C5AD-86470A61A186}"/>
                    </a:ext>
                  </a:extLst>
                </p:cNvPr>
                <p:cNvSpPr txBox="1"/>
                <p:nvPr/>
              </p:nvSpPr>
              <p:spPr>
                <a:xfrm>
                  <a:off x="1381115" y="5739154"/>
                  <a:ext cx="6189134" cy="896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)≥−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D8C5BA0-9E7C-140C-C5AD-86470A61A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115" y="5739154"/>
                  <a:ext cx="6189134" cy="8960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2005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5628301-0ABD-461C-8DE5-308F27C2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65" y="221307"/>
            <a:ext cx="865925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乘子法：对偶函数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光滑化后</a:t>
            </a:r>
            <a:r>
              <a:rPr lang="zh-CN" altLang="en-US" sz="36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的梯度上升法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3B1C3E-06AC-4623-A274-63943893387B}"/>
                  </a:ext>
                </a:extLst>
              </p:cNvPr>
              <p:cNvSpPr txBox="1"/>
              <p:nvPr/>
            </p:nvSpPr>
            <p:spPr>
              <a:xfrm>
                <a:off x="916114" y="2870317"/>
                <a:ext cx="7831278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增广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3B1C3E-06AC-4623-A274-639438933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14" y="2870317"/>
                <a:ext cx="7831278" cy="584584"/>
              </a:xfrm>
              <a:prstGeom prst="rect">
                <a:avLst/>
              </a:prstGeom>
              <a:blipFill>
                <a:blip r:embed="rId3"/>
                <a:stretch>
                  <a:fillRect l="-1167" t="-520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489FE-3DB0-434E-9EEB-E37946DEF967}"/>
                  </a:ext>
                </a:extLst>
              </p:cNvPr>
              <p:cNvSpPr txBox="1"/>
              <p:nvPr/>
            </p:nvSpPr>
            <p:spPr>
              <a:xfrm>
                <a:off x="927006" y="3482023"/>
                <a:ext cx="7566999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二次惩罚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问题的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对偶函数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C489FE-3DB0-434E-9EEB-E37946DE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06" y="3482023"/>
                <a:ext cx="7566999" cy="1091646"/>
              </a:xfrm>
              <a:prstGeom prst="rect">
                <a:avLst/>
              </a:prstGeom>
              <a:blipFill>
                <a:blip r:embed="rId4"/>
                <a:stretch>
                  <a:fillRect l="-1209" t="-6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9E05BB-D7F8-4CEA-B10D-5F38A5B2A113}"/>
                  </a:ext>
                </a:extLst>
              </p:cNvPr>
              <p:cNvSpPr txBox="1"/>
              <p:nvPr/>
            </p:nvSpPr>
            <p:spPr>
              <a:xfrm>
                <a:off x="1353242" y="4470036"/>
                <a:ext cx="4592320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计算可得：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den>
                    </m:f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9E05BB-D7F8-4CEA-B10D-5F38A5B2A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42" y="4470036"/>
                <a:ext cx="4592320" cy="660822"/>
              </a:xfrm>
              <a:prstGeom prst="rect">
                <a:avLst/>
              </a:prstGeom>
              <a:blipFill>
                <a:blip r:embed="rId5"/>
                <a:stretch>
                  <a:fillRect l="-2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BACD8A-81D6-426C-8B5E-D89ADF491CC5}"/>
                  </a:ext>
                </a:extLst>
              </p:cNvPr>
              <p:cNvSpPr txBox="1"/>
              <p:nvPr/>
            </p:nvSpPr>
            <p:spPr>
              <a:xfrm>
                <a:off x="2941511" y="5145341"/>
                <a:ext cx="5288090" cy="66082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关于是光滑的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BACD8A-81D6-426C-8B5E-D89ADF49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511" y="5145341"/>
                <a:ext cx="5288090" cy="66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ABE4D4-5B7C-4377-AD0B-EDECEEFBDC3A}"/>
                  </a:ext>
                </a:extLst>
              </p:cNvPr>
              <p:cNvSpPr txBox="1"/>
              <p:nvPr/>
            </p:nvSpPr>
            <p:spPr>
              <a:xfrm>
                <a:off x="4068900" y="5845090"/>
                <a:ext cx="1201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ABE4D4-5B7C-4377-AD0B-EDECEEFB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00" y="5845090"/>
                <a:ext cx="120108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B1A28A-91A9-443F-BFF4-4DBD17BB11B6}"/>
                  </a:ext>
                </a:extLst>
              </p:cNvPr>
              <p:cNvSpPr txBox="1"/>
              <p:nvPr/>
            </p:nvSpPr>
            <p:spPr>
              <a:xfrm>
                <a:off x="1010922" y="5829206"/>
                <a:ext cx="3559810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B1A28A-91A9-443F-BFF4-4DBD17BB1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2" y="5829206"/>
                <a:ext cx="3559810" cy="640303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D3A8DF-F1A5-4D44-BFFF-38CFEE2D382E}"/>
                  </a:ext>
                </a:extLst>
              </p:cNvPr>
              <p:cNvSpPr txBox="1"/>
              <p:nvPr/>
            </p:nvSpPr>
            <p:spPr>
              <a:xfrm>
                <a:off x="4793533" y="1247894"/>
                <a:ext cx="2538095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 1).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D3A8DF-F1A5-4D44-BFFF-38CFEE2D3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33" y="1247894"/>
                <a:ext cx="2538095" cy="4932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D23775-3A98-4AB3-9DE6-91CC24760F00}"/>
                  </a:ext>
                </a:extLst>
              </p:cNvPr>
              <p:cNvSpPr txBox="1"/>
              <p:nvPr/>
            </p:nvSpPr>
            <p:spPr>
              <a:xfrm>
                <a:off x="998074" y="936053"/>
                <a:ext cx="43048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minimize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DD23775-3A98-4AB3-9DE6-91CC2476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" y="936053"/>
                <a:ext cx="4304832" cy="461665"/>
              </a:xfrm>
              <a:prstGeom prst="rect">
                <a:avLst/>
              </a:prstGeom>
              <a:blipFill>
                <a:blip r:embed="rId10"/>
                <a:stretch>
                  <a:fillRect l="-226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A4E58F5-1BF1-496B-B236-9724EEC1BDE6}"/>
                  </a:ext>
                </a:extLst>
              </p:cNvPr>
              <p:cNvSpPr/>
              <p:nvPr/>
            </p:nvSpPr>
            <p:spPr>
              <a:xfrm>
                <a:off x="1010922" y="1457675"/>
                <a:ext cx="27940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subject to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A4E58F5-1BF1-496B-B236-9724EEC1B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2" y="1457675"/>
                <a:ext cx="2794035" cy="461665"/>
              </a:xfrm>
              <a:prstGeom prst="rect">
                <a:avLst/>
              </a:prstGeom>
              <a:blipFill>
                <a:blip r:embed="rId11"/>
                <a:stretch>
                  <a:fillRect l="-349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968EBA-7B27-413F-A130-A72A54ACFA1A}"/>
              </a:ext>
            </a:extLst>
          </p:cNvPr>
          <p:cNvGrpSpPr/>
          <p:nvPr/>
        </p:nvGrpSpPr>
        <p:grpSpPr>
          <a:xfrm>
            <a:off x="982215" y="1971696"/>
            <a:ext cx="6199560" cy="916148"/>
            <a:chOff x="916114" y="1971696"/>
            <a:chExt cx="6199560" cy="916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07EC6ED-6D8E-461E-8711-49E765A27CF2}"/>
                    </a:ext>
                  </a:extLst>
                </p:cNvPr>
                <p:cNvSpPr txBox="1"/>
                <p:nvPr/>
              </p:nvSpPr>
              <p:spPr>
                <a:xfrm>
                  <a:off x="2527999" y="1971696"/>
                  <a:ext cx="4587675" cy="91614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否则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07EC6ED-6D8E-461E-8711-49E765A27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999" y="1971696"/>
                  <a:ext cx="4587675" cy="9161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DC266AB-DB2A-44EB-88A7-89A3323EF489}"/>
                </a:ext>
              </a:extLst>
            </p:cNvPr>
            <p:cNvSpPr txBox="1"/>
            <p:nvPr/>
          </p:nvSpPr>
          <p:spPr>
            <a:xfrm>
              <a:off x="916114" y="2197685"/>
              <a:ext cx="1738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对偶函数：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125C25-4271-46B8-A473-5D40330A4F73}"/>
                  </a:ext>
                </a:extLst>
              </p:cNvPr>
              <p:cNvSpPr txBox="1"/>
              <p:nvPr/>
            </p:nvSpPr>
            <p:spPr>
              <a:xfrm>
                <a:off x="5137784" y="5840223"/>
                <a:ext cx="2490925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9125C25-4271-46B8-A473-5D40330A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84" y="5840223"/>
                <a:ext cx="2490925" cy="494559"/>
              </a:xfrm>
              <a:prstGeom prst="rect">
                <a:avLst/>
              </a:prstGeom>
              <a:blipFill>
                <a:blip r:embed="rId13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92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乘子法与交替方向乘子法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808851" y="1134021"/>
                <a:ext cx="73656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乘子法的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劣势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：增广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项引入了决策变量之间的耦合，这使得增广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函数关于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的优化不再是可分离的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1" y="1134021"/>
                <a:ext cx="7365665" cy="1200329"/>
              </a:xfrm>
              <a:prstGeom prst="rect">
                <a:avLst/>
              </a:prstGeom>
              <a:blipFill>
                <a:blip r:embed="rId4"/>
                <a:stretch>
                  <a:fillRect l="-1159" t="-5584" r="-1242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E55CC41-02D0-289E-808E-293BE7C7A617}"/>
              </a:ext>
            </a:extLst>
          </p:cNvPr>
          <p:cNvSpPr txBox="1"/>
          <p:nvPr/>
        </p:nvSpPr>
        <p:spPr>
          <a:xfrm>
            <a:off x="815627" y="2548191"/>
            <a:ext cx="776294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交替方向乘子法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(Alternating Direction Method of Multipliers,  ADMM)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的目的是两全其美：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既希望享有对偶分解法提供的并行化，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又想获得增广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函数法的快速收敛性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74E223-33EB-432A-A9FC-9E2ED1436427}"/>
              </a:ext>
            </a:extLst>
          </p:cNvPr>
          <p:cNvSpPr txBox="1"/>
          <p:nvPr/>
        </p:nvSpPr>
        <p:spPr>
          <a:xfrm>
            <a:off x="808851" y="4240577"/>
            <a:ext cx="8127021" cy="128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对偶分解法和乘子法的关系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类似于对偶分解法，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ADMM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将决策变量剖分成两块；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也类似于乘子法，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ADMM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使用增广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DFA09-441B-4831-A8AA-5ED6E0B992F2}"/>
              </a:ext>
            </a:extLst>
          </p:cNvPr>
          <p:cNvSpPr/>
          <p:nvPr/>
        </p:nvSpPr>
        <p:spPr>
          <a:xfrm>
            <a:off x="815627" y="5740884"/>
            <a:ext cx="491950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可将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ADMM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视为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松弛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版的乘子法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2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交替方向乘子法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C1E87-2F2D-A19B-570D-4F51339F7A13}"/>
                  </a:ext>
                </a:extLst>
              </p:cNvPr>
              <p:cNvSpPr txBox="1"/>
              <p:nvPr/>
            </p:nvSpPr>
            <p:spPr>
              <a:xfrm>
                <a:off x="908887" y="1452998"/>
                <a:ext cx="4355394" cy="1153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inimize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𝑧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subjet</m:t>
                                    </m:r>
                                    <m: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to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𝐵𝑦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C1E87-2F2D-A19B-570D-4F51339F7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" y="1452998"/>
                <a:ext cx="4355394" cy="115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BF78FD6-E4C3-AB7B-2975-E0E24DF7EDD1}"/>
              </a:ext>
            </a:extLst>
          </p:cNvPr>
          <p:cNvSpPr txBox="1"/>
          <p:nvPr/>
        </p:nvSpPr>
        <p:spPr>
          <a:xfrm>
            <a:off x="615811" y="991333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考虑如下问题：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EA5286-3C26-7950-F188-5A0C9CA9DB32}"/>
                  </a:ext>
                </a:extLst>
              </p:cNvPr>
              <p:cNvSpPr txBox="1"/>
              <p:nvPr/>
            </p:nvSpPr>
            <p:spPr>
              <a:xfrm>
                <a:off x="4875118" y="1449770"/>
                <a:ext cx="33599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特点：可将目标和约束拆分成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两块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EA5286-3C26-7950-F188-5A0C9CA9D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18" y="1449770"/>
                <a:ext cx="3359995" cy="830997"/>
              </a:xfrm>
              <a:prstGeom prst="rect">
                <a:avLst/>
              </a:prstGeom>
              <a:blipFill>
                <a:blip r:embed="rId5"/>
                <a:stretch>
                  <a:fillRect l="-2904" t="-5882" r="-272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A5A729-6159-428C-9F7F-0FEBE625D5A4}"/>
                  </a:ext>
                </a:extLst>
              </p:cNvPr>
              <p:cNvSpPr txBox="1"/>
              <p:nvPr/>
            </p:nvSpPr>
            <p:spPr>
              <a:xfrm>
                <a:off x="4875118" y="3429450"/>
                <a:ext cx="3520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交替方向乘子法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交替地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极小化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增广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一轮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 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A5A729-6159-428C-9F7F-0FEBE625D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18" y="3429450"/>
                <a:ext cx="3520560" cy="1200329"/>
              </a:xfrm>
              <a:prstGeom prst="rect">
                <a:avLst/>
              </a:prstGeom>
              <a:blipFill>
                <a:blip r:embed="rId6"/>
                <a:stretch>
                  <a:fillRect l="-2773" t="-5612" r="-2080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02B686-8E33-4ABF-AA86-BBE5F7B06BC0}"/>
                  </a:ext>
                </a:extLst>
              </p:cNvPr>
              <p:cNvSpPr txBox="1"/>
              <p:nvPr/>
            </p:nvSpPr>
            <p:spPr>
              <a:xfrm>
                <a:off x="4793410" y="4721726"/>
                <a:ext cx="3683975" cy="573106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nf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02B686-8E33-4ABF-AA86-BBE5F7B06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410" y="4721726"/>
                <a:ext cx="3683975" cy="573106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1F25A4-DA62-454B-BD54-396EAD6E31D6}"/>
                  </a:ext>
                </a:extLst>
              </p:cNvPr>
              <p:cNvSpPr txBox="1"/>
              <p:nvPr/>
            </p:nvSpPr>
            <p:spPr>
              <a:xfrm>
                <a:off x="4944555" y="5306488"/>
                <a:ext cx="3683975" cy="614335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i="1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1F25A4-DA62-454B-BD54-396EAD6E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555" y="5306488"/>
                <a:ext cx="3683975" cy="614335"/>
              </a:xfrm>
              <a:prstGeom prst="rect">
                <a:avLst/>
              </a:prstGeom>
              <a:blipFill>
                <a:blip r:embed="rId8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FBD4EBC-2E1C-45C8-A819-0F15CEEB0260}"/>
              </a:ext>
            </a:extLst>
          </p:cNvPr>
          <p:cNvGrpSpPr/>
          <p:nvPr/>
        </p:nvGrpSpPr>
        <p:grpSpPr>
          <a:xfrm>
            <a:off x="478407" y="3242693"/>
            <a:ext cx="3969882" cy="2245785"/>
            <a:chOff x="478407" y="3253710"/>
            <a:chExt cx="3969882" cy="2245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75EEF7-BA47-B2A4-3635-D92821FE41AE}"/>
                    </a:ext>
                  </a:extLst>
                </p:cNvPr>
                <p:cNvSpPr txBox="1"/>
                <p:nvPr/>
              </p:nvSpPr>
              <p:spPr>
                <a:xfrm>
                  <a:off x="478407" y="4885160"/>
                  <a:ext cx="3969882" cy="614335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nf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75EEF7-BA47-B2A4-3635-D92821FE4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07" y="4885160"/>
                  <a:ext cx="3969882" cy="614335"/>
                </a:xfrm>
                <a:prstGeom prst="rect">
                  <a:avLst/>
                </a:prstGeom>
                <a:blipFill>
                  <a:blip r:embed="rId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A369232-7884-4AF0-BF0B-D855016579CE}"/>
                    </a:ext>
                  </a:extLst>
                </p:cNvPr>
                <p:cNvSpPr/>
                <p:nvPr/>
              </p:nvSpPr>
              <p:spPr>
                <a:xfrm>
                  <a:off x="554614" y="3636736"/>
                  <a:ext cx="3487716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乘子法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和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联合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极小化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增广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Lagrange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函数：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A369232-7884-4AF0-BF0B-D85501657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14" y="3636736"/>
                  <a:ext cx="3487716" cy="1200329"/>
                </a:xfrm>
                <a:prstGeom prst="rect">
                  <a:avLst/>
                </a:prstGeom>
                <a:blipFill>
                  <a:blip r:embed="rId10"/>
                  <a:stretch>
                    <a:fillRect l="-2797" t="-5584" b="-111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799990-1905-4495-9C75-69586379E0F8}"/>
                </a:ext>
              </a:extLst>
            </p:cNvPr>
            <p:cNvSpPr/>
            <p:nvPr/>
          </p:nvSpPr>
          <p:spPr>
            <a:xfrm>
              <a:off x="565424" y="3253710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在单个优化步内，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F3B256-2921-4230-9B6A-4B324259F06C}"/>
                  </a:ext>
                </a:extLst>
              </p:cNvPr>
              <p:cNvSpPr/>
              <p:nvPr/>
            </p:nvSpPr>
            <p:spPr>
              <a:xfrm>
                <a:off x="284546" y="2540375"/>
                <a:ext cx="8825108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9F3B256-2921-4230-9B6A-4B324259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6" y="2540375"/>
                <a:ext cx="8825108" cy="7223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296764F7-DF65-4F67-B6DE-3C56E97C41D4}"/>
              </a:ext>
            </a:extLst>
          </p:cNvPr>
          <p:cNvGrpSpPr/>
          <p:nvPr/>
        </p:nvGrpSpPr>
        <p:grpSpPr>
          <a:xfrm>
            <a:off x="1926594" y="5676586"/>
            <a:ext cx="5043390" cy="750285"/>
            <a:chOff x="1926594" y="5676586"/>
            <a:chExt cx="5043390" cy="750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F349B59-752F-4B72-90F9-A0F52D89C1BD}"/>
                    </a:ext>
                  </a:extLst>
                </p:cNvPr>
                <p:cNvSpPr txBox="1"/>
                <p:nvPr/>
              </p:nvSpPr>
              <p:spPr>
                <a:xfrm>
                  <a:off x="1926594" y="5965206"/>
                  <a:ext cx="5043390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F349B59-752F-4B72-90F9-A0F52D89C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594" y="5965206"/>
                  <a:ext cx="5043390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84FF7892-B825-4FBE-9FCE-08847FC819BE}"/>
                </a:ext>
              </a:extLst>
            </p:cNvPr>
            <p:cNvSpPr/>
            <p:nvPr/>
          </p:nvSpPr>
          <p:spPr bwMode="auto">
            <a:xfrm rot="18715687">
              <a:off x="2440595" y="5418568"/>
              <a:ext cx="201694" cy="71772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680AEE8-4306-42A0-B264-4E3A119C4194}"/>
              </a:ext>
            </a:extLst>
          </p:cNvPr>
          <p:cNvSpPr/>
          <p:nvPr/>
        </p:nvSpPr>
        <p:spPr bwMode="auto">
          <a:xfrm rot="2662524">
            <a:off x="4607107" y="5585050"/>
            <a:ext cx="265642" cy="57111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37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 animBg="1"/>
      <p:bldP spid="15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F78FD6-E4C3-AB7B-2975-E0E24DF7EDD1}"/>
                  </a:ext>
                </a:extLst>
              </p:cNvPr>
              <p:cNvSpPr txBox="1"/>
              <p:nvPr/>
            </p:nvSpPr>
            <p:spPr>
              <a:xfrm>
                <a:off x="838290" y="1065191"/>
                <a:ext cx="763994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ADMM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与乘子法的不同：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后者不能并行化，因为在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之前必须计算出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收敛保证更弱：得不到收敛速率，仅能得到渐近收敛保证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F78FD6-E4C3-AB7B-2975-E0E24DF7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90" y="1065191"/>
                <a:ext cx="7639945" cy="1569660"/>
              </a:xfrm>
              <a:prstGeom prst="rect">
                <a:avLst/>
              </a:prstGeom>
              <a:blipFill>
                <a:blip r:embed="rId4"/>
                <a:stretch>
                  <a:fillRect l="-1277" t="-4280" r="-119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8C96674-81C1-4597-98C9-9E98100AFD9A}"/>
              </a:ext>
            </a:extLst>
          </p:cNvPr>
          <p:cNvGrpSpPr/>
          <p:nvPr/>
        </p:nvGrpSpPr>
        <p:grpSpPr>
          <a:xfrm>
            <a:off x="822567" y="2851302"/>
            <a:ext cx="7666685" cy="2167517"/>
            <a:chOff x="822567" y="2851302"/>
            <a:chExt cx="7666685" cy="2167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FEA5286-3C26-7950-F188-5A0C9CA9DB32}"/>
                    </a:ext>
                  </a:extLst>
                </p:cNvPr>
                <p:cNvSpPr txBox="1"/>
                <p:nvPr/>
              </p:nvSpPr>
              <p:spPr>
                <a:xfrm>
                  <a:off x="887989" y="2851302"/>
                  <a:ext cx="744076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15.7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假设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和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的上方图均是非空闭凸集，并且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Lagrange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函数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具有鞍点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，即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FEA5286-3C26-7950-F188-5A0C9CA9D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89" y="2851302"/>
                  <a:ext cx="7440763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311" t="-8088" r="-1230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75EEF7-BA47-B2A4-3635-D92821FE41AE}"/>
                    </a:ext>
                  </a:extLst>
                </p:cNvPr>
                <p:cNvSpPr txBox="1"/>
                <p:nvPr/>
              </p:nvSpPr>
              <p:spPr>
                <a:xfrm>
                  <a:off x="822567" y="3748398"/>
                  <a:ext cx="765566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B75EEF7-BA47-B2A4-3635-D92821FE4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67" y="3748398"/>
                  <a:ext cx="765566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046979D-C334-FDEF-57C6-7A1C44919153}"/>
                    </a:ext>
                  </a:extLst>
                </p:cNvPr>
                <p:cNvSpPr txBox="1"/>
                <p:nvPr/>
              </p:nvSpPr>
              <p:spPr>
                <a:xfrm>
                  <a:off x="952526" y="4187822"/>
                  <a:ext cx="753672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那么随着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⟶∞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ADMM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 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⟶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⟶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046979D-C334-FDEF-57C6-7A1C44919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26" y="4187822"/>
                  <a:ext cx="7536726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213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F488C6B-CD62-4A80-AC47-F2E18C138B55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ADMM-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交替方向乘子法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38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248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问题的等价表述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4286" y="2003533"/>
                <a:ext cx="6480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是正则化参数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6" y="2003533"/>
                <a:ext cx="6480720" cy="461665"/>
              </a:xfrm>
              <a:prstGeom prst="rect">
                <a:avLst/>
              </a:prstGeom>
              <a:blipFill>
                <a:blip r:embed="rId3"/>
                <a:stretch>
                  <a:fillRect l="-1505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0753" y="913450"/>
            <a:ext cx="4273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02905" y="4864907"/>
                <a:ext cx="3328860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05" y="4864907"/>
                <a:ext cx="3328860" cy="579774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73589" y="1250258"/>
                <a:ext cx="5715283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minimize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(1)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89" y="1250258"/>
                <a:ext cx="5715283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4885" y="3563914"/>
                <a:ext cx="843076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5" y="3563914"/>
                <a:ext cx="8430769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83390" y="5360111"/>
                <a:ext cx="3626184" cy="621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90" y="5360111"/>
                <a:ext cx="3626184" cy="621004"/>
              </a:xfrm>
              <a:prstGeom prst="rect">
                <a:avLst/>
              </a:prstGeom>
              <a:blipFill>
                <a:blip r:embed="rId7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772097" y="2456527"/>
            <a:ext cx="7599806" cy="1189685"/>
            <a:chOff x="838199" y="2456527"/>
            <a:chExt cx="7599806" cy="1189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627757" y="2456527"/>
                  <a:ext cx="5023555" cy="1189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minimize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/>
                              </m:func>
                            </m:e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subject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to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57" y="2456527"/>
                  <a:ext cx="5023555" cy="11896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854686" y="2825399"/>
              <a:ext cx="583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199" y="2681808"/>
              <a:ext cx="1633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的等价表述</a:t>
              </a:r>
            </a:p>
          </p:txBody>
        </p:sp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032ECFE0-0180-4367-B33B-F6D399479D87}"/>
              </a:ext>
            </a:extLst>
          </p:cNvPr>
          <p:cNvSpPr txBox="1"/>
          <p:nvPr/>
        </p:nvSpPr>
        <p:spPr>
          <a:xfrm>
            <a:off x="784651" y="4356679"/>
            <a:ext cx="403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ADMM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5271F11-37AD-4140-8B5F-8B7A955A9390}"/>
                  </a:ext>
                </a:extLst>
              </p:cNvPr>
              <p:cNvSpPr txBox="1"/>
              <p:nvPr/>
            </p:nvSpPr>
            <p:spPr>
              <a:xfrm>
                <a:off x="1224286" y="5946343"/>
                <a:ext cx="4162962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5271F11-37AD-4140-8B5F-8B7A955A9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86" y="5946343"/>
                <a:ext cx="4162962" cy="461665"/>
              </a:xfrm>
              <a:prstGeom prst="rect">
                <a:avLst/>
              </a:prstGeom>
              <a:blipFill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18899049-6A06-4B87-A7E5-9A9B8D4F803F}"/>
                  </a:ext>
                </a:extLst>
              </p:cNvPr>
              <p:cNvSpPr txBox="1"/>
              <p:nvPr/>
            </p:nvSpPr>
            <p:spPr>
              <a:xfrm>
                <a:off x="5424732" y="5946342"/>
                <a:ext cx="2459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令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18899049-6A06-4B87-A7E5-9A9B8D4F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732" y="5946342"/>
                <a:ext cx="2459334" cy="461665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57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/>
      <p:bldP spid="19" grpId="0"/>
      <p:bldP spid="20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248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问题的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ADMM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6421" y="901563"/>
                <a:ext cx="916904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1" y="901563"/>
                <a:ext cx="916904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AA53D864-2E54-4FA1-9682-F66E3285C2FD}"/>
              </a:ext>
            </a:extLst>
          </p:cNvPr>
          <p:cNvGrpSpPr/>
          <p:nvPr/>
        </p:nvGrpSpPr>
        <p:grpSpPr>
          <a:xfrm>
            <a:off x="829179" y="5849321"/>
            <a:ext cx="6154201" cy="466787"/>
            <a:chOff x="1137650" y="5937457"/>
            <a:chExt cx="6154201" cy="4667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137650" y="5937457"/>
                  <a:ext cx="37333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650" y="5937457"/>
                  <a:ext cx="373339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627555" y="5942579"/>
                  <a:ext cx="26642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7555" y="5942579"/>
                  <a:ext cx="2664296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661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6627074-1294-4071-8DE6-1F696643CE08}"/>
                  </a:ext>
                </a:extLst>
              </p:cNvPr>
              <p:cNvSpPr/>
              <p:nvPr/>
            </p:nvSpPr>
            <p:spPr>
              <a:xfrm>
                <a:off x="666523" y="1929972"/>
                <a:ext cx="3205044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6627074-1294-4071-8DE6-1F696643C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3" y="1929972"/>
                <a:ext cx="3205044" cy="579774"/>
              </a:xfrm>
              <a:prstGeom prst="rect">
                <a:avLst/>
              </a:prstGeom>
              <a:blipFill>
                <a:blip r:embed="rId11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38A78792-5373-4A14-813E-364475492864}"/>
              </a:ext>
            </a:extLst>
          </p:cNvPr>
          <p:cNvGrpSpPr/>
          <p:nvPr/>
        </p:nvGrpSpPr>
        <p:grpSpPr>
          <a:xfrm>
            <a:off x="655980" y="2346578"/>
            <a:ext cx="5563895" cy="869997"/>
            <a:chOff x="655980" y="2346578"/>
            <a:chExt cx="5563895" cy="86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655980" y="2754910"/>
                  <a:ext cx="55638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80" y="2754910"/>
                  <a:ext cx="556389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CDEAB471-3E19-4087-97D3-63D3B45EAF85}"/>
                </a:ext>
              </a:extLst>
            </p:cNvPr>
            <p:cNvSpPr/>
            <p:nvPr/>
          </p:nvSpPr>
          <p:spPr bwMode="auto">
            <a:xfrm>
              <a:off x="1480176" y="2346578"/>
              <a:ext cx="225073" cy="41586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0AF16908-D7A4-4125-B9AF-0F4E8B6D88E9}"/>
                  </a:ext>
                </a:extLst>
              </p:cNvPr>
              <p:cNvSpPr txBox="1"/>
              <p:nvPr/>
            </p:nvSpPr>
            <p:spPr>
              <a:xfrm>
                <a:off x="5272435" y="1929972"/>
                <a:ext cx="2459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令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0AF16908-D7A4-4125-B9AF-0F4E8B6D8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35" y="1929972"/>
                <a:ext cx="2459334" cy="461665"/>
              </a:xfrm>
              <a:prstGeom prst="rect">
                <a:avLst/>
              </a:prstGeom>
              <a:blipFill>
                <a:blip r:embed="rId1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47835FE-771C-47E6-AF54-4836A0B0B793}"/>
                  </a:ext>
                </a:extLst>
              </p:cNvPr>
              <p:cNvSpPr/>
              <p:nvPr/>
            </p:nvSpPr>
            <p:spPr>
              <a:xfrm>
                <a:off x="296421" y="3326020"/>
                <a:ext cx="8662307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47835FE-771C-47E6-AF54-4836A0B0B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1" y="3326020"/>
                <a:ext cx="8662307" cy="668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5763E35D-52D5-4E96-8AF6-BF21770079F8}"/>
              </a:ext>
            </a:extLst>
          </p:cNvPr>
          <p:cNvGrpSpPr/>
          <p:nvPr/>
        </p:nvGrpSpPr>
        <p:grpSpPr>
          <a:xfrm>
            <a:off x="736027" y="4513058"/>
            <a:ext cx="6918623" cy="939739"/>
            <a:chOff x="736027" y="4513058"/>
            <a:chExt cx="6918623" cy="939739"/>
          </a:xfrm>
        </p:grpSpPr>
        <p:grpSp>
          <p:nvGrpSpPr>
            <p:cNvPr id="17" name="组合 16"/>
            <p:cNvGrpSpPr/>
            <p:nvPr/>
          </p:nvGrpSpPr>
          <p:grpSpPr>
            <a:xfrm>
              <a:off x="736027" y="4951313"/>
              <a:ext cx="6918623" cy="501484"/>
              <a:chOff x="1141016" y="5205874"/>
              <a:chExt cx="6918623" cy="501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/>
                  <p:cNvSpPr/>
                  <p:nvPr/>
                </p:nvSpPr>
                <p:spPr>
                  <a:xfrm>
                    <a:off x="1141016" y="5205874"/>
                    <a:ext cx="3308919" cy="5014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矩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016" y="5205874"/>
                    <a:ext cx="3308919" cy="5014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175048" y="5206980"/>
                    <a:ext cx="3884591" cy="4610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，其中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𝜌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zh-CN" altLang="en-US" sz="2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是软阈值算子</a:t>
                    </a: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5048" y="5206980"/>
                    <a:ext cx="3884591" cy="46102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41" t="-1184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B89BE71C-07F6-45AB-8D7E-75379B64DBBC}"/>
                </a:ext>
              </a:extLst>
            </p:cNvPr>
            <p:cNvSpPr/>
            <p:nvPr/>
          </p:nvSpPr>
          <p:spPr bwMode="auto">
            <a:xfrm>
              <a:off x="1592712" y="4513058"/>
              <a:ext cx="225073" cy="41586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137FAF7-A00F-45FF-B111-9346B6EBC363}"/>
                  </a:ext>
                </a:extLst>
              </p:cNvPr>
              <p:cNvSpPr/>
              <p:nvPr/>
            </p:nvSpPr>
            <p:spPr>
              <a:xfrm>
                <a:off x="655980" y="4092590"/>
                <a:ext cx="3626184" cy="621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137FAF7-A00F-45FF-B111-9346B6EBC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0" y="4092590"/>
                <a:ext cx="3626184" cy="621004"/>
              </a:xfrm>
              <a:prstGeom prst="rect">
                <a:avLst/>
              </a:prstGeom>
              <a:blipFill>
                <a:blip r:embed="rId15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116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对偶函数的可微性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928EFA-3BB5-4044-BD60-AC4ADB8358D6}"/>
              </a:ext>
            </a:extLst>
          </p:cNvPr>
          <p:cNvGrpSpPr/>
          <p:nvPr/>
        </p:nvGrpSpPr>
        <p:grpSpPr>
          <a:xfrm>
            <a:off x="836150" y="2486134"/>
            <a:ext cx="7470566" cy="1803884"/>
            <a:chOff x="979371" y="3036979"/>
            <a:chExt cx="6948166" cy="1803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0DD5F2-0269-4BE3-BAFA-ACF87670FD77}"/>
                    </a:ext>
                  </a:extLst>
                </p:cNvPr>
                <p:cNvSpPr txBox="1"/>
                <p:nvPr/>
              </p:nvSpPr>
              <p:spPr>
                <a:xfrm>
                  <a:off x="987303" y="3962353"/>
                  <a:ext cx="1907047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0DD5F2-0269-4BE3-BAFA-ACF87670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303" y="3962353"/>
                  <a:ext cx="1907047" cy="878510"/>
                </a:xfrm>
                <a:prstGeom prst="rect">
                  <a:avLst/>
                </a:prstGeom>
                <a:blipFill>
                  <a:blip r:embed="rId4"/>
                  <a:stretch>
                    <a:fillRect l="-4762" t="-5556" r="-44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3CD28A-EB2B-4E7D-B817-DA2A296213D8}"/>
                </a:ext>
              </a:extLst>
            </p:cNvPr>
            <p:cNvGrpSpPr/>
            <p:nvPr/>
          </p:nvGrpSpPr>
          <p:grpSpPr>
            <a:xfrm>
              <a:off x="979371" y="3036979"/>
              <a:ext cx="6948166" cy="935373"/>
              <a:chOff x="979371" y="3036979"/>
              <a:chExt cx="6948166" cy="9353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1695AA9-5F14-4548-BD6A-F74DDFAD714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8232" y="3463174"/>
                    <a:ext cx="6189134" cy="50917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1695AA9-5F14-4548-BD6A-F74DDFAD7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232" y="3463174"/>
                    <a:ext cx="6189134" cy="50917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912B9F7-FA8F-4C24-8D3F-196C35B6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979371" y="3036979"/>
                    <a:ext cx="6948166" cy="878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zh-CN" altLang="en-US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命题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15.3(</a:t>
                    </a:r>
                    <a:r>
                      <a:rPr lang="en-US" altLang="zh-CN" dirty="0" err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Dinskin</a:t>
                    </a:r>
                    <a:r>
                      <a:rPr lang="zh-CN" altLang="en-US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定理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) 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如果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acc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使得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≠∅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，那么</a:t>
                    </a:r>
                    <a:endPara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912B9F7-FA8F-4C24-8D3F-196C35B6E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371" y="3036979"/>
                    <a:ext cx="6948166" cy="8785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23" t="-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1729EB-DEBE-4D9F-AA6E-62A66271B71C}"/>
                  </a:ext>
                </a:extLst>
              </p:cNvPr>
              <p:cNvSpPr/>
              <p:nvPr/>
            </p:nvSpPr>
            <p:spPr>
              <a:xfrm>
                <a:off x="827368" y="2014888"/>
                <a:ext cx="433420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1729EB-DEBE-4D9F-AA6E-62A66271B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8" y="2014888"/>
                <a:ext cx="4334200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053A1CE-8FD9-4719-8D09-37D2559EA6F7}"/>
                  </a:ext>
                </a:extLst>
              </p:cNvPr>
              <p:cNvSpPr/>
              <p:nvPr/>
            </p:nvSpPr>
            <p:spPr>
              <a:xfrm>
                <a:off x="5234698" y="1972747"/>
                <a:ext cx="3215239" cy="59952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lim>
                      </m:limLow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053A1CE-8FD9-4719-8D09-37D2559EA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98" y="1972747"/>
                <a:ext cx="3215239" cy="599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5CD38C-7193-4BB4-BF43-052B6036212D}"/>
                  </a:ext>
                </a:extLst>
              </p:cNvPr>
              <p:cNvSpPr txBox="1"/>
              <p:nvPr/>
            </p:nvSpPr>
            <p:spPr>
              <a:xfrm>
                <a:off x="899167" y="1146145"/>
                <a:ext cx="5848798" cy="87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总是凹函数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>
                  <a:lnSpc>
                    <a:spcPts val="32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  (ii)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对偶问题是凹极大化问题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5CD38C-7193-4BB4-BF43-052B6036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7" y="1146145"/>
                <a:ext cx="5848798" cy="877228"/>
              </a:xfrm>
              <a:prstGeom prst="rect">
                <a:avLst/>
              </a:prstGeom>
              <a:blipFill>
                <a:blip r:embed="rId9"/>
                <a:stretch>
                  <a:fillRect l="-1668" t="-6944" b="-15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08F34A-400F-4ADC-8060-3CE54324FA2A}"/>
                  </a:ext>
                </a:extLst>
              </p:cNvPr>
              <p:cNvSpPr txBox="1"/>
              <p:nvPr/>
            </p:nvSpPr>
            <p:spPr>
              <a:xfrm>
                <a:off x="1383911" y="4390554"/>
                <a:ext cx="4675365" cy="580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inf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lim>
                      </m:limLow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308F34A-400F-4ADC-8060-3CE54324F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11" y="4390554"/>
                <a:ext cx="4675365" cy="580736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4BFF952-A69F-4375-B15C-F4BD0FB8FDF0}"/>
                  </a:ext>
                </a:extLst>
              </p:cNvPr>
              <p:cNvSpPr txBox="1"/>
              <p:nvPr/>
            </p:nvSpPr>
            <p:spPr>
              <a:xfrm>
                <a:off x="2354523" y="4954678"/>
                <a:ext cx="3153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4BFF952-A69F-4375-B15C-F4BD0FB8F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23" y="4954678"/>
                <a:ext cx="3153908" cy="461665"/>
              </a:xfrm>
              <a:prstGeom prst="rect">
                <a:avLst/>
              </a:prstGeom>
              <a:blipFill>
                <a:blip r:embed="rId11"/>
                <a:stretch>
                  <a:fillRect l="-38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3FB76-7F0C-4D00-BEDE-E484FE0CE5B4}"/>
                  </a:ext>
                </a:extLst>
              </p:cNvPr>
              <p:cNvSpPr txBox="1"/>
              <p:nvPr/>
            </p:nvSpPr>
            <p:spPr>
              <a:xfrm>
                <a:off x="2313545" y="5440192"/>
                <a:ext cx="6819443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3FB76-7F0C-4D00-BEDE-E484FE0C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545" y="5440192"/>
                <a:ext cx="6819443" cy="469937"/>
              </a:xfrm>
              <a:prstGeom prst="rect">
                <a:avLst/>
              </a:prstGeom>
              <a:blipFill>
                <a:blip r:embed="rId1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F77A285-9711-42C9-8DFA-2A9F45ADFD02}"/>
                  </a:ext>
                </a:extLst>
              </p:cNvPr>
              <p:cNvSpPr txBox="1"/>
              <p:nvPr/>
            </p:nvSpPr>
            <p:spPr>
              <a:xfrm>
                <a:off x="2210737" y="5980880"/>
                <a:ext cx="391463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+[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F77A285-9711-42C9-8DFA-2A9F45AD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37" y="5980880"/>
                <a:ext cx="3914639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868BFDC-1E57-4708-AFEC-F79812215D91}"/>
              </a:ext>
            </a:extLst>
          </p:cNvPr>
          <p:cNvSpPr txBox="1"/>
          <p:nvPr/>
        </p:nvSpPr>
        <p:spPr>
          <a:xfrm>
            <a:off x="824009" y="4070202"/>
            <a:ext cx="101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013D12-0F2F-45F2-9BB4-EB1A7675762D}"/>
                  </a:ext>
                </a:extLst>
              </p:cNvPr>
              <p:cNvSpPr txBox="1"/>
              <p:nvPr/>
            </p:nvSpPr>
            <p:spPr>
              <a:xfrm>
                <a:off x="3141797" y="3544849"/>
                <a:ext cx="6058060" cy="92602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是单点集，则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处可微，且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013D12-0F2F-45F2-9BB4-EB1A7675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97" y="3544849"/>
                <a:ext cx="6058060" cy="926023"/>
              </a:xfrm>
              <a:prstGeom prst="rect">
                <a:avLst/>
              </a:prstGeom>
              <a:blipFill>
                <a:blip r:embed="rId14"/>
                <a:stretch>
                  <a:fillRect l="-1509" t="-5298" r="-1207" b="-12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654AA39-D7F9-4C2E-AD85-2DC7DB44B563}"/>
                  </a:ext>
                </a:extLst>
              </p:cNvPr>
              <p:cNvSpPr/>
              <p:nvPr/>
            </p:nvSpPr>
            <p:spPr>
              <a:xfrm>
                <a:off x="5491421" y="4940883"/>
                <a:ext cx="14217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∵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654AA39-D7F9-4C2E-AD85-2DC7DB44B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421" y="4940883"/>
                <a:ext cx="1421799" cy="461665"/>
              </a:xfrm>
              <a:prstGeom prst="rect">
                <a:avLst/>
              </a:prstGeom>
              <a:blipFill>
                <a:blip r:embed="rId15"/>
                <a:stretch>
                  <a:fillRect l="-6867" t="-10667" r="-2575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DF965C3-7B15-4C15-A916-895328E818C2}"/>
                  </a:ext>
                </a:extLst>
              </p:cNvPr>
              <p:cNvSpPr/>
              <p:nvPr/>
            </p:nvSpPr>
            <p:spPr>
              <a:xfrm>
                <a:off x="6037245" y="6010456"/>
                <a:ext cx="203004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∵ 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DF965C3-7B15-4C15-A916-895328E81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245" y="6010456"/>
                <a:ext cx="2030043" cy="5091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85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9" grpId="0"/>
      <p:bldP spid="20" grpId="0"/>
      <p:bldP spid="21" grpId="0"/>
      <p:bldP spid="22" grpId="0"/>
      <p:bldP spid="23" grpId="0"/>
      <p:bldP spid="24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1417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软阈值算子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761" y="1017474"/>
                <a:ext cx="8564239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软阈值算子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临近算子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61" y="1017474"/>
                <a:ext cx="8564239" cy="494559"/>
              </a:xfrm>
              <a:prstGeom prst="rect">
                <a:avLst/>
              </a:prstGeom>
              <a:blipFill>
                <a:blip r:embed="rId3"/>
                <a:stretch>
                  <a:fillRect l="-1068" t="-13580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73925" y="1503580"/>
            <a:ext cx="4038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9AEF029-A263-4A40-9E43-82CE37AB4144}"/>
              </a:ext>
            </a:extLst>
          </p:cNvPr>
          <p:cNvGrpSpPr/>
          <p:nvPr/>
        </p:nvGrpSpPr>
        <p:grpSpPr>
          <a:xfrm>
            <a:off x="687174" y="2386806"/>
            <a:ext cx="5085665" cy="1574106"/>
            <a:chOff x="1006666" y="2530027"/>
            <a:chExt cx="5168900" cy="1574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95026" y="2832695"/>
                  <a:ext cx="3877636" cy="1271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𝜌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&gt;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|≤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&lt;−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026" y="2832695"/>
                  <a:ext cx="3877636" cy="12714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A8F0C0A8-FC97-4658-83E8-E104C55EB0BC}"/>
                </a:ext>
              </a:extLst>
            </p:cNvPr>
            <p:cNvSpPr txBox="1"/>
            <p:nvPr/>
          </p:nvSpPr>
          <p:spPr>
            <a:xfrm>
              <a:off x="1006666" y="2530027"/>
              <a:ext cx="516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显式表达式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921ED9A-F882-44C4-8319-C404ADB0AB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" t="4005" r="18407" b="50000"/>
          <a:stretch/>
        </p:blipFill>
        <p:spPr>
          <a:xfrm>
            <a:off x="4982581" y="2780550"/>
            <a:ext cx="3788378" cy="295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9CD3401A-B5F7-4389-A01A-D573A2FC3877}"/>
                  </a:ext>
                </a:extLst>
              </p:cNvPr>
              <p:cNvSpPr txBox="1"/>
              <p:nvPr/>
            </p:nvSpPr>
            <p:spPr>
              <a:xfrm>
                <a:off x="863445" y="4131066"/>
                <a:ext cx="39401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是上述问题的解当且仅当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𝜌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9CD3401A-B5F7-4389-A01A-D573A2FC3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45" y="4131066"/>
                <a:ext cx="3940152" cy="830997"/>
              </a:xfrm>
              <a:prstGeom prst="rect">
                <a:avLst/>
              </a:prstGeom>
              <a:blipFill>
                <a:blip r:embed="rId6"/>
                <a:stretch>
                  <a:fillRect l="-464" t="-8088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B23BE8-3D5C-4E53-B80A-03DB56A5CBD6}"/>
              </a:ext>
            </a:extLst>
          </p:cNvPr>
          <p:cNvGrpSpPr/>
          <p:nvPr/>
        </p:nvGrpSpPr>
        <p:grpSpPr>
          <a:xfrm>
            <a:off x="609904" y="4952620"/>
            <a:ext cx="4038600" cy="1480554"/>
            <a:chOff x="753125" y="5161943"/>
            <a:chExt cx="3615522" cy="148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6">
                  <a:extLst>
                    <a:ext uri="{FF2B5EF4-FFF2-40B4-BE49-F238E27FC236}">
                      <a16:creationId xmlns:a16="http://schemas.microsoft.com/office/drawing/2014/main" id="{2D0652F1-7DE1-4CFA-9B1B-1E5904D21D1A}"/>
                    </a:ext>
                  </a:extLst>
                </p:cNvPr>
                <p:cNvSpPr txBox="1"/>
                <p:nvPr/>
              </p:nvSpPr>
              <p:spPr>
                <a:xfrm>
                  <a:off x="753125" y="5407743"/>
                  <a:ext cx="35273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TextBox 6">
                  <a:extLst>
                    <a:ext uri="{FF2B5EF4-FFF2-40B4-BE49-F238E27FC236}">
                      <a16:creationId xmlns:a16="http://schemas.microsoft.com/office/drawing/2014/main" id="{2D0652F1-7DE1-4CFA-9B1B-1E5904D21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25" y="5407743"/>
                  <a:ext cx="352738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E434104C-8E8E-4D1F-A9F0-D5224CA75AB1}"/>
                    </a:ext>
                  </a:extLst>
                </p:cNvPr>
                <p:cNvSpPr txBox="1"/>
                <p:nvPr/>
              </p:nvSpPr>
              <p:spPr>
                <a:xfrm>
                  <a:off x="841260" y="5788779"/>
                  <a:ext cx="35273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],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E434104C-8E8E-4D1F-A9F0-D5224CA75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60" y="5788779"/>
                  <a:ext cx="352738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6">
                  <a:extLst>
                    <a:ext uri="{FF2B5EF4-FFF2-40B4-BE49-F238E27FC236}">
                      <a16:creationId xmlns:a16="http://schemas.microsoft.com/office/drawing/2014/main" id="{F890DA63-5348-4839-A47E-599F4FC6E29E}"/>
                    </a:ext>
                  </a:extLst>
                </p:cNvPr>
                <p:cNvSpPr txBox="1"/>
                <p:nvPr/>
              </p:nvSpPr>
              <p:spPr>
                <a:xfrm>
                  <a:off x="797192" y="6180832"/>
                  <a:ext cx="35273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TextBox 6">
                  <a:extLst>
                    <a:ext uri="{FF2B5EF4-FFF2-40B4-BE49-F238E27FC236}">
                      <a16:creationId xmlns:a16="http://schemas.microsoft.com/office/drawing/2014/main" id="{F890DA63-5348-4839-A47E-599F4FC6E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192" y="6180832"/>
                  <a:ext cx="352738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上下 14">
              <a:extLst>
                <a:ext uri="{FF2B5EF4-FFF2-40B4-BE49-F238E27FC236}">
                  <a16:creationId xmlns:a16="http://schemas.microsoft.com/office/drawing/2014/main" id="{42D8CFC1-5AEB-4025-9950-CF6426FB5D6C}"/>
                </a:ext>
              </a:extLst>
            </p:cNvPr>
            <p:cNvSpPr/>
            <p:nvPr/>
          </p:nvSpPr>
          <p:spPr bwMode="auto">
            <a:xfrm>
              <a:off x="2261212" y="5161943"/>
              <a:ext cx="151482" cy="342202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25BADB45-69AD-4AF3-A54F-F8CA8EA280E4}"/>
                  </a:ext>
                </a:extLst>
              </p:cNvPr>
              <p:cNvSpPr txBox="1"/>
              <p:nvPr/>
            </p:nvSpPr>
            <p:spPr>
              <a:xfrm>
                <a:off x="697423" y="1738706"/>
                <a:ext cx="5901681" cy="62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映射到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lim>
                        </m:limLow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25BADB45-69AD-4AF3-A54F-F8CA8EA28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3" y="1738706"/>
                <a:ext cx="5901681" cy="621773"/>
              </a:xfrm>
              <a:prstGeom prst="rect">
                <a:avLst/>
              </a:prstGeom>
              <a:blipFill>
                <a:blip r:embed="rId10"/>
                <a:stretch>
                  <a:fillRect l="-1342"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F6D5564-0D17-4741-A613-109DDCFB42D8}"/>
              </a:ext>
            </a:extLst>
          </p:cNvPr>
          <p:cNvSpPr/>
          <p:nvPr/>
        </p:nvSpPr>
        <p:spPr>
          <a:xfrm>
            <a:off x="6110196" y="1669025"/>
            <a:ext cx="213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690687"/>
            <a:ext cx="7246937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91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43573"/>
            <a:ext cx="7618413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929CE9-AF26-4575-AB29-396DCEFF6102}"/>
              </a:ext>
            </a:extLst>
          </p:cNvPr>
          <p:cNvSpPr txBox="1"/>
          <p:nvPr/>
        </p:nvSpPr>
        <p:spPr>
          <a:xfrm>
            <a:off x="4378960" y="4246880"/>
            <a:ext cx="13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SnapVX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对偶梯度上升法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808C2F-F560-4B44-905C-EA54AB1A40E7}"/>
                  </a:ext>
                </a:extLst>
              </p:cNvPr>
              <p:cNvSpPr txBox="1"/>
              <p:nvPr/>
            </p:nvSpPr>
            <p:spPr>
              <a:xfrm>
                <a:off x="1064259" y="4402221"/>
                <a:ext cx="7443616" cy="88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由次梯度法的复杂性结论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2.11)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，该算法的收敛速率是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808C2F-F560-4B44-905C-EA54AB1A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59" y="4402221"/>
                <a:ext cx="7443616" cy="882036"/>
              </a:xfrm>
              <a:prstGeom prst="rect">
                <a:avLst/>
              </a:prstGeom>
              <a:blipFill>
                <a:blip r:embed="rId4"/>
                <a:stretch>
                  <a:fillRect l="-1310" t="-7586" r="-1229" b="-1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1FCD4BC-5405-4C4F-B2F3-52DDCE61278F}"/>
              </a:ext>
            </a:extLst>
          </p:cNvPr>
          <p:cNvSpPr txBox="1"/>
          <p:nvPr/>
        </p:nvSpPr>
        <p:spPr>
          <a:xfrm>
            <a:off x="1064257" y="2248022"/>
            <a:ext cx="763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对偶梯度上升法</a:t>
            </a:r>
            <a:r>
              <a:rPr lang="en-US" altLang="zh-CN" dirty="0">
                <a:solidFill>
                  <a:srgbClr val="C00000"/>
                </a:solidFill>
              </a:rPr>
              <a:t>(dual gradient ascent)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40B7C0-CCD2-44A0-B17E-7C0BFAF078B1}"/>
                  </a:ext>
                </a:extLst>
              </p:cNvPr>
              <p:cNvSpPr txBox="1"/>
              <p:nvPr/>
            </p:nvSpPr>
            <p:spPr>
              <a:xfrm>
                <a:off x="1594316" y="3143393"/>
                <a:ext cx="6781355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arginf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40B7C0-CCD2-44A0-B17E-7C0BFAF0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16" y="3143393"/>
                <a:ext cx="6781355" cy="640303"/>
              </a:xfrm>
              <a:prstGeom prst="rect">
                <a:avLst/>
              </a:prstGeom>
              <a:blipFill>
                <a:blip r:embed="rId5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081F41-3766-433F-9698-5E36C6D36E43}"/>
                  </a:ext>
                </a:extLst>
              </p:cNvPr>
              <p:cNvSpPr txBox="1"/>
              <p:nvPr/>
            </p:nvSpPr>
            <p:spPr>
              <a:xfrm>
                <a:off x="1701629" y="3784753"/>
                <a:ext cx="67813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081F41-3766-433F-9698-5E36C6D3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29" y="3784753"/>
                <a:ext cx="6781355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A5C5AE-B06E-4710-852D-1F26E84919F4}"/>
                  </a:ext>
                </a:extLst>
              </p:cNvPr>
              <p:cNvSpPr txBox="1"/>
              <p:nvPr/>
            </p:nvSpPr>
            <p:spPr>
              <a:xfrm>
                <a:off x="1038499" y="1107283"/>
                <a:ext cx="5891112" cy="92602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是单点集，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处可微，且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A5C5AE-B06E-4710-852D-1F26E8491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9" y="1107283"/>
                <a:ext cx="5891112" cy="926023"/>
              </a:xfrm>
              <a:prstGeom prst="rect">
                <a:avLst/>
              </a:prstGeom>
              <a:blipFill>
                <a:blip r:embed="rId7"/>
                <a:stretch>
                  <a:fillRect l="-1551" t="-5263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11767C4B-0FB6-44F2-B563-F50476BA6B1E}"/>
              </a:ext>
            </a:extLst>
          </p:cNvPr>
          <p:cNvSpPr txBox="1"/>
          <p:nvPr/>
        </p:nvSpPr>
        <p:spPr>
          <a:xfrm>
            <a:off x="1007874" y="5531136"/>
            <a:ext cx="7375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主要优点：简单；对于可分离优化问题，易于得到可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并行化的更新规则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FEC19D-8A5F-41CF-85D8-F3AC9F5B4E49}"/>
                  </a:ext>
                </a:extLst>
              </p:cNvPr>
              <p:cNvSpPr/>
              <p:nvPr/>
            </p:nvSpPr>
            <p:spPr>
              <a:xfrm>
                <a:off x="1064257" y="2677872"/>
                <a:ext cx="61848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和步长序列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，令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=0,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FEC19D-8A5F-41CF-85D8-F3AC9F5B4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57" y="2677872"/>
                <a:ext cx="6184842" cy="461665"/>
              </a:xfrm>
              <a:prstGeom prst="rect">
                <a:avLst/>
              </a:prstGeom>
              <a:blipFill>
                <a:blip r:embed="rId8"/>
                <a:stretch>
                  <a:fillRect l="-157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87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对偶梯度上升法的应用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1CA046-EF5A-820B-18AC-083A17BCF3E5}"/>
                  </a:ext>
                </a:extLst>
              </p:cNvPr>
              <p:cNvSpPr txBox="1"/>
              <p:nvPr/>
            </p:nvSpPr>
            <p:spPr>
              <a:xfrm>
                <a:off x="842637" y="4389327"/>
                <a:ext cx="7364929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1CA046-EF5A-820B-18AC-083A17BC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37" y="4389327"/>
                <a:ext cx="736492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C1E87-2F2D-A19B-570D-4F51339F7A13}"/>
                  </a:ext>
                </a:extLst>
              </p:cNvPr>
              <p:cNvSpPr txBox="1"/>
              <p:nvPr/>
            </p:nvSpPr>
            <p:spPr>
              <a:xfrm>
                <a:off x="921104" y="5820830"/>
                <a:ext cx="23132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⋯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C1E87-2F2D-A19B-570D-4F51339F7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4" y="5820830"/>
                <a:ext cx="2313234" cy="461665"/>
              </a:xfrm>
              <a:prstGeom prst="rect">
                <a:avLst/>
              </a:prstGeom>
              <a:blipFill>
                <a:blip r:embed="rId5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86E197E-B742-D030-C22D-B144F0870BE4}"/>
                  </a:ext>
                </a:extLst>
              </p:cNvPr>
              <p:cNvSpPr txBox="1"/>
              <p:nvPr/>
            </p:nvSpPr>
            <p:spPr>
              <a:xfrm>
                <a:off x="5437976" y="5444931"/>
                <a:ext cx="2977962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86E197E-B742-D030-C22D-B144F087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76" y="5444931"/>
                <a:ext cx="2977962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626A4-F262-4082-BAA3-BDB71BA206BA}"/>
                  </a:ext>
                </a:extLst>
              </p:cNvPr>
              <p:cNvSpPr txBox="1"/>
              <p:nvPr/>
            </p:nvSpPr>
            <p:spPr>
              <a:xfrm>
                <a:off x="3122147" y="5493637"/>
                <a:ext cx="2618034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626A4-F262-4082-BAA3-BDB71BA2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47" y="5493637"/>
                <a:ext cx="2618034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B8B264-C92F-4183-9F77-AB3B1F2C2F21}"/>
                  </a:ext>
                </a:extLst>
              </p:cNvPr>
              <p:cNvSpPr txBox="1"/>
              <p:nvPr/>
            </p:nvSpPr>
            <p:spPr>
              <a:xfrm>
                <a:off x="842637" y="4019721"/>
                <a:ext cx="6784341" cy="48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假设能将原始问题剖分为大小为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的块，即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B8B264-C92F-4183-9F77-AB3B1F2C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37" y="4019721"/>
                <a:ext cx="6784341" cy="481863"/>
              </a:xfrm>
              <a:prstGeom prst="rect">
                <a:avLst/>
              </a:prstGeom>
              <a:blipFill>
                <a:blip r:embed="rId8"/>
                <a:stretch>
                  <a:fillRect l="-1348" t="-11392" b="-22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0F699F44-0BCA-40E6-8BA7-0E3912B86A3F}"/>
              </a:ext>
            </a:extLst>
          </p:cNvPr>
          <p:cNvGrpSpPr/>
          <p:nvPr/>
        </p:nvGrpSpPr>
        <p:grpSpPr>
          <a:xfrm>
            <a:off x="1659088" y="3029262"/>
            <a:ext cx="6237998" cy="956562"/>
            <a:chOff x="1659088" y="3029262"/>
            <a:chExt cx="6237998" cy="956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CEB04D5-5637-4584-958F-C2DDADFB0947}"/>
                    </a:ext>
                  </a:extLst>
                </p:cNvPr>
                <p:cNvSpPr txBox="1"/>
                <p:nvPr/>
              </p:nvSpPr>
              <p:spPr>
                <a:xfrm>
                  <a:off x="1659088" y="3029262"/>
                  <a:ext cx="4304832" cy="4954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minimize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CEB04D5-5637-4584-958F-C2DDADFB0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088" y="3029262"/>
                  <a:ext cx="4304832" cy="495457"/>
                </a:xfrm>
                <a:prstGeom prst="rect">
                  <a:avLst/>
                </a:prstGeom>
                <a:blipFill>
                  <a:blip r:embed="rId9"/>
                  <a:stretch>
                    <a:fillRect l="-2125" t="-3704" b="-271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5B0D318-F48E-46E3-9AF3-B2F89C24490D}"/>
                    </a:ext>
                  </a:extLst>
                </p:cNvPr>
                <p:cNvSpPr/>
                <p:nvPr/>
              </p:nvSpPr>
              <p:spPr>
                <a:xfrm>
                  <a:off x="1673459" y="3500050"/>
                  <a:ext cx="6223627" cy="4857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subject to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5B0D318-F48E-46E3-9AF3-B2F89C244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459" y="3500050"/>
                  <a:ext cx="6223627" cy="485774"/>
                </a:xfrm>
                <a:prstGeom prst="rect">
                  <a:avLst/>
                </a:prstGeom>
                <a:blipFill>
                  <a:blip r:embed="rId10"/>
                  <a:stretch>
                    <a:fillRect l="-1569" t="-6250" b="-2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3536316-1AA9-4D85-B52F-FAC38342D458}"/>
                  </a:ext>
                </a:extLst>
              </p:cNvPr>
              <p:cNvSpPr txBox="1"/>
              <p:nvPr/>
            </p:nvSpPr>
            <p:spPr>
              <a:xfrm>
                <a:off x="598155" y="1016335"/>
                <a:ext cx="84203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例子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15.5(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共识优化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Consensus optimization)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3536316-1AA9-4D85-B52F-FAC38342D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55" y="1016335"/>
                <a:ext cx="8420348" cy="461665"/>
              </a:xfrm>
              <a:prstGeom prst="rect">
                <a:avLst/>
              </a:prstGeom>
              <a:blipFill>
                <a:blip r:embed="rId11"/>
                <a:stretch>
                  <a:fillRect l="-108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9D16C0-10FA-4705-9804-609F7177C51E}"/>
                  </a:ext>
                </a:extLst>
              </p:cNvPr>
              <p:cNvSpPr txBox="1"/>
              <p:nvPr/>
            </p:nvSpPr>
            <p:spPr>
              <a:xfrm>
                <a:off x="836215" y="1474216"/>
                <a:ext cx="7944228" cy="988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 ∀(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9D16C0-10FA-4705-9804-609F7177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5" y="1474216"/>
                <a:ext cx="7944228" cy="9886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EB9B33A-58E3-407E-A26D-74FC418B183B}"/>
                  </a:ext>
                </a:extLst>
              </p:cNvPr>
              <p:cNvSpPr txBox="1"/>
              <p:nvPr/>
            </p:nvSpPr>
            <p:spPr>
              <a:xfrm>
                <a:off x="840391" y="2451700"/>
                <a:ext cx="5240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该问题关于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 是可分离的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EB9B33A-58E3-407E-A26D-74FC418B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1" y="2451700"/>
                <a:ext cx="5240920" cy="461665"/>
              </a:xfrm>
              <a:prstGeom prst="rect">
                <a:avLst/>
              </a:prstGeom>
              <a:blipFill>
                <a:blip r:embed="rId13"/>
                <a:stretch>
                  <a:fillRect l="-186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847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4" grpId="0"/>
      <p:bldP spid="8" grpId="0"/>
      <p:bldP spid="1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6C1484-6409-9481-8F44-7812287C4D44}"/>
              </a:ext>
            </a:extLst>
          </p:cNvPr>
          <p:cNvSpPr txBox="1"/>
          <p:nvPr/>
        </p:nvSpPr>
        <p:spPr>
          <a:xfrm>
            <a:off x="808552" y="3901964"/>
            <a:ext cx="777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对偶分解法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(dual decomposition)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558F96-1C5A-BC3C-C3DE-E9A881B5F4E2}"/>
                  </a:ext>
                </a:extLst>
              </p:cNvPr>
              <p:cNvSpPr txBox="1"/>
              <p:nvPr/>
            </p:nvSpPr>
            <p:spPr>
              <a:xfrm>
                <a:off x="827078" y="4824665"/>
                <a:ext cx="6960747" cy="80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员工节点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并行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执行：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inf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558F96-1C5A-BC3C-C3DE-E9A881B5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8" y="4824665"/>
                <a:ext cx="6960747" cy="803490"/>
              </a:xfrm>
              <a:prstGeom prst="rect">
                <a:avLst/>
              </a:prstGeom>
              <a:blipFill>
                <a:blip r:embed="rId4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92E902-1753-8695-908E-4977EBF847CB}"/>
                  </a:ext>
                </a:extLst>
              </p:cNvPr>
              <p:cNvSpPr txBox="1"/>
              <p:nvPr/>
            </p:nvSpPr>
            <p:spPr>
              <a:xfrm>
                <a:off x="856025" y="5627164"/>
                <a:ext cx="5897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主节点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92E902-1753-8695-908E-4977EBF8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25" y="5627164"/>
                <a:ext cx="5897315" cy="461665"/>
              </a:xfrm>
              <a:prstGeom prst="rect">
                <a:avLst/>
              </a:prstGeom>
              <a:blipFill>
                <a:blip r:embed="rId5"/>
                <a:stretch>
                  <a:fillRect l="-134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182DAEE-4D8B-404E-9B93-7C04CEA3267C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对偶分解法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63A5E2-DB1B-48DE-93C9-5B58EE532D8A}"/>
                  </a:ext>
                </a:extLst>
              </p:cNvPr>
              <p:cNvSpPr txBox="1"/>
              <p:nvPr/>
            </p:nvSpPr>
            <p:spPr>
              <a:xfrm>
                <a:off x="1659088" y="1156393"/>
                <a:ext cx="4304832" cy="495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minimize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63A5E2-DB1B-48DE-93C9-5B58EE53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088" y="1156393"/>
                <a:ext cx="4304832" cy="495457"/>
              </a:xfrm>
              <a:prstGeom prst="rect">
                <a:avLst/>
              </a:prstGeom>
              <a:blipFill>
                <a:blip r:embed="rId6"/>
                <a:stretch>
                  <a:fillRect l="-2125" t="-370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017183-CE25-40BA-A1A8-35E297B1450E}"/>
                  </a:ext>
                </a:extLst>
              </p:cNvPr>
              <p:cNvSpPr/>
              <p:nvPr/>
            </p:nvSpPr>
            <p:spPr>
              <a:xfrm>
                <a:off x="1660919" y="1655981"/>
                <a:ext cx="6223627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017183-CE25-40BA-A1A8-35E297B14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19" y="1655981"/>
                <a:ext cx="6223627" cy="485774"/>
              </a:xfrm>
              <a:prstGeom prst="rect">
                <a:avLst/>
              </a:prstGeom>
              <a:blipFill>
                <a:blip r:embed="rId7"/>
                <a:stretch>
                  <a:fillRect l="-1469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9EDB33D1-377F-4509-BECC-448A3BC0351E}"/>
              </a:ext>
            </a:extLst>
          </p:cNvPr>
          <p:cNvSpPr txBox="1"/>
          <p:nvPr/>
        </p:nvSpPr>
        <p:spPr>
          <a:xfrm>
            <a:off x="842998" y="2129328"/>
            <a:ext cx="218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275A2-A24B-40FC-A2B6-75FB417B9A0F}"/>
                  </a:ext>
                </a:extLst>
              </p:cNvPr>
              <p:cNvSpPr txBox="1"/>
              <p:nvPr/>
            </p:nvSpPr>
            <p:spPr>
              <a:xfrm>
                <a:off x="509022" y="2618909"/>
                <a:ext cx="8420347" cy="1249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</m:d>
                            </m:lim>
                          </m:limLow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𝜆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275A2-A24B-40FC-A2B6-75FB417B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2" y="2618909"/>
                <a:ext cx="8420347" cy="12493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AA90CB-704E-495C-B072-EDF266C13A18}"/>
                  </a:ext>
                </a:extLst>
              </p:cNvPr>
              <p:cNvSpPr/>
              <p:nvPr/>
            </p:nvSpPr>
            <p:spPr>
              <a:xfrm>
                <a:off x="3006878" y="2433713"/>
                <a:ext cx="1746888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AA90CB-704E-495C-B072-EDF266C13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78" y="2433713"/>
                <a:ext cx="1746888" cy="516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43346A-3EFB-4E48-A180-0E9F3A6B9C97}"/>
                  </a:ext>
                </a:extLst>
              </p:cNvPr>
              <p:cNvSpPr/>
              <p:nvPr/>
            </p:nvSpPr>
            <p:spPr>
              <a:xfrm>
                <a:off x="808551" y="4328689"/>
                <a:ext cx="61430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和步长序列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，令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43346A-3EFB-4E48-A180-0E9F3A6B9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1" y="4328689"/>
                <a:ext cx="6143091" cy="461665"/>
              </a:xfrm>
              <a:prstGeom prst="rect">
                <a:avLst/>
              </a:prstGeom>
              <a:blipFill>
                <a:blip r:embed="rId10"/>
                <a:stretch>
                  <a:fillRect l="-158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71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272C48-061F-C596-37DE-4C0B3222315B}"/>
                  </a:ext>
                </a:extLst>
              </p:cNvPr>
              <p:cNvSpPr txBox="1"/>
              <p:nvPr/>
            </p:nvSpPr>
            <p:spPr>
              <a:xfrm>
                <a:off x="770305" y="950090"/>
                <a:ext cx="755932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例子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15.6(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网络效用最大化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Network utility maximization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假设网络有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条链路，第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条链路的容量是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目的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条穿过这些链路的固定路由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分配速率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，使得在满足资源约束不超限的前提下，总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效用最大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272C48-061F-C596-37DE-4C0B3222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05" y="950090"/>
                <a:ext cx="7559322" cy="1569660"/>
              </a:xfrm>
              <a:prstGeom prst="rect">
                <a:avLst/>
              </a:prstGeom>
              <a:blipFill>
                <a:blip r:embed="rId4"/>
                <a:stretch>
                  <a:fillRect l="-1210" t="-4280" r="-129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8C5BA0-9E7C-140C-C5AD-86470A61A186}"/>
                  </a:ext>
                </a:extLst>
              </p:cNvPr>
              <p:cNvSpPr txBox="1"/>
              <p:nvPr/>
            </p:nvSpPr>
            <p:spPr>
              <a:xfrm>
                <a:off x="2234160" y="5304261"/>
                <a:ext cx="5187455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𝑅𝑥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8C5BA0-9E7C-140C-C5AD-86470A61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60" y="5304261"/>
                <a:ext cx="5187455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6C1484-6409-9481-8F44-7812287C4D44}"/>
                  </a:ext>
                </a:extLst>
              </p:cNvPr>
              <p:cNvSpPr txBox="1"/>
              <p:nvPr/>
            </p:nvSpPr>
            <p:spPr>
              <a:xfrm>
                <a:off x="1024640" y="3044023"/>
                <a:ext cx="75134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路由矩阵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矩阵，如果流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的路由通过链路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，它的第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个元素是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，否则为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76C1484-6409-9481-8F44-7812287C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0" y="3044023"/>
                <a:ext cx="7513431" cy="830997"/>
              </a:xfrm>
              <a:prstGeom prst="rect">
                <a:avLst/>
              </a:prstGeom>
              <a:blipFill>
                <a:blip r:embed="rId6"/>
                <a:stretch>
                  <a:fillRect l="-1054" t="-8029" r="-1217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4D4E3D3-2365-4A96-BB2C-61E11D02346E}"/>
              </a:ext>
            </a:extLst>
          </p:cNvPr>
          <p:cNvSpPr/>
          <p:nvPr/>
        </p:nvSpPr>
        <p:spPr>
          <a:xfrm>
            <a:off x="854456" y="2624214"/>
            <a:ext cx="778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建模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8E7FDA-0A7B-4FA0-A721-D22FCEA5844E}"/>
              </a:ext>
            </a:extLst>
          </p:cNvPr>
          <p:cNvSpPr txBox="1"/>
          <p:nvPr/>
        </p:nvSpPr>
        <p:spPr>
          <a:xfrm>
            <a:off x="486926" y="188342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网络效用最大化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1DE482-8650-49BA-B689-E19E946051DC}"/>
                  </a:ext>
                </a:extLst>
              </p:cNvPr>
              <p:cNvSpPr/>
              <p:nvPr/>
            </p:nvSpPr>
            <p:spPr>
              <a:xfrm>
                <a:off x="1002606" y="3892191"/>
                <a:ext cx="77827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代表指派给流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的数量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1DE482-8650-49BA-B689-E19E94605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06" y="3892191"/>
                <a:ext cx="7782768" cy="461665"/>
              </a:xfrm>
              <a:prstGeom prst="rect">
                <a:avLst/>
              </a:prstGeom>
              <a:blipFill>
                <a:blip r:embed="rId7"/>
                <a:stretch>
                  <a:fillRect l="-1018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0EDE8B-0625-49A5-996F-C5EB4207CAD7}"/>
                  </a:ext>
                </a:extLst>
              </p:cNvPr>
              <p:cNvSpPr/>
              <p:nvPr/>
            </p:nvSpPr>
            <p:spPr>
              <a:xfrm>
                <a:off x="1024640" y="4479477"/>
                <a:ext cx="75134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效用函数，其返回流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数量为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时所得到的效用大小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0EDE8B-0625-49A5-996F-C5EB4207C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0" y="4479477"/>
                <a:ext cx="7513431" cy="830997"/>
              </a:xfrm>
              <a:prstGeom prst="rect">
                <a:avLst/>
              </a:prstGeom>
              <a:blipFill>
                <a:blip r:embed="rId8"/>
                <a:stretch>
                  <a:fillRect l="-105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35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BBC8A-4F03-4FB7-8CF2-36BF3B5D76FC}"/>
              </a:ext>
            </a:extLst>
          </p:cNvPr>
          <p:cNvGrpSpPr/>
          <p:nvPr/>
        </p:nvGrpSpPr>
        <p:grpSpPr>
          <a:xfrm>
            <a:off x="708921" y="1193330"/>
            <a:ext cx="6843031" cy="988540"/>
            <a:chOff x="708921" y="1832308"/>
            <a:chExt cx="6843031" cy="988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D056F0-B1BB-BFDB-0DD7-8AA05BF7548E}"/>
                    </a:ext>
                  </a:extLst>
                </p:cNvPr>
                <p:cNvSpPr txBox="1"/>
                <p:nvPr/>
              </p:nvSpPr>
              <p:spPr>
                <a:xfrm>
                  <a:off x="2169078" y="1832308"/>
                  <a:ext cx="5382874" cy="988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  <m:r>
                                  <a:rPr lang="zh-CN" alt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≥0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≥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D056F0-B1BB-BFDB-0DD7-8AA05BF75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078" y="1832308"/>
                  <a:ext cx="5382874" cy="9885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DC3B26B-898F-1717-DB48-0450DFF0B2A3}"/>
                </a:ext>
              </a:extLst>
            </p:cNvPr>
            <p:cNvSpPr txBox="1"/>
            <p:nvPr/>
          </p:nvSpPr>
          <p:spPr>
            <a:xfrm>
              <a:off x="708921" y="2071438"/>
              <a:ext cx="1924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对偶问题</a:t>
              </a:r>
              <a:endPara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B8C6380-E697-470B-9E86-F4CA5F05AE09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次梯度投影法 求解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DD9585-7F2D-4ABC-AA13-D80275B63A4C}"/>
                  </a:ext>
                </a:extLst>
              </p:cNvPr>
              <p:cNvSpPr/>
              <p:nvPr/>
            </p:nvSpPr>
            <p:spPr>
              <a:xfrm>
                <a:off x="975042" y="2634771"/>
                <a:ext cx="3575274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𝑅𝑥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CDD9585-7F2D-4ABC-AA13-D80275B63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42" y="2634771"/>
                <a:ext cx="3575274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FA183D-70A9-4657-B555-03EA9AD5C487}"/>
                  </a:ext>
                </a:extLst>
              </p:cNvPr>
              <p:cNvSpPr/>
              <p:nvPr/>
            </p:nvSpPr>
            <p:spPr>
              <a:xfrm>
                <a:off x="4415811" y="2632608"/>
                <a:ext cx="4502480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FA183D-70A9-4657-B555-03EA9AD5C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811" y="2632608"/>
                <a:ext cx="4502480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2E011DF-20D4-4467-B775-68BE78E734A1}"/>
                  </a:ext>
                </a:extLst>
              </p:cNvPr>
              <p:cNvSpPr/>
              <p:nvPr/>
            </p:nvSpPr>
            <p:spPr>
              <a:xfrm>
                <a:off x="1216658" y="2030978"/>
                <a:ext cx="26252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,⋯,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2E011DF-20D4-4467-B775-68BE78E73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58" y="2030978"/>
                <a:ext cx="2625206" cy="461665"/>
              </a:xfrm>
              <a:prstGeom prst="rect">
                <a:avLst/>
              </a:prstGeom>
              <a:blipFill>
                <a:blip r:embed="rId7"/>
                <a:stretch>
                  <a:fillRect l="-3721" t="-14474" r="-11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C7692B5-75D8-40F3-A001-D29541035504}"/>
                  </a:ext>
                </a:extLst>
              </p:cNvPr>
              <p:cNvSpPr txBox="1"/>
              <p:nvPr/>
            </p:nvSpPr>
            <p:spPr>
              <a:xfrm>
                <a:off x="1029645" y="4298909"/>
                <a:ext cx="6649112" cy="764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员工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源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节点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   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C7692B5-75D8-40F3-A001-D2954103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45" y="4298909"/>
                <a:ext cx="6649112" cy="764120"/>
              </a:xfrm>
              <a:prstGeom prst="rect">
                <a:avLst/>
              </a:prstGeom>
              <a:blipFill>
                <a:blip r:embed="rId8"/>
                <a:stretch>
                  <a:fillRect l="-1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A5DE33F-C8B8-4043-BE4E-4F48F7EE79EE}"/>
                  </a:ext>
                </a:extLst>
              </p:cNvPr>
              <p:cNvSpPr txBox="1"/>
              <p:nvPr/>
            </p:nvSpPr>
            <p:spPr>
              <a:xfrm>
                <a:off x="2555914" y="5938798"/>
                <a:ext cx="62796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取正部是因为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，这里是次梯度投影法！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A5DE33F-C8B8-4043-BE4E-4F48F7EE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14" y="5938798"/>
                <a:ext cx="6279612" cy="461665"/>
              </a:xfrm>
              <a:prstGeom prst="rect">
                <a:avLst/>
              </a:prstGeom>
              <a:blipFill>
                <a:blip r:embed="rId9"/>
                <a:stretch>
                  <a:fillRect l="-145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1D31EB5-EEB8-4EB2-BDE9-DA421E79EFD0}"/>
                  </a:ext>
                </a:extLst>
              </p:cNvPr>
              <p:cNvSpPr txBox="1"/>
              <p:nvPr/>
            </p:nvSpPr>
            <p:spPr>
              <a:xfrm>
                <a:off x="708919" y="3744224"/>
                <a:ext cx="7234241" cy="47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对偶分解法：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1D31EB5-EEB8-4EB2-BDE9-DA421E79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9" y="3744224"/>
                <a:ext cx="7234241" cy="472437"/>
              </a:xfrm>
              <a:prstGeom prst="rect">
                <a:avLst/>
              </a:prstGeom>
              <a:blipFill>
                <a:blip r:embed="rId10"/>
                <a:stretch>
                  <a:fillRect l="-1095" t="-11538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DCE067D-E1B9-4CA8-94A2-94E78F680AAC}"/>
                  </a:ext>
                </a:extLst>
              </p:cNvPr>
              <p:cNvSpPr txBox="1"/>
              <p:nvPr/>
            </p:nvSpPr>
            <p:spPr>
              <a:xfrm>
                <a:off x="1007611" y="5058566"/>
                <a:ext cx="755249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主节点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链路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计算：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),0}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DCE067D-E1B9-4CA8-94A2-94E78F68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1" y="5058566"/>
                <a:ext cx="7552496" cy="477503"/>
              </a:xfrm>
              <a:prstGeom prst="rect">
                <a:avLst/>
              </a:prstGeom>
              <a:blipFill>
                <a:blip r:embed="rId11"/>
                <a:stretch>
                  <a:fillRect l="-1049" t="-11538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56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7" grpId="0"/>
      <p:bldP spid="18" grpId="0"/>
      <p:bldP spid="20" grpId="0"/>
      <p:bldP spid="21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3B26B-898F-1717-DB48-0450DFF0B2A3}"/>
                  </a:ext>
                </a:extLst>
              </p:cNvPr>
              <p:cNvSpPr txBox="1"/>
              <p:nvPr/>
            </p:nvSpPr>
            <p:spPr>
              <a:xfrm>
                <a:off x="769553" y="1409118"/>
                <a:ext cx="7179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在资源分配问题中，最优点处的对偶变量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具有经济学解释，即资源的“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价格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”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3B26B-898F-1717-DB48-0450DFF0B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53" y="1409118"/>
                <a:ext cx="7179550" cy="830997"/>
              </a:xfrm>
              <a:prstGeom prst="rect">
                <a:avLst/>
              </a:prstGeom>
              <a:blipFill>
                <a:blip r:embed="rId4"/>
                <a:stretch>
                  <a:fillRect l="-1104" t="-8088" r="-135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9D272F9-6CA8-4FB4-BAC6-C45D35793A45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对偶变量的经济学解释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A42E00-7997-48D1-86C4-AD78A8AF60D3}"/>
                  </a:ext>
                </a:extLst>
              </p:cNvPr>
              <p:cNvSpPr txBox="1"/>
              <p:nvPr/>
            </p:nvSpPr>
            <p:spPr>
              <a:xfrm>
                <a:off x="835655" y="2758364"/>
                <a:ext cx="7179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在网络效用最大化的例子中，可将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解释成链路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上每单位流的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运输成本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A42E00-7997-48D1-86C4-AD78A8AF6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5" y="2758364"/>
                <a:ext cx="7179550" cy="830997"/>
              </a:xfrm>
              <a:prstGeom prst="rect">
                <a:avLst/>
              </a:prstGeom>
              <a:blipFill>
                <a:blip r:embed="rId5"/>
                <a:stretch>
                  <a:fillRect l="-1104" t="-8029" r="-1358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BCCEBB9-3A0E-49F2-B79F-B07A8EE9B7F2}"/>
              </a:ext>
            </a:extLst>
          </p:cNvPr>
          <p:cNvSpPr txBox="1"/>
          <p:nvPr/>
        </p:nvSpPr>
        <p:spPr>
          <a:xfrm>
            <a:off x="5200006" y="3622147"/>
            <a:ext cx="3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比如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延迟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丢包率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ABD36A-5573-495B-94D8-640D1549A2E6}"/>
                  </a:ext>
                </a:extLst>
              </p:cNvPr>
              <p:cNvSpPr txBox="1"/>
              <p:nvPr/>
            </p:nvSpPr>
            <p:spPr>
              <a:xfrm>
                <a:off x="1139815" y="4232808"/>
                <a:ext cx="6649112" cy="764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员工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源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节点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   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ABD36A-5573-495B-94D8-640D1549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15" y="4232808"/>
                <a:ext cx="6649112" cy="764120"/>
              </a:xfrm>
              <a:prstGeom prst="rect">
                <a:avLst/>
              </a:prstGeom>
              <a:blipFill>
                <a:blip r:embed="rId6"/>
                <a:stretch>
                  <a:fillRect l="-1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D44471-15DE-4F83-99F1-1551C4E16927}"/>
                  </a:ext>
                </a:extLst>
              </p:cNvPr>
              <p:cNvSpPr txBox="1"/>
              <p:nvPr/>
            </p:nvSpPr>
            <p:spPr>
              <a:xfrm>
                <a:off x="1117781" y="4992465"/>
                <a:ext cx="7552496" cy="477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主节点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链路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计算：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⁡{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),0}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D44471-15DE-4F83-99F1-1551C4E1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81" y="4992465"/>
                <a:ext cx="7552496" cy="477503"/>
              </a:xfrm>
              <a:prstGeom prst="rect">
                <a:avLst/>
              </a:prstGeom>
              <a:blipFill>
                <a:blip r:embed="rId7"/>
                <a:stretch>
                  <a:fillRect l="-1049" t="-11538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423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D272F9-6CA8-4FB4-BAC6-C45D35793A45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临近算子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0BA771-013B-4277-9FA7-FBD4CF948D11}"/>
                  </a:ext>
                </a:extLst>
              </p:cNvPr>
              <p:cNvSpPr txBox="1"/>
              <p:nvPr/>
            </p:nvSpPr>
            <p:spPr>
              <a:xfrm>
                <a:off x="1068635" y="1075854"/>
                <a:ext cx="5343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∪{+∞}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是凸函数，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0BA771-013B-4277-9FA7-FBD4CF9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5" y="1075854"/>
                <a:ext cx="5343181" cy="461665"/>
              </a:xfrm>
              <a:prstGeom prst="rect">
                <a:avLst/>
              </a:prstGeom>
              <a:blipFill>
                <a:blip r:embed="rId4"/>
                <a:stretch>
                  <a:fillRect l="-171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5EBE1352-E71F-4B09-9496-227255547204}"/>
              </a:ext>
            </a:extLst>
          </p:cNvPr>
          <p:cNvSpPr/>
          <p:nvPr/>
        </p:nvSpPr>
        <p:spPr>
          <a:xfrm>
            <a:off x="1046601" y="1641506"/>
            <a:ext cx="467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临近算子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(proximal operator)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715FBF-6E66-4494-82B5-A3A348067788}"/>
                  </a:ext>
                </a:extLst>
              </p:cNvPr>
              <p:cNvSpPr txBox="1"/>
              <p:nvPr/>
            </p:nvSpPr>
            <p:spPr>
              <a:xfrm>
                <a:off x="1676051" y="2207082"/>
                <a:ext cx="5074210" cy="555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ox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arg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715FBF-6E66-4494-82B5-A3A34806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51" y="2207082"/>
                <a:ext cx="5074210" cy="555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D9F4DE7-8A16-406C-BE89-C10488EF306B}"/>
                  </a:ext>
                </a:extLst>
              </p:cNvPr>
              <p:cNvSpPr/>
              <p:nvPr/>
            </p:nvSpPr>
            <p:spPr>
              <a:xfrm>
                <a:off x="1068635" y="2989408"/>
                <a:ext cx="35804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是闭凸集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D9F4DE7-8A16-406C-BE89-C10488EF3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5" y="2989408"/>
                <a:ext cx="3580484" cy="461665"/>
              </a:xfrm>
              <a:prstGeom prst="rect">
                <a:avLst/>
              </a:prstGeom>
              <a:blipFill>
                <a:blip r:embed="rId6"/>
                <a:stretch>
                  <a:fillRect l="-2211" t="-14474" r="-17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92FDC2-12F0-4EB6-AA13-90FDBCDCAF8E}"/>
                  </a:ext>
                </a:extLst>
              </p:cNvPr>
              <p:cNvSpPr txBox="1"/>
              <p:nvPr/>
            </p:nvSpPr>
            <p:spPr>
              <a:xfrm>
                <a:off x="1415330" y="4815422"/>
                <a:ext cx="2625334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92FDC2-12F0-4EB6-AA13-90FDBCDCA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30" y="4815422"/>
                <a:ext cx="2625334" cy="401072"/>
              </a:xfrm>
              <a:prstGeom prst="rect">
                <a:avLst/>
              </a:prstGeom>
              <a:blipFill>
                <a:blip r:embed="rId7"/>
                <a:stretch>
                  <a:fillRect l="-2320" r="-348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33D12B1-55C7-400D-BBA7-24AC563688C7}"/>
              </a:ext>
            </a:extLst>
          </p:cNvPr>
          <p:cNvGrpSpPr/>
          <p:nvPr/>
        </p:nvGrpSpPr>
        <p:grpSpPr>
          <a:xfrm>
            <a:off x="1415330" y="3611443"/>
            <a:ext cx="4924875" cy="916148"/>
            <a:chOff x="1415330" y="3611443"/>
            <a:chExt cx="4924875" cy="916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ED6C19C7-6706-4396-8D79-52B893098DF8}"/>
                    </a:ext>
                  </a:extLst>
                </p:cNvPr>
                <p:cNvSpPr/>
                <p:nvPr/>
              </p:nvSpPr>
              <p:spPr>
                <a:xfrm>
                  <a:off x="3422098" y="3611443"/>
                  <a:ext cx="2918107" cy="9161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∉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ED6C19C7-6706-4396-8D79-52B893098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098" y="3611443"/>
                  <a:ext cx="2918107" cy="9161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B0C38FF-3BDF-49A1-8A6B-3D7464B82F3F}"/>
                    </a:ext>
                  </a:extLst>
                </p:cNvPr>
                <p:cNvSpPr/>
                <p:nvPr/>
              </p:nvSpPr>
              <p:spPr>
                <a:xfrm>
                  <a:off x="1415330" y="3837991"/>
                  <a:ext cx="20067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的指示函数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B0C38FF-3BDF-49A1-8A6B-3D7464B82F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30" y="3837991"/>
                  <a:ext cx="200676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608" t="-14667" r="-30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5410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|56|104.1|64.9|6.1|57.9|20.9|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3|104.1|35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0.8|167.4|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6.2|4.3|15.5|11.9|29.6|2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3|62.5|41.7|35.6|6.5|9|12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6.9|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1.5|1.9|36.3|1.6|6.9|7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16.3|25.9|4|3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16.3|25.9|4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0.2|34.4|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|56|104.1|64.9|6.1|57.9|20.9|56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32375</TotalTime>
  <Words>2438</Words>
  <Application>Microsoft Office PowerPoint</Application>
  <PresentationFormat>全屏显示(4:3)</PresentationFormat>
  <Paragraphs>243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LASSO问题的等价表述</vt:lpstr>
      <vt:lpstr>求解LASSO问题的ADMM</vt:lpstr>
      <vt:lpstr>软阈值算子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4402</cp:revision>
  <cp:lastPrinted>2023-10-30T09:12:52Z</cp:lastPrinted>
  <dcterms:created xsi:type="dcterms:W3CDTF">1997-11-08T17:22:06Z</dcterms:created>
  <dcterms:modified xsi:type="dcterms:W3CDTF">2023-11-06T08:42:14Z</dcterms:modified>
</cp:coreProperties>
</file>