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0"/>
  </p:notesMasterIdLst>
  <p:handoutMasterIdLst>
    <p:handoutMasterId r:id="rId21"/>
  </p:handoutMasterIdLst>
  <p:sldIdLst>
    <p:sldId id="678" r:id="rId2"/>
    <p:sldId id="685" r:id="rId3"/>
    <p:sldId id="698" r:id="rId4"/>
    <p:sldId id="687" r:id="rId5"/>
    <p:sldId id="688" r:id="rId6"/>
    <p:sldId id="689" r:id="rId7"/>
    <p:sldId id="577" r:id="rId8"/>
    <p:sldId id="617" r:id="rId9"/>
    <p:sldId id="690" r:id="rId10"/>
    <p:sldId id="699" r:id="rId11"/>
    <p:sldId id="589" r:id="rId12"/>
    <p:sldId id="700" r:id="rId13"/>
    <p:sldId id="692" r:id="rId14"/>
    <p:sldId id="693" r:id="rId15"/>
    <p:sldId id="702" r:id="rId16"/>
    <p:sldId id="694" r:id="rId17"/>
    <p:sldId id="695" r:id="rId18"/>
    <p:sldId id="696" r:id="rId1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030A0"/>
    <a:srgbClr val="00808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83885" autoAdjust="0"/>
  </p:normalViewPr>
  <p:slideViewPr>
    <p:cSldViewPr snapToGrid="0">
      <p:cViewPr varScale="1">
        <p:scale>
          <a:sx n="52" d="100"/>
          <a:sy n="52" d="100"/>
        </p:scale>
        <p:origin x="1968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96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043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26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51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69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18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33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接下来将考虑局部极小点的实用充分条件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02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34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1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81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在许多情形中，没必要精确地找到全局极小点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非凸优化：无约束问题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55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60.png"/><Relationship Id="rId7" Type="http://schemas.openxmlformats.org/officeDocument/2006/relationships/image" Target="../media/image48.emf"/><Relationship Id="rId12" Type="http://schemas.openxmlformats.org/officeDocument/2006/relationships/image" Target="../media/image6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60.png"/><Relationship Id="rId5" Type="http://schemas.openxmlformats.org/officeDocument/2006/relationships/image" Target="../media/image47.e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0.png"/><Relationship Id="rId11" Type="http://schemas.openxmlformats.org/officeDocument/2006/relationships/image" Target="../media/image49.emf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11" Type="http://schemas.openxmlformats.org/officeDocument/2006/relationships/image" Target="../media/image200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非凸问题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2CA911-69BA-6862-698A-6770691A9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60" y="3032752"/>
            <a:ext cx="7537595" cy="2344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8BB0674-D366-4B20-8674-B5CC06D3143B}"/>
                  </a:ext>
                </a:extLst>
              </p:cNvPr>
              <p:cNvSpPr txBox="1"/>
              <p:nvPr/>
            </p:nvSpPr>
            <p:spPr>
              <a:xfrm>
                <a:off x="878365" y="1034969"/>
                <a:ext cx="77408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相对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极小点，如果存在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使得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B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8BB0674-D366-4B20-8674-B5CC06D31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65" y="1034969"/>
                <a:ext cx="7740864" cy="1200329"/>
              </a:xfrm>
              <a:prstGeom prst="rect">
                <a:avLst/>
              </a:prstGeom>
              <a:blipFill>
                <a:blip r:embed="rId5"/>
                <a:stretch>
                  <a:fillRect l="-1181" t="-5584" r="-1260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115E59-D794-4951-A0C6-AD591D4F50AE}"/>
                  </a:ext>
                </a:extLst>
              </p:cNvPr>
              <p:cNvSpPr txBox="1"/>
              <p:nvPr/>
            </p:nvSpPr>
            <p:spPr>
              <a:xfrm>
                <a:off x="925524" y="2210252"/>
                <a:ext cx="77408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18.2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全局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极小点，如果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115E59-D794-4951-A0C6-AD591D4F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24" y="2210252"/>
                <a:ext cx="7740864" cy="830997"/>
              </a:xfrm>
              <a:prstGeom prst="rect">
                <a:avLst/>
              </a:prstGeom>
              <a:blipFill>
                <a:blip r:embed="rId6"/>
                <a:stretch>
                  <a:fillRect l="-1260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B59CD5-3865-40D2-864F-23516A496DCC}"/>
                  </a:ext>
                </a:extLst>
              </p:cNvPr>
              <p:cNvSpPr txBox="1"/>
              <p:nvPr/>
            </p:nvSpPr>
            <p:spPr>
              <a:xfrm>
                <a:off x="4189877" y="4350347"/>
                <a:ext cx="409996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如果上述定义中的不等式对于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≠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是严格的，分别称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在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上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的“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严格局部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极小点”和“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严格全局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极小点”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B59CD5-3865-40D2-864F-23516A49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77" y="4350347"/>
                <a:ext cx="4099963" cy="1446550"/>
              </a:xfrm>
              <a:prstGeom prst="rect">
                <a:avLst/>
              </a:prstGeom>
              <a:blipFill>
                <a:blip r:embed="rId7"/>
                <a:stretch>
                  <a:fillRect l="-1932" t="-4219" r="-1783" b="-8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854160" y="5722755"/>
            <a:ext cx="745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算法易于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陷入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数目可能巨大的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局部极小点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鞍点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，因此非凸问题的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中心课题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是如何艰难地寻找全局极小点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精确线搜索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59944"/>
                <a:ext cx="5902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下降方向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比如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59944"/>
                <a:ext cx="5902068" cy="461665"/>
              </a:xfrm>
              <a:prstGeom prst="rect">
                <a:avLst/>
              </a:prstGeom>
              <a:blipFill>
                <a:blip r:embed="rId4"/>
                <a:stretch>
                  <a:fillRect l="-155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641752" y="2503545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因为沿着方向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搜索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是最好的步长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称使用这种格式的方法为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精确线搜索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(exact line search)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52" y="2503545"/>
                <a:ext cx="7899400" cy="830997"/>
              </a:xfrm>
              <a:prstGeom prst="rect">
                <a:avLst/>
              </a:prstGeom>
              <a:blipFill>
                <a:blip r:embed="rId5"/>
                <a:stretch>
                  <a:fillRect l="-1157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3FF1F92-C18A-494B-8F57-E7D4575BDEA2}"/>
              </a:ext>
            </a:extLst>
          </p:cNvPr>
          <p:cNvSpPr txBox="1"/>
          <p:nvPr/>
        </p:nvSpPr>
        <p:spPr>
          <a:xfrm>
            <a:off x="622300" y="4599539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一般的都需要数值方法来求解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9A6CE0-B600-4FC8-AFD8-BF8103C0690A}"/>
                  </a:ext>
                </a:extLst>
              </p:cNvPr>
              <p:cNvSpPr txBox="1"/>
              <p:nvPr/>
            </p:nvSpPr>
            <p:spPr>
              <a:xfrm>
                <a:off x="604681" y="3946982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是严格凸二次函数时，精确步长才有解析表达式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9A6CE0-B600-4FC8-AFD8-BF8103C0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1" y="3946982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003" t="-14474" r="-100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61032AF-A70C-4DCF-AE03-F30F7FCC8EDA}"/>
              </a:ext>
            </a:extLst>
          </p:cNvPr>
          <p:cNvSpPr txBox="1"/>
          <p:nvPr/>
        </p:nvSpPr>
        <p:spPr>
          <a:xfrm>
            <a:off x="622300" y="5251140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精确线搜索的计算开销与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单变量方程求根的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相似，计算成本高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4DDC80-95ED-462D-B330-A8BE69F10CFA}"/>
                  </a:ext>
                </a:extLst>
              </p:cNvPr>
              <p:cNvSpPr/>
              <p:nvPr/>
            </p:nvSpPr>
            <p:spPr>
              <a:xfrm>
                <a:off x="3518595" y="1625191"/>
                <a:ext cx="26752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4DDC80-95ED-462D-B330-A8BE69F10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95" y="1625191"/>
                <a:ext cx="2675220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31C1EFC4-10B8-45E4-8579-E6EFD68EEE5B}"/>
              </a:ext>
            </a:extLst>
          </p:cNvPr>
          <p:cNvGrpSpPr/>
          <p:nvPr/>
        </p:nvGrpSpPr>
        <p:grpSpPr>
          <a:xfrm>
            <a:off x="1793479" y="1184374"/>
            <a:ext cx="4915726" cy="1164732"/>
            <a:chOff x="1793479" y="1184374"/>
            <a:chExt cx="4915726" cy="11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EDDFB7C-7740-54A1-40CD-79DEF12B0BB7}"/>
                    </a:ext>
                  </a:extLst>
                </p:cNvPr>
                <p:cNvSpPr txBox="1"/>
                <p:nvPr/>
              </p:nvSpPr>
              <p:spPr>
                <a:xfrm>
                  <a:off x="1793479" y="1663854"/>
                  <a:ext cx="2383105" cy="6852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𝜂</m:t>
                                </m:r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/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EDDFB7C-7740-54A1-40CD-79DEF12B0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479" y="1663854"/>
                  <a:ext cx="2383105" cy="685252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11B1B5A-F3DB-49F7-B791-F08B6D3FF63E}"/>
                </a:ext>
              </a:extLst>
            </p:cNvPr>
            <p:cNvSpPr/>
            <p:nvPr/>
          </p:nvSpPr>
          <p:spPr>
            <a:xfrm>
              <a:off x="5601209" y="1184374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设步长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F84AD92-77A7-4B15-8BF4-842E29B3F99D}"/>
                  </a:ext>
                </a:extLst>
              </p:cNvPr>
              <p:cNvSpPr txBox="1"/>
              <p:nvPr/>
            </p:nvSpPr>
            <p:spPr>
              <a:xfrm>
                <a:off x="602848" y="3410991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精确步长满足：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F84AD92-77A7-4B15-8BF4-842E29B3F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8" y="3410991"/>
                <a:ext cx="7899400" cy="461665"/>
              </a:xfrm>
              <a:prstGeom prst="rect">
                <a:avLst/>
              </a:prstGeom>
              <a:blipFill>
                <a:blip r:embed="rId9"/>
                <a:stretch>
                  <a:fillRect l="-1080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66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819150" y="32368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非精确线搜索－动机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Text Box 11"/>
              <p:cNvSpPr txBox="1">
                <a:spLocks noChangeArrowheads="1"/>
              </p:cNvSpPr>
              <p:nvPr/>
            </p:nvSpPr>
            <p:spPr bwMode="auto">
              <a:xfrm>
                <a:off x="788772" y="1092327"/>
                <a:ext cx="64516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朴素线搜索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的失败</a:t>
                </a:r>
              </a:p>
            </p:txBody>
          </p:sp>
        </mc:Choice>
        <mc:Fallback xmlns="">
          <p:sp>
            <p:nvSpPr>
              <p:cNvPr id="3584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772" y="1092327"/>
                <a:ext cx="6451600" cy="461665"/>
              </a:xfrm>
              <a:prstGeom prst="rect">
                <a:avLst/>
              </a:prstGeom>
              <a:blipFill>
                <a:blip r:embed="rId3"/>
                <a:stretch>
                  <a:fillRect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4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17666"/>
              </p:ext>
            </p:extLst>
          </p:nvPr>
        </p:nvGraphicFramePr>
        <p:xfrm>
          <a:off x="752475" y="2434838"/>
          <a:ext cx="3475038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Visio" r:id="rId4" imgW="2764495" imgH="2208215" progId="Visio.Drawing.11">
                  <p:embed/>
                </p:oleObj>
              </mc:Choice>
              <mc:Fallback>
                <p:oleObj name="Visio" r:id="rId4" imgW="2764495" imgH="2208215" progId="Visio.Drawing.11">
                  <p:embed/>
                  <p:pic>
                    <p:nvPicPr>
                      <p:cNvPr id="358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434838"/>
                        <a:ext cx="3475038" cy="277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30879"/>
              </p:ext>
            </p:extLst>
          </p:nvPr>
        </p:nvGraphicFramePr>
        <p:xfrm>
          <a:off x="4841875" y="2409781"/>
          <a:ext cx="3475038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Visio" r:id="rId6" imgW="2764495" imgH="2208215" progId="Visio.Drawing.11">
                  <p:embed/>
                </p:oleObj>
              </mc:Choice>
              <mc:Fallback>
                <p:oleObj name="Visio" r:id="rId6" imgW="2764495" imgH="2208215" progId="Visio.Drawing.11">
                  <p:embed/>
                  <p:pic>
                    <p:nvPicPr>
                      <p:cNvPr id="92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409781"/>
                        <a:ext cx="3475038" cy="277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9"/>
              <p:cNvSpPr txBox="1">
                <a:spLocks noChangeArrowheads="1"/>
              </p:cNvSpPr>
              <p:nvPr/>
            </p:nvSpPr>
            <p:spPr bwMode="auto">
              <a:xfrm>
                <a:off x="851974" y="6055484"/>
                <a:ext cx="8013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尽可能地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避开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0, 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靠近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两个区间端点的点！</a:t>
                </a:r>
              </a:p>
            </p:txBody>
          </p:sp>
        </mc:Choice>
        <mc:Fallback xmlns="">
          <p:sp>
            <p:nvSpPr>
              <p:cNvPr id="3585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974" y="6055484"/>
                <a:ext cx="8013700" cy="461665"/>
              </a:xfrm>
              <a:prstGeom prst="rect">
                <a:avLst/>
              </a:prstGeom>
              <a:blipFill>
                <a:blip r:embed="rId8"/>
                <a:stretch>
                  <a:fillRect l="-1218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873B20-19EB-4486-BD8C-CA22BF8F4095}"/>
                  </a:ext>
                </a:extLst>
              </p:cNvPr>
              <p:cNvSpPr txBox="1"/>
              <p:nvPr/>
            </p:nvSpPr>
            <p:spPr>
              <a:xfrm>
                <a:off x="822582" y="1718106"/>
                <a:ext cx="4376997" cy="783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=2+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873B20-19EB-4486-BD8C-CA22BF8F4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82" y="1718106"/>
                <a:ext cx="4376997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2950F596-FECF-445D-A260-E14EA1A83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1123" y="1531437"/>
                <a:ext cx="35727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2950F596-FECF-445D-A260-E14EA1A83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1123" y="1531437"/>
                <a:ext cx="3572777" cy="461665"/>
              </a:xfrm>
              <a:prstGeom prst="rect">
                <a:avLst/>
              </a:prstGeom>
              <a:blipFill>
                <a:blip r:embed="rId10"/>
                <a:stretch>
                  <a:fillRect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9E3EEE-4A50-43FF-B3B2-B3350AEFF8BE}"/>
                  </a:ext>
                </a:extLst>
              </p:cNvPr>
              <p:cNvSpPr txBox="1"/>
              <p:nvPr/>
            </p:nvSpPr>
            <p:spPr>
              <a:xfrm>
                <a:off x="5337947" y="1701270"/>
                <a:ext cx="2705615" cy="783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1, 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9E3EEE-4A50-43FF-B3B2-B3350AEFF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47" y="1701270"/>
                <a:ext cx="2705615" cy="7838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27B16F-60EE-4C39-A7A3-E0E6DAC12CB6}"/>
                  </a:ext>
                </a:extLst>
              </p:cNvPr>
              <p:cNvSpPr txBox="1"/>
              <p:nvPr/>
            </p:nvSpPr>
            <p:spPr>
              <a:xfrm>
                <a:off x="814904" y="5274715"/>
                <a:ext cx="74840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的下降方向，令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{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&gt;0: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)}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27B16F-60EE-4C39-A7A3-E0E6DAC1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04" y="5274715"/>
                <a:ext cx="7484076" cy="830997"/>
              </a:xfrm>
              <a:prstGeom prst="rect">
                <a:avLst/>
              </a:prstGeom>
              <a:blipFill>
                <a:blip r:embed="rId12"/>
                <a:stretch>
                  <a:fillRect l="-1304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077752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下降方向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比如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，考虑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077752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41752" y="2424125"/>
                <a:ext cx="7829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动机：确定的步长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只要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本质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充分减小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”就可以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52" y="2424125"/>
                <a:ext cx="7829808" cy="461665"/>
              </a:xfrm>
              <a:prstGeom prst="rect">
                <a:avLst/>
              </a:prstGeom>
              <a:blipFill>
                <a:blip r:embed="rId5"/>
                <a:stretch>
                  <a:fillRect l="-1167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DDFB7C-7740-54A1-40CD-79DEF12B0BB7}"/>
                  </a:ext>
                </a:extLst>
              </p:cNvPr>
              <p:cNvSpPr txBox="1"/>
              <p:nvPr/>
            </p:nvSpPr>
            <p:spPr>
              <a:xfrm>
                <a:off x="755511" y="1493361"/>
                <a:ext cx="767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DDFB7C-7740-54A1-40CD-79DEF12B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1" y="1493361"/>
                <a:ext cx="767188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F59FB7-78F9-4CF2-95A7-4C2E70CFD230}"/>
                  </a:ext>
                </a:extLst>
              </p:cNvPr>
              <p:cNvSpPr txBox="1"/>
              <p:nvPr/>
            </p:nvSpPr>
            <p:spPr>
              <a:xfrm>
                <a:off x="666466" y="1909086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连续可微，且满足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F59FB7-78F9-4CF2-95A7-4C2E70CFD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6" y="1909086"/>
                <a:ext cx="7899400" cy="461665"/>
              </a:xfrm>
              <a:prstGeom prst="rect">
                <a:avLst/>
              </a:prstGeom>
              <a:blipFill>
                <a:blip r:embed="rId7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D670A4F-2D9E-4AF2-BF7A-D82B6C0002B8}"/>
                  </a:ext>
                </a:extLst>
              </p:cNvPr>
              <p:cNvSpPr txBox="1"/>
              <p:nvPr/>
            </p:nvSpPr>
            <p:spPr>
              <a:xfrm>
                <a:off x="693198" y="3146354"/>
                <a:ext cx="7899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是参数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缺省值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=1/100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D670A4F-2D9E-4AF2-BF7A-D82B6C000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8" y="3146354"/>
                <a:ext cx="7899399" cy="461665"/>
              </a:xfrm>
              <a:prstGeom prst="rect">
                <a:avLst/>
              </a:prstGeom>
              <a:blipFill>
                <a:blip r:embed="rId8"/>
                <a:stretch>
                  <a:fillRect l="-123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F2C312-77FF-493F-963F-16E372A8A7B7}"/>
              </a:ext>
            </a:extLst>
          </p:cNvPr>
          <p:cNvGrpSpPr/>
          <p:nvPr/>
        </p:nvGrpSpPr>
        <p:grpSpPr>
          <a:xfrm>
            <a:off x="693198" y="3771363"/>
            <a:ext cx="4607851" cy="1354724"/>
            <a:chOff x="693198" y="3771363"/>
            <a:chExt cx="4607851" cy="1354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44A8446-858C-4B3D-915E-2481EE5B9980}"/>
                    </a:ext>
                  </a:extLst>
                </p:cNvPr>
                <p:cNvSpPr txBox="1"/>
                <p:nvPr/>
              </p:nvSpPr>
              <p:spPr>
                <a:xfrm>
                  <a:off x="693198" y="3771363"/>
                  <a:ext cx="35309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称步长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合适的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，如果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满足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Armijo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条件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44A8446-858C-4B3D-915E-2481EE5B9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98" y="3771363"/>
                  <a:ext cx="3530957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2763" t="-8088" r="-2591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3CD3F33-0F4A-4BC2-8A7B-E6414BE3032B}"/>
                    </a:ext>
                  </a:extLst>
                </p:cNvPr>
                <p:cNvSpPr txBox="1"/>
                <p:nvPr/>
              </p:nvSpPr>
              <p:spPr>
                <a:xfrm>
                  <a:off x="891436" y="4664422"/>
                  <a:ext cx="440961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𝜌𝜂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(0)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(18.5)</a:t>
                  </a:r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3CD3F33-0F4A-4BC2-8A7B-E6414BE30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36" y="4664422"/>
                  <a:ext cx="4409613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105" t="-14474" r="-552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0C70444-9DF7-4483-90B5-74585147670A}"/>
              </a:ext>
            </a:extLst>
          </p:cNvPr>
          <p:cNvGrpSpPr/>
          <p:nvPr/>
        </p:nvGrpSpPr>
        <p:grpSpPr>
          <a:xfrm>
            <a:off x="4618183" y="3458292"/>
            <a:ext cx="4053499" cy="2563045"/>
            <a:chOff x="4642897" y="3483006"/>
            <a:chExt cx="4053499" cy="256304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9A912D-A585-4221-8D19-0BC4CC2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42897" y="3483006"/>
              <a:ext cx="4053499" cy="22408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A4F247-AC2D-42B0-BEC3-FBF07E1BFACB}"/>
                </a:ext>
              </a:extLst>
            </p:cNvPr>
            <p:cNvSpPr/>
            <p:nvPr/>
          </p:nvSpPr>
          <p:spPr>
            <a:xfrm>
              <a:off x="5078628" y="5584386"/>
              <a:ext cx="33487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  <a:cs typeface="Times New Roman" panose="02020603050405020304" pitchFamily="18" charset="0"/>
                </a:rPr>
                <a:t>Armijo</a:t>
              </a:r>
              <a:r>
                <a:rPr lang="zh-CN" altLang="en-US" dirty="0">
                  <a:ea typeface="黑体" panose="02010609060101010101" pitchFamily="49" charset="-122"/>
                  <a:cs typeface="Times New Roman" panose="02020603050405020304" pitchFamily="18" charset="0"/>
                </a:rPr>
                <a:t>条件的几何直观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640DADF-87BC-40EC-92AD-728295485D86}"/>
                  </a:ext>
                </a:extLst>
              </p:cNvPr>
              <p:cNvSpPr/>
              <p:nvPr/>
            </p:nvSpPr>
            <p:spPr>
              <a:xfrm>
                <a:off x="739912" y="5644307"/>
                <a:ext cx="816736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条件要求：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所选步长不能会太大！函数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的图形要在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线的下方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640DADF-87BC-40EC-92AD-728295485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12" y="5644307"/>
                <a:ext cx="8167362" cy="830997"/>
              </a:xfrm>
              <a:prstGeom prst="rect">
                <a:avLst/>
              </a:prstGeom>
              <a:blipFill>
                <a:blip r:embed="rId12"/>
                <a:stretch>
                  <a:fillRect l="-111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E26E602-0D3A-452C-BE7D-40B1E8AA049B}"/>
              </a:ext>
            </a:extLst>
          </p:cNvPr>
          <p:cNvSpPr/>
          <p:nvPr/>
        </p:nvSpPr>
        <p:spPr>
          <a:xfrm>
            <a:off x="4014100" y="2801964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称对应的确定方法是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非精确搜索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02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588774" y="4233894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称步长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通过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法则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的测试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“本质”减小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，如果它既是合适的又是几乎最大的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74" y="4233894"/>
                <a:ext cx="7899400" cy="830997"/>
              </a:xfrm>
              <a:prstGeom prst="rect">
                <a:avLst/>
              </a:prstGeom>
              <a:blipFill>
                <a:blip r:embed="rId4"/>
                <a:stretch>
                  <a:fillRect l="-1236" t="-8088" r="-123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DA8F4A7-CF71-4581-940F-426BFE5CAEEB}"/>
              </a:ext>
            </a:extLst>
          </p:cNvPr>
          <p:cNvGrpSpPr/>
          <p:nvPr/>
        </p:nvGrpSpPr>
        <p:grpSpPr>
          <a:xfrm>
            <a:off x="434236" y="1529335"/>
            <a:ext cx="4756122" cy="1713773"/>
            <a:chOff x="434236" y="1529335"/>
            <a:chExt cx="4756122" cy="1713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/>
                <p:nvPr/>
              </p:nvSpPr>
              <p:spPr>
                <a:xfrm>
                  <a:off x="527992" y="1529335"/>
                  <a:ext cx="4044007" cy="1026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称步长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是是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几乎最大的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，如果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den>
                      </m:f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倍的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不再合适：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92" y="1529335"/>
                  <a:ext cx="4044007" cy="1026756"/>
                </a:xfrm>
                <a:prstGeom prst="rect">
                  <a:avLst/>
                </a:prstGeom>
                <a:blipFill>
                  <a:blip r:embed="rId5"/>
                  <a:stretch>
                    <a:fillRect l="-2413" t="-6548" r="-22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D03364B-0A2A-46EB-B62B-28CE60D2E07A}"/>
                </a:ext>
              </a:extLst>
            </p:cNvPr>
            <p:cNvGrpSpPr/>
            <p:nvPr/>
          </p:nvGrpSpPr>
          <p:grpSpPr>
            <a:xfrm>
              <a:off x="434236" y="2320932"/>
              <a:ext cx="4756122" cy="922176"/>
              <a:chOff x="916151" y="3692211"/>
              <a:chExt cx="4756122" cy="9221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10C6D084-5432-D03A-6DD5-AD27376C7BEF}"/>
                      </a:ext>
                    </a:extLst>
                  </p:cNvPr>
                  <p:cNvSpPr txBox="1"/>
                  <p:nvPr/>
                </p:nvSpPr>
                <p:spPr>
                  <a:xfrm>
                    <a:off x="916151" y="3692211"/>
                    <a:ext cx="3968767" cy="9221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𝛾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&gt;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10C6D084-5432-D03A-6DD5-AD27376C7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151" y="3692211"/>
                    <a:ext cx="3968767" cy="92217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67325BA-B0C6-BFBB-3001-2A7691FF199F}"/>
                      </a:ext>
                    </a:extLst>
                  </p:cNvPr>
                  <p:cNvSpPr txBox="1"/>
                  <p:nvPr/>
                </p:nvSpPr>
                <p:spPr>
                  <a:xfrm>
                    <a:off x="4571606" y="3919261"/>
                    <a:ext cx="110066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(18.6)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67325BA-B0C6-BFBB-3001-2A7691FF1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1606" y="3919261"/>
                    <a:ext cx="110066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88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6466E51-1166-40A6-B454-25EDD67BCFCB}"/>
              </a:ext>
            </a:extLst>
          </p:cNvPr>
          <p:cNvSpPr txBox="1"/>
          <p:nvPr/>
        </p:nvSpPr>
        <p:spPr>
          <a:xfrm>
            <a:off x="1607874" y="3795764"/>
            <a:ext cx="7016684" cy="4308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Armijo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法则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给出了“本质”减小的一种定义及获取方式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A4B544-7204-4C0D-B4BC-6E9EE290911B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法则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0B8E8E-ECEF-43BD-BB6F-A3707445B987}"/>
                  </a:ext>
                </a:extLst>
              </p:cNvPr>
              <p:cNvSpPr/>
              <p:nvPr/>
            </p:nvSpPr>
            <p:spPr>
              <a:xfrm>
                <a:off x="602135" y="3209461"/>
                <a:ext cx="7812819" cy="657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(18.6)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表明将它扩大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后，不再满足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0B8E8E-ECEF-43BD-BB6F-A3707445B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5" y="3209461"/>
                <a:ext cx="7812819" cy="657424"/>
              </a:xfrm>
              <a:prstGeom prst="rect">
                <a:avLst/>
              </a:prstGeom>
              <a:blipFill>
                <a:blip r:embed="rId8"/>
                <a:stretch>
                  <a:fillRect l="-1249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85A70CF3-8844-4553-9135-678BB35190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3894" y="981138"/>
            <a:ext cx="4053499" cy="22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8B944F7-975C-4209-9CAA-A9B6A33FAF9C}"/>
                  </a:ext>
                </a:extLst>
              </p:cNvPr>
              <p:cNvSpPr/>
              <p:nvPr/>
            </p:nvSpPr>
            <p:spPr>
              <a:xfrm>
                <a:off x="539346" y="1019820"/>
                <a:ext cx="3474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𝛾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∈(0,1)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8B944F7-975C-4209-9CAA-A9B6A33FA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6" y="1019820"/>
                <a:ext cx="3474284" cy="461665"/>
              </a:xfrm>
              <a:prstGeom prst="rect">
                <a:avLst/>
              </a:prstGeom>
              <a:blipFill>
                <a:blip r:embed="rId10"/>
                <a:stretch>
                  <a:fillRect l="-263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D830CF9-050C-4F3C-B94B-73D24E59D04A}"/>
                  </a:ext>
                </a:extLst>
              </p:cNvPr>
              <p:cNvSpPr txBox="1"/>
              <p:nvPr/>
            </p:nvSpPr>
            <p:spPr>
              <a:xfrm>
                <a:off x="539346" y="5097592"/>
                <a:ext cx="7941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重要事实：假设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在射线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上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有下界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D830CF9-050C-4F3C-B94B-73D24E59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6" y="5097592"/>
                <a:ext cx="7941485" cy="461665"/>
              </a:xfrm>
              <a:prstGeom prst="rect">
                <a:avLst/>
              </a:prstGeom>
              <a:blipFill>
                <a:blip r:embed="rId11"/>
                <a:stretch>
                  <a:fillRect l="-115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EA71EF0-48F4-4D88-A92D-B5552980032F}"/>
              </a:ext>
            </a:extLst>
          </p:cNvPr>
          <p:cNvSpPr txBox="1"/>
          <p:nvPr/>
        </p:nvSpPr>
        <p:spPr>
          <a:xfrm>
            <a:off x="539346" y="5549417"/>
            <a:ext cx="83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Armijo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法则测试的步长肯定存在，且能有效地找出来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311E56-D263-421D-8361-DCCE1758356D}"/>
                  </a:ext>
                </a:extLst>
              </p:cNvPr>
              <p:cNvSpPr txBox="1"/>
              <p:nvPr/>
            </p:nvSpPr>
            <p:spPr>
              <a:xfrm>
                <a:off x="531857" y="6033765"/>
                <a:ext cx="7941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(18.6)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Armijo-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可接受步长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311E56-D263-421D-8361-DCCE17583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7" y="6033765"/>
                <a:ext cx="7941485" cy="461665"/>
              </a:xfrm>
              <a:prstGeom prst="rect">
                <a:avLst/>
              </a:prstGeom>
              <a:blipFill>
                <a:blip r:embed="rId12"/>
                <a:stretch>
                  <a:fillRect l="-99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42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993004" y="311721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Armijo-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可接受步长的算法</a:t>
            </a:r>
            <a:endParaRPr lang="en-US" altLang="zh-CN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458416" y="3347031"/>
                <a:ext cx="85620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  分支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依次测试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⋯,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若当前值不满足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，终止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前一个值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通过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法则的测试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16" y="3347031"/>
                <a:ext cx="8562015" cy="1200329"/>
              </a:xfrm>
              <a:prstGeom prst="rect">
                <a:avLst/>
              </a:prstGeom>
              <a:blipFill>
                <a:blip r:embed="rId4"/>
                <a:stretch>
                  <a:fillRect l="-641" t="-5584" r="-64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53539-90A6-B218-4FC3-6A431B96C1EA}"/>
                  </a:ext>
                </a:extLst>
              </p:cNvPr>
              <p:cNvSpPr txBox="1"/>
              <p:nvPr/>
            </p:nvSpPr>
            <p:spPr>
              <a:xfrm>
                <a:off x="665237" y="2271662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开始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：选择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，并检查它是否满足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如果满足，转分支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，否则转分支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53539-90A6-B218-4FC3-6A431B96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7" y="2271662"/>
                <a:ext cx="7899400" cy="830997"/>
              </a:xfrm>
              <a:prstGeom prst="rect">
                <a:avLst/>
              </a:prstGeom>
              <a:blipFill>
                <a:blip r:embed="rId5"/>
                <a:stretch>
                  <a:fillRect l="-1157" t="-8088" r="-123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370EF9-93A9-F674-3B78-68A887A27160}"/>
                  </a:ext>
                </a:extLst>
              </p:cNvPr>
              <p:cNvSpPr txBox="1"/>
              <p:nvPr/>
            </p:nvSpPr>
            <p:spPr>
              <a:xfrm>
                <a:off x="665237" y="4762866"/>
                <a:ext cx="83551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分支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不满足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依次测试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⋯,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若当前值满足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，终止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当前值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通过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法则的测试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370EF9-93A9-F674-3B78-68A887A27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7" y="4762866"/>
                <a:ext cx="8355195" cy="1200329"/>
              </a:xfrm>
              <a:prstGeom prst="rect">
                <a:avLst/>
              </a:prstGeom>
              <a:blipFill>
                <a:blip r:embed="rId6"/>
                <a:stretch>
                  <a:fillRect l="-1094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8FE15F0-6477-0850-0C8D-B407F8BFAE6D}"/>
              </a:ext>
            </a:extLst>
          </p:cNvPr>
          <p:cNvSpPr txBox="1"/>
          <p:nvPr/>
        </p:nvSpPr>
        <p:spPr>
          <a:xfrm>
            <a:off x="665237" y="6005355"/>
            <a:ext cx="412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需要验证算法能有限步终止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041738-E884-4D49-847F-2AB57974300C}"/>
                  </a:ext>
                </a:extLst>
              </p:cNvPr>
              <p:cNvSpPr txBox="1"/>
              <p:nvPr/>
            </p:nvSpPr>
            <p:spPr>
              <a:xfrm>
                <a:off x="2409318" y="1494969"/>
                <a:ext cx="59685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d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𝜌𝜂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(18.5)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041738-E884-4D49-847F-2AB579743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18" y="1494969"/>
                <a:ext cx="5968563" cy="461665"/>
              </a:xfrm>
              <a:prstGeom prst="rect">
                <a:avLst/>
              </a:prstGeom>
              <a:blipFill>
                <a:blip r:embed="rId7"/>
                <a:stretch>
                  <a:fillRect l="-81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52DC1E-8335-42A8-A2F7-14A7683CE387}"/>
                  </a:ext>
                </a:extLst>
              </p:cNvPr>
              <p:cNvSpPr txBox="1"/>
              <p:nvPr/>
            </p:nvSpPr>
            <p:spPr>
              <a:xfrm>
                <a:off x="581985" y="1008238"/>
                <a:ext cx="7899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已知参数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(0,1)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𝛾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∈(0,1)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52DC1E-8335-42A8-A2F7-14A7683C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5" y="1008238"/>
                <a:ext cx="7899399" cy="461665"/>
              </a:xfrm>
              <a:prstGeom prst="rect">
                <a:avLst/>
              </a:prstGeom>
              <a:blipFill>
                <a:blip r:embed="rId8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678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77AB22-BEC8-2196-22E9-4FDEB7424E60}"/>
                  </a:ext>
                </a:extLst>
              </p:cNvPr>
              <p:cNvSpPr txBox="1"/>
              <p:nvPr/>
            </p:nvSpPr>
            <p:spPr>
              <a:xfrm>
                <a:off x="694210" y="969701"/>
                <a:ext cx="7899400" cy="1520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分支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是有限的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沿着序列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检查不等式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(18.5). </a:t>
                </a:r>
              </a:p>
              <a:p>
                <a:pPr marL="800100" lvl="1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有下界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，那么一定会终止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77AB22-BEC8-2196-22E9-4FDEB74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10" y="969701"/>
                <a:ext cx="7899400" cy="1520031"/>
              </a:xfrm>
              <a:prstGeom prst="rect">
                <a:avLst/>
              </a:prstGeom>
              <a:blipFill>
                <a:blip r:embed="rId4"/>
                <a:stretch>
                  <a:fillRect l="-1080" t="-4418" b="-8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A644110-FA2C-4A38-8C66-341B88E9F7D1}"/>
              </a:ext>
            </a:extLst>
          </p:cNvPr>
          <p:cNvSpPr txBox="1"/>
          <p:nvPr/>
        </p:nvSpPr>
        <p:spPr>
          <a:xfrm>
            <a:off x="284205" y="311721"/>
            <a:ext cx="871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lang="en-US" altLang="zh-CN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Armijo-</a:t>
            </a:r>
            <a:r>
              <a:rPr lang="zh-CN" altLang="en-US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可接受步长算法的有限终止性</a:t>
            </a:r>
            <a:endParaRPr lang="en-US" altLang="zh-CN" sz="36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3AF87F-B6F3-4441-B7AF-C53BE74B5EB5}"/>
                  </a:ext>
                </a:extLst>
              </p:cNvPr>
              <p:cNvSpPr txBox="1"/>
              <p:nvPr/>
            </p:nvSpPr>
            <p:spPr>
              <a:xfrm>
                <a:off x="572865" y="2726344"/>
                <a:ext cx="7899400" cy="1520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分支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是有限的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沿着序列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0+0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检查不等式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(18.5).</a:t>
                </a:r>
              </a:p>
              <a:p>
                <a:pPr marL="800100" lvl="1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∈(0,1)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，故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3AF87F-B6F3-4441-B7AF-C53BE74B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5" y="2726344"/>
                <a:ext cx="7899400" cy="1520031"/>
              </a:xfrm>
              <a:prstGeom prst="rect">
                <a:avLst/>
              </a:prstGeom>
              <a:blipFill>
                <a:blip r:embed="rId5"/>
                <a:stretch>
                  <a:fillRect l="-1080" t="-4400" b="-7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F05DCD-E7A8-4C57-9CED-311559EDD959}"/>
                  </a:ext>
                </a:extLst>
              </p:cNvPr>
              <p:cNvSpPr txBox="1"/>
              <p:nvPr/>
            </p:nvSpPr>
            <p:spPr>
              <a:xfrm>
                <a:off x="761993" y="4331496"/>
                <a:ext cx="7671882" cy="80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→0,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0+0</m:t>
                              </m:r>
                            </m:lim>
                          </m:limLow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F05DCD-E7A8-4C57-9CED-311559EDD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3" y="4331496"/>
                <a:ext cx="7671882" cy="801438"/>
              </a:xfrm>
              <a:prstGeom prst="rect">
                <a:avLst/>
              </a:prstGeom>
              <a:blipFill>
                <a:blip r:embed="rId6"/>
                <a:stretch>
                  <a:fillRect b="-9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DE7771-A85D-4636-92CB-0582BB72E7F7}"/>
                  </a:ext>
                </a:extLst>
              </p:cNvPr>
              <p:cNvSpPr txBox="1"/>
              <p:nvPr/>
            </p:nvSpPr>
            <p:spPr>
              <a:xfrm>
                <a:off x="897920" y="5602145"/>
                <a:ext cx="7057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充分大时，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一定会变得“足够小”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DE7771-A85D-4636-92CB-0582BB72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0" y="5602145"/>
                <a:ext cx="7057125" cy="461665"/>
              </a:xfrm>
              <a:prstGeom prst="rect">
                <a:avLst/>
              </a:prstGeom>
              <a:blipFill>
                <a:blip r:embed="rId7"/>
                <a:stretch>
                  <a:fillRect l="-129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430D18-3AB8-4EAD-BD38-610F50464D09}"/>
                  </a:ext>
                </a:extLst>
              </p:cNvPr>
              <p:cNvSpPr txBox="1"/>
              <p:nvPr/>
            </p:nvSpPr>
            <p:spPr>
              <a:xfrm>
                <a:off x="926751" y="5110181"/>
                <a:ext cx="7057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从而对于所有足够小的正值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都满足不等式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(18.5).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430D18-3AB8-4EAD-BD38-610F50464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1" y="5110181"/>
                <a:ext cx="7057125" cy="461665"/>
              </a:xfrm>
              <a:prstGeom prst="rect">
                <a:avLst/>
              </a:prstGeom>
              <a:blipFill>
                <a:blip r:embed="rId8"/>
                <a:stretch>
                  <a:fillRect l="-129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6A64AA6-4165-4249-8E3D-F07F255D3CB7}"/>
              </a:ext>
            </a:extLst>
          </p:cNvPr>
          <p:cNvSpPr txBox="1"/>
          <p:nvPr/>
        </p:nvSpPr>
        <p:spPr>
          <a:xfrm>
            <a:off x="889679" y="6087417"/>
            <a:ext cx="705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因此，分支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也是有限的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2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2" grpId="0"/>
      <p:bldP spid="13" grpId="0"/>
      <p:bldP spid="7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18B6E16-00D6-1CFF-E486-D59227D9996B}"/>
              </a:ext>
            </a:extLst>
          </p:cNvPr>
          <p:cNvSpPr txBox="1"/>
          <p:nvPr/>
        </p:nvSpPr>
        <p:spPr>
          <a:xfrm>
            <a:off x="743638" y="1668954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将分支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称作回溯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Armijo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线搜索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076024-7B84-4126-AA15-7B15FBD9F304}"/>
              </a:ext>
            </a:extLst>
          </p:cNvPr>
          <p:cNvSpPr txBox="1"/>
          <p:nvPr/>
        </p:nvSpPr>
        <p:spPr>
          <a:xfrm>
            <a:off x="284205" y="311721"/>
            <a:ext cx="8719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回溯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Armijo-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线搜索</a:t>
            </a:r>
            <a:endParaRPr lang="en-US" altLang="zh-CN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CC63AC-2415-4E93-99C0-11A407C96A9A}"/>
                  </a:ext>
                </a:extLst>
              </p:cNvPr>
              <p:cNvSpPr txBox="1"/>
              <p:nvPr/>
            </p:nvSpPr>
            <p:spPr>
              <a:xfrm>
                <a:off x="736059" y="997003"/>
                <a:ext cx="767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CC63AC-2415-4E93-99C0-11A407C9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9" y="997003"/>
                <a:ext cx="7671882" cy="461665"/>
              </a:xfrm>
              <a:prstGeom prst="rect">
                <a:avLst/>
              </a:prstGeom>
              <a:blipFill>
                <a:blip r:embed="rId4"/>
                <a:stretch>
                  <a:fillRect l="-1272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0925F8-4923-44D7-A368-F9785961C663}"/>
                  </a:ext>
                </a:extLst>
              </p:cNvPr>
              <p:cNvSpPr txBox="1"/>
              <p:nvPr/>
            </p:nvSpPr>
            <p:spPr>
              <a:xfrm>
                <a:off x="832368" y="4264682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</a:t>
                </a:r>
                <a:r>
                  <a:rPr lang="zh-CN" alt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看作初始学习率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0925F8-4923-44D7-A368-F9785961C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68" y="4264682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081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C60EED9-F8D5-4E36-AA4B-460AA778441A}"/>
              </a:ext>
            </a:extLst>
          </p:cNvPr>
          <p:cNvGrpSpPr/>
          <p:nvPr/>
        </p:nvGrpSpPr>
        <p:grpSpPr>
          <a:xfrm>
            <a:off x="834915" y="5649806"/>
            <a:ext cx="5948947" cy="786177"/>
            <a:chOff x="736059" y="5761018"/>
            <a:chExt cx="5948947" cy="786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3089412-5DE4-BD4C-80A0-0466DD07AA81}"/>
                    </a:ext>
                  </a:extLst>
                </p:cNvPr>
                <p:cNvSpPr txBox="1"/>
                <p:nvPr/>
              </p:nvSpPr>
              <p:spPr>
                <a:xfrm>
                  <a:off x="3187254" y="5761018"/>
                  <a:ext cx="3497752" cy="7861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3089412-5DE4-BD4C-80A0-0466DD07A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254" y="5761018"/>
                  <a:ext cx="3497752" cy="7861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7B1E55-60BF-47B3-91A6-88800A070362}"/>
                </a:ext>
              </a:extLst>
            </p:cNvPr>
            <p:cNvSpPr txBox="1"/>
            <p:nvPr/>
          </p:nvSpPr>
          <p:spPr>
            <a:xfrm>
              <a:off x="736059" y="5956135"/>
              <a:ext cx="2778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参数的典型选择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CE50DD-2700-4749-AE43-8B89F187971C}"/>
              </a:ext>
            </a:extLst>
          </p:cNvPr>
          <p:cNvGrpSpPr/>
          <p:nvPr/>
        </p:nvGrpSpPr>
        <p:grpSpPr>
          <a:xfrm>
            <a:off x="1021261" y="2363449"/>
            <a:ext cx="7621778" cy="1795577"/>
            <a:chOff x="1024802" y="2669384"/>
            <a:chExt cx="7276465" cy="1795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0B9E2FE-03C1-4FF6-935E-8619AD5AE85D}"/>
                    </a:ext>
                  </a:extLst>
                </p:cNvPr>
                <p:cNvSpPr txBox="1"/>
                <p:nvPr/>
              </p:nvSpPr>
              <p:spPr>
                <a:xfrm>
                  <a:off x="1057335" y="2669384"/>
                  <a:ext cx="62003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回溯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Armijo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线搜索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：已知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∈(0,1)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</a:t>
                  </a:r>
                  <a:r>
                    <a:rPr lang="zh-CN" altLang="en-US" dirty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</m:ac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0B9E2FE-03C1-4FF6-935E-8619AD5AE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335" y="2669384"/>
                  <a:ext cx="620039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407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0B9F81B-99E7-43DA-848C-9428C65E5AB4}"/>
                </a:ext>
              </a:extLst>
            </p:cNvPr>
            <p:cNvGrpSpPr/>
            <p:nvPr/>
          </p:nvGrpSpPr>
          <p:grpSpPr>
            <a:xfrm>
              <a:off x="1024802" y="3175542"/>
              <a:ext cx="7276465" cy="1289419"/>
              <a:chOff x="628327" y="3175542"/>
              <a:chExt cx="7899400" cy="12894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3E524555-83AF-544D-63FC-5B81CCA849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6059" y="3616577"/>
                    <a:ext cx="767188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𝜂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3E524555-83AF-544D-63FC-5B81CCA849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059" y="3616577"/>
                    <a:ext cx="767188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F58627-1FC2-56E4-9066-71E9685970AF}"/>
                  </a:ext>
                </a:extLst>
              </p:cNvPr>
              <p:cNvSpPr txBox="1"/>
              <p:nvPr/>
            </p:nvSpPr>
            <p:spPr>
              <a:xfrm>
                <a:off x="628327" y="4003296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最小非负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整数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B5942CC-D38D-43E7-AB8A-435EE54E40F2}"/>
                      </a:ext>
                    </a:extLst>
                  </p:cNvPr>
                  <p:cNvSpPr txBox="1"/>
                  <p:nvPr/>
                </p:nvSpPr>
                <p:spPr>
                  <a:xfrm>
                    <a:off x="661917" y="3175542"/>
                    <a:ext cx="480091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置 </a:t>
                    </a:r>
                    <a14:m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</m:acc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，其中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是使得</a:t>
                    </a:r>
                    <a:endPara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B5942CC-D38D-43E7-AB8A-435EE54E40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917" y="3175542"/>
                    <a:ext cx="480091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05" t="-14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65B397E-2601-4A0D-9CE4-C1CDB6DB2178}"/>
                  </a:ext>
                </a:extLst>
              </p:cNvPr>
              <p:cNvSpPr txBox="1"/>
              <p:nvPr/>
            </p:nvSpPr>
            <p:spPr>
              <a:xfrm>
                <a:off x="1227785" y="4762750"/>
                <a:ext cx="77264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引起充分减小量，那么停止；否则仍然乘以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直到由它引起充分减小量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65B397E-2601-4A0D-9CE4-C1CDB6DB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85" y="4762750"/>
                <a:ext cx="7726406" cy="830997"/>
              </a:xfrm>
              <a:prstGeom prst="rect">
                <a:avLst/>
              </a:prstGeom>
              <a:blipFill>
                <a:blip r:embed="rId10"/>
                <a:stretch>
                  <a:fillRect l="-1183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94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BF775B-50EC-F023-BDEF-8D69E6BD901A}"/>
                  </a:ext>
                </a:extLst>
              </p:cNvPr>
              <p:cNvSpPr txBox="1"/>
              <p:nvPr/>
            </p:nvSpPr>
            <p:spPr>
              <a:xfrm>
                <a:off x="622293" y="1021112"/>
                <a:ext cx="7899400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18.8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是连续可微的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是由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BF775B-50EC-F023-BDEF-8D69E6BD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3" y="1021112"/>
                <a:ext cx="7899400" cy="466859"/>
              </a:xfrm>
              <a:prstGeom prst="rect">
                <a:avLst/>
              </a:prstGeom>
              <a:blipFill>
                <a:blip r:embed="rId4"/>
                <a:stretch>
                  <a:fillRect l="-1157" t="-1315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A0F14C-81D4-E58D-4978-F32179EC4E67}"/>
                  </a:ext>
                </a:extLst>
              </p:cNvPr>
              <p:cNvSpPr txBox="1"/>
              <p:nvPr/>
            </p:nvSpPr>
            <p:spPr>
              <a:xfrm>
                <a:off x="2442511" y="1476167"/>
                <a:ext cx="368643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A0F14C-81D4-E58D-4978-F32179EC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11" y="1476167"/>
                <a:ext cx="3686439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96315C-D0BB-D9E5-B5B8-15F8EB306D09}"/>
                  </a:ext>
                </a:extLst>
              </p:cNvPr>
              <p:cNvSpPr txBox="1"/>
              <p:nvPr/>
            </p:nvSpPr>
            <p:spPr>
              <a:xfrm>
                <a:off x="641133" y="2039013"/>
                <a:ext cx="7899400" cy="87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产生的序列，其中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法则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每个聚点都是驻点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96315C-D0BB-D9E5-B5B8-15F8EB30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33" y="2039013"/>
                <a:ext cx="7899400" cy="871649"/>
              </a:xfrm>
              <a:prstGeom prst="rect">
                <a:avLst/>
              </a:prstGeom>
              <a:blipFill>
                <a:blip r:embed="rId6"/>
                <a:stretch>
                  <a:fillRect l="-1157" t="-6993" r="-1235" b="-16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18B6E16-00D6-1CFF-E486-D59227D9996B}"/>
              </a:ext>
            </a:extLst>
          </p:cNvPr>
          <p:cNvSpPr txBox="1"/>
          <p:nvPr/>
        </p:nvSpPr>
        <p:spPr>
          <a:xfrm>
            <a:off x="672331" y="3028511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2D5918F-C7FE-47AB-EED0-125DE31DD5C6}"/>
                  </a:ext>
                </a:extLst>
              </p:cNvPr>
              <p:cNvSpPr txBox="1"/>
              <p:nvPr/>
            </p:nvSpPr>
            <p:spPr>
              <a:xfrm>
                <a:off x="1052684" y="3547670"/>
                <a:ext cx="767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(18.7)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2D5918F-C7FE-47AB-EED0-125DE31DD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4" y="3547670"/>
                <a:ext cx="7671882" cy="461665"/>
              </a:xfrm>
              <a:prstGeom prst="rect">
                <a:avLst/>
              </a:prstGeom>
              <a:blipFill>
                <a:blip r:embed="rId7"/>
                <a:stretch>
                  <a:fillRect r="-636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3B5FD00-6DDC-410F-87C7-76733816FF0C}"/>
              </a:ext>
            </a:extLst>
          </p:cNvPr>
          <p:cNvGrpSpPr/>
          <p:nvPr/>
        </p:nvGrpSpPr>
        <p:grpSpPr>
          <a:xfrm>
            <a:off x="721759" y="4001547"/>
            <a:ext cx="8099476" cy="2255577"/>
            <a:chOff x="721759" y="4001547"/>
            <a:chExt cx="8099476" cy="225557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F58627-1FC2-56E4-9066-71E9685970AF}"/>
                </a:ext>
              </a:extLst>
            </p:cNvPr>
            <p:cNvSpPr txBox="1"/>
            <p:nvPr/>
          </p:nvSpPr>
          <p:spPr>
            <a:xfrm>
              <a:off x="740598" y="5068870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和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9EBF1E6-F5C8-6AE4-1E37-5FEB818CD245}"/>
                </a:ext>
              </a:extLst>
            </p:cNvPr>
            <p:cNvSpPr txBox="1"/>
            <p:nvPr/>
          </p:nvSpPr>
          <p:spPr>
            <a:xfrm>
              <a:off x="721759" y="4001547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由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Armijo</a:t>
              </a: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法则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的定义有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2E906E5-98C7-4AF5-B38E-0AD81ABC28E8}"/>
                </a:ext>
              </a:extLst>
            </p:cNvPr>
            <p:cNvGrpSpPr/>
            <p:nvPr/>
          </p:nvGrpSpPr>
          <p:grpSpPr>
            <a:xfrm>
              <a:off x="761993" y="4404540"/>
              <a:ext cx="8059242" cy="555045"/>
              <a:chOff x="761993" y="3972053"/>
              <a:chExt cx="8059242" cy="5550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3E524555-83AF-544D-63FC-5B81CCA849AC}"/>
                      </a:ext>
                    </a:extLst>
                  </p:cNvPr>
                  <p:cNvSpPr txBox="1"/>
                  <p:nvPr/>
                </p:nvSpPr>
                <p:spPr>
                  <a:xfrm>
                    <a:off x="761993" y="4065433"/>
                    <a:ext cx="767188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3E524555-83AF-544D-63FC-5B81CCA849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3" y="4065433"/>
                    <a:ext cx="767188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FA6D5B7F-564A-7A21-F5CF-9C666AE88C4C}"/>
                      </a:ext>
                    </a:extLst>
                  </p:cNvPr>
                  <p:cNvSpPr txBox="1"/>
                  <p:nvPr/>
                </p:nvSpPr>
                <p:spPr>
                  <a:xfrm>
                    <a:off x="7720568" y="3972053"/>
                    <a:ext cx="110066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(18.8)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FA6D5B7F-564A-7A21-F5CF-9C666AE88C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0568" y="3972053"/>
                    <a:ext cx="110066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31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ECF9594-F5A6-448A-A174-620DCC35CE0F}"/>
                </a:ext>
              </a:extLst>
            </p:cNvPr>
            <p:cNvGrpSpPr/>
            <p:nvPr/>
          </p:nvGrpSpPr>
          <p:grpSpPr>
            <a:xfrm>
              <a:off x="793190" y="5334948"/>
              <a:ext cx="7864430" cy="922176"/>
              <a:chOff x="768476" y="5310234"/>
              <a:chExt cx="7864430" cy="9221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58DFC1F7-1AEC-7DAD-C29F-0AEE57ABD506}"/>
                      </a:ext>
                    </a:extLst>
                  </p:cNvPr>
                  <p:cNvSpPr txBox="1"/>
                  <p:nvPr/>
                </p:nvSpPr>
                <p:spPr>
                  <a:xfrm>
                    <a:off x="768476" y="5310234"/>
                    <a:ext cx="7671882" cy="9221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𝛾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58DFC1F7-1AEC-7DAD-C29F-0AEE57ABD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476" y="5310234"/>
                    <a:ext cx="7671882" cy="92217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2112F623-2871-EB6B-F5C8-379ACF0392CB}"/>
                      </a:ext>
                    </a:extLst>
                  </p:cNvPr>
                  <p:cNvSpPr txBox="1"/>
                  <p:nvPr/>
                </p:nvSpPr>
                <p:spPr>
                  <a:xfrm>
                    <a:off x="7532239" y="5447176"/>
                    <a:ext cx="110066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(18.9)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2112F623-2871-EB6B-F5C8-379ACF03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2239" y="5447176"/>
                    <a:ext cx="1100667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8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11549EC-74A9-4DE0-8D4D-FA7DEBDCAE06}"/>
              </a:ext>
            </a:extLst>
          </p:cNvPr>
          <p:cNvSpPr txBox="1"/>
          <p:nvPr/>
        </p:nvSpPr>
        <p:spPr>
          <a:xfrm>
            <a:off x="284205" y="311721"/>
            <a:ext cx="8719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梯度下降法的收敛性</a:t>
            </a:r>
            <a:endParaRPr lang="en-US" altLang="zh-CN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319AB40-9C61-40BA-BAED-E70020FAA4D4}"/>
                  </a:ext>
                </a:extLst>
              </p:cNvPr>
              <p:cNvSpPr txBox="1"/>
              <p:nvPr/>
            </p:nvSpPr>
            <p:spPr>
              <a:xfrm>
                <a:off x="1467717" y="3042587"/>
                <a:ext cx="24988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:r>
                  <a:rPr lang="zh-CN" alt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是某聚点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319AB40-9C61-40BA-BAED-E70020FAA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17" y="3042587"/>
                <a:ext cx="2498804" cy="461665"/>
              </a:xfrm>
              <a:prstGeom prst="rect">
                <a:avLst/>
              </a:prstGeom>
              <a:blipFill>
                <a:blip r:embed="rId12"/>
                <a:stretch>
                  <a:fillRect l="-390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43F9045-62F4-4B1A-BA23-894EF87B53A2}"/>
                  </a:ext>
                </a:extLst>
              </p:cNvPr>
              <p:cNvSpPr txBox="1"/>
              <p:nvPr/>
            </p:nvSpPr>
            <p:spPr>
              <a:xfrm>
                <a:off x="3520753" y="3042322"/>
                <a:ext cx="5482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由连续性知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，因此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43F9045-62F4-4B1A-BA23-894EF87B5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753" y="3042322"/>
                <a:ext cx="5482862" cy="461665"/>
              </a:xfrm>
              <a:prstGeom prst="rect">
                <a:avLst/>
              </a:prstGeom>
              <a:blipFill>
                <a:blip r:embed="rId13"/>
                <a:stretch>
                  <a:fillRect l="-178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A05BA7B-908C-4EC0-883E-CEB300324932}"/>
              </a:ext>
            </a:extLst>
          </p:cNvPr>
          <p:cNvGrpSpPr/>
          <p:nvPr/>
        </p:nvGrpSpPr>
        <p:grpSpPr>
          <a:xfrm>
            <a:off x="597578" y="3842489"/>
            <a:ext cx="8509358" cy="582339"/>
            <a:chOff x="597578" y="3842489"/>
            <a:chExt cx="8509358" cy="582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C6FCBEE-F300-B0F5-625E-870FF6DC9B20}"/>
                    </a:ext>
                  </a:extLst>
                </p:cNvPr>
                <p:cNvSpPr txBox="1"/>
                <p:nvPr/>
              </p:nvSpPr>
              <p:spPr>
                <a:xfrm>
                  <a:off x="3045368" y="3842489"/>
                  <a:ext cx="6061568" cy="5823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C6FCBEE-F300-B0F5-625E-870FF6DC9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368" y="3842489"/>
                  <a:ext cx="6061568" cy="5823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9EBF1E6-F5C8-6AE4-1E37-5FEB818CD245}"/>
                </a:ext>
              </a:extLst>
            </p:cNvPr>
            <p:cNvSpPr txBox="1"/>
            <p:nvPr/>
          </p:nvSpPr>
          <p:spPr>
            <a:xfrm>
              <a:off x="597578" y="3928690"/>
              <a:ext cx="2829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Lagrange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中值定理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2D46D8A-ADCE-5F48-C3F0-6D9CD8E79062}"/>
                  </a:ext>
                </a:extLst>
              </p:cNvPr>
              <p:cNvSpPr txBox="1"/>
              <p:nvPr/>
            </p:nvSpPr>
            <p:spPr>
              <a:xfrm>
                <a:off x="6141783" y="4384291"/>
                <a:ext cx="293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𝜂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2D46D8A-ADCE-5F48-C3F0-6D9CD8E7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83" y="4384291"/>
                <a:ext cx="2939959" cy="461665"/>
              </a:xfrm>
              <a:prstGeom prst="rect">
                <a:avLst/>
              </a:prstGeom>
              <a:blipFill>
                <a:blip r:embed="rId5"/>
                <a:stretch>
                  <a:fillRect l="-332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D10E2E7A-7127-4CB3-AA0B-FC92F52A8584}"/>
              </a:ext>
            </a:extLst>
          </p:cNvPr>
          <p:cNvGrpSpPr/>
          <p:nvPr/>
        </p:nvGrpSpPr>
        <p:grpSpPr>
          <a:xfrm>
            <a:off x="622293" y="1107610"/>
            <a:ext cx="7899400" cy="1017640"/>
            <a:chOff x="622293" y="1107610"/>
            <a:chExt cx="7899400" cy="1017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0BF775B-50EC-F023-BDEF-8D69E6BD901A}"/>
                    </a:ext>
                  </a:extLst>
                </p:cNvPr>
                <p:cNvSpPr txBox="1"/>
                <p:nvPr/>
              </p:nvSpPr>
              <p:spPr>
                <a:xfrm>
                  <a:off x="622293" y="1107610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用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反证法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假设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不是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的驻点，则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0BF775B-50EC-F023-BDEF-8D69E6BD9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93" y="1107610"/>
                  <a:ext cx="789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157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9A0F14C-81D4-E58D-4978-F32179EC4E67}"/>
                    </a:ext>
                  </a:extLst>
                </p:cNvPr>
                <p:cNvSpPr txBox="1"/>
                <p:nvPr/>
              </p:nvSpPr>
              <p:spPr>
                <a:xfrm>
                  <a:off x="761993" y="1544642"/>
                  <a:ext cx="7671882" cy="5806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inf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pt-BR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9A0F14C-81D4-E58D-4978-F32179EC4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3" y="1544642"/>
                  <a:ext cx="7671882" cy="580608"/>
                </a:xfrm>
                <a:prstGeom prst="rect">
                  <a:avLst/>
                </a:prstGeom>
                <a:blipFill>
                  <a:blip r:embed="rId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96315C-D0BB-D9E5-B5B8-15F8EB306D09}"/>
                  </a:ext>
                </a:extLst>
              </p:cNvPr>
              <p:cNvSpPr txBox="1"/>
              <p:nvPr/>
            </p:nvSpPr>
            <p:spPr>
              <a:xfrm>
                <a:off x="656728" y="2078389"/>
                <a:ext cx="6955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一方面，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(18.7)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和不等式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(18.8)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蕴含着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96315C-D0BB-D9E5-B5B8-15F8EB30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8" y="2078389"/>
                <a:ext cx="6955034" cy="461665"/>
              </a:xfrm>
              <a:prstGeom prst="rect">
                <a:avLst/>
              </a:prstGeom>
              <a:blipFill>
                <a:blip r:embed="rId8"/>
                <a:stretch>
                  <a:fillRect l="-140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D85141-1FE0-858D-4A0B-3F9674D39D76}"/>
                  </a:ext>
                </a:extLst>
              </p:cNvPr>
              <p:cNvSpPr txBox="1"/>
              <p:nvPr/>
            </p:nvSpPr>
            <p:spPr>
              <a:xfrm>
                <a:off x="1052425" y="4779479"/>
                <a:ext cx="42254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D85141-1FE0-858D-4A0B-3F9674D39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25" y="4779479"/>
                <a:ext cx="4225450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6D0A046-A9F7-4ABD-AB19-2344616981A0}"/>
              </a:ext>
            </a:extLst>
          </p:cNvPr>
          <p:cNvSpPr txBox="1"/>
          <p:nvPr/>
        </p:nvSpPr>
        <p:spPr>
          <a:xfrm>
            <a:off x="284205" y="311721"/>
            <a:ext cx="8719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梯度下降法的收敛性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DB069E-1308-4BB4-9C07-9CE143EF6DF7}"/>
                  </a:ext>
                </a:extLst>
              </p:cNvPr>
              <p:cNvSpPr/>
              <p:nvPr/>
            </p:nvSpPr>
            <p:spPr>
              <a:xfrm>
                <a:off x="761993" y="5902574"/>
                <a:ext cx="509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因此，极限点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的驻点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DB069E-1308-4BB4-9C07-9CE143EF6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3" y="5902574"/>
                <a:ext cx="5098997" cy="461665"/>
              </a:xfrm>
              <a:prstGeom prst="rect">
                <a:avLst/>
              </a:prstGeom>
              <a:blipFill>
                <a:blip r:embed="rId10"/>
                <a:stretch>
                  <a:fillRect l="-191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6F95CFD-D2A4-4789-A3DD-0C3A356FEF3E}"/>
                  </a:ext>
                </a:extLst>
              </p:cNvPr>
              <p:cNvSpPr txBox="1"/>
              <p:nvPr/>
            </p:nvSpPr>
            <p:spPr>
              <a:xfrm>
                <a:off x="2012191" y="5368838"/>
                <a:ext cx="3357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0&lt;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矛盾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6F95CFD-D2A4-4789-A3DD-0C3A356FE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91" y="5368838"/>
                <a:ext cx="3357055" cy="461665"/>
              </a:xfrm>
              <a:prstGeom prst="rect">
                <a:avLst/>
              </a:prstGeom>
              <a:blipFill>
                <a:blip r:embed="rId11"/>
                <a:stretch>
                  <a:fillRect l="-2722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10C33F-8ECD-422B-8297-4E672D52AF7E}"/>
                  </a:ext>
                </a:extLst>
              </p:cNvPr>
              <p:cNvSpPr txBox="1"/>
              <p:nvPr/>
            </p:nvSpPr>
            <p:spPr>
              <a:xfrm>
                <a:off x="5165037" y="4765556"/>
                <a:ext cx="3064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∵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10C33F-8ECD-422B-8297-4E672D52A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37" y="4765556"/>
                <a:ext cx="3064716" cy="461665"/>
              </a:xfrm>
              <a:prstGeom prst="rect">
                <a:avLst/>
              </a:prstGeom>
              <a:blipFill>
                <a:blip r:embed="rId12"/>
                <a:stretch>
                  <a:fillRect l="-298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A6143B50-6F2F-4164-B39E-DE766DC09432}"/>
              </a:ext>
            </a:extLst>
          </p:cNvPr>
          <p:cNvGrpSpPr/>
          <p:nvPr/>
        </p:nvGrpSpPr>
        <p:grpSpPr>
          <a:xfrm>
            <a:off x="557872" y="2560127"/>
            <a:ext cx="7814410" cy="1407906"/>
            <a:chOff x="557873" y="2535413"/>
            <a:chExt cx="7084245" cy="14079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BBD2067-A267-4E65-8501-51E13030D46B}"/>
                </a:ext>
              </a:extLst>
            </p:cNvPr>
            <p:cNvGrpSpPr/>
            <p:nvPr/>
          </p:nvGrpSpPr>
          <p:grpSpPr>
            <a:xfrm>
              <a:off x="681442" y="3026337"/>
              <a:ext cx="6960676" cy="916982"/>
              <a:chOff x="681442" y="3026337"/>
              <a:chExt cx="6960676" cy="9169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6B6004B1-CFC7-CE21-5383-3F990BD91EC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202" y="3026337"/>
                    <a:ext cx="5393916" cy="9169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𝜂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6B6004B1-CFC7-CE21-5383-3F990BD91E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202" y="3026337"/>
                    <a:ext cx="5393916" cy="91698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53B3427-7E73-416C-A007-7A314361441A}"/>
                  </a:ext>
                </a:extLst>
              </p:cNvPr>
              <p:cNvSpPr/>
              <p:nvPr/>
            </p:nvSpPr>
            <p:spPr>
              <a:xfrm>
                <a:off x="681442" y="3192928"/>
                <a:ext cx="1382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(18.9)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即</a:t>
                </a:r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D9A2823-07E6-4B7B-93A6-614F395A1345}"/>
                    </a:ext>
                  </a:extLst>
                </p:cNvPr>
                <p:cNvSpPr txBox="1"/>
                <p:nvPr/>
              </p:nvSpPr>
              <p:spPr>
                <a:xfrm>
                  <a:off x="557873" y="2535413"/>
                  <a:ext cx="6955034" cy="62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另一方面，现在设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den>
                      </m:f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D9A2823-07E6-4B7B-93A6-614F395A1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73" y="2535413"/>
                  <a:ext cx="6955034" cy="628121"/>
                </a:xfrm>
                <a:prstGeom prst="rect">
                  <a:avLst/>
                </a:prstGeom>
                <a:blipFill>
                  <a:blip r:embed="rId14"/>
                  <a:stretch>
                    <a:fillRect l="-1272" t="-48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150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16" grpId="0"/>
      <p:bldP spid="2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局部极小点的一阶必要条件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19086" y="1045575"/>
                <a:ext cx="7702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18.3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上的局部极小点，并且假设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的开集上连续可微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6" y="1045575"/>
                <a:ext cx="7702614" cy="1200329"/>
              </a:xfrm>
              <a:prstGeom prst="rect">
                <a:avLst/>
              </a:prstGeom>
              <a:blipFill>
                <a:blip r:embed="rId4"/>
                <a:stretch>
                  <a:fillRect l="-1187" t="-5612" r="-1187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782940" y="2371176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任取方向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≔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0" y="2371176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157" t="-14474" r="-69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5D6288-4F3A-47B1-9CBA-5DAA36C77421}"/>
                  </a:ext>
                </a:extLst>
              </p:cNvPr>
              <p:cNvSpPr txBox="1"/>
              <p:nvPr/>
            </p:nvSpPr>
            <p:spPr>
              <a:xfrm>
                <a:off x="986889" y="2852888"/>
                <a:ext cx="3971719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⟶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0+0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5D6288-4F3A-47B1-9CBA-5DAA36C77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89" y="2852888"/>
                <a:ext cx="3971719" cy="809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/>
              <p:nvPr/>
            </p:nvSpPr>
            <p:spPr>
              <a:xfrm>
                <a:off x="1054791" y="3686239"/>
                <a:ext cx="1385876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1" y="3686239"/>
                <a:ext cx="1385876" cy="8091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15DB42-8BE7-484C-8D6D-0C78275ED56D}"/>
                  </a:ext>
                </a:extLst>
              </p:cNvPr>
              <p:cNvSpPr txBox="1"/>
              <p:nvPr/>
            </p:nvSpPr>
            <p:spPr>
              <a:xfrm>
                <a:off x="948739" y="4572596"/>
                <a:ext cx="20240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15DB42-8BE7-484C-8D6D-0C78275ED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39" y="4572596"/>
                <a:ext cx="2024009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EF8E35-FF85-4A8B-9027-64D2D00DB744}"/>
                  </a:ext>
                </a:extLst>
              </p:cNvPr>
              <p:cNvSpPr txBox="1"/>
              <p:nvPr/>
            </p:nvSpPr>
            <p:spPr>
              <a:xfrm>
                <a:off x="4958608" y="2993720"/>
                <a:ext cx="3688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是局部极小点，所以对充分小的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≥0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EF8E35-FF85-4A8B-9027-64D2D00DB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608" y="2993720"/>
                <a:ext cx="3688192" cy="1200329"/>
              </a:xfrm>
              <a:prstGeom prst="rect">
                <a:avLst/>
              </a:prstGeom>
              <a:blipFill>
                <a:blip r:embed="rId9"/>
                <a:stretch>
                  <a:fillRect l="-2479" t="-5584" r="-2645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BA1FE82-3342-4360-8212-2568FC573158}"/>
                  </a:ext>
                </a:extLst>
              </p:cNvPr>
              <p:cNvSpPr txBox="1"/>
              <p:nvPr/>
            </p:nvSpPr>
            <p:spPr>
              <a:xfrm>
                <a:off x="986889" y="5194453"/>
                <a:ext cx="722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蕴含着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BA1FE82-3342-4360-8212-2568FC57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89" y="5194453"/>
                <a:ext cx="7227332" cy="461665"/>
              </a:xfrm>
              <a:prstGeom prst="rect">
                <a:avLst/>
              </a:prstGeom>
              <a:blipFill>
                <a:blip r:embed="rId10"/>
                <a:stretch>
                  <a:fillRect l="-135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38BD42-33B7-4065-BAD3-F01EA8EFE3F1}"/>
                  </a:ext>
                </a:extLst>
              </p:cNvPr>
              <p:cNvSpPr txBox="1"/>
              <p:nvPr/>
            </p:nvSpPr>
            <p:spPr>
              <a:xfrm>
                <a:off x="929694" y="5735697"/>
                <a:ext cx="75348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18.4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(stationary point)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，如果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38BD42-33B7-4065-BAD3-F01EA8EFE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" y="5735697"/>
                <a:ext cx="7534811" cy="830997"/>
              </a:xfrm>
              <a:prstGeom prst="rect">
                <a:avLst/>
              </a:prstGeom>
              <a:blipFill>
                <a:blip r:embed="rId11"/>
                <a:stretch>
                  <a:fillRect l="-1294" t="-8088" r="-1214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/>
              <p:nvPr/>
            </p:nvSpPr>
            <p:spPr>
              <a:xfrm>
                <a:off x="797334" y="3036907"/>
                <a:ext cx="7478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34" y="3036907"/>
                <a:ext cx="7478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6" grpId="0"/>
      <p:bldP spid="1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2882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局部极小点的二阶必要条件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12557" y="894972"/>
                <a:ext cx="789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上的局部极小点，并且假设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的开集上二次连续可微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半正定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7" y="894972"/>
                <a:ext cx="7899400" cy="1200329"/>
              </a:xfrm>
              <a:prstGeom prst="rect">
                <a:avLst/>
              </a:prstGeom>
              <a:blipFill>
                <a:blip r:embed="rId4"/>
                <a:stretch>
                  <a:fillRect l="-1157" t="-5584" r="-1235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612563" y="2177660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任取方向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≔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3" y="2177660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4CD31CF-5FE3-4FAB-A169-3AD9028EAAD5}"/>
                  </a:ext>
                </a:extLst>
              </p:cNvPr>
              <p:cNvSpPr txBox="1"/>
              <p:nvPr/>
            </p:nvSpPr>
            <p:spPr>
              <a:xfrm>
                <a:off x="622300" y="2612165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处的二阶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4CD31CF-5FE3-4FAB-A169-3AD9028E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612165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157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8A4A9F-879B-4203-B170-7F799BA49CDB}"/>
                  </a:ext>
                </a:extLst>
              </p:cNvPr>
              <p:cNvSpPr txBox="1"/>
              <p:nvPr/>
            </p:nvSpPr>
            <p:spPr>
              <a:xfrm>
                <a:off x="1580633" y="3491003"/>
                <a:ext cx="6919609" cy="831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8A4A9F-879B-4203-B170-7F799BA4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33" y="3491003"/>
                <a:ext cx="6919609" cy="831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E5E3CB-3011-4873-831E-4EC11FD48E27}"/>
                  </a:ext>
                </a:extLst>
              </p:cNvPr>
              <p:cNvSpPr txBox="1"/>
              <p:nvPr/>
            </p:nvSpPr>
            <p:spPr>
              <a:xfrm>
                <a:off x="5253257" y="4271500"/>
                <a:ext cx="36540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的最优性，对充分小的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≥0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E5E3CB-3011-4873-831E-4EC11FD48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57" y="4271500"/>
                <a:ext cx="3654017" cy="1200329"/>
              </a:xfrm>
              <a:prstGeom prst="rect">
                <a:avLst/>
              </a:prstGeom>
              <a:blipFill>
                <a:blip r:embed="rId8"/>
                <a:stretch>
                  <a:fillRect l="-2671" t="-5584" r="-250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B9A590-4742-4BD7-AEE3-960AD0B0F211}"/>
                  </a:ext>
                </a:extLst>
              </p:cNvPr>
              <p:cNvSpPr txBox="1"/>
              <p:nvPr/>
            </p:nvSpPr>
            <p:spPr>
              <a:xfrm>
                <a:off x="1077302" y="5068499"/>
                <a:ext cx="3817609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⟶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B9A590-4742-4BD7-AEE3-960AD0B0F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02" y="5068499"/>
                <a:ext cx="3817609" cy="833498"/>
              </a:xfrm>
              <a:prstGeom prst="rect">
                <a:avLst/>
              </a:prstGeom>
              <a:blipFill>
                <a:blip r:embed="rId9"/>
                <a:stretch>
                  <a:fillRect r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AF44FF-5C1C-4809-A654-42E7EFF2F6F2}"/>
                  </a:ext>
                </a:extLst>
              </p:cNvPr>
              <p:cNvSpPr txBox="1"/>
              <p:nvPr/>
            </p:nvSpPr>
            <p:spPr>
              <a:xfrm>
                <a:off x="1098575" y="5822591"/>
                <a:ext cx="1902022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AF44FF-5C1C-4809-A654-42E7EFF2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75" y="5822591"/>
                <a:ext cx="1902022" cy="783804"/>
              </a:xfrm>
              <a:prstGeom prst="rect">
                <a:avLst/>
              </a:prstGeom>
              <a:blipFill>
                <a:blip r:embed="rId10"/>
                <a:stretch>
                  <a:fillRect r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5B3250C-34D5-45C7-83A3-3DF6BA472E37}"/>
                  </a:ext>
                </a:extLst>
              </p:cNvPr>
              <p:cNvSpPr txBox="1"/>
              <p:nvPr/>
            </p:nvSpPr>
            <p:spPr>
              <a:xfrm>
                <a:off x="612557" y="7078945"/>
                <a:ext cx="7899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是任意的，这蕴含着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是半正定的。</a:t>
                </a:r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5B3250C-34D5-45C7-83A3-3DF6BA47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7" y="7078945"/>
                <a:ext cx="7899400" cy="430887"/>
              </a:xfrm>
              <a:prstGeom prst="rect">
                <a:avLst/>
              </a:prstGeom>
              <a:blipFill>
                <a:blip r:embed="rId11"/>
                <a:stretch>
                  <a:fillRect l="-1003" t="-14085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43BC5D6-141E-4603-8E64-D28E652E587D}"/>
                  </a:ext>
                </a:extLst>
              </p:cNvPr>
              <p:cNvSpPr txBox="1"/>
              <p:nvPr/>
            </p:nvSpPr>
            <p:spPr>
              <a:xfrm>
                <a:off x="549479" y="2910246"/>
                <a:ext cx="8087891" cy="831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43BC5D6-141E-4603-8E64-D28E652E5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9" y="2910246"/>
                <a:ext cx="8087891" cy="8310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7874B95-0B59-41DC-92D0-52859613CDFE}"/>
                  </a:ext>
                </a:extLst>
              </p:cNvPr>
              <p:cNvSpPr txBox="1"/>
              <p:nvPr/>
            </p:nvSpPr>
            <p:spPr>
              <a:xfrm>
                <a:off x="453816" y="4292304"/>
                <a:ext cx="4612453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0≤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⟶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7874B95-0B59-41DC-92D0-52859613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6" y="4292304"/>
                <a:ext cx="4612453" cy="8091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32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1" grpId="0"/>
      <p:bldP spid="22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1244600" y="3922379"/>
                <a:ext cx="725684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满足这三个函数对应的二阶必要最优性条件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的局部极小点，但不是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3922379"/>
                <a:ext cx="7256849" cy="1354217"/>
              </a:xfrm>
              <a:prstGeom prst="rect">
                <a:avLst/>
              </a:prstGeom>
              <a:blipFill>
                <a:blip r:embed="rId4"/>
                <a:stretch>
                  <a:fillRect l="-1092" t="-4933" r="-1259" b="-9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17BFA95-0FEA-428B-8A72-5335A9F76EDC}"/>
              </a:ext>
            </a:extLst>
          </p:cNvPr>
          <p:cNvSpPr txBox="1"/>
          <p:nvPr/>
        </p:nvSpPr>
        <p:spPr>
          <a:xfrm>
            <a:off x="486926" y="269919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局部极小点的</a:t>
            </a:r>
            <a:r>
              <a:rPr lang="zh-CN" altLang="en-US" sz="44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必要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709283-B333-455A-B63C-F4FA7E749F76}"/>
                  </a:ext>
                </a:extLst>
              </p:cNvPr>
              <p:cNvSpPr txBox="1"/>
              <p:nvPr/>
            </p:nvSpPr>
            <p:spPr>
              <a:xfrm>
                <a:off x="747400" y="1271178"/>
                <a:ext cx="789940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请注意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独自并不蕴含着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是局部极小点，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709283-B333-455A-B63C-F4FA7E74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0" y="1271178"/>
                <a:ext cx="7899400" cy="984885"/>
              </a:xfrm>
              <a:prstGeom prst="rect">
                <a:avLst/>
              </a:prstGeom>
              <a:blipFill>
                <a:blip r:embed="rId5"/>
                <a:stretch>
                  <a:fillRect l="-1081" t="-6832" b="-12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6C38B5E-5DD5-4877-9552-25589C0D4089}"/>
              </a:ext>
            </a:extLst>
          </p:cNvPr>
          <p:cNvSpPr/>
          <p:nvPr/>
        </p:nvSpPr>
        <p:spPr>
          <a:xfrm>
            <a:off x="1083962" y="5661465"/>
            <a:ext cx="6138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接下来将考虑局部极小点的实用充分条件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4236BD-E729-41C3-B11F-1888C534C59F}"/>
                  </a:ext>
                </a:extLst>
              </p:cNvPr>
              <p:cNvSpPr txBox="1"/>
              <p:nvPr/>
            </p:nvSpPr>
            <p:spPr>
              <a:xfrm>
                <a:off x="829421" y="3331747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4236BD-E729-41C3-B11F-1888C534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1" y="3331747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157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82D4D1-9FC9-4465-88AD-1804ED04221A}"/>
                  </a:ext>
                </a:extLst>
              </p:cNvPr>
              <p:cNvSpPr txBox="1"/>
              <p:nvPr/>
            </p:nvSpPr>
            <p:spPr>
              <a:xfrm>
                <a:off x="782940" y="2301143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甚至必要条件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)≽0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也不蕴含着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82D4D1-9FC9-4465-88AD-1804ED042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0" y="2301143"/>
                <a:ext cx="7899400" cy="830997"/>
              </a:xfrm>
              <a:prstGeom prst="rect">
                <a:avLst/>
              </a:prstGeom>
              <a:blipFill>
                <a:blip r:embed="rId7"/>
                <a:stretch>
                  <a:fillRect t="-8029" r="-1235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58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45568AE-4F65-5839-1D89-189B92AAFBFC}"/>
              </a:ext>
            </a:extLst>
          </p:cNvPr>
          <p:cNvSpPr txBox="1"/>
          <p:nvPr/>
        </p:nvSpPr>
        <p:spPr>
          <a:xfrm>
            <a:off x="656826" y="2429796"/>
            <a:ext cx="1023694" cy="44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sz="2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8E5196-61FB-5FD2-3DC5-BAE931FFFA11}"/>
                  </a:ext>
                </a:extLst>
              </p:cNvPr>
              <p:cNvSpPr txBox="1"/>
              <p:nvPr/>
            </p:nvSpPr>
            <p:spPr>
              <a:xfrm>
                <a:off x="311953" y="2827079"/>
                <a:ext cx="842034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8E5196-61FB-5FD2-3DC5-BAE931FF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3" y="2827079"/>
                <a:ext cx="8420348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862413-1BC5-27C8-D4AC-1CD944754C7C}"/>
                  </a:ext>
                </a:extLst>
              </p:cNvPr>
              <p:cNvSpPr txBox="1"/>
              <p:nvPr/>
            </p:nvSpPr>
            <p:spPr>
              <a:xfrm>
                <a:off x="1680520" y="3466439"/>
                <a:ext cx="4896455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862413-1BC5-27C8-D4AC-1CD944754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20" y="3466439"/>
                <a:ext cx="4896455" cy="791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8D1EBE-0207-154D-FDBD-764D59E32A46}"/>
                  </a:ext>
                </a:extLst>
              </p:cNvPr>
              <p:cNvSpPr txBox="1"/>
              <p:nvPr/>
            </p:nvSpPr>
            <p:spPr>
              <a:xfrm>
                <a:off x="5251622" y="5082398"/>
                <a:ext cx="3655652" cy="92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对充分小的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8D1EBE-0207-154D-FDBD-764D59E3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22" y="5082398"/>
                <a:ext cx="3655652" cy="922753"/>
              </a:xfrm>
              <a:prstGeom prst="rect">
                <a:avLst/>
              </a:prstGeom>
              <a:blipFill>
                <a:blip r:embed="rId6"/>
                <a:stretch>
                  <a:fillRect t="-5298" b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91D744-B3FB-FEB5-308E-0A6711264D57}"/>
                  </a:ext>
                </a:extLst>
              </p:cNvPr>
              <p:cNvSpPr txBox="1"/>
              <p:nvPr/>
            </p:nvSpPr>
            <p:spPr>
              <a:xfrm>
                <a:off x="2058059" y="4260499"/>
                <a:ext cx="4453958" cy="92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91D744-B3FB-FEB5-308E-0A671126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59" y="4260499"/>
                <a:ext cx="4453958" cy="92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5E4A0F-6CF9-BECD-675E-E44FE1872C98}"/>
                  </a:ext>
                </a:extLst>
              </p:cNvPr>
              <p:cNvSpPr txBox="1"/>
              <p:nvPr/>
            </p:nvSpPr>
            <p:spPr>
              <a:xfrm>
                <a:off x="2285645" y="5389795"/>
                <a:ext cx="11248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5E4A0F-6CF9-BECD-675E-E44FE18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45" y="5389795"/>
                <a:ext cx="112482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15601D-D465-4B2F-9F30-DE1649187E52}"/>
                  </a:ext>
                </a:extLst>
              </p:cNvPr>
              <p:cNvSpPr txBox="1"/>
              <p:nvPr/>
            </p:nvSpPr>
            <p:spPr>
              <a:xfrm>
                <a:off x="656826" y="1006540"/>
                <a:ext cx="78313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18.5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在开集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上二次连续可微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严格局部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15601D-D465-4B2F-9F30-DE1649187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6" y="1006540"/>
                <a:ext cx="7831347" cy="1200329"/>
              </a:xfrm>
              <a:prstGeom prst="rect">
                <a:avLst/>
              </a:prstGeom>
              <a:blipFill>
                <a:blip r:embed="rId9"/>
                <a:stretch>
                  <a:fillRect l="-1246" t="-5584" r="-1168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62F59F5-65C5-4545-A067-A7662D62720E}"/>
              </a:ext>
            </a:extLst>
          </p:cNvPr>
          <p:cNvSpPr txBox="1"/>
          <p:nvPr/>
        </p:nvSpPr>
        <p:spPr>
          <a:xfrm>
            <a:off x="486926" y="22882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局部极小点的二阶</a:t>
            </a:r>
            <a:r>
              <a:rPr lang="zh-CN" altLang="en-US" sz="44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充分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5F7DCD-C5B7-4D99-97DE-4C5323D97D8D}"/>
                  </a:ext>
                </a:extLst>
              </p:cNvPr>
              <p:cNvSpPr txBox="1"/>
              <p:nvPr/>
            </p:nvSpPr>
            <p:spPr>
              <a:xfrm>
                <a:off x="5943878" y="3599242"/>
                <a:ext cx="3113625" cy="101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最小特征值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5F7DCD-C5B7-4D99-97DE-4C5323D9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878" y="3599242"/>
                <a:ext cx="3113625" cy="1014958"/>
              </a:xfrm>
              <a:prstGeom prst="rect">
                <a:avLst/>
              </a:prstGeom>
              <a:blipFill>
                <a:blip r:embed="rId10"/>
                <a:stretch>
                  <a:fillRect l="-1957" b="-8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9F5172-1039-4011-BA94-B585B16D586E}"/>
                  </a:ext>
                </a:extLst>
              </p:cNvPr>
              <p:cNvSpPr txBox="1"/>
              <p:nvPr/>
            </p:nvSpPr>
            <p:spPr>
              <a:xfrm>
                <a:off x="1434516" y="2421520"/>
                <a:ext cx="56459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任取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，则由二阶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展式，有</a:t>
                </a:r>
                <a:endPara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9F5172-1039-4011-BA94-B585B16D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16" y="2421520"/>
                <a:ext cx="5645906" cy="430887"/>
              </a:xfrm>
              <a:prstGeom prst="rect">
                <a:avLst/>
              </a:prstGeom>
              <a:blipFill>
                <a:blip r:embed="rId11"/>
                <a:stretch>
                  <a:fillRect l="-1404" t="-14085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04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6" grpId="0"/>
      <p:bldP spid="7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45568AE-4F65-5839-1D89-189B92AAFBFC}"/>
              </a:ext>
            </a:extLst>
          </p:cNvPr>
          <p:cNvSpPr txBox="1"/>
          <p:nvPr/>
        </p:nvSpPr>
        <p:spPr>
          <a:xfrm>
            <a:off x="486926" y="105624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例子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18.6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考虑函数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8E5196-61FB-5FD2-3DC5-BAE931FFFA11}"/>
                  </a:ext>
                </a:extLst>
              </p:cNvPr>
              <p:cNvSpPr txBox="1"/>
              <p:nvPr/>
            </p:nvSpPr>
            <p:spPr>
              <a:xfrm>
                <a:off x="807394" y="1485985"/>
                <a:ext cx="7671882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8E5196-61FB-5FD2-3DC5-BAE931FF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94" y="1485985"/>
                <a:ext cx="767188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8D1EBE-0207-154D-FDBD-764D59E32A46}"/>
                  </a:ext>
                </a:extLst>
              </p:cNvPr>
              <p:cNvSpPr txBox="1"/>
              <p:nvPr/>
            </p:nvSpPr>
            <p:spPr>
              <a:xfrm>
                <a:off x="773197" y="4707520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有三个驻点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8D1EBE-0207-154D-FDBD-764D59E3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97" y="4707520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080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D56ECD0C-ECE6-4931-A4F0-08BB95AD2932}"/>
              </a:ext>
            </a:extLst>
          </p:cNvPr>
          <p:cNvGrpSpPr/>
          <p:nvPr/>
        </p:nvGrpSpPr>
        <p:grpSpPr>
          <a:xfrm>
            <a:off x="640518" y="2346137"/>
            <a:ext cx="7899400" cy="1115063"/>
            <a:chOff x="640518" y="2346137"/>
            <a:chExt cx="7899400" cy="1115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58E4072-8810-C032-39FF-670C752B6D47}"/>
                    </a:ext>
                  </a:extLst>
                </p:cNvPr>
                <p:cNvSpPr txBox="1"/>
                <p:nvPr/>
              </p:nvSpPr>
              <p:spPr>
                <a:xfrm>
                  <a:off x="813878" y="2711571"/>
                  <a:ext cx="7671882" cy="7496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58E4072-8810-C032-39FF-670C752B6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8" y="2711571"/>
                  <a:ext cx="7671882" cy="7496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92348A-4571-1601-E137-B1E4A0B5648D}"/>
                </a:ext>
              </a:extLst>
            </p:cNvPr>
            <p:cNvSpPr txBox="1"/>
            <p:nvPr/>
          </p:nvSpPr>
          <p:spPr>
            <a:xfrm>
              <a:off x="640518" y="2346137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对应的梯度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212662-85A1-40CE-861D-97CE345538F4}"/>
              </a:ext>
            </a:extLst>
          </p:cNvPr>
          <p:cNvGrpSpPr/>
          <p:nvPr/>
        </p:nvGrpSpPr>
        <p:grpSpPr>
          <a:xfrm>
            <a:off x="728787" y="3454648"/>
            <a:ext cx="7899400" cy="1161592"/>
            <a:chOff x="728787" y="3454648"/>
            <a:chExt cx="7899400" cy="116159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0E97F2-8E8A-56AB-B217-33FD0267F899}"/>
                </a:ext>
              </a:extLst>
            </p:cNvPr>
            <p:cNvSpPr txBox="1"/>
            <p:nvPr/>
          </p:nvSpPr>
          <p:spPr>
            <a:xfrm>
              <a:off x="728787" y="3454648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Hesse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矩阵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1A3F732-3464-CAA0-1214-269EA0C28BD2}"/>
                    </a:ext>
                  </a:extLst>
                </p:cNvPr>
                <p:cNvSpPr txBox="1"/>
                <p:nvPr/>
              </p:nvSpPr>
              <p:spPr>
                <a:xfrm>
                  <a:off x="820360" y="3844939"/>
                  <a:ext cx="7671882" cy="7713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1A3F732-3464-CAA0-1214-269EA0C28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360" y="3844939"/>
                  <a:ext cx="7671882" cy="7713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CC3F775-FB0D-41D4-B810-8F26A2E508EC}"/>
              </a:ext>
            </a:extLst>
          </p:cNvPr>
          <p:cNvSpPr txBox="1"/>
          <p:nvPr/>
        </p:nvSpPr>
        <p:spPr>
          <a:xfrm>
            <a:off x="486926" y="22882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局部极小点的二阶充分条件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8A1CB7-6264-4FD0-B4E9-C49CBE14939A}"/>
                  </a:ext>
                </a:extLst>
              </p:cNvPr>
              <p:cNvSpPr txBox="1"/>
              <p:nvPr/>
            </p:nvSpPr>
            <p:spPr>
              <a:xfrm>
                <a:off x="810268" y="5370868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不满足二阶必要条件，不是局部极小点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8A1CB7-6264-4FD0-B4E9-C49CBE14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8" y="5370868"/>
                <a:ext cx="7899400" cy="461665"/>
              </a:xfrm>
              <a:prstGeom prst="rect">
                <a:avLst/>
              </a:prstGeom>
              <a:blipFill>
                <a:blip r:embed="rId8"/>
                <a:stretch>
                  <a:fillRect l="-108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2FB8C6-43A7-4FB6-96E8-A8503E1D0EFF}"/>
                  </a:ext>
                </a:extLst>
              </p:cNvPr>
              <p:cNvSpPr txBox="1"/>
              <p:nvPr/>
            </p:nvSpPr>
            <p:spPr>
              <a:xfrm>
                <a:off x="773197" y="6013621"/>
                <a:ext cx="8218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−1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满足二阶充分条件，是严格局部极小点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2FB8C6-43A7-4FB6-96E8-A8503E1D0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97" y="6013621"/>
                <a:ext cx="8218911" cy="461665"/>
              </a:xfrm>
              <a:prstGeom prst="rect">
                <a:avLst/>
              </a:prstGeom>
              <a:blipFill>
                <a:blip r:embed="rId9"/>
                <a:stretch>
                  <a:fillRect l="-103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75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驻点的类型</a:t>
            </a: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549275" y="1384300"/>
          <a:ext cx="25352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Visio" r:id="rId3" imgW="1392489" imgH="1067044" progId="Visio.Drawing.11">
                  <p:embed/>
                </p:oleObj>
              </mc:Choice>
              <mc:Fallback>
                <p:oleObj name="Visio" r:id="rId3" imgW="1392489" imgH="1067044" progId="Visio.Drawing.11">
                  <p:embed/>
                  <p:pic>
                    <p:nvPicPr>
                      <p:cNvPr id="184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384300"/>
                        <a:ext cx="253523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7"/>
          <p:cNvGraphicFramePr>
            <a:graphicFrameLocks noChangeAspect="1"/>
          </p:cNvGraphicFramePr>
          <p:nvPr/>
        </p:nvGraphicFramePr>
        <p:xfrm>
          <a:off x="2949575" y="1277938"/>
          <a:ext cx="2651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Visio" r:id="rId5" imgW="1392489" imgH="1025103" progId="Visio.Drawing.11">
                  <p:embed/>
                </p:oleObj>
              </mc:Choice>
              <mc:Fallback>
                <p:oleObj name="Visio" r:id="rId5" imgW="1392489" imgH="1025103" progId="Visio.Drawing.11">
                  <p:embed/>
                  <p:pic>
                    <p:nvPicPr>
                      <p:cNvPr id="184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277938"/>
                        <a:ext cx="2651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6030913" y="1552575"/>
          <a:ext cx="269081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Visio" r:id="rId7" imgW="1831726" imgH="1187338" progId="Visio.Drawing.11">
                  <p:embed/>
                </p:oleObj>
              </mc:Choice>
              <mc:Fallback>
                <p:oleObj name="Visio" r:id="rId7" imgW="1831726" imgH="1187338" progId="Visio.Drawing.11">
                  <p:embed/>
                  <p:pic>
                    <p:nvPicPr>
                      <p:cNvPr id="184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1552575"/>
                        <a:ext cx="2690812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9"/>
          <p:cNvGraphicFramePr>
            <a:graphicFrameLocks noChangeAspect="1"/>
          </p:cNvGraphicFramePr>
          <p:nvPr/>
        </p:nvGraphicFramePr>
        <p:xfrm>
          <a:off x="877888" y="3625850"/>
          <a:ext cx="313372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Visio" r:id="rId9" imgW="1724111" imgH="1561876" progId="Visio.Drawing.11">
                  <p:embed/>
                </p:oleObj>
              </mc:Choice>
              <mc:Fallback>
                <p:oleObj name="Visio" r:id="rId9" imgW="1724111" imgH="1561876" progId="Visio.Drawing.11">
                  <p:embed/>
                  <p:pic>
                    <p:nvPicPr>
                      <p:cNvPr id="184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3625850"/>
                        <a:ext cx="3133725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0"/>
          <p:cNvGraphicFramePr>
            <a:graphicFrameLocks noChangeAspect="1"/>
          </p:cNvGraphicFramePr>
          <p:nvPr/>
        </p:nvGraphicFramePr>
        <p:xfrm>
          <a:off x="5048250" y="3683000"/>
          <a:ext cx="31369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Visio" r:id="rId11" imgW="1714033" imgH="1525788" progId="Visio.Drawing.11">
                  <p:embed/>
                </p:oleObj>
              </mc:Choice>
              <mc:Fallback>
                <p:oleObj name="Visio" r:id="rId11" imgW="1714033" imgH="1525788" progId="Visio.Drawing.11">
                  <p:embed/>
                  <p:pic>
                    <p:nvPicPr>
                      <p:cNvPr id="1843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683000"/>
                        <a:ext cx="3136900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upload.wikimedia.org/wikipedia/commons/thumb/1/1e/Saddle_point.svg/300px-Saddle_poi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5" y="1109362"/>
            <a:ext cx="465613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https://upload.wikimedia.org/wikipedia/commons/thumb/a/ac/Saddle_Point_between_maxima.svg/300px-Saddle_Point_between_maxim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794000"/>
            <a:ext cx="4673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1962E17-DC38-4F90-86E7-0B14F89B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驻点的类型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4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最速下降法的全局收敛性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05847"/>
                <a:ext cx="789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18.7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下降方向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处的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一阶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下降方向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(descent direction)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05847"/>
                <a:ext cx="7899400" cy="1200329"/>
              </a:xfrm>
              <a:prstGeom prst="rect">
                <a:avLst/>
              </a:prstGeom>
              <a:blipFill>
                <a:blip r:embed="rId4"/>
                <a:stretch>
                  <a:fillRect l="-1157" t="-5584" r="-1235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619054" y="2299864"/>
                <a:ext cx="3952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54" y="2299864"/>
                <a:ext cx="3952945" cy="461665"/>
              </a:xfrm>
              <a:prstGeom prst="rect">
                <a:avLst/>
              </a:prstGeom>
              <a:blipFill>
                <a:blip r:embed="rId5"/>
                <a:stretch>
                  <a:fillRect l="-246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22299" y="4551825"/>
                <a:ext cx="789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(18.4)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中，因为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的大小是能控制的，并且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而言是常数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因此，充分小的步长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能使得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4551825"/>
                <a:ext cx="7899400" cy="1200329"/>
              </a:xfrm>
              <a:prstGeom prst="rect">
                <a:avLst/>
              </a:prstGeom>
              <a:blipFill>
                <a:blip r:embed="rId6"/>
                <a:stretch>
                  <a:fillRect l="-1157" t="-5584" r="-1235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E5F419-68FA-3422-170A-8CB3F2E3D7ED}"/>
                  </a:ext>
                </a:extLst>
              </p:cNvPr>
              <p:cNvSpPr txBox="1"/>
              <p:nvPr/>
            </p:nvSpPr>
            <p:spPr>
              <a:xfrm>
                <a:off x="739298" y="2752779"/>
                <a:ext cx="767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E5F419-68FA-3422-170A-8CB3F2E3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8" y="2752779"/>
                <a:ext cx="7671882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96DBAA-FEBF-12CE-1294-A56D699EF5B3}"/>
                  </a:ext>
                </a:extLst>
              </p:cNvPr>
              <p:cNvSpPr txBox="1"/>
              <p:nvPr/>
            </p:nvSpPr>
            <p:spPr>
              <a:xfrm>
                <a:off x="2146571" y="3265106"/>
                <a:ext cx="45363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96DBAA-FEBF-12CE-1294-A56D699E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71" y="3265106"/>
                <a:ext cx="4536336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8FB77270-53FF-4CBA-9178-A5F32EAF6D51}"/>
              </a:ext>
            </a:extLst>
          </p:cNvPr>
          <p:cNvGrpSpPr/>
          <p:nvPr/>
        </p:nvGrpSpPr>
        <p:grpSpPr>
          <a:xfrm>
            <a:off x="2110422" y="3715285"/>
            <a:ext cx="6407765" cy="519342"/>
            <a:chOff x="2110422" y="3715285"/>
            <a:chExt cx="6407765" cy="519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9F46C61-6882-AEEA-2147-655125AE0257}"/>
                    </a:ext>
                  </a:extLst>
                </p:cNvPr>
                <p:cNvSpPr txBox="1"/>
                <p:nvPr/>
              </p:nvSpPr>
              <p:spPr>
                <a:xfrm>
                  <a:off x="2110422" y="3772962"/>
                  <a:ext cx="41212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9F46C61-6882-AEEA-2147-655125AE0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422" y="3772962"/>
                  <a:ext cx="412129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118DE4C-7189-5375-D422-E2A9DF21B184}"/>
                    </a:ext>
                  </a:extLst>
                </p:cNvPr>
                <p:cNvSpPr txBox="1"/>
                <p:nvPr/>
              </p:nvSpPr>
              <p:spPr>
                <a:xfrm>
                  <a:off x="7417520" y="3715285"/>
                  <a:ext cx="11006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(18.4)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118DE4C-7189-5375-D422-E2A9DF21B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520" y="3715285"/>
                  <a:ext cx="1100667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889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E2600F9-1D97-42EA-ABB0-95ECD2E739C0}"/>
              </a:ext>
            </a:extLst>
          </p:cNvPr>
          <p:cNvSpPr txBox="1"/>
          <p:nvPr/>
        </p:nvSpPr>
        <p:spPr>
          <a:xfrm>
            <a:off x="4183424" y="2295021"/>
            <a:ext cx="364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由一阶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Taylor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展式得到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7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6" grpId="0"/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rgbClr val="C00000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33672</TotalTime>
  <Words>2237</Words>
  <Application>Microsoft Office PowerPoint</Application>
  <PresentationFormat>全屏显示(4:3)</PresentationFormat>
  <Paragraphs>203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4367</cp:revision>
  <cp:lastPrinted>2023-11-08T03:19:18Z</cp:lastPrinted>
  <dcterms:created xsi:type="dcterms:W3CDTF">1997-11-08T17:22:06Z</dcterms:created>
  <dcterms:modified xsi:type="dcterms:W3CDTF">2023-11-09T03:22:50Z</dcterms:modified>
</cp:coreProperties>
</file>