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18"/>
  </p:notesMasterIdLst>
  <p:handoutMasterIdLst>
    <p:handoutMasterId r:id="rId19"/>
  </p:handoutMasterIdLst>
  <p:sldIdLst>
    <p:sldId id="697" r:id="rId2"/>
    <p:sldId id="700" r:id="rId3"/>
    <p:sldId id="698" r:id="rId4"/>
    <p:sldId id="678" r:id="rId5"/>
    <p:sldId id="685" r:id="rId6"/>
    <p:sldId id="686" r:id="rId7"/>
    <p:sldId id="687" r:id="rId8"/>
    <p:sldId id="688" r:id="rId9"/>
    <p:sldId id="701" r:id="rId10"/>
    <p:sldId id="690" r:id="rId11"/>
    <p:sldId id="704" r:id="rId12"/>
    <p:sldId id="709" r:id="rId13"/>
    <p:sldId id="705" r:id="rId14"/>
    <p:sldId id="706" r:id="rId15"/>
    <p:sldId id="707" r:id="rId16"/>
    <p:sldId id="708" r:id="rId17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7030A0"/>
    <a:srgbClr val="008080"/>
    <a:srgbClr val="000000"/>
    <a:srgbClr val="FFCCFF"/>
    <a:srgbClr val="FFFF99"/>
    <a:srgbClr val="3399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8" autoAdjust="0"/>
    <p:restoredTop sz="94711" autoAdjust="0"/>
  </p:normalViewPr>
  <p:slideViewPr>
    <p:cSldViewPr snapToGrid="0">
      <p:cViewPr varScale="1">
        <p:scale>
          <a:sx n="58" d="100"/>
          <a:sy n="58" d="100"/>
        </p:scale>
        <p:origin x="1788" y="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-1416" y="-9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7D1D5005-FA64-4B68-8718-C69E96C4B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081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397" y="4716867"/>
            <a:ext cx="4982885" cy="446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DB9E98CC-3F06-4AE5-9B38-CBF5B5B55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741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鞍点：沿着一个方向，函数会增加，沿着另一个方向，函数会减小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834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5783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5532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418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2292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2484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8934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91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5177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1763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8145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515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7207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上面的定理仅是一种渐近方式的陈述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8209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3992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315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AD7D-0C96-481A-B2FF-C2A4F0F631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6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2FBEF-62E4-4215-8DDE-F1A21BD90F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4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E9AD06-A5D8-4920-A8A1-E4FE10CD1C56}" type="datetimeFigureOut">
              <a:rPr lang="zh-CN" altLang="en-US"/>
              <a:pPr>
                <a:defRPr/>
              </a:pPr>
              <a:t>2023/11/13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EE14A5-72EC-40B3-9961-5EB8EB8210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323850" y="6515100"/>
            <a:ext cx="35258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非凸优化：逃离鞍点</a:t>
            </a:r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LHY-SMS-BUAA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4699000" y="6510338"/>
            <a:ext cx="20335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最优化方法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5.png"/><Relationship Id="rId12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28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60.png"/><Relationship Id="rId12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50.png"/><Relationship Id="rId11" Type="http://schemas.openxmlformats.org/officeDocument/2006/relationships/image" Target="../media/image59.png"/><Relationship Id="rId5" Type="http://schemas.openxmlformats.org/officeDocument/2006/relationships/image" Target="../media/image43.png"/><Relationship Id="rId10" Type="http://schemas.openxmlformats.org/officeDocument/2006/relationships/image" Target="../media/image57.png"/><Relationship Id="rId4" Type="http://schemas.openxmlformats.org/officeDocument/2006/relationships/image" Target="../media/image40.png"/><Relationship Id="rId9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79.png"/><Relationship Id="rId3" Type="http://schemas.openxmlformats.org/officeDocument/2006/relationships/notesSlide" Target="../notesSlides/notesSlide15.xml"/><Relationship Id="rId12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11" Type="http://schemas.openxmlformats.org/officeDocument/2006/relationships/image" Target="../media/image260.png"/><Relationship Id="rId5" Type="http://schemas.openxmlformats.org/officeDocument/2006/relationships/image" Target="../media/image73.png"/><Relationship Id="rId15" Type="http://schemas.openxmlformats.org/officeDocument/2006/relationships/image" Target="../media/image81.png"/><Relationship Id="rId10" Type="http://schemas.openxmlformats.org/officeDocument/2006/relationships/image" Target="../media/image74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85.png"/><Relationship Id="rId12" Type="http://schemas.openxmlformats.org/officeDocument/2006/relationships/image" Target="../media/image8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84.png"/><Relationship Id="rId11" Type="http://schemas.openxmlformats.org/officeDocument/2006/relationships/image" Target="../media/image87.png"/><Relationship Id="rId5" Type="http://schemas.openxmlformats.org/officeDocument/2006/relationships/image" Target="../media/image83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4" Type="http://schemas.openxmlformats.org/officeDocument/2006/relationships/image" Target="../media/image82.png"/><Relationship Id="rId1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0.png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32.png"/><Relationship Id="rId5" Type="http://schemas.openxmlformats.org/officeDocument/2006/relationships/image" Target="../media/image26.png"/><Relationship Id="rId4" Type="http://schemas.openxmlformats.org/officeDocument/2006/relationships/image" Target="../media/image120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鞍点的定义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E373D55-2D00-4EF2-B8C4-9CCC83F5B3C8}"/>
                  </a:ext>
                </a:extLst>
              </p:cNvPr>
              <p:cNvSpPr txBox="1"/>
              <p:nvPr/>
            </p:nvSpPr>
            <p:spPr>
              <a:xfrm>
                <a:off x="556850" y="2710178"/>
                <a:ext cx="7899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定义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19.2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鞍点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，如果对所有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𝜖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;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使得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E373D55-2D00-4EF2-B8C4-9CCC83F5B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50" y="2710178"/>
                <a:ext cx="7899400" cy="830997"/>
              </a:xfrm>
              <a:prstGeom prst="rect">
                <a:avLst/>
              </a:prstGeom>
              <a:blipFill>
                <a:blip r:embed="rId4"/>
                <a:stretch>
                  <a:fillRect l="-1157" t="-808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4D372D-83B9-4AB9-9AC2-F270FD0039DE}"/>
                  </a:ext>
                </a:extLst>
              </p:cNvPr>
              <p:cNvSpPr txBox="1"/>
              <p:nvPr/>
            </p:nvSpPr>
            <p:spPr>
              <a:xfrm>
                <a:off x="565285" y="1153740"/>
                <a:ext cx="7899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定义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19.1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: 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⟶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ℝ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驻点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(stationary point)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，如果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4D372D-83B9-4AB9-9AC2-F270FD003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85" y="1153740"/>
                <a:ext cx="7899400" cy="830997"/>
              </a:xfrm>
              <a:prstGeom prst="rect">
                <a:avLst/>
              </a:prstGeom>
              <a:blipFill>
                <a:blip r:embed="rId5"/>
                <a:stretch>
                  <a:fillRect l="-1235" t="-8029" r="-1157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4C1E280-E453-45DB-BAAF-C3AE2213A215}"/>
                  </a:ext>
                </a:extLst>
              </p:cNvPr>
              <p:cNvSpPr txBox="1"/>
              <p:nvPr/>
            </p:nvSpPr>
            <p:spPr>
              <a:xfrm>
                <a:off x="622300" y="4087448"/>
                <a:ext cx="7899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定义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19.2’ 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⊆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  <m:r>
                      <a:rPr lang="el-GR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⊆</m:t>
                    </m:r>
                    <m:sSup>
                      <m:sSupPr>
                        <m:ctrlPr>
                          <a:rPr lang="el-GR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l-GR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sSup>
                      <m:sSupPr>
                        <m:ctrl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ℝ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  </m:t>
                    </m:r>
                  </m:oMath>
                </a14:m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称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m:rPr>
                        <m:sty m:val="p"/>
                      </m:rPr>
                      <a:rPr lang="el-GR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是函数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上的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鞍点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，如果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𝜆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4C1E280-E453-45DB-BAAF-C3AE2213A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4087448"/>
                <a:ext cx="7899400" cy="1200329"/>
              </a:xfrm>
              <a:prstGeom prst="rect">
                <a:avLst/>
              </a:prstGeom>
              <a:blipFill>
                <a:blip r:embed="rId6"/>
                <a:stretch>
                  <a:fillRect l="-1157" t="-5612" b="-11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27581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9758E1E-CC95-251B-382C-95305C8EFBB2}"/>
                  </a:ext>
                </a:extLst>
              </p:cNvPr>
              <p:cNvSpPr txBox="1"/>
              <p:nvPr/>
            </p:nvSpPr>
            <p:spPr>
              <a:xfrm>
                <a:off x="652235" y="1013206"/>
                <a:ext cx="7504841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例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19.9(</a:t>
                </a: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例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18.6</a:t>
                </a: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续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对于函数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9758E1E-CC95-251B-382C-95305C8EF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35" y="1013206"/>
                <a:ext cx="7504841" cy="613886"/>
              </a:xfrm>
              <a:prstGeom prst="rect">
                <a:avLst/>
              </a:prstGeom>
              <a:blipFill>
                <a:blip r:embed="rId4"/>
                <a:stretch>
                  <a:fillRect l="-1300" b="-8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/>
              <p:nvPr/>
            </p:nvSpPr>
            <p:spPr>
              <a:xfrm>
                <a:off x="652235" y="6013405"/>
                <a:ext cx="8546903" cy="462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这里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dim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是低维子空间，测度为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0.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35" y="6013405"/>
                <a:ext cx="8546903" cy="462884"/>
              </a:xfrm>
              <a:prstGeom prst="rect">
                <a:avLst/>
              </a:prstGeom>
              <a:blipFill>
                <a:blip r:embed="rId5"/>
                <a:stretch>
                  <a:fillRect l="-999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BBDAF2CB-4420-4F0B-B134-502A80D0E07C}"/>
              </a:ext>
            </a:extLst>
          </p:cNvPr>
          <p:cNvGrpSpPr/>
          <p:nvPr/>
        </p:nvGrpSpPr>
        <p:grpSpPr>
          <a:xfrm>
            <a:off x="630200" y="4298743"/>
            <a:ext cx="6475681" cy="914225"/>
            <a:chOff x="718337" y="3263155"/>
            <a:chExt cx="5082414" cy="9142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1F3ED2FE-4C70-7991-48FA-B580279B2BEA}"/>
                    </a:ext>
                  </a:extLst>
                </p:cNvPr>
                <p:cNvSpPr txBox="1"/>
                <p:nvPr/>
              </p:nvSpPr>
              <p:spPr>
                <a:xfrm>
                  <a:off x="1771460" y="3263155"/>
                  <a:ext cx="4029291" cy="91422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𝜂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1+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𝜂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𝜂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1F3ED2FE-4C70-7991-48FA-B580279B2B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1460" y="3263155"/>
                  <a:ext cx="4029291" cy="9142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0883F50-61CB-CECC-314E-9F74929CC7B8}"/>
                </a:ext>
              </a:extLst>
            </p:cNvPr>
            <p:cNvSpPr txBox="1"/>
            <p:nvPr/>
          </p:nvSpPr>
          <p:spPr>
            <a:xfrm>
              <a:off x="718337" y="3503825"/>
              <a:ext cx="248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梯度映射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115BDD3A-A877-4D09-9CDB-755E84E7AA2D}"/>
              </a:ext>
            </a:extLst>
          </p:cNvPr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四次函数的例子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5888C0F-C4B1-4504-865C-1C525955401B}"/>
                  </a:ext>
                </a:extLst>
              </p:cNvPr>
              <p:cNvSpPr txBox="1"/>
              <p:nvPr/>
            </p:nvSpPr>
            <p:spPr>
              <a:xfrm>
                <a:off x="1107727" y="2868369"/>
                <a:ext cx="54142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有三个驻点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0, 0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0, 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0, 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5888C0F-C4B1-4504-865C-1C5259554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727" y="2868369"/>
                <a:ext cx="5414259" cy="461665"/>
              </a:xfrm>
              <a:prstGeom prst="rect">
                <a:avLst/>
              </a:prstGeom>
              <a:blipFill>
                <a:blip r:embed="rId7"/>
                <a:stretch>
                  <a:fillRect l="-1577" t="-14667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56C3108A-DE05-4350-A593-56B962F9C317}"/>
              </a:ext>
            </a:extLst>
          </p:cNvPr>
          <p:cNvGrpSpPr/>
          <p:nvPr/>
        </p:nvGrpSpPr>
        <p:grpSpPr>
          <a:xfrm>
            <a:off x="744731" y="1619461"/>
            <a:ext cx="3485745" cy="1158823"/>
            <a:chOff x="678629" y="2071156"/>
            <a:chExt cx="3038743" cy="11588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0329696D-AECB-4F1E-A1A9-C665A8A65EED}"/>
                    </a:ext>
                  </a:extLst>
                </p:cNvPr>
                <p:cNvSpPr txBox="1"/>
                <p:nvPr/>
              </p:nvSpPr>
              <p:spPr>
                <a:xfrm>
                  <a:off x="678629" y="2480350"/>
                  <a:ext cx="3038743" cy="7496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0329696D-AECB-4F1E-A1A9-C665A8A65E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29" y="2480350"/>
                  <a:ext cx="3038743" cy="74962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12A71B6-E5FE-437F-BD6F-46154670A2BE}"/>
                </a:ext>
              </a:extLst>
            </p:cNvPr>
            <p:cNvSpPr txBox="1"/>
            <p:nvPr/>
          </p:nvSpPr>
          <p:spPr>
            <a:xfrm>
              <a:off x="685286" y="2071156"/>
              <a:ext cx="2499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梯度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: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C940F46-92FE-4E95-A205-0009E373A698}"/>
              </a:ext>
            </a:extLst>
          </p:cNvPr>
          <p:cNvGrpSpPr/>
          <p:nvPr/>
        </p:nvGrpSpPr>
        <p:grpSpPr>
          <a:xfrm>
            <a:off x="4328259" y="1792919"/>
            <a:ext cx="4083953" cy="1161592"/>
            <a:chOff x="445084" y="3454648"/>
            <a:chExt cx="8183103" cy="1161592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F4EB30A-9748-4BA1-9325-5A87D507F4DD}"/>
                </a:ext>
              </a:extLst>
            </p:cNvPr>
            <p:cNvSpPr txBox="1"/>
            <p:nvPr/>
          </p:nvSpPr>
          <p:spPr>
            <a:xfrm>
              <a:off x="728787" y="3454648"/>
              <a:ext cx="7899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Hesse</a:t>
              </a:r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矩阵：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174BE4D-9DE1-4836-A1ED-15C0F72CF314}"/>
                    </a:ext>
                  </a:extLst>
                </p:cNvPr>
                <p:cNvSpPr txBox="1"/>
                <p:nvPr/>
              </p:nvSpPr>
              <p:spPr>
                <a:xfrm>
                  <a:off x="445084" y="3844939"/>
                  <a:ext cx="7671882" cy="77130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174BE4D-9DE1-4836-A1ED-15C0F72CF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084" y="3844939"/>
                  <a:ext cx="7671882" cy="77130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D4DBF81-5B41-4212-A39F-16BEAC7FF0AC}"/>
                  </a:ext>
                </a:extLst>
              </p:cNvPr>
              <p:cNvSpPr txBox="1"/>
              <p:nvPr/>
            </p:nvSpPr>
            <p:spPr>
              <a:xfrm>
                <a:off x="1096709" y="3905630"/>
                <a:ext cx="4092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0, 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是唯一的严格驻点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D4DBF81-5B41-4212-A39F-16BEAC7FF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709" y="3905630"/>
                <a:ext cx="4092236" cy="461665"/>
              </a:xfrm>
              <a:prstGeom prst="rect">
                <a:avLst/>
              </a:prstGeom>
              <a:blipFill>
                <a:blip r:embed="rId10"/>
                <a:stretch>
                  <a:fillRect l="-2086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0ED8C92-63DA-4DE8-AC4F-97A6F452930D}"/>
                  </a:ext>
                </a:extLst>
              </p:cNvPr>
              <p:cNvSpPr txBox="1"/>
              <p:nvPr/>
            </p:nvSpPr>
            <p:spPr>
              <a:xfrm>
                <a:off x="1096710" y="3398192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0, −1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满足二阶充分条件，是严格局部极小点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0ED8C92-63DA-4DE8-AC4F-97A6F4529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710" y="3398192"/>
                <a:ext cx="7899400" cy="461665"/>
              </a:xfrm>
              <a:prstGeom prst="rect">
                <a:avLst/>
              </a:prstGeom>
              <a:blipFill>
                <a:blip r:embed="rId11"/>
                <a:stretch>
                  <a:fillRect l="-1080" t="-14474" r="-1003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D5C4591-79FB-41B6-B604-2A7F4B259F58}"/>
                  </a:ext>
                </a:extLst>
              </p:cNvPr>
              <p:cNvSpPr txBox="1"/>
              <p:nvPr/>
            </p:nvSpPr>
            <p:spPr>
              <a:xfrm>
                <a:off x="642197" y="5151866"/>
                <a:ext cx="790379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注意这里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不是二次函数，分析时需要用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代替二次函数例子中的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𝐻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D5C4591-79FB-41B6-B604-2A7F4B259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97" y="5151866"/>
                <a:ext cx="7903796" cy="830997"/>
              </a:xfrm>
              <a:prstGeom prst="rect">
                <a:avLst/>
              </a:prstGeom>
              <a:blipFill>
                <a:blip r:embed="rId12"/>
                <a:stretch>
                  <a:fillRect l="-1002" t="-8088" r="-1157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2803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1" grpId="0"/>
      <p:bldP spid="19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“局部”概念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/>
              <p:nvPr/>
            </p:nvSpPr>
            <p:spPr>
              <a:xfrm>
                <a:off x="622300" y="1159944"/>
                <a:ext cx="5844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首先定义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的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局部稳定集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/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吸引子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为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1159944"/>
                <a:ext cx="5844601" cy="461665"/>
              </a:xfrm>
              <a:prstGeom prst="rect">
                <a:avLst/>
              </a:prstGeom>
              <a:blipFill>
                <a:blip r:embed="rId4"/>
                <a:stretch>
                  <a:fillRect l="-1564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/>
              <p:nvPr/>
            </p:nvSpPr>
            <p:spPr>
              <a:xfrm>
                <a:off x="642448" y="2775681"/>
                <a:ext cx="7899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直观上，这描述了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;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的一个子集，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其中的元素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在任意多次梯度映射的作用下，仍然停留在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;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内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48" y="2775681"/>
                <a:ext cx="7899400" cy="830997"/>
              </a:xfrm>
              <a:prstGeom prst="rect">
                <a:avLst/>
              </a:prstGeom>
              <a:blipFill>
                <a:blip r:embed="rId5"/>
                <a:stretch>
                  <a:fillRect l="-1157" t="-8029" r="-1235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FD940D9-DE3B-CB2B-A543-0E87917EC455}"/>
                  </a:ext>
                </a:extLst>
              </p:cNvPr>
              <p:cNvSpPr txBox="1"/>
              <p:nvPr/>
            </p:nvSpPr>
            <p:spPr>
              <a:xfrm>
                <a:off x="1342411" y="1804408"/>
                <a:ext cx="6480000" cy="462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𝜖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sup>
                      </m:sSubSup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;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: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;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 ∀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FD940D9-DE3B-CB2B-A543-0E87917EC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411" y="1804408"/>
                <a:ext cx="6480000" cy="462884"/>
              </a:xfrm>
              <a:prstGeom prst="rect">
                <a:avLst/>
              </a:prstGeom>
              <a:blipFill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8EE78EF-C6AD-4009-BB5F-7CF7DEBABB48}"/>
                  </a:ext>
                </a:extLst>
              </p:cNvPr>
              <p:cNvSpPr txBox="1"/>
              <p:nvPr/>
            </p:nvSpPr>
            <p:spPr>
              <a:xfrm>
                <a:off x="635203" y="4113685"/>
                <a:ext cx="793969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局部稳定集取代了具有正测度的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;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，从而建立了对梯度下降法的收敛性至关重要的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局部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概念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8EE78EF-C6AD-4009-BB5F-7CF7DEBAB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03" y="4113685"/>
                <a:ext cx="7939696" cy="830997"/>
              </a:xfrm>
              <a:prstGeom prst="rect">
                <a:avLst/>
              </a:prstGeom>
              <a:blipFill>
                <a:blip r:embed="rId7"/>
                <a:stretch>
                  <a:fillRect l="-1151" t="-8088" r="-1151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773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稳定流形定理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7F6A6CA-5D15-CB57-EE5E-DA79A08EB93F}"/>
                  </a:ext>
                </a:extLst>
              </p:cNvPr>
              <p:cNvSpPr txBox="1"/>
              <p:nvPr/>
            </p:nvSpPr>
            <p:spPr>
              <a:xfrm>
                <a:off x="612563" y="1344193"/>
                <a:ext cx="7879252" cy="1600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简化版的稳定流形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: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微分同胚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不动点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，则对于所有充分小的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𝜖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b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𝜖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是个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子流形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，其维数等于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的不超过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的特征值的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几何重数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之和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7F6A6CA-5D15-CB57-EE5E-DA79A08EB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63" y="1344193"/>
                <a:ext cx="7879252" cy="1600951"/>
              </a:xfrm>
              <a:prstGeom prst="rect">
                <a:avLst/>
              </a:prstGeom>
              <a:blipFill>
                <a:blip r:embed="rId4"/>
                <a:stretch>
                  <a:fillRect l="-1160" t="-4198" r="-1237" b="-8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C69B6555-F81A-414B-99C0-9C81C52AA4DB}"/>
              </a:ext>
            </a:extLst>
          </p:cNvPr>
          <p:cNvSpPr txBox="1"/>
          <p:nvPr/>
        </p:nvSpPr>
        <p:spPr>
          <a:xfrm>
            <a:off x="612563" y="3728560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微分同胚，粗略地讲是一个可微同构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162691A-5406-41D9-ABD4-543DF81F1C46}"/>
                  </a:ext>
                </a:extLst>
              </p:cNvPr>
              <p:cNvSpPr txBox="1"/>
              <p:nvPr/>
            </p:nvSpPr>
            <p:spPr>
              <a:xfrm>
                <a:off x="622300" y="4973035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事实上，因此对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假设了可微性，将聚焦于同构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162691A-5406-41D9-ABD4-543DF81F1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4973035"/>
                <a:ext cx="7899400" cy="461665"/>
              </a:xfrm>
              <a:prstGeom prst="rect">
                <a:avLst/>
              </a:prstGeom>
              <a:blipFill>
                <a:blip r:embed="rId5"/>
                <a:stretch>
                  <a:fillRect l="-1157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3371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/>
              <p:nvPr/>
            </p:nvSpPr>
            <p:spPr>
              <a:xfrm>
                <a:off x="553027" y="1064030"/>
                <a:ext cx="35672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证明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设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是严格鞍点，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27" y="1064030"/>
                <a:ext cx="3567281" cy="461665"/>
              </a:xfrm>
              <a:prstGeom prst="rect">
                <a:avLst/>
              </a:prstGeom>
              <a:blipFill>
                <a:blip r:embed="rId4"/>
                <a:stretch>
                  <a:fillRect l="-2735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F000E7D-B8A0-4771-9C04-E40416D02F27}"/>
                  </a:ext>
                </a:extLst>
              </p:cNvPr>
              <p:cNvSpPr txBox="1"/>
              <p:nvPr/>
            </p:nvSpPr>
            <p:spPr>
              <a:xfrm>
                <a:off x="1536702" y="2746578"/>
                <a:ext cx="7453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应用稳定流形定理：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F000E7D-B8A0-4771-9C04-E40416D02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702" y="2746578"/>
                <a:ext cx="7453064" cy="461665"/>
              </a:xfrm>
              <a:prstGeom prst="rect">
                <a:avLst/>
              </a:prstGeom>
              <a:blipFill>
                <a:blip r:embed="rId5"/>
                <a:stretch>
                  <a:fillRect l="-1226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A44F116-6589-4BAE-AF98-AF763AE7C6D4}"/>
                  </a:ext>
                </a:extLst>
              </p:cNvPr>
              <p:cNvSpPr txBox="1"/>
              <p:nvPr/>
            </p:nvSpPr>
            <p:spPr>
              <a:xfrm>
                <a:off x="656631" y="2253037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断言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: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是可微同胚！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A44F116-6589-4BAE-AF98-AF763AE7C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31" y="2253037"/>
                <a:ext cx="7899400" cy="461665"/>
              </a:xfrm>
              <a:prstGeom prst="rect">
                <a:avLst/>
              </a:prstGeom>
              <a:blipFill>
                <a:blip r:embed="rId6"/>
                <a:stretch>
                  <a:fillRect l="-1235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DF3A72A-B131-4BFB-B9FE-1FFE1D93213D}"/>
                  </a:ext>
                </a:extLst>
              </p:cNvPr>
              <p:cNvSpPr txBox="1"/>
              <p:nvPr/>
            </p:nvSpPr>
            <p:spPr>
              <a:xfrm>
                <a:off x="1107039" y="3661389"/>
                <a:ext cx="56022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因为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至少有一个负特征值，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DF3A72A-B131-4BFB-B9FE-1FFE1D932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039" y="3661389"/>
                <a:ext cx="5602231" cy="461665"/>
              </a:xfrm>
              <a:prstGeom prst="rect">
                <a:avLst/>
              </a:prstGeom>
              <a:blipFill>
                <a:blip r:embed="rId7"/>
                <a:stretch>
                  <a:fillRect l="-1523" t="-14667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512BA4D-2599-4D7E-BD59-E898074786BE}"/>
                  </a:ext>
                </a:extLst>
              </p:cNvPr>
              <p:cNvSpPr txBox="1"/>
              <p:nvPr/>
            </p:nvSpPr>
            <p:spPr>
              <a:xfrm>
                <a:off x="1129073" y="4290476"/>
                <a:ext cx="8125096" cy="491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因此梯度映射的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Jacobi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矩阵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有大于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的特征值，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512BA4D-2599-4D7E-BD59-E89807478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73" y="4290476"/>
                <a:ext cx="8125096" cy="491738"/>
              </a:xfrm>
              <a:prstGeom prst="rect">
                <a:avLst/>
              </a:prstGeom>
              <a:blipFill>
                <a:blip r:embed="rId8"/>
                <a:stretch>
                  <a:fillRect l="-975" t="-13750" b="-2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1239F50-D68E-4120-BEB6-13B6D18D022D}"/>
                  </a:ext>
                </a:extLst>
              </p:cNvPr>
              <p:cNvSpPr txBox="1"/>
              <p:nvPr/>
            </p:nvSpPr>
            <p:spPr>
              <a:xfrm>
                <a:off x="1118056" y="4934078"/>
                <a:ext cx="7723116" cy="462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因此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b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𝜖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的维数小于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，从而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𝜖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的测度是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0.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1239F50-D68E-4120-BEB6-13B6D18D0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056" y="4934078"/>
                <a:ext cx="7723116" cy="462884"/>
              </a:xfrm>
              <a:prstGeom prst="rect">
                <a:avLst/>
              </a:prstGeom>
              <a:blipFill>
                <a:blip r:embed="rId9"/>
                <a:stretch>
                  <a:fillRect l="-1026" t="-14474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24A7D58E-F2D3-4801-9F12-5B743573A139}"/>
              </a:ext>
            </a:extLst>
          </p:cNvPr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19.5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的证明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D6E261E-050D-41F8-B47C-F13323F85D93}"/>
                  </a:ext>
                </a:extLst>
              </p:cNvPr>
              <p:cNvSpPr txBox="1"/>
              <p:nvPr/>
            </p:nvSpPr>
            <p:spPr>
              <a:xfrm>
                <a:off x="2723918" y="3205725"/>
                <a:ext cx="3055861" cy="499176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𝐼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𝜂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D6E261E-050D-41F8-B47C-F13323F85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918" y="3205725"/>
                <a:ext cx="3055861" cy="499176"/>
              </a:xfrm>
              <a:prstGeom prst="rect">
                <a:avLst/>
              </a:prstGeom>
              <a:blipFill>
                <a:blip r:embed="rId10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CA6026D-DA5B-4C38-A97E-5F601A32CF1A}"/>
                  </a:ext>
                </a:extLst>
              </p:cNvPr>
              <p:cNvSpPr txBox="1"/>
              <p:nvPr/>
            </p:nvSpPr>
            <p:spPr>
              <a:xfrm>
                <a:off x="1972051" y="5623708"/>
                <a:ext cx="5199898" cy="6657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sup>
                      </m:sSup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: </m:t>
                          </m:r>
                          <m:func>
                            <m:funcPr>
                              <m:ctrlPr>
                                <a:rPr lang="pt-BR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pt-BR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CA6026D-DA5B-4C38-A97E-5F601A32C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051" y="5623708"/>
                <a:ext cx="5199898" cy="6657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DB498B1-355B-46A8-ABBD-9BDE8095AA63}"/>
                  </a:ext>
                </a:extLst>
              </p:cNvPr>
              <p:cNvSpPr/>
              <p:nvPr/>
            </p:nvSpPr>
            <p:spPr>
              <a:xfrm>
                <a:off x="1305498" y="1492644"/>
                <a:ext cx="737579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从而是目标函数的驻点，从而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的不动点，且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至少有一个负特征值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DB498B1-355B-46A8-ABBD-9BDE8095AA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498" y="1492644"/>
                <a:ext cx="7375794" cy="830997"/>
              </a:xfrm>
              <a:prstGeom prst="rect">
                <a:avLst/>
              </a:prstGeom>
              <a:blipFill>
                <a:blip r:embed="rId12"/>
                <a:stretch>
                  <a:fillRect l="-1240" t="-808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1138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8" grpId="0" animBg="1"/>
      <p:bldP spid="20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7F6A6CA-5D15-CB57-EE5E-DA79A08EB93F}"/>
                  </a:ext>
                </a:extLst>
              </p:cNvPr>
              <p:cNvSpPr txBox="1"/>
              <p:nvPr/>
            </p:nvSpPr>
            <p:spPr>
              <a:xfrm>
                <a:off x="747400" y="1160617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收敛到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，必存在足够大的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使得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7F6A6CA-5D15-CB57-EE5E-DA79A08EB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00" y="1160617"/>
                <a:ext cx="7899400" cy="461665"/>
              </a:xfrm>
              <a:prstGeom prst="rect">
                <a:avLst/>
              </a:prstGeom>
              <a:blipFill>
                <a:blip r:embed="rId4"/>
                <a:stretch>
                  <a:fillRect l="-1236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F68BA09-1C0A-652D-E79A-11F8015A48AE}"/>
                  </a:ext>
                </a:extLst>
              </p:cNvPr>
              <p:cNvSpPr txBox="1"/>
              <p:nvPr/>
            </p:nvSpPr>
            <p:spPr>
              <a:xfrm>
                <a:off x="1097100" y="1613058"/>
                <a:ext cx="7200000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sSubSup>
                        <m:sSubSup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𝜖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F68BA09-1C0A-652D-E79A-11F8015A4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100" y="1613058"/>
                <a:ext cx="7200000" cy="468205"/>
              </a:xfrm>
              <a:prstGeom prst="rect">
                <a:avLst/>
              </a:prstGeom>
              <a:blipFill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5ECBBDFE-183B-4DB3-95A1-3E28332EEB3E}"/>
              </a:ext>
            </a:extLst>
          </p:cNvPr>
          <p:cNvGrpSpPr/>
          <p:nvPr/>
        </p:nvGrpSpPr>
        <p:grpSpPr>
          <a:xfrm>
            <a:off x="747400" y="2055818"/>
            <a:ext cx="4886679" cy="685765"/>
            <a:chOff x="632772" y="2258138"/>
            <a:chExt cx="4886679" cy="6857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06434FF5-071D-8389-5CA4-E0A31E614796}"/>
                    </a:ext>
                  </a:extLst>
                </p:cNvPr>
                <p:cNvSpPr txBox="1"/>
                <p:nvPr/>
              </p:nvSpPr>
              <p:spPr>
                <a:xfrm>
                  <a:off x="1015523" y="2258138"/>
                  <a:ext cx="4503928" cy="6857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⊆</m:t>
                        </m:r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⋃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≥0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func>
                        <m:d>
                          <m:d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𝜖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06434FF5-071D-8389-5CA4-E0A31E614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523" y="2258138"/>
                  <a:ext cx="4503928" cy="6857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743A6DF-ED95-24F8-4CBF-2A26494F925A}"/>
                </a:ext>
              </a:extLst>
            </p:cNvPr>
            <p:cNvSpPr txBox="1"/>
            <p:nvPr/>
          </p:nvSpPr>
          <p:spPr>
            <a:xfrm>
              <a:off x="632772" y="2336633"/>
              <a:ext cx="1118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因此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BD5E1FD-636C-CA25-D551-69C1DBB5C235}"/>
                  </a:ext>
                </a:extLst>
              </p:cNvPr>
              <p:cNvSpPr txBox="1"/>
              <p:nvPr/>
            </p:nvSpPr>
            <p:spPr>
              <a:xfrm>
                <a:off x="736383" y="2881361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对每个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是同构的复合，从而也是同构；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BD5E1FD-636C-CA25-D551-69C1DBB5C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83" y="2881361"/>
                <a:ext cx="7899400" cy="461665"/>
              </a:xfrm>
              <a:prstGeom prst="rect">
                <a:avLst/>
              </a:prstGeom>
              <a:blipFill>
                <a:blip r:embed="rId7"/>
                <a:stretch>
                  <a:fillRect l="-1080" t="-14667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04E63A38-0068-4981-9BCA-0DC45BA912BE}"/>
              </a:ext>
            </a:extLst>
          </p:cNvPr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19.5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的证明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6922107-A1D9-4219-A69E-1E6EC6A179A2}"/>
                  </a:ext>
                </a:extLst>
              </p:cNvPr>
              <p:cNvSpPr txBox="1"/>
              <p:nvPr/>
            </p:nvSpPr>
            <p:spPr>
              <a:xfrm>
                <a:off x="736383" y="3637446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  因为同构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的逆映射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也是同构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6922107-A1D9-4219-A69E-1E6EC6A17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83" y="3637446"/>
                <a:ext cx="7899400" cy="461665"/>
              </a:xfrm>
              <a:prstGeom prst="rect">
                <a:avLst/>
              </a:prstGeom>
              <a:blipFill>
                <a:blip r:embed="rId8"/>
                <a:stretch>
                  <a:fillRect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6A9035F-4743-44CA-AE2B-76E8871B3ED0}"/>
                  </a:ext>
                </a:extLst>
              </p:cNvPr>
              <p:cNvSpPr txBox="1"/>
              <p:nvPr/>
            </p:nvSpPr>
            <p:spPr>
              <a:xfrm>
                <a:off x="736383" y="4171660"/>
                <a:ext cx="7899400" cy="645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  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𝜖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的维数和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b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𝜖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的相同，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6A9035F-4743-44CA-AE2B-76E8871B3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83" y="4171660"/>
                <a:ext cx="7899400" cy="645048"/>
              </a:xfrm>
              <a:prstGeom prst="rect">
                <a:avLst/>
              </a:prstGeom>
              <a:blipFill>
                <a:blip r:embed="rId9"/>
                <a:stretch>
                  <a:fillRect b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6A3B283-6984-4D56-9277-CE7C2ADF2983}"/>
                  </a:ext>
                </a:extLst>
              </p:cNvPr>
              <p:cNvSpPr txBox="1"/>
              <p:nvPr/>
            </p:nvSpPr>
            <p:spPr>
              <a:xfrm>
                <a:off x="747400" y="4889420"/>
                <a:ext cx="7899400" cy="645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  从而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𝜖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的测度也是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6A3B283-6984-4D56-9277-CE7C2ADF2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00" y="4889420"/>
                <a:ext cx="7899400" cy="645048"/>
              </a:xfrm>
              <a:prstGeom prst="rect">
                <a:avLst/>
              </a:prstGeom>
              <a:blipFill>
                <a:blip r:embed="rId10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000525C-E4E2-46B8-8343-FA0D6A1438CE}"/>
                  </a:ext>
                </a:extLst>
              </p:cNvPr>
              <p:cNvSpPr txBox="1"/>
              <p:nvPr/>
            </p:nvSpPr>
            <p:spPr>
              <a:xfrm>
                <a:off x="758417" y="5570835"/>
                <a:ext cx="6336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所以可数个这种集合的并集的测度也是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000525C-E4E2-46B8-8343-FA0D6A143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17" y="5570835"/>
                <a:ext cx="6336446" cy="461665"/>
              </a:xfrm>
              <a:prstGeom prst="rect">
                <a:avLst/>
              </a:prstGeom>
              <a:blipFill>
                <a:blip r:embed="rId11"/>
                <a:stretch>
                  <a:fillRect l="-1250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7E2CE89-E9BC-4985-9BBF-91952F058E11}"/>
                  </a:ext>
                </a:extLst>
              </p:cNvPr>
              <p:cNvSpPr txBox="1"/>
              <p:nvPr/>
            </p:nvSpPr>
            <p:spPr>
              <a:xfrm>
                <a:off x="747399" y="6053108"/>
                <a:ext cx="6523733" cy="462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   这样，它的子集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的测度最终也是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7E2CE89-E9BC-4985-9BBF-91952F058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99" y="6053108"/>
                <a:ext cx="6523733" cy="462884"/>
              </a:xfrm>
              <a:prstGeom prst="rect">
                <a:avLst/>
              </a:prstGeom>
              <a:blipFill>
                <a:blip r:embed="rId12"/>
                <a:stretch>
                  <a:fillRect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9950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/>
              <p:nvPr/>
            </p:nvSpPr>
            <p:spPr>
              <a:xfrm>
                <a:off x="622300" y="3252877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是光滑的假设能证明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是双射，即得到同构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3252877"/>
                <a:ext cx="7899400" cy="461665"/>
              </a:xfrm>
              <a:prstGeom prst="rect">
                <a:avLst/>
              </a:prstGeom>
              <a:blipFill>
                <a:blip r:embed="rId4"/>
                <a:stretch>
                  <a:fillRect l="-1157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7F6A6CA-5D15-CB57-EE5E-DA79A08EB93F}"/>
                  </a:ext>
                </a:extLst>
              </p:cNvPr>
              <p:cNvSpPr txBox="1"/>
              <p:nvPr/>
            </p:nvSpPr>
            <p:spPr>
              <a:xfrm>
                <a:off x="710436" y="5829516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因为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𝜂𝛽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&lt;1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，必有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7F6A6CA-5D15-CB57-EE5E-DA79A08EB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36" y="5829516"/>
                <a:ext cx="7899400" cy="461665"/>
              </a:xfrm>
              <a:prstGeom prst="rect">
                <a:avLst/>
              </a:prstGeom>
              <a:blipFill>
                <a:blip r:embed="rId5"/>
                <a:stretch>
                  <a:fillRect l="-1081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AD95FA0-702F-4E95-8F17-7503568BD1E4}"/>
                  </a:ext>
                </a:extLst>
              </p:cNvPr>
              <p:cNvSpPr txBox="1"/>
              <p:nvPr/>
            </p:nvSpPr>
            <p:spPr>
              <a:xfrm>
                <a:off x="486926" y="331563"/>
                <a:ext cx="842034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4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44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19.5</a:t>
                </a:r>
                <a:r>
                  <a:rPr lang="zh-CN" altLang="en-US" sz="44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的证明</a:t>
                </a:r>
                <a:r>
                  <a:rPr lang="en-US" altLang="zh-CN" sz="44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en-US" altLang="zh-CN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4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</m:oMath>
                </a14:m>
                <a:r>
                  <a:rPr lang="en-US" altLang="zh-CN" sz="4400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4400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是单射</a:t>
                </a:r>
                <a:endParaRPr lang="zh-CN" altLang="en-US" sz="4400" dirty="0">
                  <a:solidFill>
                    <a:srgbClr val="0070C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AD95FA0-702F-4E95-8F17-7503568BD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26" y="331563"/>
                <a:ext cx="8420348" cy="769441"/>
              </a:xfrm>
              <a:prstGeom prst="rect">
                <a:avLst/>
              </a:prstGeom>
              <a:blipFill>
                <a:blip r:embed="rId8"/>
                <a:stretch>
                  <a:fillRect t="-18898" b="-377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CE463D-E663-499C-B15D-88EB300E15AC}"/>
                  </a:ext>
                </a:extLst>
              </p:cNvPr>
              <p:cNvSpPr txBox="1"/>
              <p:nvPr/>
            </p:nvSpPr>
            <p:spPr>
              <a:xfrm>
                <a:off x="622300" y="3833687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首先证明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是单射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CE463D-E663-499C-B15D-88EB300E1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3833687"/>
                <a:ext cx="7899400" cy="461665"/>
              </a:xfrm>
              <a:prstGeom prst="rect">
                <a:avLst/>
              </a:prstGeom>
              <a:blipFill>
                <a:blip r:embed="rId9"/>
                <a:stretch>
                  <a:fillRect l="-1157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59A5CE5-DF4F-4138-9C7C-C1FFD223AAC9}"/>
                  </a:ext>
                </a:extLst>
              </p:cNvPr>
              <p:cNvSpPr txBox="1"/>
              <p:nvPr/>
            </p:nvSpPr>
            <p:spPr>
              <a:xfrm>
                <a:off x="622299" y="4411001"/>
                <a:ext cx="52937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使得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59A5CE5-DF4F-4138-9C7C-C1FFD223A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99" y="4411001"/>
                <a:ext cx="5293759" cy="461665"/>
              </a:xfrm>
              <a:prstGeom prst="rect">
                <a:avLst/>
              </a:prstGeom>
              <a:blipFill>
                <a:blip r:embed="rId10"/>
                <a:stretch>
                  <a:fillRect l="-1498" t="-14667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C72098F-F8FE-4AA7-95B2-65DF681069CE}"/>
                  </a:ext>
                </a:extLst>
              </p:cNvPr>
              <p:cNvSpPr txBox="1"/>
              <p:nvPr/>
            </p:nvSpPr>
            <p:spPr>
              <a:xfrm>
                <a:off x="2286000" y="1107264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𝜂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C72098F-F8FE-4AA7-95B2-65DF68106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107264"/>
                <a:ext cx="4572000" cy="461665"/>
              </a:xfrm>
              <a:prstGeom prst="rect">
                <a:avLst/>
              </a:prstGeom>
              <a:blipFill>
                <a:blip r:embed="rId1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561E71A-2C49-4524-93DF-5543DE4C3378}"/>
                  </a:ext>
                </a:extLst>
              </p:cNvPr>
              <p:cNvSpPr txBox="1"/>
              <p:nvPr/>
            </p:nvSpPr>
            <p:spPr>
              <a:xfrm>
                <a:off x="6849826" y="1088836"/>
                <a:ext cx="110066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GM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561E71A-2C49-4524-93DF-5543DE4C3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826" y="1088836"/>
                <a:ext cx="1100667" cy="461665"/>
              </a:xfrm>
              <a:prstGeom prst="rect">
                <a:avLst/>
              </a:prstGeom>
              <a:blipFill>
                <a:blip r:embed="rId1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9BD8F7C-120E-4363-AA35-A0892432F1B3}"/>
                  </a:ext>
                </a:extLst>
              </p:cNvPr>
              <p:cNvSpPr txBox="1"/>
              <p:nvPr/>
            </p:nvSpPr>
            <p:spPr>
              <a:xfrm>
                <a:off x="622300" y="1876930"/>
                <a:ext cx="7549700" cy="1201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19.5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假设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是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光滑的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且步长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𝜂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&lt;1/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那么对于任何严格鞍点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，它的吸引子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的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Lebesgue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测度为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9BD8F7C-120E-4363-AA35-A0892432F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1876930"/>
                <a:ext cx="7549700" cy="1201547"/>
              </a:xfrm>
              <a:prstGeom prst="rect">
                <a:avLst/>
              </a:prstGeom>
              <a:blipFill>
                <a:blip r:embed="rId13"/>
                <a:stretch>
                  <a:fillRect l="-1211" t="-5584" r="-1211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24688C04-D5AF-4E68-A06C-2275642DCFF6}"/>
              </a:ext>
            </a:extLst>
          </p:cNvPr>
          <p:cNvGrpSpPr/>
          <p:nvPr/>
        </p:nvGrpSpPr>
        <p:grpSpPr>
          <a:xfrm>
            <a:off x="972000" y="4877155"/>
            <a:ext cx="7200000" cy="980453"/>
            <a:chOff x="972000" y="4877155"/>
            <a:chExt cx="7200000" cy="9804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2DA65C3F-09EC-AD24-7990-5570D296A63E}"/>
                    </a:ext>
                  </a:extLst>
                </p:cNvPr>
                <p:cNvSpPr txBox="1"/>
                <p:nvPr/>
              </p:nvSpPr>
              <p:spPr>
                <a:xfrm>
                  <a:off x="972000" y="5395943"/>
                  <a:ext cx="720000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2DA65C3F-09EC-AD24-7990-5570D296A6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000" y="5395943"/>
                  <a:ext cx="7200000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7DE9CE71-4F56-4683-BC82-FC1DEEF8A55E}"/>
                    </a:ext>
                  </a:extLst>
                </p:cNvPr>
                <p:cNvSpPr/>
                <p:nvPr/>
              </p:nvSpPr>
              <p:spPr>
                <a:xfrm>
                  <a:off x="972000" y="4877155"/>
                  <a:ext cx="458959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那么由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𝑔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的定义和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的光滑性，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7DE9CE71-4F56-4683-BC82-FC1DEEF8A5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000" y="4877155"/>
                  <a:ext cx="4589590" cy="461665"/>
                </a:xfrm>
                <a:prstGeom prst="rect">
                  <a:avLst/>
                </a:prstGeom>
                <a:blipFill>
                  <a:blip r:embed="rId15"/>
                  <a:stretch>
                    <a:fillRect l="-1992" t="-14474" r="-1062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0104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7F6A6CA-5D15-CB57-EE5E-DA79A08EB93F}"/>
                  </a:ext>
                </a:extLst>
              </p:cNvPr>
              <p:cNvSpPr txBox="1"/>
              <p:nvPr/>
            </p:nvSpPr>
            <p:spPr>
              <a:xfrm>
                <a:off x="636010" y="1784605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下面证明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是满射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7F6A6CA-5D15-CB57-EE5E-DA79A08EB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10" y="1784605"/>
                <a:ext cx="7899400" cy="461665"/>
              </a:xfrm>
              <a:prstGeom prst="rect">
                <a:avLst/>
              </a:prstGeom>
              <a:blipFill>
                <a:blip r:embed="rId4"/>
                <a:stretch>
                  <a:fillRect l="-1157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BD5E1FD-636C-CA25-D551-69C1DBB5C235}"/>
                  </a:ext>
                </a:extLst>
              </p:cNvPr>
              <p:cNvSpPr txBox="1"/>
              <p:nvPr/>
            </p:nvSpPr>
            <p:spPr>
              <a:xfrm>
                <a:off x="648859" y="3466565"/>
                <a:ext cx="77694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对于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𝜂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&lt;1/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，因为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光滑的可知，问题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(19.2)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中的目标函数关于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1−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𝜂𝛽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强凸的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BD5E1FD-636C-CA25-D551-69C1DBB5C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59" y="3466565"/>
                <a:ext cx="7769432" cy="830997"/>
              </a:xfrm>
              <a:prstGeom prst="rect">
                <a:avLst/>
              </a:prstGeom>
              <a:blipFill>
                <a:blip r:embed="rId5"/>
                <a:stretch>
                  <a:fillRect l="-1020" t="-8088" r="-1176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E03C24F9-186C-44A4-BFCF-82FD1808774E}"/>
              </a:ext>
            </a:extLst>
          </p:cNvPr>
          <p:cNvGrpSpPr/>
          <p:nvPr/>
        </p:nvGrpSpPr>
        <p:grpSpPr>
          <a:xfrm>
            <a:off x="985718" y="2656647"/>
            <a:ext cx="7402767" cy="833433"/>
            <a:chOff x="985718" y="2656647"/>
            <a:chExt cx="7402767" cy="8334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CF68BA09-1C0A-652D-E79A-11F8015A48AE}"/>
                    </a:ext>
                  </a:extLst>
                </p:cNvPr>
                <p:cNvSpPr txBox="1"/>
                <p:nvPr/>
              </p:nvSpPr>
              <p:spPr>
                <a:xfrm>
                  <a:off x="985718" y="2656647"/>
                  <a:ext cx="7200000" cy="83343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argmin</m:t>
                                </m:r>
                              </m:e>
                              <m:lim>
                                <m:r>
                                  <a:rPr lang="en-US" altLang="zh-CN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𝜂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CF68BA09-1C0A-652D-E79A-11F8015A48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718" y="2656647"/>
                  <a:ext cx="7200000" cy="83343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7EAB2CE8-6A9E-B6C1-301A-F58F3A9BB9B5}"/>
                    </a:ext>
                  </a:extLst>
                </p:cNvPr>
                <p:cNvSpPr txBox="1"/>
                <p:nvPr/>
              </p:nvSpPr>
              <p:spPr>
                <a:xfrm>
                  <a:off x="7287818" y="2787389"/>
                  <a:ext cx="110066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(19.2)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7EAB2CE8-6A9E-B6C1-301A-F58F3A9BB9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7818" y="2787389"/>
                  <a:ext cx="1100667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3889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E7D4E41-D01B-4CFC-97DD-0E5376079AC0}"/>
                  </a:ext>
                </a:extLst>
              </p:cNvPr>
              <p:cNvSpPr txBox="1"/>
              <p:nvPr/>
            </p:nvSpPr>
            <p:spPr>
              <a:xfrm>
                <a:off x="420824" y="331563"/>
                <a:ext cx="842034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4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44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19.5</a:t>
                </a:r>
                <a:r>
                  <a:rPr lang="zh-CN" altLang="en-US" sz="44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的证明</a:t>
                </a:r>
                <a:r>
                  <a:rPr lang="en-US" altLang="zh-CN" sz="44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en-US" altLang="zh-CN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4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</m:oMath>
                </a14:m>
                <a:r>
                  <a:rPr lang="en-US" altLang="zh-CN" sz="4400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4400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是满射</a:t>
                </a:r>
                <a:endParaRPr lang="zh-CN" altLang="en-US" sz="4400" dirty="0">
                  <a:solidFill>
                    <a:srgbClr val="0070C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E7D4E41-D01B-4CFC-97DD-0E5376079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24" y="331563"/>
                <a:ext cx="8420348" cy="769441"/>
              </a:xfrm>
              <a:prstGeom prst="rect">
                <a:avLst/>
              </a:prstGeom>
              <a:blipFill>
                <a:blip r:embed="rId10"/>
                <a:stretch>
                  <a:fillRect t="-18898" b="-377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7BACA83-9E90-4BC4-B24D-3BE4EFFF6249}"/>
                  </a:ext>
                </a:extLst>
              </p:cNvPr>
              <p:cNvSpPr txBox="1"/>
              <p:nvPr/>
            </p:nvSpPr>
            <p:spPr>
              <a:xfrm>
                <a:off x="2219898" y="1107264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𝜂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7BACA83-9E90-4BC4-B24D-3BE4EFFF6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898" y="1107264"/>
                <a:ext cx="4572000" cy="461665"/>
              </a:xfrm>
              <a:prstGeom prst="rect">
                <a:avLst/>
              </a:prstGeom>
              <a:blipFill>
                <a:blip r:embed="rId1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F09EA22-EBEE-48DD-B0EF-3F8AAE24654E}"/>
                  </a:ext>
                </a:extLst>
              </p:cNvPr>
              <p:cNvSpPr txBox="1"/>
              <p:nvPr/>
            </p:nvSpPr>
            <p:spPr>
              <a:xfrm>
                <a:off x="6783724" y="1088836"/>
                <a:ext cx="110066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GM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F09EA22-EBEE-48DD-B0EF-3F8AAE246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724" y="1088836"/>
                <a:ext cx="1100667" cy="461665"/>
              </a:xfrm>
              <a:prstGeom prst="rect">
                <a:avLst/>
              </a:prstGeom>
              <a:blipFill>
                <a:blip r:embed="rId1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75D9FA9-580F-4517-A69C-772D6B005DAC}"/>
                  </a:ext>
                </a:extLst>
              </p:cNvPr>
              <p:cNvSpPr txBox="1"/>
              <p:nvPr/>
            </p:nvSpPr>
            <p:spPr>
              <a:xfrm>
                <a:off x="681298" y="2341119"/>
                <a:ext cx="45076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，构造反函数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75D9FA9-580F-4517-A69C-772D6B00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98" y="2341119"/>
                <a:ext cx="4507647" cy="461665"/>
              </a:xfrm>
              <a:prstGeom prst="rect">
                <a:avLst/>
              </a:prstGeom>
              <a:blipFill>
                <a:blip r:embed="rId13"/>
                <a:stretch>
                  <a:fillRect l="-135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D37F6A9C-B874-4BA6-911B-73796F891B78}"/>
              </a:ext>
            </a:extLst>
          </p:cNvPr>
          <p:cNvSpPr txBox="1"/>
          <p:nvPr/>
        </p:nvSpPr>
        <p:spPr>
          <a:xfrm>
            <a:off x="619053" y="4334907"/>
            <a:ext cx="7769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因此驻点条件是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(19.2)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的最优解的充分和必要条件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745ED6D-5F68-4043-8C7A-0FFCE039FE66}"/>
                  </a:ext>
                </a:extLst>
              </p:cNvPr>
              <p:cNvSpPr txBox="1"/>
              <p:nvPr/>
            </p:nvSpPr>
            <p:spPr>
              <a:xfrm>
                <a:off x="641087" y="5700563"/>
                <a:ext cx="7769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是满射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745ED6D-5F68-4043-8C7A-0FFCE039F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87" y="5700563"/>
                <a:ext cx="7769432" cy="461665"/>
              </a:xfrm>
              <a:prstGeom prst="rect">
                <a:avLst/>
              </a:prstGeom>
              <a:blipFill>
                <a:blip r:embed="rId14"/>
                <a:stretch>
                  <a:fillRect l="-1020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EB07ACB0-A8A4-4FC3-BD97-9433D8A4848F}"/>
              </a:ext>
            </a:extLst>
          </p:cNvPr>
          <p:cNvGrpSpPr/>
          <p:nvPr/>
        </p:nvGrpSpPr>
        <p:grpSpPr>
          <a:xfrm>
            <a:off x="999368" y="4809755"/>
            <a:ext cx="7231630" cy="827788"/>
            <a:chOff x="999368" y="4336029"/>
            <a:chExt cx="7231630" cy="8277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70E289B9-0201-9B75-0F7E-44B58F7C2645}"/>
                    </a:ext>
                  </a:extLst>
                </p:cNvPr>
                <p:cNvSpPr txBox="1"/>
                <p:nvPr/>
              </p:nvSpPr>
              <p:spPr>
                <a:xfrm>
                  <a:off x="1030998" y="4654639"/>
                  <a:ext cx="7200000" cy="50917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70E289B9-0201-9B75-0F7E-44B58F7C26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0998" y="4654639"/>
                  <a:ext cx="7200000" cy="50917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4DDC3E-D8A4-4491-8213-20EA9770944C}"/>
                </a:ext>
              </a:extLst>
            </p:cNvPr>
            <p:cNvSpPr/>
            <p:nvPr/>
          </p:nvSpPr>
          <p:spPr>
            <a:xfrm>
              <a:off x="999368" y="4336029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从而有</a:t>
              </a:r>
              <a:endParaRPr lang="zh-CN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0053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鞍点的刻画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/>
              <p:nvPr/>
            </p:nvSpPr>
            <p:spPr>
              <a:xfrm>
                <a:off x="486926" y="1174894"/>
                <a:ext cx="814853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命题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dirty="0">
                    <a:solidFill>
                      <a:srgbClr val="CC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充分</a:t>
                </a: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条件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不是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的局部极小点，也不是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的局部极大点的驻点是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的鞍点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26" y="1174894"/>
                <a:ext cx="8148533" cy="830997"/>
              </a:xfrm>
              <a:prstGeom prst="rect">
                <a:avLst/>
              </a:prstGeom>
              <a:blipFill>
                <a:blip r:embed="rId4"/>
                <a:stretch>
                  <a:fillRect l="-1197" t="-8088" r="-1122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/>
              <p:nvPr/>
            </p:nvSpPr>
            <p:spPr>
              <a:xfrm>
                <a:off x="622300" y="5218145"/>
                <a:ext cx="7899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易见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是它们的驻点，且分别是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的极小点和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的极大点，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的鞍点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5218145"/>
                <a:ext cx="7899400" cy="830997"/>
              </a:xfrm>
              <a:prstGeom prst="rect">
                <a:avLst/>
              </a:prstGeom>
              <a:blipFill>
                <a:blip r:embed="rId5"/>
                <a:stretch>
                  <a:fillRect l="-1157" t="-8088" r="-1235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D9B5167A-B3A0-43C6-B58B-27BC3920F3ED}"/>
              </a:ext>
            </a:extLst>
          </p:cNvPr>
          <p:cNvGrpSpPr/>
          <p:nvPr/>
        </p:nvGrpSpPr>
        <p:grpSpPr>
          <a:xfrm>
            <a:off x="552314" y="3958857"/>
            <a:ext cx="7899400" cy="1053326"/>
            <a:chOff x="552314" y="3143608"/>
            <a:chExt cx="7899400" cy="10533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2EDDFB7C-7740-54A1-40CD-79DEF12B0BB7}"/>
                    </a:ext>
                  </a:extLst>
                </p:cNvPr>
                <p:cNvSpPr txBox="1"/>
                <p:nvPr/>
              </p:nvSpPr>
              <p:spPr>
                <a:xfrm>
                  <a:off x="736059" y="3735269"/>
                  <a:ext cx="7671882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2EDDFB7C-7740-54A1-40CD-79DEF12B0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59" y="3735269"/>
                  <a:ext cx="7671882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5F71195-8902-59DC-2E2E-8C34FD9CDE6E}"/>
                </a:ext>
              </a:extLst>
            </p:cNvPr>
            <p:cNvSpPr txBox="1"/>
            <p:nvPr/>
          </p:nvSpPr>
          <p:spPr>
            <a:xfrm>
              <a:off x="552314" y="3143608"/>
              <a:ext cx="7899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200" dirty="0">
                  <a:solidFill>
                    <a:srgbClr val="0070C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例子</a:t>
              </a:r>
              <a:r>
                <a:rPr lang="en-US" altLang="zh-CN" sz="2200" dirty="0">
                  <a:solidFill>
                    <a:srgbClr val="0070C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18.10 </a:t>
              </a:r>
              <a:r>
                <a:rPr lang="zh-CN" altLang="en-US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考虑三个</a:t>
              </a:r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一元函数</a:t>
              </a:r>
              <a:r>
                <a:rPr lang="zh-CN" altLang="en-US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：</a:t>
              </a:r>
              <a:endPara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DDED789-780B-46A3-92A4-AE441265F662}"/>
                  </a:ext>
                </a:extLst>
              </p:cNvPr>
              <p:cNvSpPr txBox="1"/>
              <p:nvPr/>
            </p:nvSpPr>
            <p:spPr>
              <a:xfrm>
                <a:off x="552314" y="2343243"/>
                <a:ext cx="7899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应用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：假设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二次连续可微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不定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——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有正特征值，也有负特征值，那么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就是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的鞍点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DDED789-780B-46A3-92A4-AE441265F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14" y="2343243"/>
                <a:ext cx="7899400" cy="1200329"/>
              </a:xfrm>
              <a:prstGeom prst="rect">
                <a:avLst/>
              </a:prstGeom>
              <a:blipFill>
                <a:blip r:embed="rId7"/>
                <a:stretch>
                  <a:fillRect l="-1236" t="-5584" r="-1236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5677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鞍点是如何出现的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F4C3BC-BDE0-C32C-A112-E63193C96B1D}"/>
              </a:ext>
            </a:extLst>
          </p:cNvPr>
          <p:cNvSpPr txBox="1"/>
          <p:nvPr/>
        </p:nvSpPr>
        <p:spPr>
          <a:xfrm>
            <a:off x="622300" y="1083439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在大多数非凸问题中，存在多个局部极小点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 </a:t>
            </a:r>
            <a:endParaRPr lang="en-US" altLang="zh-CN" dirty="0">
              <a:solidFill>
                <a:srgbClr val="FF0000"/>
              </a:solidFill>
              <a:highlight>
                <a:srgbClr val="FFFF00"/>
              </a:highlight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E27673-92E7-4ADF-BFE9-85A7C5DD6CF7}"/>
              </a:ext>
            </a:extLst>
          </p:cNvPr>
          <p:cNvSpPr txBox="1"/>
          <p:nvPr/>
        </p:nvSpPr>
        <p:spPr>
          <a:xfrm>
            <a:off x="622300" y="1557920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在具有</a:t>
            </a:r>
            <a:r>
              <a:rPr lang="zh-CN" altLang="en-US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自然对称性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的问题中易于看到这一点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  <a:endParaRPr lang="en-US" altLang="zh-CN" dirty="0">
              <a:solidFill>
                <a:srgbClr val="FF0000"/>
              </a:solidFill>
              <a:highlight>
                <a:srgbClr val="FFFF00"/>
              </a:highlight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2A241F2-5CDA-4D78-93D9-0285D54374E3}"/>
              </a:ext>
            </a:extLst>
          </p:cNvPr>
          <p:cNvGrpSpPr/>
          <p:nvPr/>
        </p:nvGrpSpPr>
        <p:grpSpPr>
          <a:xfrm>
            <a:off x="1022995" y="3889210"/>
            <a:ext cx="3032428" cy="2797078"/>
            <a:chOff x="622300" y="2117104"/>
            <a:chExt cx="3032428" cy="2797078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AA35698-86C0-AAFA-4DB9-02F79BB62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2300" y="2117104"/>
              <a:ext cx="3032428" cy="2166020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9ADBB50-F85B-43A6-8994-97AC2B47AB8E}"/>
                </a:ext>
              </a:extLst>
            </p:cNvPr>
            <p:cNvSpPr txBox="1"/>
            <p:nvPr/>
          </p:nvSpPr>
          <p:spPr>
            <a:xfrm>
              <a:off x="659872" y="4452517"/>
              <a:ext cx="2785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两层全连神经网络</a:t>
              </a:r>
              <a:endParaRPr lang="en-US" altLang="zh-CN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25D2757-AFF6-4F38-86D4-10736877CBE0}"/>
                  </a:ext>
                </a:extLst>
              </p:cNvPr>
              <p:cNvSpPr txBox="1"/>
              <p:nvPr/>
            </p:nvSpPr>
            <p:spPr>
              <a:xfrm>
                <a:off x="1002176" y="2024419"/>
                <a:ext cx="724153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隐层单元的任何置换都将保持相同的函数值，因此至少有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!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个局部极小点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25D2757-AFF6-4F38-86D4-10736877C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76" y="2024419"/>
                <a:ext cx="7241538" cy="830997"/>
              </a:xfrm>
              <a:prstGeom prst="rect">
                <a:avLst/>
              </a:prstGeom>
              <a:blipFill>
                <a:blip r:embed="rId5"/>
                <a:stretch>
                  <a:fillRect l="-1094" t="-5882" r="-1347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CAFBB45B-F6D2-485D-937D-6187376052EB}"/>
              </a:ext>
            </a:extLst>
          </p:cNvPr>
          <p:cNvSpPr txBox="1"/>
          <p:nvPr/>
        </p:nvSpPr>
        <p:spPr>
          <a:xfrm>
            <a:off x="1002175" y="2800977"/>
            <a:ext cx="7558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在任何两个不同的局部极小点之间，通常至少存在一个鞍点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B3A839E-D2EF-46DC-AE30-CAB66E13BDFE}"/>
              </a:ext>
            </a:extLst>
          </p:cNvPr>
          <p:cNvSpPr txBox="1"/>
          <p:nvPr/>
        </p:nvSpPr>
        <p:spPr>
          <a:xfrm>
            <a:off x="1046241" y="3579510"/>
            <a:ext cx="6799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所以大量的局部极小点往往会导致大量的鞍点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2" name="Picture 4" descr="https://upload.wikimedia.org/wikipedia/commons/thumb/a/ac/Saddle_Point_between_maxima.svg/300px-Saddle_Point_between_maxima.svg.png">
            <a:extLst>
              <a:ext uri="{FF2B5EF4-FFF2-40B4-BE49-F238E27FC236}">
                <a16:creationId xmlns:a16="http://schemas.microsoft.com/office/drawing/2014/main" id="{FBE1A133-4F90-45FA-8AC7-38248D428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3149770"/>
            <a:ext cx="4673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5060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逃离鞍点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97BBF0B-36EA-DB56-1411-651EE8AEA276}"/>
                  </a:ext>
                </a:extLst>
              </p:cNvPr>
              <p:cNvSpPr txBox="1"/>
              <p:nvPr/>
            </p:nvSpPr>
            <p:spPr>
              <a:xfrm>
                <a:off x="720158" y="2689104"/>
                <a:ext cx="7798298" cy="1247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定义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19.3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针对二次连续可微函数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，称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驻点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严格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鞍点，如果该点处的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Hesse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矩阵不是半正定的，即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min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表示矩阵的最小特征值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97BBF0B-36EA-DB56-1411-651EE8AEA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58" y="2689104"/>
                <a:ext cx="7798298" cy="1247842"/>
              </a:xfrm>
              <a:prstGeom prst="rect">
                <a:avLst/>
              </a:prstGeom>
              <a:blipFill>
                <a:blip r:embed="rId4"/>
                <a:stretch>
                  <a:fillRect l="-1173" t="-5366" r="-1251" b="-82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578C5B4E-6486-4FA4-A0BE-19068D315255}"/>
              </a:ext>
            </a:extLst>
          </p:cNvPr>
          <p:cNvSpPr txBox="1"/>
          <p:nvPr/>
        </p:nvSpPr>
        <p:spPr>
          <a:xfrm>
            <a:off x="619055" y="1113868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当前的工作表明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鞍点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通常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不是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问题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C1900A-2627-4403-B48D-BFD6F98563EF}"/>
              </a:ext>
            </a:extLst>
          </p:cNvPr>
          <p:cNvSpPr txBox="1"/>
          <p:nvPr/>
        </p:nvSpPr>
        <p:spPr>
          <a:xfrm>
            <a:off x="632021" y="1627479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从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随机初始点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出发的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梯度下降法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不会收敛到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严格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鞍点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66D6BE-F9D8-4312-93CF-6A1D1E0C10D6}"/>
              </a:ext>
            </a:extLst>
          </p:cNvPr>
          <p:cNvSpPr txBox="1"/>
          <p:nvPr/>
        </p:nvSpPr>
        <p:spPr>
          <a:xfrm>
            <a:off x="632021" y="2174141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(ii)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用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加性噪声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可以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避免鞍点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DF8204-FD3F-4134-9C3D-B43E5A58797E}"/>
              </a:ext>
            </a:extLst>
          </p:cNvPr>
          <p:cNvSpPr/>
          <p:nvPr/>
        </p:nvSpPr>
        <p:spPr>
          <a:xfrm>
            <a:off x="632021" y="4119102"/>
            <a:ext cx="7899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Jason D Lee, Max Simchowitz, Michael I Jordan, and Benjamin Recht. </a:t>
            </a:r>
            <a:r>
              <a:rPr lang="zh-CN" altLang="en-US" dirty="0">
                <a:solidFill>
                  <a:srgbClr val="C00000"/>
                </a:solidFill>
              </a:rPr>
              <a:t>Gradient descent </a:t>
            </a:r>
            <a:r>
              <a:rPr lang="zh-CN" altLang="en-US" dirty="0">
                <a:solidFill>
                  <a:schemeClr val="tx1"/>
                </a:solidFill>
              </a:rPr>
              <a:t>converges to minimizers. arXiv preprint arXiv:1602.04915, 2016.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Lee, J.D., Panageas, I., Piliouras, G. et al. </a:t>
            </a:r>
            <a:r>
              <a:rPr lang="zh-CN" altLang="en-US" dirty="0">
                <a:solidFill>
                  <a:srgbClr val="C00000"/>
                </a:solidFill>
              </a:rPr>
              <a:t>First-order methods </a:t>
            </a:r>
            <a:r>
              <a:rPr lang="zh-CN" altLang="en-US" dirty="0">
                <a:solidFill>
                  <a:schemeClr val="tx1"/>
                </a:solidFill>
              </a:rPr>
              <a:t>almost always </a:t>
            </a:r>
            <a:r>
              <a:rPr lang="zh-CN" altLang="en-US" dirty="0">
                <a:solidFill>
                  <a:srgbClr val="C00000"/>
                </a:solidFill>
              </a:rPr>
              <a:t>avoid strict saddle points</a:t>
            </a:r>
            <a:r>
              <a:rPr lang="zh-CN" altLang="en-US" dirty="0">
                <a:solidFill>
                  <a:schemeClr val="tx1"/>
                </a:solidFill>
              </a:rPr>
              <a:t>. Math. Program. 176, 311–337 (2019).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519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梯度下降法的动力系统视角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F4C3BC-BDE0-C32C-A112-E63193C96B1D}"/>
              </a:ext>
            </a:extLst>
          </p:cNvPr>
          <p:cNvSpPr txBox="1"/>
          <p:nvPr/>
        </p:nvSpPr>
        <p:spPr>
          <a:xfrm>
            <a:off x="1674564" y="1065371"/>
            <a:ext cx="6599103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将梯度下降法的轨道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迭代轨迹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看作动力系统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!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3770BDE-0D8D-4CF3-B159-9CEE27649045}"/>
              </a:ext>
            </a:extLst>
          </p:cNvPr>
          <p:cNvGrpSpPr/>
          <p:nvPr/>
        </p:nvGrpSpPr>
        <p:grpSpPr>
          <a:xfrm>
            <a:off x="877899" y="4292721"/>
            <a:ext cx="7899400" cy="1426048"/>
            <a:chOff x="1007874" y="3963826"/>
            <a:chExt cx="7899400" cy="1426048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9758E1E-CC95-251B-382C-95305C8EFBB2}"/>
                </a:ext>
              </a:extLst>
            </p:cNvPr>
            <p:cNvSpPr txBox="1"/>
            <p:nvPr/>
          </p:nvSpPr>
          <p:spPr>
            <a:xfrm>
              <a:off x="1007874" y="3963826"/>
              <a:ext cx="7899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梯度下降法迭代的记号转变为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DD90AE-FF8B-72FA-9CCE-93BEA04E6E34}"/>
                    </a:ext>
                  </a:extLst>
                </p:cNvPr>
                <p:cNvSpPr txBox="1"/>
                <p:nvPr/>
              </p:nvSpPr>
              <p:spPr>
                <a:xfrm>
                  <a:off x="1403136" y="4928209"/>
                  <a:ext cx="48191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即对初始点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作用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𝑡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次算子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𝑔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. </a:t>
                  </a: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DD90AE-FF8B-72FA-9CCE-93BEA04E6E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136" y="4928209"/>
                  <a:ext cx="4819165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896" t="-14667" b="-3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35D3547B-E313-9955-8C18-37702D4AFFB6}"/>
                    </a:ext>
                  </a:extLst>
                </p:cNvPr>
                <p:cNvSpPr txBox="1"/>
                <p:nvPr/>
              </p:nvSpPr>
              <p:spPr>
                <a:xfrm>
                  <a:off x="2118371" y="4353278"/>
                  <a:ext cx="4572000" cy="64504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35D3547B-E313-9955-8C18-37702D4AFF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8371" y="4353278"/>
                  <a:ext cx="4572000" cy="64504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06D06AB-0F1D-409E-9F5A-1F5E609F484B}"/>
                  </a:ext>
                </a:extLst>
              </p:cNvPr>
              <p:cNvSpPr txBox="1"/>
              <p:nvPr/>
            </p:nvSpPr>
            <p:spPr>
              <a:xfrm>
                <a:off x="902280" y="3500107"/>
                <a:ext cx="704821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当且仅当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它是梯度映射的不动点，即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06D06AB-0F1D-409E-9F5A-1F5E609F4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80" y="3500107"/>
                <a:ext cx="7048213" cy="830997"/>
              </a:xfrm>
              <a:prstGeom prst="rect">
                <a:avLst/>
              </a:prstGeom>
              <a:blipFill>
                <a:blip r:embed="rId6"/>
                <a:stretch>
                  <a:fillRect l="-1125" t="-808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7AE436B5-BB42-4BF1-A768-2B5A9C5AB8C7}"/>
              </a:ext>
            </a:extLst>
          </p:cNvPr>
          <p:cNvGrpSpPr/>
          <p:nvPr/>
        </p:nvGrpSpPr>
        <p:grpSpPr>
          <a:xfrm>
            <a:off x="636357" y="1607934"/>
            <a:ext cx="8199699" cy="1728113"/>
            <a:chOff x="636357" y="1607934"/>
            <a:chExt cx="8199699" cy="17281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EBA0A27-62CA-ACE2-CC71-0950D63F3213}"/>
                    </a:ext>
                  </a:extLst>
                </p:cNvPr>
                <p:cNvSpPr txBox="1"/>
                <p:nvPr/>
              </p:nvSpPr>
              <p:spPr>
                <a:xfrm>
                  <a:off x="6849826" y="2424471"/>
                  <a:ext cx="1100667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GM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EBA0A27-62CA-ACE2-CC71-0950D63F3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9826" y="2424471"/>
                  <a:ext cx="1100667" cy="430887"/>
                </a:xfrm>
                <a:prstGeom prst="rect">
                  <a:avLst/>
                </a:prstGeom>
                <a:blipFill>
                  <a:blip r:embed="rId7"/>
                  <a:stretch>
                    <a:fillRect b="-1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D1EFEFA-970A-4816-BB24-F8D431E38FD5}"/>
                </a:ext>
              </a:extLst>
            </p:cNvPr>
            <p:cNvGrpSpPr/>
            <p:nvPr/>
          </p:nvGrpSpPr>
          <p:grpSpPr>
            <a:xfrm>
              <a:off x="636357" y="1607934"/>
              <a:ext cx="8199699" cy="1728113"/>
              <a:chOff x="636357" y="1607934"/>
              <a:chExt cx="8199699" cy="172811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719BCDE0-A943-1597-E431-E32ADD20D7CD}"/>
                      </a:ext>
                    </a:extLst>
                  </p:cNvPr>
                  <p:cNvSpPr txBox="1"/>
                  <p:nvPr/>
                </p:nvSpPr>
                <p:spPr>
                  <a:xfrm>
                    <a:off x="2286000" y="2442899"/>
                    <a:ext cx="4572000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𝜂</m:t>
                          </m:r>
                          <m:r>
                            <m:rPr>
                              <m:sty m:val="p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719BCDE0-A943-1597-E431-E32ADD20D7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6000" y="2442899"/>
                    <a:ext cx="4572000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DF777847-01B8-463B-AE23-5886A3323FD1}"/>
                      </a:ext>
                    </a:extLst>
                  </p:cNvPr>
                  <p:cNvSpPr txBox="1"/>
                  <p:nvPr/>
                </p:nvSpPr>
                <p:spPr>
                  <a:xfrm>
                    <a:off x="1310669" y="2874382"/>
                    <a:ext cx="482572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:r>
                      <a: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称 </a:t>
                    </a:r>
                    <a14:m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oMath>
                    </a14:m>
                    <a:r>
                      <a: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 是</a:t>
                    </a:r>
                    <a:r>
                      <a:rPr lang="zh-CN" altLang="en-US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梯度映射</a:t>
                    </a:r>
                    <a:r>
                      <a:rPr lang="en-US" altLang="zh-C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(gradient map)</a:t>
                    </a:r>
                    <a:r>
                      <a:rPr lang="en-US" altLang="zh-C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.</a:t>
                    </a:r>
                  </a:p>
                </p:txBody>
              </p:sp>
            </mc:Choice>
            <mc:Fallback xmlns="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DF777847-01B8-463B-AE23-5886A3323F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0669" y="2874382"/>
                    <a:ext cx="4825726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894" t="-14667" b="-32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2B1258C-CD44-40C3-8D60-9673228B94C3}"/>
                  </a:ext>
                </a:extLst>
              </p:cNvPr>
              <p:cNvSpPr txBox="1"/>
              <p:nvPr/>
            </p:nvSpPr>
            <p:spPr>
              <a:xfrm>
                <a:off x="636357" y="1607934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将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梯度更新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看作一个算子：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8D40A7E1-F1FE-49A6-A780-6AB4B0576E26}"/>
                      </a:ext>
                    </a:extLst>
                  </p:cNvPr>
                  <p:cNvSpPr txBox="1"/>
                  <p:nvPr/>
                </p:nvSpPr>
                <p:spPr>
                  <a:xfrm>
                    <a:off x="936656" y="2089185"/>
                    <a:ext cx="78994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342900" indent="-342900" algn="just">
                      <a:buFont typeface="Wingdings" panose="05000000000000000000" pitchFamily="2" charset="2"/>
                      <a:buChar char="l"/>
                    </a:pPr>
                    <a:r>
                      <a: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针对固定步长 </a:t>
                    </a:r>
                    <a14:m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oMath>
                    </a14:m>
                    <a:r>
                      <a: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，定义</a:t>
                    </a:r>
                    <a:endPara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8D40A7E1-F1FE-49A6-A780-6AB4B0576E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656" y="2089185"/>
                    <a:ext cx="7899400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081" t="-14667" b="-28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A6AEC52-FD9B-47CD-BC6B-4D05036EA0D9}"/>
              </a:ext>
            </a:extLst>
          </p:cNvPr>
          <p:cNvGrpSpPr/>
          <p:nvPr/>
        </p:nvGrpSpPr>
        <p:grpSpPr>
          <a:xfrm>
            <a:off x="925639" y="5687873"/>
            <a:ext cx="7899400" cy="855698"/>
            <a:chOff x="1115991" y="5534646"/>
            <a:chExt cx="7899400" cy="85569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35112F9F-0D9D-4088-9A5E-F689B44518CF}"/>
                    </a:ext>
                  </a:extLst>
                </p:cNvPr>
                <p:cNvSpPr txBox="1"/>
                <p:nvPr/>
              </p:nvSpPr>
              <p:spPr>
                <a:xfrm>
                  <a:off x="1115991" y="5534646"/>
                  <a:ext cx="7899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 algn="just">
                    <a:buFont typeface="Wingdings" panose="05000000000000000000" pitchFamily="2" charset="2"/>
                    <a:buChar char="l"/>
                  </a:pP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𝑔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的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Jacobi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矩阵</a:t>
                  </a:r>
                  <a:endPara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35112F9F-0D9D-4088-9A5E-F689B44518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991" y="5534646"/>
                  <a:ext cx="7899400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1080" t="-14474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26E7A9C7-183E-45B1-8D3E-655EB7AA393B}"/>
                </a:ext>
              </a:extLst>
            </p:cNvPr>
            <p:cNvGrpSpPr/>
            <p:nvPr/>
          </p:nvGrpSpPr>
          <p:grpSpPr>
            <a:xfrm>
              <a:off x="2566635" y="5878710"/>
              <a:ext cx="6099250" cy="511634"/>
              <a:chOff x="2566635" y="5878710"/>
              <a:chExt cx="6099250" cy="5116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6EF8A764-2F7F-422B-BF7C-8FB31C91FB04}"/>
                      </a:ext>
                    </a:extLst>
                  </p:cNvPr>
                  <p:cNvSpPr txBox="1"/>
                  <p:nvPr/>
                </p:nvSpPr>
                <p:spPr>
                  <a:xfrm>
                    <a:off x="2566635" y="5891168"/>
                    <a:ext cx="4572000" cy="49917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𝜂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6EF8A764-2F7F-422B-BF7C-8FB31C91FB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6635" y="5891168"/>
                    <a:ext cx="4572000" cy="49917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097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A62B0FAA-7498-4EAF-A756-D334C45BC4D6}"/>
                      </a:ext>
                    </a:extLst>
                  </p:cNvPr>
                  <p:cNvSpPr txBox="1"/>
                  <p:nvPr/>
                </p:nvSpPr>
                <p:spPr>
                  <a:xfrm>
                    <a:off x="7565218" y="5878710"/>
                    <a:ext cx="1100667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(19.1)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A62B0FAA-7498-4EAF-A756-D334C45BC4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5218" y="5878710"/>
                    <a:ext cx="1100667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315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6670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9758E1E-CC95-251B-382C-95305C8EFBB2}"/>
                  </a:ext>
                </a:extLst>
              </p:cNvPr>
              <p:cNvSpPr txBox="1"/>
              <p:nvPr/>
            </p:nvSpPr>
            <p:spPr>
              <a:xfrm>
                <a:off x="3017043" y="3129037"/>
                <a:ext cx="5731206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作用多次，最终能收敛到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的点集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9758E1E-CC95-251B-382C-95305C8EF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043" y="3129037"/>
                <a:ext cx="5731206" cy="461665"/>
              </a:xfrm>
              <a:prstGeom prst="rect">
                <a:avLst/>
              </a:prstGeom>
              <a:blipFill>
                <a:blip r:embed="rId4"/>
                <a:stretch>
                  <a:fillRect t="-14474" r="-1596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/>
              <p:nvPr/>
            </p:nvSpPr>
            <p:spPr>
              <a:xfrm>
                <a:off x="645614" y="3633514"/>
                <a:ext cx="7899400" cy="1201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19.5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假设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是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光滑的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且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步长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𝜂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&lt;1/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那么对于任何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严格鞍点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，它的吸引子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的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Lebesgue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测度为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14" y="3633514"/>
                <a:ext cx="7899400" cy="1201547"/>
              </a:xfrm>
              <a:prstGeom prst="rect">
                <a:avLst/>
              </a:prstGeom>
              <a:blipFill>
                <a:blip r:embed="rId5"/>
                <a:stretch>
                  <a:fillRect l="-1235" t="-5584" r="-1157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AC56EDF9-AFAB-4BC0-B1BB-6812494637F5}"/>
              </a:ext>
            </a:extLst>
          </p:cNvPr>
          <p:cNvGrpSpPr/>
          <p:nvPr/>
        </p:nvGrpSpPr>
        <p:grpSpPr>
          <a:xfrm>
            <a:off x="622300" y="1742934"/>
            <a:ext cx="7899400" cy="1420163"/>
            <a:chOff x="622300" y="1522598"/>
            <a:chExt cx="7899400" cy="14201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ACF4C3BC-BDE0-C32C-A112-E63193C96B1D}"/>
                    </a:ext>
                  </a:extLst>
                </p:cNvPr>
                <p:cNvSpPr txBox="1"/>
                <p:nvPr/>
              </p:nvSpPr>
              <p:spPr>
                <a:xfrm>
                  <a:off x="622300" y="1522598"/>
                  <a:ext cx="78994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rgbClr val="0070C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定义</a:t>
                  </a:r>
                  <a:r>
                    <a:rPr lang="en-US" altLang="zh-CN" dirty="0">
                      <a:solidFill>
                        <a:srgbClr val="0070C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19.4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点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的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全局稳定集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/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吸引子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(global stable set / attractor)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定义为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ACF4C3BC-BDE0-C32C-A112-E63193C96B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00" y="1522598"/>
                  <a:ext cx="7899400" cy="830997"/>
                </a:xfrm>
                <a:prstGeom prst="rect">
                  <a:avLst/>
                </a:prstGeom>
                <a:blipFill>
                  <a:blip r:embed="rId6"/>
                  <a:stretch>
                    <a:fillRect l="-1157" t="-8088" r="-1235" b="-169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719BCDE0-A943-1597-E431-E32ADD20D7CD}"/>
                    </a:ext>
                  </a:extLst>
                </p:cNvPr>
                <p:cNvSpPr txBox="1"/>
                <p:nvPr/>
              </p:nvSpPr>
              <p:spPr>
                <a:xfrm>
                  <a:off x="1607732" y="2277001"/>
                  <a:ext cx="5199898" cy="6657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: </m:t>
                            </m:r>
                            <m:func>
                              <m:funcPr>
                                <m:ctrlPr>
                                  <a:rPr lang="pt-BR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pt-BR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altLang="zh-CN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  <m:r>
                                      <a:rPr lang="pt-BR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→∞</m:t>
                                    </m:r>
                                  </m:lim>
                                </m:limLow>
                              </m:fName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719BCDE0-A943-1597-E431-E32ADD20D7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7732" y="2277001"/>
                  <a:ext cx="5199898" cy="66576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371CDF87-4DCE-4FFD-9A5A-66F7B9BB697C}"/>
              </a:ext>
            </a:extLst>
          </p:cNvPr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梯度下降法能逃离鞍点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D9A31F7-E2FE-4D44-8208-C24FA3D874FC}"/>
              </a:ext>
            </a:extLst>
          </p:cNvPr>
          <p:cNvSpPr txBox="1"/>
          <p:nvPr/>
        </p:nvSpPr>
        <p:spPr>
          <a:xfrm>
            <a:off x="1736783" y="1122171"/>
            <a:ext cx="6536883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梯度下降法几乎从来不会收敛到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严格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鞍点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54CF313-D998-4291-B42A-85DFA2781D75}"/>
              </a:ext>
            </a:extLst>
          </p:cNvPr>
          <p:cNvGrpSpPr/>
          <p:nvPr/>
        </p:nvGrpSpPr>
        <p:grpSpPr>
          <a:xfrm>
            <a:off x="642848" y="4879906"/>
            <a:ext cx="8110734" cy="1242969"/>
            <a:chOff x="642848" y="4703634"/>
            <a:chExt cx="8110734" cy="1242969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EBBB772-5827-1D28-E7A0-CA81DFF54068}"/>
                </a:ext>
              </a:extLst>
            </p:cNvPr>
            <p:cNvSpPr txBox="1"/>
            <p:nvPr/>
          </p:nvSpPr>
          <p:spPr>
            <a:xfrm>
              <a:off x="642848" y="4710477"/>
              <a:ext cx="81107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按语</a:t>
              </a:r>
              <a:r>
                <a:rPr lang="en-US" altLang="zh-CN" dirty="0">
                  <a:solidFill>
                    <a:srgbClr val="0070C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19.6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2BDC7EE-6D45-4166-9F25-DE4C1A2F7882}"/>
                    </a:ext>
                  </a:extLst>
                </p:cNvPr>
                <p:cNvSpPr txBox="1"/>
                <p:nvPr/>
              </p:nvSpPr>
              <p:spPr>
                <a:xfrm>
                  <a:off x="1211855" y="4703634"/>
                  <a:ext cx="6731307" cy="12429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        事实上，用额外的技术能够证明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strict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saddle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points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</a:p>
                <a:p>
                  <a:pPr algn="just"/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的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Lebesgue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测度也是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. </a:t>
                  </a:r>
                </a:p>
              </p:txBody>
            </p:sp>
          </mc:Choice>
          <mc:Fallback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2BDC7EE-6D45-4166-9F25-DE4C1A2F7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1855" y="4703634"/>
                  <a:ext cx="6731307" cy="1242969"/>
                </a:xfrm>
                <a:prstGeom prst="rect">
                  <a:avLst/>
                </a:prstGeom>
                <a:blipFill>
                  <a:blip r:embed="rId8"/>
                  <a:stretch>
                    <a:fillRect l="-1449" t="-5419" b="-113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23662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CF4C3BC-BDE0-C32C-A112-E63193C96B1D}"/>
              </a:ext>
            </a:extLst>
          </p:cNvPr>
          <p:cNvSpPr txBox="1"/>
          <p:nvPr/>
        </p:nvSpPr>
        <p:spPr>
          <a:xfrm>
            <a:off x="622300" y="2840041"/>
            <a:ext cx="7739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非渐近地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，甚至用相当自然的随机初始化策略和非病态函数，鞍点会使梯度下降法的收敛速度显著变慢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0BC321-7D23-4F40-9D56-A8BF8CCBBBB9}"/>
              </a:ext>
            </a:extLst>
          </p:cNvPr>
          <p:cNvSpPr txBox="1"/>
          <p:nvPr/>
        </p:nvSpPr>
        <p:spPr>
          <a:xfrm>
            <a:off x="639196" y="1207150"/>
            <a:ext cx="789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按语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19.7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由定义，定理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19.5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中的结论关于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Lebesgue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测度连续的任何概率测度也成立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比如任何连续概率分布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，即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F61A149-A368-4DDD-9086-AC6E634F795F}"/>
                  </a:ext>
                </a:extLst>
              </p:cNvPr>
              <p:cNvSpPr txBox="1"/>
              <p:nvPr/>
            </p:nvSpPr>
            <p:spPr>
              <a:xfrm>
                <a:off x="1457100" y="2110105"/>
                <a:ext cx="6480000" cy="6673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ℙ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pt-B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pt-BR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F61A149-A368-4DDD-9086-AC6E634F7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100" y="2110105"/>
                <a:ext cx="6480000" cy="6673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BFC8B0A9-6E6D-480F-AD38-42679E30696D}"/>
              </a:ext>
            </a:extLst>
          </p:cNvPr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梯度下降法能逃离鞍点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269BCC-0037-4B74-A9FA-DDB5128F3374}"/>
              </a:ext>
            </a:extLst>
          </p:cNvPr>
          <p:cNvSpPr txBox="1"/>
          <p:nvPr/>
        </p:nvSpPr>
        <p:spPr>
          <a:xfrm>
            <a:off x="611283" y="3791072"/>
            <a:ext cx="789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最近的结论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[DJL</a:t>
            </a:r>
            <a:r>
              <a:rPr lang="en-US" altLang="zh-CN" baseline="30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17]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表明梯度下降法需要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花费指数时间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来逃离鞍点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尽管上面的定理说它们最终能逃离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).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3B960A-7DAF-455E-9A90-082A72097905}"/>
              </a:ext>
            </a:extLst>
          </p:cNvPr>
          <p:cNvSpPr/>
          <p:nvPr/>
        </p:nvSpPr>
        <p:spPr>
          <a:xfrm>
            <a:off x="886857" y="4574035"/>
            <a:ext cx="78993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Simon S Du, Chi </a:t>
            </a:r>
            <a:r>
              <a:rPr lang="en-US" altLang="zh-CN" dirty="0" err="1">
                <a:solidFill>
                  <a:schemeClr val="tx1"/>
                </a:solidFill>
                <a:cs typeface="Times New Roman" panose="02020603050405020304" pitchFamily="18" charset="0"/>
              </a:rPr>
              <a:t>Jin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, Jason D Lee, Michael I Jordan, Aarti Singh, and Barnabas </a:t>
            </a:r>
            <a:r>
              <a:rPr lang="en-US" altLang="zh-CN" dirty="0" err="1">
                <a:solidFill>
                  <a:schemeClr val="tx1"/>
                </a:solidFill>
                <a:cs typeface="Times New Roman" panose="02020603050405020304" pitchFamily="18" charset="0"/>
              </a:rPr>
              <a:t>Poczos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. Gradient descent can take exponential time to escape saddle points. In Advances in Neural Information Processing Systems, pages 1067–1077, </a:t>
            </a:r>
            <a:r>
              <a:rPr lang="en-US" altLang="zh-CN" dirty="0">
                <a:solidFill>
                  <a:srgbClr val="C00000"/>
                </a:solidFill>
                <a:cs typeface="Times New Roman" panose="02020603050405020304" pitchFamily="18" charset="0"/>
              </a:rPr>
              <a:t>2017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  <a:endParaRPr lang="zh-CN" alt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28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二次情况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F4C3BC-BDE0-C32C-A112-E63193C96B1D}"/>
              </a:ext>
            </a:extLst>
          </p:cNvPr>
          <p:cNvSpPr txBox="1"/>
          <p:nvPr/>
        </p:nvSpPr>
        <p:spPr>
          <a:xfrm>
            <a:off x="615809" y="1677657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先看两个例子，以便更直观地理解定理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19.5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的证明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9758E1E-CC95-251B-382C-95305C8EFBB2}"/>
                  </a:ext>
                </a:extLst>
              </p:cNvPr>
              <p:cNvSpPr txBox="1"/>
              <p:nvPr/>
            </p:nvSpPr>
            <p:spPr>
              <a:xfrm>
                <a:off x="615808" y="2145616"/>
                <a:ext cx="7977349" cy="1429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例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19.8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𝐻𝑥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𝐻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对称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非半正定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矩阵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不妨设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𝐻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非奇异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9758E1E-CC95-251B-382C-95305C8EF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08" y="2145616"/>
                <a:ext cx="7977349" cy="1429494"/>
              </a:xfrm>
              <a:prstGeom prst="rect">
                <a:avLst/>
              </a:prstGeom>
              <a:blipFill>
                <a:blip r:embed="rId4"/>
                <a:stretch>
                  <a:fillRect l="-1146" t="-4701" b="-9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5D65A8A-4C87-4E54-AAE8-76DA7918380B}"/>
                  </a:ext>
                </a:extLst>
              </p:cNvPr>
              <p:cNvSpPr/>
              <p:nvPr/>
            </p:nvSpPr>
            <p:spPr>
              <a:xfrm>
                <a:off x="710587" y="3615180"/>
                <a:ext cx="695715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是该问题唯一的驻点和唯一的严格鞍点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endParaRPr lang="zh-CN" altLang="en-US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5D65A8A-4C87-4E54-AAE8-76DA791838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87" y="3615180"/>
                <a:ext cx="6957152" cy="461665"/>
              </a:xfrm>
              <a:prstGeom prst="rect">
                <a:avLst/>
              </a:prstGeom>
              <a:blipFill>
                <a:blip r:embed="rId5"/>
                <a:stretch>
                  <a:fillRect l="-1227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0C01C27F-E37A-44DF-A68E-B227B98E7E44}"/>
              </a:ext>
            </a:extLst>
          </p:cNvPr>
          <p:cNvGrpSpPr/>
          <p:nvPr/>
        </p:nvGrpSpPr>
        <p:grpSpPr>
          <a:xfrm>
            <a:off x="721604" y="4211319"/>
            <a:ext cx="6957152" cy="895891"/>
            <a:chOff x="721604" y="3396069"/>
            <a:chExt cx="6957152" cy="8958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1F3ED2FE-4C70-7991-48FA-B580279B2BEA}"/>
                    </a:ext>
                  </a:extLst>
                </p:cNvPr>
                <p:cNvSpPr txBox="1"/>
                <p:nvPr/>
              </p:nvSpPr>
              <p:spPr>
                <a:xfrm>
                  <a:off x="1703771" y="3830295"/>
                  <a:ext cx="473007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𝐻𝑥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𝜂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  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1F3ED2FE-4C70-7991-48FA-B580279B2B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771" y="3830295"/>
                  <a:ext cx="473007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25AF355-607B-4ADD-AA2A-C4A0B4F253AF}"/>
                </a:ext>
              </a:extLst>
            </p:cNvPr>
            <p:cNvSpPr/>
            <p:nvPr/>
          </p:nvSpPr>
          <p:spPr>
            <a:xfrm>
              <a:off x="721604" y="3396069"/>
              <a:ext cx="695715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经计算，得梯度映射</a:t>
              </a:r>
              <a:endParaRPr lang="zh-CN" altLang="en-US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D36BF8E-B1A5-4329-97E0-796238C73618}"/>
              </a:ext>
            </a:extLst>
          </p:cNvPr>
          <p:cNvGrpSpPr/>
          <p:nvPr/>
        </p:nvGrpSpPr>
        <p:grpSpPr>
          <a:xfrm>
            <a:off x="725190" y="5249311"/>
            <a:ext cx="6957152" cy="981132"/>
            <a:chOff x="747224" y="4268808"/>
            <a:chExt cx="6957152" cy="981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C6A45F9A-BB86-4218-B7E2-1134A700B608}"/>
                    </a:ext>
                  </a:extLst>
                </p:cNvPr>
                <p:cNvSpPr txBox="1"/>
                <p:nvPr/>
              </p:nvSpPr>
              <p:spPr>
                <a:xfrm>
                  <a:off x="3160009" y="4788275"/>
                  <a:ext cx="296812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𝜂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𝐻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C6A45F9A-BB86-4218-B7E2-1134A700B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009" y="4788275"/>
                  <a:ext cx="2968124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8D94E8D-2577-4E09-AC10-AAC6FAC4138F}"/>
                </a:ext>
              </a:extLst>
            </p:cNvPr>
            <p:cNvSpPr/>
            <p:nvPr/>
          </p:nvSpPr>
          <p:spPr>
            <a:xfrm>
              <a:off x="747224" y="4268808"/>
              <a:ext cx="695715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梯度下降法的迭代</a:t>
              </a:r>
              <a:endParaRPr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78E89B6-81F7-41A6-A15A-1385F49B37A0}"/>
              </a:ext>
            </a:extLst>
          </p:cNvPr>
          <p:cNvGrpSpPr/>
          <p:nvPr/>
        </p:nvGrpSpPr>
        <p:grpSpPr>
          <a:xfrm>
            <a:off x="2286000" y="1088836"/>
            <a:ext cx="5664493" cy="480093"/>
            <a:chOff x="2286000" y="1088836"/>
            <a:chExt cx="5664493" cy="4800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CF21EA32-98FC-4E2B-B833-52D123F31A1A}"/>
                    </a:ext>
                  </a:extLst>
                </p:cNvPr>
                <p:cNvSpPr txBox="1"/>
                <p:nvPr/>
              </p:nvSpPr>
              <p:spPr>
                <a:xfrm>
                  <a:off x="2286000" y="1107264"/>
                  <a:ext cx="457200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  <m:r>
                          <m:rPr>
                            <m:sty m:val="p"/>
                          </m:r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CF21EA32-98FC-4E2B-B833-52D123F31A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1107264"/>
                  <a:ext cx="4572000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087C516E-3777-47E4-8DD9-6CEE3EDCA632}"/>
                    </a:ext>
                  </a:extLst>
                </p:cNvPr>
                <p:cNvSpPr txBox="1"/>
                <p:nvPr/>
              </p:nvSpPr>
              <p:spPr>
                <a:xfrm>
                  <a:off x="6849826" y="1088836"/>
                  <a:ext cx="110066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GM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087C516E-3777-47E4-8DD9-6CEE3EDCA6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9826" y="1088836"/>
                  <a:ext cx="1100667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27671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二次情况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1)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7F6A6CA-5D15-CB57-EE5E-DA79A08EB93F}"/>
                  </a:ext>
                </a:extLst>
              </p:cNvPr>
              <p:cNvSpPr txBox="1"/>
              <p:nvPr/>
            </p:nvSpPr>
            <p:spPr>
              <a:xfrm>
                <a:off x="734216" y="1848930"/>
                <a:ext cx="591997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,⋯,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表示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𝐻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个特征值，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𝐻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对应的特征向量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7F6A6CA-5D15-CB57-EE5E-DA79A08EB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16" y="1848930"/>
                <a:ext cx="5919972" cy="830997"/>
              </a:xfrm>
              <a:prstGeom prst="rect">
                <a:avLst/>
              </a:prstGeom>
              <a:blipFill>
                <a:blip r:embed="rId4"/>
                <a:stretch>
                  <a:fillRect l="-1543" t="-802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4328878-041E-4B90-A30C-351C79C89168}"/>
                  </a:ext>
                </a:extLst>
              </p:cNvPr>
              <p:cNvSpPr txBox="1"/>
              <p:nvPr/>
            </p:nvSpPr>
            <p:spPr>
              <a:xfrm>
                <a:off x="6654583" y="3897873"/>
                <a:ext cx="2169928" cy="1400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𝐻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的小于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的正特征值的特征向量集合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4328878-041E-4B90-A30C-351C79C89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583" y="3897873"/>
                <a:ext cx="2169928" cy="1400255"/>
              </a:xfrm>
              <a:prstGeom prst="rect">
                <a:avLst/>
              </a:prstGeom>
              <a:blipFill>
                <a:blip r:embed="rId5"/>
                <a:stretch>
                  <a:fillRect l="-4494" r="-4213" b="-9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7345733E-4D80-4B9D-8E77-7F98BC9F108B}"/>
              </a:ext>
            </a:extLst>
          </p:cNvPr>
          <p:cNvGrpSpPr/>
          <p:nvPr/>
        </p:nvGrpSpPr>
        <p:grpSpPr>
          <a:xfrm>
            <a:off x="1157261" y="3423348"/>
            <a:ext cx="4119822" cy="575992"/>
            <a:chOff x="1025057" y="3236059"/>
            <a:chExt cx="4119822" cy="575992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10434C4-C78D-4E64-9D71-9AE2ECB4D79A}"/>
                </a:ext>
              </a:extLst>
            </p:cNvPr>
            <p:cNvSpPr txBox="1"/>
            <p:nvPr/>
          </p:nvSpPr>
          <p:spPr>
            <a:xfrm>
              <a:off x="1025057" y="3251308"/>
              <a:ext cx="19274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恰好需要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340FF8E2-E6B7-4ABB-B242-D471AEA82962}"/>
                    </a:ext>
                  </a:extLst>
                </p:cNvPr>
                <p:cNvSpPr txBox="1"/>
                <p:nvPr/>
              </p:nvSpPr>
              <p:spPr>
                <a:xfrm>
                  <a:off x="2412696" y="3236059"/>
                  <a:ext cx="2732183" cy="5759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pt-BR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pt-BR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pt-BR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pt-BR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𝜂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=0</m:t>
                            </m:r>
                          </m:e>
                        </m:func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340FF8E2-E6B7-4ABB-B242-D471AEA82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2696" y="3236059"/>
                  <a:ext cx="2732183" cy="575992"/>
                </a:xfrm>
                <a:prstGeom prst="rect">
                  <a:avLst/>
                </a:prstGeom>
                <a:blipFill>
                  <a:blip r:embed="rId6"/>
                  <a:stretch>
                    <a:fillRect b="-31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BB8D400-C3D9-4E7D-8CAB-404F5F8A1C8E}"/>
              </a:ext>
            </a:extLst>
          </p:cNvPr>
          <p:cNvGrpSpPr/>
          <p:nvPr/>
        </p:nvGrpSpPr>
        <p:grpSpPr>
          <a:xfrm>
            <a:off x="789300" y="4151264"/>
            <a:ext cx="7054709" cy="1546673"/>
            <a:chOff x="789301" y="4151264"/>
            <a:chExt cx="7899400" cy="15466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4B51791-D2D1-472A-954C-AA6A8261A61F}"/>
                    </a:ext>
                  </a:extLst>
                </p:cNvPr>
                <p:cNvSpPr txBox="1"/>
                <p:nvPr/>
              </p:nvSpPr>
              <p:spPr>
                <a:xfrm>
                  <a:off x="814421" y="4411238"/>
                  <a:ext cx="7101222" cy="12866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⊆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span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: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𝐻𝑢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𝜆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 0&lt;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𝜆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&lt;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𝜂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4B51791-D2D1-472A-954C-AA6A8261A6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421" y="4411238"/>
                  <a:ext cx="7101222" cy="12866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1DCDB8A-E95C-4EB7-9218-C9BEE24D5F14}"/>
                </a:ext>
              </a:extLst>
            </p:cNvPr>
            <p:cNvSpPr txBox="1"/>
            <p:nvPr/>
          </p:nvSpPr>
          <p:spPr>
            <a:xfrm>
              <a:off x="789301" y="4151264"/>
              <a:ext cx="7899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这蕴含着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F55D588-284C-4431-B21F-14FCD3080146}"/>
              </a:ext>
            </a:extLst>
          </p:cNvPr>
          <p:cNvGrpSpPr/>
          <p:nvPr/>
        </p:nvGrpSpPr>
        <p:grpSpPr>
          <a:xfrm>
            <a:off x="745233" y="2762210"/>
            <a:ext cx="7310238" cy="575992"/>
            <a:chOff x="745233" y="2486786"/>
            <a:chExt cx="7310238" cy="5759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C445A9F2-7022-0CA7-2124-E745FC72A566}"/>
                    </a:ext>
                  </a:extLst>
                </p:cNvPr>
                <p:cNvSpPr txBox="1"/>
                <p:nvPr/>
              </p:nvSpPr>
              <p:spPr>
                <a:xfrm>
                  <a:off x="855471" y="2486786"/>
                  <a:ext cx="7200000" cy="5759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pt-BR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pt-BR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pt-BR" altLang="zh-CN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pt-BR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func>
                          <m:funcPr>
                            <m:ctrlPr>
                              <a:rPr lang="pt-B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pt-BR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pt-BR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𝜂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=0=: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C445A9F2-7022-0CA7-2124-E745FC72A5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471" y="2486786"/>
                  <a:ext cx="7200000" cy="575992"/>
                </a:xfrm>
                <a:prstGeom prst="rect">
                  <a:avLst/>
                </a:prstGeom>
                <a:blipFill>
                  <a:blip r:embed="rId8"/>
                  <a:stretch>
                    <a:fillRect b="-31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15E8414-CE5A-468B-938D-6E3A4BB201DB}"/>
                </a:ext>
              </a:extLst>
            </p:cNvPr>
            <p:cNvSpPr txBox="1"/>
            <p:nvPr/>
          </p:nvSpPr>
          <p:spPr>
            <a:xfrm>
              <a:off x="745233" y="2511869"/>
              <a:ext cx="13369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为了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871E6E12-5163-45FC-94C2-E4F8050CAE2F}"/>
              </a:ext>
            </a:extLst>
          </p:cNvPr>
          <p:cNvSpPr txBox="1"/>
          <p:nvPr/>
        </p:nvSpPr>
        <p:spPr>
          <a:xfrm>
            <a:off x="814421" y="5394380"/>
            <a:ext cx="7734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考虑更大的集合：正特征值的特征向量生成的子空间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57ECEF0-E699-4CAA-A273-D98970181948}"/>
                  </a:ext>
                </a:extLst>
              </p:cNvPr>
              <p:cNvSpPr txBox="1"/>
              <p:nvPr/>
            </p:nvSpPr>
            <p:spPr>
              <a:xfrm>
                <a:off x="3213038" y="1053051"/>
                <a:ext cx="2968124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𝜂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𝐻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57ECEF0-E699-4CAA-A273-D98970181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038" y="1053051"/>
                <a:ext cx="2968124" cy="461665"/>
              </a:xfrm>
              <a:prstGeom prst="rect">
                <a:avLst/>
              </a:prstGeom>
              <a:blipFill>
                <a:blip r:embed="rId9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8FFB128-54CC-447A-8B7C-AB70C4FAA5B4}"/>
                  </a:ext>
                </a:extLst>
              </p:cNvPr>
              <p:cNvSpPr txBox="1"/>
              <p:nvPr/>
            </p:nvSpPr>
            <p:spPr>
              <a:xfrm>
                <a:off x="5260314" y="3438296"/>
                <a:ext cx="24294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即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1−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8FFB128-54CC-447A-8B7C-AB70C4FAA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314" y="3438296"/>
                <a:ext cx="2429461" cy="461665"/>
              </a:xfrm>
              <a:prstGeom prst="rect">
                <a:avLst/>
              </a:prstGeom>
              <a:blipFill>
                <a:blip r:embed="rId10"/>
                <a:stretch>
                  <a:fillRect l="-4020" t="-14474" r="-1508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9084152-8B03-4B58-AF60-8D0672C070D0}"/>
                  </a:ext>
                </a:extLst>
              </p:cNvPr>
              <p:cNvSpPr txBox="1"/>
              <p:nvPr/>
            </p:nvSpPr>
            <p:spPr>
              <a:xfrm>
                <a:off x="1118457" y="5936113"/>
                <a:ext cx="77346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关于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𝐻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的假设表明该集合的维数小于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，因此测度是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9084152-8B03-4B58-AF60-8D0672C07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457" y="5936113"/>
                <a:ext cx="7734667" cy="461665"/>
              </a:xfrm>
              <a:prstGeom prst="rect">
                <a:avLst/>
              </a:prstGeom>
              <a:blipFill>
                <a:blip r:embed="rId11"/>
                <a:stretch>
                  <a:fillRect l="-1182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6693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2" grpId="0"/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8|6.9|30.9|161.7|108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8|6.9|30.9|161.7|108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9|77.2|14.8|5.2|4|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8|108.5|8.9|3.6|11.3|17.3|8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0.9|70.7|47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22.8|186.3|13.8|53.9|3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heme/theme1.xml><?xml version="1.0" encoding="utf-8"?>
<a:theme xmlns:a="http://schemas.openxmlformats.org/drawingml/2006/main" name="最优化理论与算法模板">
  <a:themeElements>
    <a:clrScheme name="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最优化理论与算法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33990</TotalTime>
  <Words>2113</Words>
  <Application>Microsoft Office PowerPoint</Application>
  <PresentationFormat>全屏显示(4:3)</PresentationFormat>
  <Paragraphs>181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仿宋_GB2312</vt:lpstr>
      <vt:lpstr>黑体</vt:lpstr>
      <vt:lpstr>宋体</vt:lpstr>
      <vt:lpstr>Arial</vt:lpstr>
      <vt:lpstr>Calibri</vt:lpstr>
      <vt:lpstr>Cambria Math</vt:lpstr>
      <vt:lpstr>Times New Roman</vt:lpstr>
      <vt:lpstr>Wingdings</vt:lpstr>
      <vt:lpstr>最优化理论与算法模板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北京航空航天大学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实用优化方法</dc:title>
  <dc:creator>刘红英</dc:creator>
  <cp:lastModifiedBy>BUAA</cp:lastModifiedBy>
  <cp:revision>4398</cp:revision>
  <cp:lastPrinted>2022-11-09T05:56:27Z</cp:lastPrinted>
  <dcterms:created xsi:type="dcterms:W3CDTF">1997-11-08T17:22:06Z</dcterms:created>
  <dcterms:modified xsi:type="dcterms:W3CDTF">2023-11-13T12:21:11Z</dcterms:modified>
</cp:coreProperties>
</file>